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png" ContentType="image/pn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18600" cy="6832600"/>
  <p:notesSz cx="9118600" cy="6832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705625" y="1370575"/>
            <a:ext cx="3075304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489" y="-46735"/>
            <a:ext cx="8659621" cy="167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001" y="1321815"/>
            <a:ext cx="7668259" cy="462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27593" y="6585003"/>
            <a:ext cx="6800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317" y="336550"/>
            <a:ext cx="6542405" cy="24936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Arial"/>
                <a:cs typeface="Arial"/>
              </a:rPr>
              <a:t>Algorithms for  Playing</a:t>
            </a:r>
            <a:r>
              <a:rPr dirty="0" sz="5400" spc="-5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and</a:t>
            </a:r>
            <a:r>
              <a:rPr dirty="0" sz="5400" spc="-5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Solving </a:t>
            </a:r>
            <a:r>
              <a:rPr dirty="0" sz="5400" b="1">
                <a:latin typeface="Arial"/>
                <a:cs typeface="Arial"/>
              </a:rPr>
              <a:t> </a:t>
            </a:r>
            <a:r>
              <a:rPr dirty="0" sz="5400" spc="-10" b="1">
                <a:latin typeface="Arial"/>
                <a:cs typeface="Arial"/>
              </a:rPr>
              <a:t>games*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200" y="3059176"/>
            <a:ext cx="4170679" cy="183451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800100" marR="790575">
              <a:lnSpc>
                <a:spcPts val="3020"/>
              </a:lnSpc>
              <a:spcBef>
                <a:spcPts val="80"/>
              </a:spcBef>
            </a:pPr>
            <a:r>
              <a:rPr dirty="0" sz="2400" spc="-5" b="1">
                <a:latin typeface="Arial"/>
                <a:cs typeface="Arial"/>
              </a:rPr>
              <a:t>Andrew W.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Moore  </a:t>
            </a:r>
            <a:r>
              <a:rPr dirty="0" sz="2400" b="1">
                <a:latin typeface="Arial"/>
                <a:cs typeface="Arial"/>
              </a:rPr>
              <a:t>Professor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ts val="3020"/>
              </a:lnSpc>
              <a:spcBef>
                <a:spcPts val="10"/>
              </a:spcBef>
            </a:pPr>
            <a:r>
              <a:rPr dirty="0" sz="2400" spc="-5" b="1">
                <a:latin typeface="Arial"/>
                <a:cs typeface="Arial"/>
              </a:rPr>
              <a:t>School of Computer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Science  Carnegie Mellon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0"/>
              </a:spcBef>
            </a:pPr>
            <a:r>
              <a:rPr dirty="0" u="heavy" sz="18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www.cs.cmu.edu/~awm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2951" y="4867402"/>
            <a:ext cx="2012314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3210">
              <a:lnSpc>
                <a:spcPct val="105600"/>
              </a:lnSpc>
              <a:spcBef>
                <a:spcPts val="100"/>
              </a:spcBef>
            </a:pPr>
            <a:r>
              <a:rPr dirty="0" u="heavy" sz="18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awm@cs.cmu.edu </a:t>
            </a:r>
            <a:r>
              <a:rPr dirty="0" sz="1800" spc="-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412-268-7599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3755" y="3323335"/>
            <a:ext cx="2262505" cy="1294130"/>
          </a:xfrm>
          <a:custGeom>
            <a:avLst/>
            <a:gdLst/>
            <a:ahLst/>
            <a:cxnLst/>
            <a:rect l="l" t="t" r="r" b="b"/>
            <a:pathLst>
              <a:path w="2262504" h="1294129">
                <a:moveTo>
                  <a:pt x="2262378" y="938784"/>
                </a:moveTo>
                <a:lnTo>
                  <a:pt x="2103882" y="0"/>
                </a:lnTo>
                <a:lnTo>
                  <a:pt x="0" y="355091"/>
                </a:lnTo>
                <a:lnTo>
                  <a:pt x="159258" y="1293876"/>
                </a:lnTo>
                <a:lnTo>
                  <a:pt x="2262378" y="938784"/>
                </a:lnTo>
                <a:close/>
              </a:path>
            </a:pathLst>
          </a:custGeom>
          <a:solidFill>
            <a:srgbClr val="B7B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83755" y="3323335"/>
            <a:ext cx="2262505" cy="1294130"/>
          </a:xfrm>
          <a:custGeom>
            <a:avLst/>
            <a:gdLst/>
            <a:ahLst/>
            <a:cxnLst/>
            <a:rect l="l" t="t" r="r" b="b"/>
            <a:pathLst>
              <a:path w="2262504" h="1294129">
                <a:moveTo>
                  <a:pt x="0" y="355091"/>
                </a:moveTo>
                <a:lnTo>
                  <a:pt x="159258" y="1293876"/>
                </a:lnTo>
                <a:lnTo>
                  <a:pt x="2262378" y="938784"/>
                </a:lnTo>
                <a:lnTo>
                  <a:pt x="2103882" y="0"/>
                </a:lnTo>
                <a:lnTo>
                  <a:pt x="0" y="355091"/>
                </a:lnTo>
                <a:close/>
              </a:path>
            </a:pathLst>
          </a:custGeom>
          <a:ln w="9524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060000">
            <a:off x="6788154" y="3581055"/>
            <a:ext cx="182541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5">
                <a:latin typeface="Arial"/>
                <a:cs typeface="Arial"/>
              </a:rPr>
              <a:t>* </a:t>
            </a:r>
            <a:r>
              <a:rPr dirty="0" sz="1400" spc="-15">
                <a:latin typeface="Arial"/>
                <a:cs typeface="Arial"/>
              </a:rPr>
              <a:t>Tw</a:t>
            </a:r>
            <a:r>
              <a:rPr dirty="0" baseline="1984" sz="2100" spc="-22">
                <a:latin typeface="Arial"/>
                <a:cs typeface="Arial"/>
              </a:rPr>
              <a:t>o </a:t>
            </a:r>
            <a:r>
              <a:rPr dirty="0" baseline="1984" sz="2100" spc="-30">
                <a:latin typeface="Arial"/>
                <a:cs typeface="Arial"/>
              </a:rPr>
              <a:t>Playe</a:t>
            </a:r>
            <a:r>
              <a:rPr dirty="0" baseline="3968" sz="2100" spc="-30">
                <a:latin typeface="Arial"/>
                <a:cs typeface="Arial"/>
              </a:rPr>
              <a:t>r</a:t>
            </a:r>
            <a:r>
              <a:rPr dirty="0" baseline="3968" sz="2100" spc="-112">
                <a:latin typeface="Arial"/>
                <a:cs typeface="Arial"/>
              </a:rPr>
              <a:t> </a:t>
            </a:r>
            <a:r>
              <a:rPr dirty="0" baseline="3968" sz="2100" spc="-30">
                <a:latin typeface="Arial"/>
                <a:cs typeface="Arial"/>
              </a:rPr>
              <a:t>Zero-su</a:t>
            </a:r>
            <a:r>
              <a:rPr dirty="0" baseline="5952" sz="2100" spc="-30">
                <a:latin typeface="Arial"/>
                <a:cs typeface="Arial"/>
              </a:rPr>
              <a:t>m</a:t>
            </a:r>
            <a:endParaRPr baseline="5952"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060000">
            <a:off x="6826029" y="3846496"/>
            <a:ext cx="115047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0">
                <a:latin typeface="Arial"/>
                <a:cs typeface="Arial"/>
              </a:rPr>
              <a:t>Disc</a:t>
            </a:r>
            <a:r>
              <a:rPr dirty="0" baseline="1984" sz="2100" spc="-30">
                <a:latin typeface="Arial"/>
                <a:cs typeface="Arial"/>
              </a:rPr>
              <a:t>rete</a:t>
            </a:r>
            <a:r>
              <a:rPr dirty="0" baseline="1984" sz="2100" spc="-97">
                <a:latin typeface="Arial"/>
                <a:cs typeface="Arial"/>
              </a:rPr>
              <a:t> </a:t>
            </a:r>
            <a:r>
              <a:rPr dirty="0" baseline="1984" sz="2100" spc="-30">
                <a:latin typeface="Arial"/>
                <a:cs typeface="Arial"/>
              </a:rPr>
              <a:t>Fin</a:t>
            </a:r>
            <a:r>
              <a:rPr dirty="0" baseline="3968" sz="2100" spc="-30">
                <a:latin typeface="Arial"/>
                <a:cs typeface="Arial"/>
              </a:rPr>
              <a:t>ite</a:t>
            </a:r>
            <a:endParaRPr baseline="3968"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1060000">
            <a:off x="6858748" y="3996900"/>
            <a:ext cx="185448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0">
                <a:latin typeface="Arial"/>
                <a:cs typeface="Arial"/>
              </a:rPr>
              <a:t>Det</a:t>
            </a:r>
            <a:r>
              <a:rPr dirty="0" baseline="1984" sz="2100" spc="-30">
                <a:latin typeface="Arial"/>
                <a:cs typeface="Arial"/>
              </a:rPr>
              <a:t>erministi</a:t>
            </a:r>
            <a:r>
              <a:rPr dirty="0" baseline="3968" sz="2100" spc="-30">
                <a:latin typeface="Arial"/>
                <a:cs typeface="Arial"/>
              </a:rPr>
              <a:t>c Game</a:t>
            </a:r>
            <a:r>
              <a:rPr dirty="0" baseline="5952" sz="2100" spc="-30">
                <a:latin typeface="Arial"/>
                <a:cs typeface="Arial"/>
              </a:rPr>
              <a:t>s</a:t>
            </a:r>
            <a:r>
              <a:rPr dirty="0" baseline="5952" sz="2100" spc="-75">
                <a:latin typeface="Arial"/>
                <a:cs typeface="Arial"/>
              </a:rPr>
              <a:t> </a:t>
            </a:r>
            <a:r>
              <a:rPr dirty="0" baseline="5952" sz="2100" spc="-22">
                <a:latin typeface="Arial"/>
                <a:cs typeface="Arial"/>
              </a:rPr>
              <a:t>of</a:t>
            </a:r>
            <a:endParaRPr baseline="5952"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1060000">
            <a:off x="6895269" y="4235472"/>
            <a:ext cx="151037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0">
                <a:latin typeface="Arial"/>
                <a:cs typeface="Arial"/>
              </a:rPr>
              <a:t>Per</a:t>
            </a:r>
            <a:r>
              <a:rPr dirty="0" baseline="1984" sz="2100" spc="-30">
                <a:latin typeface="Arial"/>
                <a:cs typeface="Arial"/>
              </a:rPr>
              <a:t>fect</a:t>
            </a:r>
            <a:r>
              <a:rPr dirty="0" baseline="1984" sz="2100" spc="-89">
                <a:latin typeface="Arial"/>
                <a:cs typeface="Arial"/>
              </a:rPr>
              <a:t> </a:t>
            </a:r>
            <a:r>
              <a:rPr dirty="0" baseline="1984" sz="2100" spc="-30">
                <a:latin typeface="Arial"/>
                <a:cs typeface="Arial"/>
              </a:rPr>
              <a:t>Inform</a:t>
            </a:r>
            <a:r>
              <a:rPr dirty="0" baseline="3968" sz="2100" spc="-30">
                <a:latin typeface="Arial"/>
                <a:cs typeface="Arial"/>
              </a:rPr>
              <a:t>ation</a:t>
            </a:r>
            <a:endParaRPr baseline="3968"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1550" y="4448047"/>
            <a:ext cx="990600" cy="716280"/>
          </a:xfrm>
          <a:custGeom>
            <a:avLst/>
            <a:gdLst/>
            <a:ahLst/>
            <a:cxnLst/>
            <a:rect l="l" t="t" r="r" b="b"/>
            <a:pathLst>
              <a:path w="990600" h="716279">
                <a:moveTo>
                  <a:pt x="990600" y="716279"/>
                </a:moveTo>
                <a:lnTo>
                  <a:pt x="990600" y="411479"/>
                </a:lnTo>
                <a:lnTo>
                  <a:pt x="413003" y="411479"/>
                </a:lnTo>
                <a:lnTo>
                  <a:pt x="354330" y="0"/>
                </a:lnTo>
                <a:lnTo>
                  <a:pt x="165353" y="411479"/>
                </a:lnTo>
                <a:lnTo>
                  <a:pt x="0" y="411479"/>
                </a:lnTo>
                <a:lnTo>
                  <a:pt x="0" y="716279"/>
                </a:lnTo>
                <a:lnTo>
                  <a:pt x="990600" y="716279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21550" y="4448047"/>
            <a:ext cx="990600" cy="716280"/>
          </a:xfrm>
          <a:custGeom>
            <a:avLst/>
            <a:gdLst/>
            <a:ahLst/>
            <a:cxnLst/>
            <a:rect l="l" t="t" r="r" b="b"/>
            <a:pathLst>
              <a:path w="990600" h="716279">
                <a:moveTo>
                  <a:pt x="0" y="411479"/>
                </a:moveTo>
                <a:lnTo>
                  <a:pt x="0" y="716279"/>
                </a:lnTo>
                <a:lnTo>
                  <a:pt x="990600" y="716279"/>
                </a:lnTo>
                <a:lnTo>
                  <a:pt x="990600" y="411479"/>
                </a:lnTo>
                <a:lnTo>
                  <a:pt x="413003" y="411479"/>
                </a:lnTo>
                <a:lnTo>
                  <a:pt x="354330" y="0"/>
                </a:lnTo>
                <a:lnTo>
                  <a:pt x="165353" y="411479"/>
                </a:lnTo>
                <a:lnTo>
                  <a:pt x="0" y="411479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36103" y="4894071"/>
            <a:ext cx="760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Small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5854700"/>
            <a:ext cx="6096000" cy="85725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3345" marR="86360">
              <a:lnSpc>
                <a:spcPct val="100000"/>
              </a:lnSpc>
              <a:spcBef>
                <a:spcPts val="350"/>
              </a:spcBef>
            </a:pPr>
            <a:r>
              <a:rPr dirty="0" sz="1000" spc="-5">
                <a:latin typeface="Arial"/>
                <a:cs typeface="Arial"/>
              </a:rPr>
              <a:t>Note to </a:t>
            </a:r>
            <a:r>
              <a:rPr dirty="0" sz="1000" spc="-10">
                <a:latin typeface="Arial"/>
                <a:cs typeface="Arial"/>
              </a:rPr>
              <a:t>other </a:t>
            </a:r>
            <a:r>
              <a:rPr dirty="0" sz="1000" spc="-5">
                <a:latin typeface="Arial"/>
                <a:cs typeface="Arial"/>
              </a:rPr>
              <a:t>teachers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users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these </a:t>
            </a:r>
            <a:r>
              <a:rPr dirty="0" sz="1000" spc="-10">
                <a:latin typeface="Arial"/>
                <a:cs typeface="Arial"/>
              </a:rPr>
              <a:t>slides. </a:t>
            </a:r>
            <a:r>
              <a:rPr dirty="0" sz="1000" spc="-5">
                <a:latin typeface="Arial"/>
                <a:cs typeface="Arial"/>
              </a:rPr>
              <a:t>Andrew would be delighted if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found this </a:t>
            </a:r>
            <a:r>
              <a:rPr dirty="0" sz="1000" spc="-10">
                <a:latin typeface="Arial"/>
                <a:cs typeface="Arial"/>
              </a:rPr>
              <a:t>source  </a:t>
            </a:r>
            <a:r>
              <a:rPr dirty="0" sz="1000" spc="-5">
                <a:latin typeface="Arial"/>
                <a:cs typeface="Arial"/>
              </a:rPr>
              <a:t>material useful in giving </a:t>
            </a:r>
            <a:r>
              <a:rPr dirty="0" sz="1000" spc="-10">
                <a:latin typeface="Arial"/>
                <a:cs typeface="Arial"/>
              </a:rPr>
              <a:t>your </a:t>
            </a:r>
            <a:r>
              <a:rPr dirty="0" sz="1000" spc="-5">
                <a:latin typeface="Arial"/>
                <a:cs typeface="Arial"/>
              </a:rPr>
              <a:t>own </a:t>
            </a:r>
            <a:r>
              <a:rPr dirty="0" sz="1000" spc="-10">
                <a:latin typeface="Arial"/>
                <a:cs typeface="Arial"/>
              </a:rPr>
              <a:t>lectures. Feel </a:t>
            </a:r>
            <a:r>
              <a:rPr dirty="0" sz="1000" spc="-5">
                <a:latin typeface="Arial"/>
                <a:cs typeface="Arial"/>
              </a:rPr>
              <a:t>free to use these slides verbatim,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to modify them to fit  your own </a:t>
            </a:r>
            <a:r>
              <a:rPr dirty="0" sz="1000" spc="-10">
                <a:latin typeface="Arial"/>
                <a:cs typeface="Arial"/>
              </a:rPr>
              <a:t>needs. </a:t>
            </a:r>
            <a:r>
              <a:rPr dirty="0" sz="1000" spc="-5">
                <a:latin typeface="Arial"/>
                <a:cs typeface="Arial"/>
              </a:rPr>
              <a:t>PowerPoint originals are </a:t>
            </a:r>
            <a:r>
              <a:rPr dirty="0" sz="1000" spc="-10">
                <a:latin typeface="Arial"/>
                <a:cs typeface="Arial"/>
              </a:rPr>
              <a:t>available. </a:t>
            </a:r>
            <a:r>
              <a:rPr dirty="0" sz="1000" spc="-5">
                <a:latin typeface="Arial"/>
                <a:cs typeface="Arial"/>
              </a:rPr>
              <a:t>If you make use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significant portion of these  </a:t>
            </a:r>
            <a:r>
              <a:rPr dirty="0" sz="1000" spc="-10">
                <a:latin typeface="Arial"/>
                <a:cs typeface="Arial"/>
              </a:rPr>
              <a:t>slides </a:t>
            </a:r>
            <a:r>
              <a:rPr dirty="0" sz="1000" spc="-5">
                <a:latin typeface="Arial"/>
                <a:cs typeface="Arial"/>
              </a:rPr>
              <a:t>in your own lecture, </a:t>
            </a:r>
            <a:r>
              <a:rPr dirty="0" sz="1000" spc="-10">
                <a:latin typeface="Arial"/>
                <a:cs typeface="Arial"/>
              </a:rPr>
              <a:t>please include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message,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following </a:t>
            </a:r>
            <a:r>
              <a:rPr dirty="0" sz="1000" spc="-5">
                <a:latin typeface="Arial"/>
                <a:cs typeface="Arial"/>
              </a:rPr>
              <a:t>link to </a:t>
            </a:r>
            <a:r>
              <a:rPr dirty="0" sz="1000" spc="-10">
                <a:latin typeface="Arial"/>
                <a:cs typeface="Arial"/>
              </a:rPr>
              <a:t>the source repository </a:t>
            </a:r>
            <a:r>
              <a:rPr dirty="0" sz="1000">
                <a:latin typeface="Arial"/>
                <a:cs typeface="Arial"/>
              </a:rPr>
              <a:t>of  </a:t>
            </a:r>
            <a:r>
              <a:rPr dirty="0" sz="1000" spc="-10">
                <a:latin typeface="Arial"/>
                <a:cs typeface="Arial"/>
              </a:rPr>
              <a:t>Andrew’s </a:t>
            </a:r>
            <a:r>
              <a:rPr dirty="0" sz="1000" spc="-5">
                <a:latin typeface="Arial"/>
                <a:cs typeface="Arial"/>
              </a:rPr>
              <a:t>tutorials: </a:t>
            </a:r>
            <a:r>
              <a:rPr dirty="0" u="sng" sz="10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4"/>
              </a:rPr>
              <a:t>http://www.cs.cmu.edu/~awm/tutorials</a:t>
            </a:r>
            <a:r>
              <a:rPr dirty="0" sz="1000" spc="-5">
                <a:solidFill>
                  <a:srgbClr val="009A9A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000">
                <a:latin typeface="Arial"/>
                <a:cs typeface="Arial"/>
              </a:rPr>
              <a:t>. </a:t>
            </a:r>
            <a:r>
              <a:rPr dirty="0" sz="1000" spc="-5">
                <a:latin typeface="Arial"/>
                <a:cs typeface="Arial"/>
              </a:rPr>
              <a:t>Comments and corrections gratefully</a:t>
            </a:r>
            <a:r>
              <a:rPr dirty="0" sz="1000" spc="1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received.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2900" y="21209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71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09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2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17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45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30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00" y="5092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911225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</a:t>
                      </a:r>
                      <a:r>
                        <a:rPr dirty="0" sz="1800" spc="4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2900" y="21209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71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09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2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17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45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30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911225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</a:t>
                      </a:r>
                      <a:r>
                        <a:rPr dirty="0" sz="1800" spc="4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2900" y="21209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71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09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2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17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45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30900" y="4102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2900" y="21209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71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0900" y="3111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8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2900" y="21209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8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62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58" y="493522"/>
            <a:ext cx="290766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</a:pPr>
            <a:r>
              <a:rPr dirty="0"/>
              <a:t>II-Nim</a:t>
            </a:r>
            <a:r>
              <a:rPr dirty="0" spc="-90"/>
              <a:t> </a:t>
            </a:r>
            <a:r>
              <a:rPr dirty="0"/>
              <a:t>Game 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0" y="25019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40212" y="201612"/>
          <a:ext cx="4538980" cy="24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256540"/>
                <a:gridCol w="1706245"/>
                <a:gridCol w="76835"/>
                <a:gridCol w="56514"/>
                <a:gridCol w="2066289"/>
              </a:tblGrid>
              <a:tr h="4853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)-A ( _ , i )-A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 )-B ( _ , i )-B ( _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)-A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, i )-B ( i 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 (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)-A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96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Succs(_,i)-A = { (_,_)-B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Succs(_,ii)-A = { (_,_)-B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Succs(_,i)-B = { (_,_)-A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(_,_)-A 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0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(_,i)-B (_,ii)-B (i,i)-B} Succs(i,ii)-B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(_,i)-A , (_,ii)-A (i,i)-A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(_,ii)-B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(i,ii)-B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Succs(ii,ii)-B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= { (_,ii)-A , (i,ii)-A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)-B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V(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_ , _ )-A =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+1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8700" y="25019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373" y="34955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4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3276" y="35145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79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4923" y="35145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0000" y="35054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29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1480" y="35054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29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722" y="45036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1027" y="44945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2481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24550" y="40957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92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876550" y="40957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8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7150" y="5086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62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882900" y="21209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6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7100" y="31115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0900" y="31115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62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2500" y="41021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5100" y="50927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138" y="45465"/>
            <a:ext cx="4371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Game theoretic</a:t>
            </a:r>
            <a:r>
              <a:rPr dirty="0" sz="3600" spc="-95"/>
              <a:t> </a:t>
            </a:r>
            <a:r>
              <a:rPr dirty="0" sz="3600" spc="-5"/>
              <a:t>value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791168"/>
            <a:ext cx="8010525" cy="14268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Arial"/>
                <a:cs typeface="Arial"/>
              </a:rPr>
              <a:t>Game theoretic value (also know as the </a:t>
            </a:r>
            <a:r>
              <a:rPr dirty="0" sz="2000" spc="-10">
                <a:latin typeface="Arial"/>
                <a:cs typeface="Arial"/>
              </a:rPr>
              <a:t>minimax value) </a:t>
            </a:r>
            <a:r>
              <a:rPr dirty="0" sz="2000" spc="-5">
                <a:latin typeface="Arial"/>
                <a:cs typeface="Arial"/>
              </a:rPr>
              <a:t>of a state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2780665" marR="5080" indent="-2710180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“the value of a terminal that will be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reached assuming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both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players use 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their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optimal strategy.”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Easy to fill in the tree </a:t>
            </a:r>
            <a:r>
              <a:rPr dirty="0" sz="2000" spc="-10">
                <a:latin typeface="Arial"/>
                <a:cs typeface="Arial"/>
              </a:rPr>
              <a:t>bottom </a:t>
            </a:r>
            <a:r>
              <a:rPr dirty="0" sz="2000" spc="-5">
                <a:latin typeface="Arial"/>
                <a:cs typeface="Arial"/>
              </a:rPr>
              <a:t>up to find minimax values of all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206" y="2557474"/>
            <a:ext cx="3595370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Let </a:t>
            </a:r>
            <a:r>
              <a:rPr dirty="0" sz="2000" spc="-5" i="1">
                <a:latin typeface="Arial"/>
                <a:cs typeface="Arial"/>
              </a:rPr>
              <a:t>D </a:t>
            </a:r>
            <a:r>
              <a:rPr dirty="0" sz="2000" spc="-5">
                <a:latin typeface="Arial"/>
                <a:cs typeface="Arial"/>
              </a:rPr>
              <a:t>= max depth of game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tree 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 spc="-5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2000" spc="-5" i="1">
                <a:latin typeface="Arial"/>
                <a:cs typeface="Arial"/>
              </a:rPr>
              <a:t>D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For each node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at depth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If n is a </a:t>
            </a:r>
            <a:r>
              <a:rPr dirty="0" sz="2000" spc="-10">
                <a:latin typeface="Arial"/>
                <a:cs typeface="Arial"/>
              </a:rPr>
              <a:t>terminal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75"/>
              </a:spcBef>
            </a:pPr>
            <a:r>
              <a:rPr dirty="0" sz="2000" spc="-10" i="1">
                <a:latin typeface="Arial"/>
                <a:cs typeface="Arial"/>
              </a:rPr>
              <a:t>MMV(n) </a:t>
            </a:r>
            <a:r>
              <a:rPr dirty="0" sz="2000" spc="-5" i="1">
                <a:latin typeface="Arial"/>
                <a:cs typeface="Arial"/>
              </a:rPr>
              <a:t>=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V(n)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2827" y="2841751"/>
            <a:ext cx="3929379" cy="650875"/>
          </a:xfrm>
          <a:custGeom>
            <a:avLst/>
            <a:gdLst/>
            <a:ahLst/>
            <a:cxnLst/>
            <a:rect l="l" t="t" r="r" b="b"/>
            <a:pathLst>
              <a:path w="3929379" h="650875">
                <a:moveTo>
                  <a:pt x="880872" y="294893"/>
                </a:moveTo>
                <a:lnTo>
                  <a:pt x="880872" y="142493"/>
                </a:lnTo>
                <a:lnTo>
                  <a:pt x="0" y="0"/>
                </a:lnTo>
                <a:lnTo>
                  <a:pt x="880872" y="294893"/>
                </a:lnTo>
                <a:close/>
              </a:path>
              <a:path w="3929379" h="650875">
                <a:moveTo>
                  <a:pt x="3928872" y="650748"/>
                </a:moveTo>
                <a:lnTo>
                  <a:pt x="3928872" y="41148"/>
                </a:lnTo>
                <a:lnTo>
                  <a:pt x="880872" y="41148"/>
                </a:lnTo>
                <a:lnTo>
                  <a:pt x="880872" y="650748"/>
                </a:lnTo>
                <a:lnTo>
                  <a:pt x="3928872" y="6507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2827" y="2841751"/>
            <a:ext cx="3929379" cy="650875"/>
          </a:xfrm>
          <a:custGeom>
            <a:avLst/>
            <a:gdLst/>
            <a:ahLst/>
            <a:cxnLst/>
            <a:rect l="l" t="t" r="r" b="b"/>
            <a:pathLst>
              <a:path w="3929379" h="650875">
                <a:moveTo>
                  <a:pt x="880872" y="41148"/>
                </a:moveTo>
                <a:lnTo>
                  <a:pt x="880872" y="142493"/>
                </a:lnTo>
                <a:lnTo>
                  <a:pt x="0" y="0"/>
                </a:lnTo>
                <a:lnTo>
                  <a:pt x="880872" y="294893"/>
                </a:lnTo>
                <a:lnTo>
                  <a:pt x="880872" y="650748"/>
                </a:lnTo>
                <a:lnTo>
                  <a:pt x="3928872" y="650748"/>
                </a:lnTo>
                <a:lnTo>
                  <a:pt x="3928872" y="41148"/>
                </a:lnTo>
                <a:lnTo>
                  <a:pt x="1389126" y="41148"/>
                </a:lnTo>
                <a:lnTo>
                  <a:pt x="880872" y="41148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7773" y="2916681"/>
            <a:ext cx="25876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= 1 + </a:t>
            </a:r>
            <a:r>
              <a:rPr dirty="0" sz="1600" spc="-5">
                <a:latin typeface="Arial"/>
                <a:cs typeface="Arial"/>
              </a:rPr>
              <a:t>maximum number of  moves in any possible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5633" y="4423428"/>
            <a:ext cx="4594225" cy="9525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Arial"/>
                <a:cs typeface="Arial"/>
              </a:rPr>
              <a:t>Else if </a:t>
            </a:r>
            <a:r>
              <a:rPr dirty="0" sz="2000" spc="-10">
                <a:latin typeface="Arial"/>
                <a:cs typeface="Arial"/>
              </a:rPr>
              <a:t>Player </a:t>
            </a:r>
            <a:r>
              <a:rPr dirty="0" sz="2000" spc="-5">
                <a:latin typeface="Arial"/>
                <a:cs typeface="Arial"/>
              </a:rPr>
              <a:t>A is due to move at node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433070">
              <a:lnSpc>
                <a:spcPts val="2930"/>
              </a:lnSpc>
              <a:spcBef>
                <a:spcPts val="204"/>
              </a:spcBef>
              <a:tabLst>
                <a:tab pos="2242185" algn="l"/>
                <a:tab pos="3078480" algn="l"/>
              </a:tabLst>
            </a:pPr>
            <a:r>
              <a:rPr dirty="0" sz="2650" spc="30">
                <a:latin typeface="Times New Roman"/>
                <a:cs typeface="Times New Roman"/>
              </a:rPr>
              <a:t>MMV(</a:t>
            </a:r>
            <a:r>
              <a:rPr dirty="0" sz="2650" spc="30" i="1">
                <a:latin typeface="Times New Roman"/>
                <a:cs typeface="Times New Roman"/>
              </a:rPr>
              <a:t>n</a:t>
            </a:r>
            <a:r>
              <a:rPr dirty="0" sz="2650" spc="30">
                <a:latin typeface="Times New Roman"/>
                <a:cs typeface="Times New Roman"/>
              </a:rPr>
              <a:t>)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Symbol"/>
                <a:cs typeface="Symbol"/>
              </a:rPr>
              <a:t></a:t>
            </a:r>
            <a:r>
              <a:rPr dirty="0" sz="2650" spc="-5">
                <a:latin typeface="Times New Roman"/>
                <a:cs typeface="Times New Roman"/>
              </a:rPr>
              <a:t>	max	</a:t>
            </a:r>
            <a:r>
              <a:rPr dirty="0" sz="2650" spc="65">
                <a:latin typeface="Times New Roman"/>
                <a:cs typeface="Times New Roman"/>
              </a:rPr>
              <a:t>MMV(</a:t>
            </a:r>
            <a:r>
              <a:rPr dirty="0" sz="2650" spc="65" i="1">
                <a:latin typeface="Times New Roman"/>
                <a:cs typeface="Times New Roman"/>
              </a:rPr>
              <a:t>n</a:t>
            </a:r>
            <a:r>
              <a:rPr dirty="0" sz="2650" spc="65">
                <a:latin typeface="Times New Roman"/>
                <a:cs typeface="Times New Roman"/>
              </a:rPr>
              <a:t>')</a:t>
            </a:r>
            <a:endParaRPr sz="2650">
              <a:latin typeface="Times New Roman"/>
              <a:cs typeface="Times New Roman"/>
            </a:endParaRPr>
          </a:p>
          <a:p>
            <a:pPr algn="ctr" marL="472440">
              <a:lnSpc>
                <a:spcPts val="1610"/>
              </a:lnSpc>
            </a:pPr>
            <a:r>
              <a:rPr dirty="0" sz="155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Times New Roman"/>
                <a:cs typeface="Times New Roman"/>
              </a:rPr>
              <a:t>'</a:t>
            </a:r>
            <a:r>
              <a:rPr dirty="0" sz="1550" spc="-20">
                <a:latin typeface="Symbol"/>
                <a:cs typeface="Symbol"/>
              </a:rPr>
              <a:t></a:t>
            </a:r>
            <a:r>
              <a:rPr dirty="0" sz="1550" spc="-20">
                <a:latin typeface="Times New Roman"/>
                <a:cs typeface="Times New Roman"/>
              </a:rPr>
              <a:t>Succs(</a:t>
            </a:r>
            <a:r>
              <a:rPr dirty="0" sz="1550" spc="-254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n</a:t>
            </a:r>
            <a:r>
              <a:rPr dirty="0" sz="1550" spc="-24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5720" y="4178300"/>
            <a:ext cx="2506980" cy="838200"/>
          </a:xfrm>
          <a:custGeom>
            <a:avLst/>
            <a:gdLst/>
            <a:ahLst/>
            <a:cxnLst/>
            <a:rect l="l" t="t" r="r" b="b"/>
            <a:pathLst>
              <a:path w="2506979" h="838200">
                <a:moveTo>
                  <a:pt x="373379" y="698753"/>
                </a:moveTo>
                <a:lnTo>
                  <a:pt x="373379" y="489203"/>
                </a:lnTo>
                <a:lnTo>
                  <a:pt x="0" y="801624"/>
                </a:lnTo>
                <a:lnTo>
                  <a:pt x="373379" y="698753"/>
                </a:lnTo>
                <a:close/>
              </a:path>
              <a:path w="2506979" h="838200">
                <a:moveTo>
                  <a:pt x="2506979" y="838200"/>
                </a:moveTo>
                <a:lnTo>
                  <a:pt x="2506979" y="0"/>
                </a:lnTo>
                <a:lnTo>
                  <a:pt x="373379" y="0"/>
                </a:lnTo>
                <a:lnTo>
                  <a:pt x="373379" y="838200"/>
                </a:lnTo>
                <a:lnTo>
                  <a:pt x="2506979" y="838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5720" y="4178300"/>
            <a:ext cx="2506980" cy="838200"/>
          </a:xfrm>
          <a:custGeom>
            <a:avLst/>
            <a:gdLst/>
            <a:ahLst/>
            <a:cxnLst/>
            <a:rect l="l" t="t" r="r" b="b"/>
            <a:pathLst>
              <a:path w="2506979" h="838200">
                <a:moveTo>
                  <a:pt x="373379" y="0"/>
                </a:moveTo>
                <a:lnTo>
                  <a:pt x="373379" y="489203"/>
                </a:lnTo>
                <a:lnTo>
                  <a:pt x="0" y="801624"/>
                </a:lnTo>
                <a:lnTo>
                  <a:pt x="373379" y="698753"/>
                </a:lnTo>
                <a:lnTo>
                  <a:pt x="373379" y="838200"/>
                </a:lnTo>
                <a:lnTo>
                  <a:pt x="2506979" y="838200"/>
                </a:lnTo>
                <a:lnTo>
                  <a:pt x="2506979" y="0"/>
                </a:lnTo>
                <a:lnTo>
                  <a:pt x="729232" y="0"/>
                </a:lnTo>
                <a:lnTo>
                  <a:pt x="37337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3173" y="4212082"/>
            <a:ext cx="187515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This must’ve been  defined because 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is  at depth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3443" y="5930900"/>
            <a:ext cx="1667510" cy="304800"/>
          </a:xfrm>
          <a:custGeom>
            <a:avLst/>
            <a:gdLst/>
            <a:ahLst/>
            <a:cxnLst/>
            <a:rect l="l" t="t" r="r" b="b"/>
            <a:pathLst>
              <a:path w="1667509" h="304800">
                <a:moveTo>
                  <a:pt x="981456" y="253745"/>
                </a:moveTo>
                <a:lnTo>
                  <a:pt x="981456" y="177545"/>
                </a:lnTo>
                <a:lnTo>
                  <a:pt x="0" y="152400"/>
                </a:lnTo>
                <a:lnTo>
                  <a:pt x="981456" y="253745"/>
                </a:lnTo>
                <a:close/>
              </a:path>
              <a:path w="1667509" h="304800">
                <a:moveTo>
                  <a:pt x="1667256" y="304800"/>
                </a:moveTo>
                <a:lnTo>
                  <a:pt x="1667256" y="0"/>
                </a:lnTo>
                <a:lnTo>
                  <a:pt x="981456" y="0"/>
                </a:lnTo>
                <a:lnTo>
                  <a:pt x="981456" y="304800"/>
                </a:lnTo>
                <a:lnTo>
                  <a:pt x="1667256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3443" y="5930900"/>
            <a:ext cx="1667510" cy="304800"/>
          </a:xfrm>
          <a:custGeom>
            <a:avLst/>
            <a:gdLst/>
            <a:ahLst/>
            <a:cxnLst/>
            <a:rect l="l" t="t" r="r" b="b"/>
            <a:pathLst>
              <a:path w="1667509" h="304800">
                <a:moveTo>
                  <a:pt x="981456" y="0"/>
                </a:moveTo>
                <a:lnTo>
                  <a:pt x="981456" y="177545"/>
                </a:lnTo>
                <a:lnTo>
                  <a:pt x="0" y="152400"/>
                </a:lnTo>
                <a:lnTo>
                  <a:pt x="981456" y="253745"/>
                </a:lnTo>
                <a:lnTo>
                  <a:pt x="981456" y="304800"/>
                </a:lnTo>
                <a:lnTo>
                  <a:pt x="1667256" y="304800"/>
                </a:lnTo>
                <a:lnTo>
                  <a:pt x="1667256" y="0"/>
                </a:lnTo>
                <a:lnTo>
                  <a:pt x="1095756" y="0"/>
                </a:lnTo>
                <a:lnTo>
                  <a:pt x="981456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95633" y="5562699"/>
            <a:ext cx="4789805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>
                <a:latin typeface="Arial"/>
                <a:cs typeface="Arial"/>
              </a:rPr>
              <a:t>Else </a:t>
            </a:r>
            <a:r>
              <a:rPr dirty="0" sz="2000" spc="-10">
                <a:latin typeface="Arial"/>
                <a:cs typeface="Arial"/>
              </a:rPr>
              <a:t>(Player </a:t>
            </a:r>
            <a:r>
              <a:rPr dirty="0" sz="2000" spc="-5">
                <a:latin typeface="Arial"/>
                <a:cs typeface="Arial"/>
              </a:rPr>
              <a:t>B must be due to move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and..)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6206" y="5882602"/>
            <a:ext cx="2388870" cy="436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3564" algn="l"/>
              </a:tabLst>
            </a:pPr>
            <a:r>
              <a:rPr dirty="0" sz="2650" spc="-10">
                <a:latin typeface="Times New Roman"/>
                <a:cs typeface="Times New Roman"/>
              </a:rPr>
              <a:t>MM</a:t>
            </a:r>
            <a:r>
              <a:rPr dirty="0" sz="2650" spc="35">
                <a:latin typeface="Times New Roman"/>
                <a:cs typeface="Times New Roman"/>
              </a:rPr>
              <a:t>V</a:t>
            </a:r>
            <a:r>
              <a:rPr dirty="0" sz="2650" spc="75">
                <a:latin typeface="Times New Roman"/>
                <a:cs typeface="Times New Roman"/>
              </a:rPr>
              <a:t>(</a:t>
            </a:r>
            <a:r>
              <a:rPr dirty="0" sz="2650" spc="100" i="1">
                <a:latin typeface="Times New Roman"/>
                <a:cs typeface="Times New Roman"/>
              </a:rPr>
              <a:t>n</a:t>
            </a:r>
            <a:r>
              <a:rPr dirty="0" sz="2650" spc="-5">
                <a:latin typeface="Times New Roman"/>
                <a:cs typeface="Times New Roman"/>
              </a:rPr>
              <a:t>)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Symbol"/>
                <a:cs typeface="Symbol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5">
                <a:latin typeface="Times New Roman"/>
                <a:cs typeface="Times New Roman"/>
              </a:rPr>
              <a:t>min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1878" y="5920941"/>
            <a:ext cx="138112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85"/>
              </a:lnSpc>
            </a:pPr>
            <a:r>
              <a:rPr dirty="0" sz="2650" spc="-10">
                <a:latin typeface="Times New Roman"/>
                <a:cs typeface="Times New Roman"/>
              </a:rPr>
              <a:t>MM</a:t>
            </a:r>
            <a:r>
              <a:rPr dirty="0" sz="2650" spc="35">
                <a:latin typeface="Times New Roman"/>
                <a:cs typeface="Times New Roman"/>
              </a:rPr>
              <a:t>V</a:t>
            </a:r>
            <a:r>
              <a:rPr dirty="0" sz="2650" spc="75">
                <a:latin typeface="Times New Roman"/>
                <a:cs typeface="Times New Roman"/>
              </a:rPr>
              <a:t>(</a:t>
            </a:r>
            <a:r>
              <a:rPr dirty="0" sz="2650" spc="70" i="1">
                <a:latin typeface="Times New Roman"/>
                <a:cs typeface="Times New Roman"/>
              </a:rPr>
              <a:t>n</a:t>
            </a:r>
            <a:r>
              <a:rPr dirty="0" sz="2650" spc="295">
                <a:latin typeface="Times New Roman"/>
                <a:cs typeface="Times New Roman"/>
              </a:rPr>
              <a:t>'</a:t>
            </a:r>
            <a:r>
              <a:rPr dirty="0" sz="2650" spc="-5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8973" y="5983952"/>
            <a:ext cx="44259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Ditto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4811" y="6219000"/>
            <a:ext cx="1008380" cy="26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Times New Roman"/>
                <a:cs typeface="Times New Roman"/>
              </a:rPr>
              <a:t>'</a:t>
            </a:r>
            <a:r>
              <a:rPr dirty="0" sz="1550" spc="-20">
                <a:latin typeface="Symbol"/>
                <a:cs typeface="Symbol"/>
              </a:rPr>
              <a:t></a:t>
            </a:r>
            <a:r>
              <a:rPr dirty="0" sz="1550" spc="-20">
                <a:latin typeface="Times New Roman"/>
                <a:cs typeface="Times New Roman"/>
              </a:rPr>
              <a:t>Succs(</a:t>
            </a:r>
            <a:r>
              <a:rPr dirty="0" sz="1550" spc="-27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n</a:t>
            </a:r>
            <a:r>
              <a:rPr dirty="0" sz="1550" spc="-26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138" y="45465"/>
            <a:ext cx="4371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Game theoretic</a:t>
            </a:r>
            <a:r>
              <a:rPr dirty="0" sz="3600" spc="-95"/>
              <a:t> </a:t>
            </a:r>
            <a:r>
              <a:rPr dirty="0" sz="3600" spc="-5"/>
              <a:t>value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791168"/>
            <a:ext cx="8010525" cy="14268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Arial"/>
                <a:cs typeface="Arial"/>
              </a:rPr>
              <a:t>Game theoretic value (also know as the </a:t>
            </a:r>
            <a:r>
              <a:rPr dirty="0" sz="2000" spc="-10">
                <a:latin typeface="Arial"/>
                <a:cs typeface="Arial"/>
              </a:rPr>
              <a:t>minimax value) </a:t>
            </a:r>
            <a:r>
              <a:rPr dirty="0" sz="2000" spc="-5">
                <a:latin typeface="Arial"/>
                <a:cs typeface="Arial"/>
              </a:rPr>
              <a:t>of a state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2780665" marR="5080" indent="-2710180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“the value of a terminal that will be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reached assuming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both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players use 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their </a:t>
            </a:r>
            <a:r>
              <a:rPr dirty="0" sz="2000" spc="-10" i="1">
                <a:solidFill>
                  <a:srgbClr val="FF0000"/>
                </a:solidFill>
                <a:latin typeface="Arial"/>
                <a:cs typeface="Arial"/>
              </a:rPr>
              <a:t>optimal strategy.”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Easy to fill in the tree </a:t>
            </a:r>
            <a:r>
              <a:rPr dirty="0" sz="2000" spc="-10">
                <a:latin typeface="Arial"/>
                <a:cs typeface="Arial"/>
              </a:rPr>
              <a:t>bottom </a:t>
            </a:r>
            <a:r>
              <a:rPr dirty="0" sz="2000" spc="-5">
                <a:latin typeface="Arial"/>
                <a:cs typeface="Arial"/>
              </a:rPr>
              <a:t>up to find minimax values of all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206" y="2557474"/>
            <a:ext cx="3595370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Let </a:t>
            </a:r>
            <a:r>
              <a:rPr dirty="0" sz="2000" spc="-5" i="1">
                <a:latin typeface="Arial"/>
                <a:cs typeface="Arial"/>
              </a:rPr>
              <a:t>D </a:t>
            </a:r>
            <a:r>
              <a:rPr dirty="0" sz="2000" spc="-5">
                <a:latin typeface="Arial"/>
                <a:cs typeface="Arial"/>
              </a:rPr>
              <a:t>= max depth of game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tree 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 spc="-5" i="1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2000" spc="-5" i="1">
                <a:latin typeface="Arial"/>
                <a:cs typeface="Arial"/>
              </a:rPr>
              <a:t>D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For each node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at depth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If n is a </a:t>
            </a:r>
            <a:r>
              <a:rPr dirty="0" sz="2000" spc="-10">
                <a:latin typeface="Arial"/>
                <a:cs typeface="Arial"/>
              </a:rPr>
              <a:t>terminal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75"/>
              </a:spcBef>
            </a:pPr>
            <a:r>
              <a:rPr dirty="0" sz="2000" spc="-10" i="1">
                <a:latin typeface="Arial"/>
                <a:cs typeface="Arial"/>
              </a:rPr>
              <a:t>MMV(n) </a:t>
            </a:r>
            <a:r>
              <a:rPr dirty="0" sz="2000" spc="-5" i="1">
                <a:latin typeface="Arial"/>
                <a:cs typeface="Arial"/>
              </a:rPr>
              <a:t>=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V(n)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2827" y="2841751"/>
            <a:ext cx="3929379" cy="650875"/>
          </a:xfrm>
          <a:custGeom>
            <a:avLst/>
            <a:gdLst/>
            <a:ahLst/>
            <a:cxnLst/>
            <a:rect l="l" t="t" r="r" b="b"/>
            <a:pathLst>
              <a:path w="3929379" h="650875">
                <a:moveTo>
                  <a:pt x="880872" y="294893"/>
                </a:moveTo>
                <a:lnTo>
                  <a:pt x="880872" y="142493"/>
                </a:lnTo>
                <a:lnTo>
                  <a:pt x="0" y="0"/>
                </a:lnTo>
                <a:lnTo>
                  <a:pt x="880872" y="294893"/>
                </a:lnTo>
                <a:close/>
              </a:path>
              <a:path w="3929379" h="650875">
                <a:moveTo>
                  <a:pt x="3928872" y="650748"/>
                </a:moveTo>
                <a:lnTo>
                  <a:pt x="3928872" y="41148"/>
                </a:lnTo>
                <a:lnTo>
                  <a:pt x="880872" y="41148"/>
                </a:lnTo>
                <a:lnTo>
                  <a:pt x="880872" y="650748"/>
                </a:lnTo>
                <a:lnTo>
                  <a:pt x="3928872" y="6507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2827" y="2841751"/>
            <a:ext cx="3929379" cy="650875"/>
          </a:xfrm>
          <a:custGeom>
            <a:avLst/>
            <a:gdLst/>
            <a:ahLst/>
            <a:cxnLst/>
            <a:rect l="l" t="t" r="r" b="b"/>
            <a:pathLst>
              <a:path w="3929379" h="650875">
                <a:moveTo>
                  <a:pt x="880872" y="41148"/>
                </a:moveTo>
                <a:lnTo>
                  <a:pt x="880872" y="142493"/>
                </a:lnTo>
                <a:lnTo>
                  <a:pt x="0" y="0"/>
                </a:lnTo>
                <a:lnTo>
                  <a:pt x="880872" y="294893"/>
                </a:lnTo>
                <a:lnTo>
                  <a:pt x="880872" y="650748"/>
                </a:lnTo>
                <a:lnTo>
                  <a:pt x="3928872" y="650748"/>
                </a:lnTo>
                <a:lnTo>
                  <a:pt x="3928872" y="41148"/>
                </a:lnTo>
                <a:lnTo>
                  <a:pt x="1389126" y="41148"/>
                </a:lnTo>
                <a:lnTo>
                  <a:pt x="880872" y="41148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7773" y="2916681"/>
            <a:ext cx="25876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= 1 + </a:t>
            </a:r>
            <a:r>
              <a:rPr dirty="0" sz="1600" spc="-5">
                <a:latin typeface="Arial"/>
                <a:cs typeface="Arial"/>
              </a:rPr>
              <a:t>maximum number of  moves in any possible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5633" y="4423428"/>
            <a:ext cx="4594225" cy="9525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Arial"/>
                <a:cs typeface="Arial"/>
              </a:rPr>
              <a:t>Else if </a:t>
            </a:r>
            <a:r>
              <a:rPr dirty="0" sz="2000" spc="-10">
                <a:latin typeface="Arial"/>
                <a:cs typeface="Arial"/>
              </a:rPr>
              <a:t>Player </a:t>
            </a:r>
            <a:r>
              <a:rPr dirty="0" sz="2000" spc="-5">
                <a:latin typeface="Arial"/>
                <a:cs typeface="Arial"/>
              </a:rPr>
              <a:t>A is due to move at node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433070">
              <a:lnSpc>
                <a:spcPts val="2930"/>
              </a:lnSpc>
              <a:spcBef>
                <a:spcPts val="204"/>
              </a:spcBef>
              <a:tabLst>
                <a:tab pos="2242185" algn="l"/>
                <a:tab pos="3078480" algn="l"/>
              </a:tabLst>
            </a:pPr>
            <a:r>
              <a:rPr dirty="0" sz="2650" spc="30">
                <a:latin typeface="Times New Roman"/>
                <a:cs typeface="Times New Roman"/>
              </a:rPr>
              <a:t>MMV(</a:t>
            </a:r>
            <a:r>
              <a:rPr dirty="0" sz="2650" spc="30" i="1">
                <a:latin typeface="Times New Roman"/>
                <a:cs typeface="Times New Roman"/>
              </a:rPr>
              <a:t>n</a:t>
            </a:r>
            <a:r>
              <a:rPr dirty="0" sz="2650" spc="30">
                <a:latin typeface="Times New Roman"/>
                <a:cs typeface="Times New Roman"/>
              </a:rPr>
              <a:t>)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Symbol"/>
                <a:cs typeface="Symbol"/>
              </a:rPr>
              <a:t></a:t>
            </a:r>
            <a:r>
              <a:rPr dirty="0" sz="2650" spc="-5">
                <a:latin typeface="Times New Roman"/>
                <a:cs typeface="Times New Roman"/>
              </a:rPr>
              <a:t>	max	</a:t>
            </a:r>
            <a:r>
              <a:rPr dirty="0" sz="2650" spc="65">
                <a:latin typeface="Times New Roman"/>
                <a:cs typeface="Times New Roman"/>
              </a:rPr>
              <a:t>MMV(</a:t>
            </a:r>
            <a:r>
              <a:rPr dirty="0" sz="2650" spc="65" i="1">
                <a:latin typeface="Times New Roman"/>
                <a:cs typeface="Times New Roman"/>
              </a:rPr>
              <a:t>n</a:t>
            </a:r>
            <a:r>
              <a:rPr dirty="0" sz="2650" spc="65">
                <a:latin typeface="Times New Roman"/>
                <a:cs typeface="Times New Roman"/>
              </a:rPr>
              <a:t>')</a:t>
            </a:r>
            <a:endParaRPr sz="2650">
              <a:latin typeface="Times New Roman"/>
              <a:cs typeface="Times New Roman"/>
            </a:endParaRPr>
          </a:p>
          <a:p>
            <a:pPr algn="ctr" marL="472440">
              <a:lnSpc>
                <a:spcPts val="1610"/>
              </a:lnSpc>
            </a:pPr>
            <a:r>
              <a:rPr dirty="0" sz="155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Times New Roman"/>
                <a:cs typeface="Times New Roman"/>
              </a:rPr>
              <a:t>'</a:t>
            </a:r>
            <a:r>
              <a:rPr dirty="0" sz="1550" spc="-20">
                <a:latin typeface="Symbol"/>
                <a:cs typeface="Symbol"/>
              </a:rPr>
              <a:t></a:t>
            </a:r>
            <a:r>
              <a:rPr dirty="0" sz="1550" spc="-20">
                <a:latin typeface="Times New Roman"/>
                <a:cs typeface="Times New Roman"/>
              </a:rPr>
              <a:t>Succs(</a:t>
            </a:r>
            <a:r>
              <a:rPr dirty="0" sz="1550" spc="-254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n</a:t>
            </a:r>
            <a:r>
              <a:rPr dirty="0" sz="1550" spc="-24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5720" y="4178300"/>
            <a:ext cx="2506980" cy="838200"/>
          </a:xfrm>
          <a:custGeom>
            <a:avLst/>
            <a:gdLst/>
            <a:ahLst/>
            <a:cxnLst/>
            <a:rect l="l" t="t" r="r" b="b"/>
            <a:pathLst>
              <a:path w="2506979" h="838200">
                <a:moveTo>
                  <a:pt x="373379" y="698753"/>
                </a:moveTo>
                <a:lnTo>
                  <a:pt x="373379" y="489203"/>
                </a:lnTo>
                <a:lnTo>
                  <a:pt x="0" y="801624"/>
                </a:lnTo>
                <a:lnTo>
                  <a:pt x="373379" y="698753"/>
                </a:lnTo>
                <a:close/>
              </a:path>
              <a:path w="2506979" h="838200">
                <a:moveTo>
                  <a:pt x="2506979" y="838200"/>
                </a:moveTo>
                <a:lnTo>
                  <a:pt x="2506979" y="0"/>
                </a:lnTo>
                <a:lnTo>
                  <a:pt x="373379" y="0"/>
                </a:lnTo>
                <a:lnTo>
                  <a:pt x="373379" y="838200"/>
                </a:lnTo>
                <a:lnTo>
                  <a:pt x="2506979" y="838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5720" y="4178300"/>
            <a:ext cx="2506980" cy="838200"/>
          </a:xfrm>
          <a:custGeom>
            <a:avLst/>
            <a:gdLst/>
            <a:ahLst/>
            <a:cxnLst/>
            <a:rect l="l" t="t" r="r" b="b"/>
            <a:pathLst>
              <a:path w="2506979" h="838200">
                <a:moveTo>
                  <a:pt x="373379" y="0"/>
                </a:moveTo>
                <a:lnTo>
                  <a:pt x="373379" y="489203"/>
                </a:lnTo>
                <a:lnTo>
                  <a:pt x="0" y="801624"/>
                </a:lnTo>
                <a:lnTo>
                  <a:pt x="373379" y="698753"/>
                </a:lnTo>
                <a:lnTo>
                  <a:pt x="373379" y="838200"/>
                </a:lnTo>
                <a:lnTo>
                  <a:pt x="2506979" y="838200"/>
                </a:lnTo>
                <a:lnTo>
                  <a:pt x="2506979" y="0"/>
                </a:lnTo>
                <a:lnTo>
                  <a:pt x="729232" y="0"/>
                </a:lnTo>
                <a:lnTo>
                  <a:pt x="37337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3173" y="4212082"/>
            <a:ext cx="17729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This must’ve been  defined because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its  at depth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3443" y="5930900"/>
            <a:ext cx="1667510" cy="304800"/>
          </a:xfrm>
          <a:custGeom>
            <a:avLst/>
            <a:gdLst/>
            <a:ahLst/>
            <a:cxnLst/>
            <a:rect l="l" t="t" r="r" b="b"/>
            <a:pathLst>
              <a:path w="1667509" h="304800">
                <a:moveTo>
                  <a:pt x="981456" y="253745"/>
                </a:moveTo>
                <a:lnTo>
                  <a:pt x="981456" y="177545"/>
                </a:lnTo>
                <a:lnTo>
                  <a:pt x="0" y="152400"/>
                </a:lnTo>
                <a:lnTo>
                  <a:pt x="981456" y="253745"/>
                </a:lnTo>
                <a:close/>
              </a:path>
              <a:path w="1667509" h="304800">
                <a:moveTo>
                  <a:pt x="1667256" y="304800"/>
                </a:moveTo>
                <a:lnTo>
                  <a:pt x="1667256" y="0"/>
                </a:lnTo>
                <a:lnTo>
                  <a:pt x="981456" y="0"/>
                </a:lnTo>
                <a:lnTo>
                  <a:pt x="981456" y="304800"/>
                </a:lnTo>
                <a:lnTo>
                  <a:pt x="1667256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3443" y="5930900"/>
            <a:ext cx="1667510" cy="304800"/>
          </a:xfrm>
          <a:custGeom>
            <a:avLst/>
            <a:gdLst/>
            <a:ahLst/>
            <a:cxnLst/>
            <a:rect l="l" t="t" r="r" b="b"/>
            <a:pathLst>
              <a:path w="1667509" h="304800">
                <a:moveTo>
                  <a:pt x="981456" y="0"/>
                </a:moveTo>
                <a:lnTo>
                  <a:pt x="981456" y="177545"/>
                </a:lnTo>
                <a:lnTo>
                  <a:pt x="0" y="152400"/>
                </a:lnTo>
                <a:lnTo>
                  <a:pt x="981456" y="253745"/>
                </a:lnTo>
                <a:lnTo>
                  <a:pt x="981456" y="304800"/>
                </a:lnTo>
                <a:lnTo>
                  <a:pt x="1667256" y="304800"/>
                </a:lnTo>
                <a:lnTo>
                  <a:pt x="1667256" y="0"/>
                </a:lnTo>
                <a:lnTo>
                  <a:pt x="1095756" y="0"/>
                </a:lnTo>
                <a:lnTo>
                  <a:pt x="981456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172" y="971803"/>
            <a:ext cx="7287259" cy="3850640"/>
          </a:xfrm>
          <a:custGeom>
            <a:avLst/>
            <a:gdLst/>
            <a:ahLst/>
            <a:cxnLst/>
            <a:rect l="l" t="t" r="r" b="b"/>
            <a:pathLst>
              <a:path w="7287259" h="3850640">
                <a:moveTo>
                  <a:pt x="7287006" y="1499616"/>
                </a:moveTo>
                <a:lnTo>
                  <a:pt x="6765798" y="0"/>
                </a:lnTo>
                <a:lnTo>
                  <a:pt x="0" y="2351531"/>
                </a:lnTo>
                <a:lnTo>
                  <a:pt x="521208" y="3850386"/>
                </a:lnTo>
                <a:lnTo>
                  <a:pt x="7287006" y="1499616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0460000">
            <a:off x="467732" y="2243331"/>
            <a:ext cx="6876758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00"/>
              </a:lnSpc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With Branch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ing factor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mov</a:t>
            </a:r>
            <a:r>
              <a:rPr dirty="0" baseline="1984" sz="4200" spc="-7">
                <a:solidFill>
                  <a:srgbClr val="FFFFFF"/>
                </a:solidFill>
                <a:latin typeface="Arial"/>
                <a:cs typeface="Arial"/>
              </a:rPr>
              <a:t>es in</a:t>
            </a:r>
            <a:r>
              <a:rPr dirty="0" baseline="1984" sz="4200" spc="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984" sz="4200" spc="-7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baseline="1984" sz="4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5633" y="5562699"/>
            <a:ext cx="4789805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>
                <a:latin typeface="Arial"/>
                <a:cs typeface="Arial"/>
              </a:rPr>
              <a:t>Else </a:t>
            </a:r>
            <a:r>
              <a:rPr dirty="0" sz="2000" spc="-10">
                <a:latin typeface="Arial"/>
                <a:cs typeface="Arial"/>
              </a:rPr>
              <a:t>(Player </a:t>
            </a:r>
            <a:r>
              <a:rPr dirty="0" sz="2000" spc="-5">
                <a:latin typeface="Arial"/>
                <a:cs typeface="Arial"/>
              </a:rPr>
              <a:t>B must be due to move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and..)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6206" y="5882602"/>
            <a:ext cx="2388870" cy="436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3564" algn="l"/>
              </a:tabLst>
            </a:pPr>
            <a:r>
              <a:rPr dirty="0" sz="2650" spc="-10">
                <a:latin typeface="Times New Roman"/>
                <a:cs typeface="Times New Roman"/>
              </a:rPr>
              <a:t>MM</a:t>
            </a:r>
            <a:r>
              <a:rPr dirty="0" sz="2650" spc="35">
                <a:latin typeface="Times New Roman"/>
                <a:cs typeface="Times New Roman"/>
              </a:rPr>
              <a:t>V</a:t>
            </a:r>
            <a:r>
              <a:rPr dirty="0" sz="2650" spc="75">
                <a:latin typeface="Times New Roman"/>
                <a:cs typeface="Times New Roman"/>
              </a:rPr>
              <a:t>(</a:t>
            </a:r>
            <a:r>
              <a:rPr dirty="0" sz="2650" spc="100" i="1">
                <a:latin typeface="Times New Roman"/>
                <a:cs typeface="Times New Roman"/>
              </a:rPr>
              <a:t>n</a:t>
            </a:r>
            <a:r>
              <a:rPr dirty="0" sz="2650" spc="-5">
                <a:latin typeface="Times New Roman"/>
                <a:cs typeface="Times New Roman"/>
              </a:rPr>
              <a:t>)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Symbol"/>
                <a:cs typeface="Symbol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5">
                <a:latin typeface="Times New Roman"/>
                <a:cs typeface="Times New Roman"/>
              </a:rPr>
              <a:t>min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1878" y="5920941"/>
            <a:ext cx="138112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85"/>
              </a:lnSpc>
            </a:pPr>
            <a:r>
              <a:rPr dirty="0" sz="2650" spc="-10">
                <a:latin typeface="Times New Roman"/>
                <a:cs typeface="Times New Roman"/>
              </a:rPr>
              <a:t>MM</a:t>
            </a:r>
            <a:r>
              <a:rPr dirty="0" sz="2650" spc="35">
                <a:latin typeface="Times New Roman"/>
                <a:cs typeface="Times New Roman"/>
              </a:rPr>
              <a:t>V</a:t>
            </a:r>
            <a:r>
              <a:rPr dirty="0" sz="2650" spc="75">
                <a:latin typeface="Times New Roman"/>
                <a:cs typeface="Times New Roman"/>
              </a:rPr>
              <a:t>(</a:t>
            </a:r>
            <a:r>
              <a:rPr dirty="0" sz="2650" spc="70" i="1">
                <a:latin typeface="Times New Roman"/>
                <a:cs typeface="Times New Roman"/>
              </a:rPr>
              <a:t>n</a:t>
            </a:r>
            <a:r>
              <a:rPr dirty="0" sz="2650" spc="295">
                <a:latin typeface="Times New Roman"/>
                <a:cs typeface="Times New Roman"/>
              </a:rPr>
              <a:t>'</a:t>
            </a:r>
            <a:r>
              <a:rPr dirty="0" sz="2650" spc="-5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38973" y="5983952"/>
            <a:ext cx="44259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Ditto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4811" y="6219000"/>
            <a:ext cx="1008380" cy="26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Times New Roman"/>
                <a:cs typeface="Times New Roman"/>
              </a:rPr>
              <a:t>'</a:t>
            </a:r>
            <a:r>
              <a:rPr dirty="0" sz="1550" spc="-20">
                <a:latin typeface="Symbol"/>
                <a:cs typeface="Symbol"/>
              </a:rPr>
              <a:t></a:t>
            </a:r>
            <a:r>
              <a:rPr dirty="0" sz="1550" spc="-20">
                <a:latin typeface="Times New Roman"/>
                <a:cs typeface="Times New Roman"/>
              </a:rPr>
              <a:t>Succs(</a:t>
            </a:r>
            <a:r>
              <a:rPr dirty="0" sz="1550" spc="-27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n</a:t>
            </a:r>
            <a:r>
              <a:rPr dirty="0" sz="1550" spc="-26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16" name="object 16"/>
          <p:cNvSpPr txBox="1"/>
          <p:nvPr/>
        </p:nvSpPr>
        <p:spPr>
          <a:xfrm rot="20460000">
            <a:off x="637071" y="2812625"/>
            <a:ext cx="5714456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85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this ta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kes time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 space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984" sz="4200" spc="-15" i="1">
                <a:solidFill>
                  <a:srgbClr val="FFFFFF"/>
                </a:solidFill>
                <a:latin typeface="Arial"/>
                <a:cs typeface="Arial"/>
              </a:rPr>
              <a:t>O(b</a:t>
            </a:r>
            <a:endParaRPr baseline="1984" sz="4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0460000">
            <a:off x="6087066" y="1860738"/>
            <a:ext cx="322322" cy="26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05"/>
              </a:lnSpc>
            </a:pPr>
            <a:r>
              <a:rPr dirty="0" sz="1900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0460000">
            <a:off x="6199042" y="1808161"/>
            <a:ext cx="415657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0"/>
              </a:lnSpc>
            </a:pP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20460000">
            <a:off x="818759" y="3255979"/>
            <a:ext cx="6859002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00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Can we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he same thing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 less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984" sz="4200" spc="-7">
                <a:solidFill>
                  <a:srgbClr val="FFFFFF"/>
                </a:solidFill>
                <a:latin typeface="Arial"/>
                <a:cs typeface="Arial"/>
              </a:rPr>
              <a:t>space?</a:t>
            </a:r>
            <a:endParaRPr baseline="1984"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264596"/>
            <a:ext cx="7932420" cy="1908810"/>
          </a:xfrm>
          <a:prstGeom prst="rect"/>
        </p:spPr>
        <p:txBody>
          <a:bodyPr wrap="square" lIns="0" tIns="217805" rIns="0" bIns="0" rtlCol="0" vert="horz">
            <a:spAutoFit/>
          </a:bodyPr>
          <a:lstStyle/>
          <a:p>
            <a:pPr algn="ctr" marL="137795">
              <a:lnSpc>
                <a:spcPct val="100000"/>
              </a:lnSpc>
              <a:spcBef>
                <a:spcPts val="1715"/>
              </a:spcBef>
            </a:pPr>
            <a:r>
              <a:rPr dirty="0" sz="4400" spc="-5"/>
              <a:t>Minimax Algorithm</a:t>
            </a:r>
            <a:endParaRPr sz="4400"/>
          </a:p>
          <a:p>
            <a:pPr marL="12700" marR="5080" indent="-635">
              <a:lnSpc>
                <a:spcPct val="100000"/>
              </a:lnSpc>
              <a:spcBef>
                <a:spcPts val="730"/>
              </a:spcBef>
              <a:tabLst>
                <a:tab pos="1405890" algn="l"/>
                <a:tab pos="7455534" algn="l"/>
              </a:tabLst>
            </a:pPr>
            <a:r>
              <a:rPr dirty="0" sz="2000" spc="-5">
                <a:solidFill>
                  <a:srgbClr val="000000"/>
                </a:solidFill>
              </a:rPr>
              <a:t>Is it really </a:t>
            </a:r>
            <a:r>
              <a:rPr dirty="0" sz="2000" spc="-10">
                <a:solidFill>
                  <a:srgbClr val="000000"/>
                </a:solidFill>
              </a:rPr>
              <a:t>necessary </a:t>
            </a:r>
            <a:r>
              <a:rPr dirty="0" sz="2000" spc="-5">
                <a:solidFill>
                  <a:srgbClr val="000000"/>
                </a:solidFill>
              </a:rPr>
              <a:t>to explicitly store the whole tree</a:t>
            </a:r>
            <a:r>
              <a:rPr dirty="0" sz="2000" spc="11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in</a:t>
            </a:r>
            <a:r>
              <a:rPr dirty="0" sz="2000" spc="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memory?	Of  course</a:t>
            </a:r>
            <a:r>
              <a:rPr dirty="0" sz="2000" spc="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not.	We can do the same trick that </a:t>
            </a:r>
            <a:r>
              <a:rPr dirty="0" sz="2000" spc="-10">
                <a:solidFill>
                  <a:srgbClr val="000000"/>
                </a:solidFill>
              </a:rPr>
              <a:t>Depth </a:t>
            </a:r>
            <a:r>
              <a:rPr dirty="0" sz="2000" spc="-5">
                <a:solidFill>
                  <a:srgbClr val="000000"/>
                </a:solidFill>
              </a:rPr>
              <a:t>First </a:t>
            </a:r>
            <a:r>
              <a:rPr dirty="0" sz="2000" spc="-10">
                <a:solidFill>
                  <a:srgbClr val="000000"/>
                </a:solidFill>
              </a:rPr>
              <a:t>Search </a:t>
            </a:r>
            <a:r>
              <a:rPr dirty="0" sz="2000" spc="-5">
                <a:solidFill>
                  <a:srgbClr val="000000"/>
                </a:solidFill>
              </a:rPr>
              <a:t>and </a:t>
            </a:r>
            <a:r>
              <a:rPr dirty="0" sz="2000" spc="-10">
                <a:solidFill>
                  <a:srgbClr val="000000"/>
                </a:solidFill>
              </a:rPr>
              <a:t>use  </a:t>
            </a:r>
            <a:r>
              <a:rPr dirty="0" sz="2000" spc="-5">
                <a:solidFill>
                  <a:srgbClr val="000000"/>
                </a:solidFill>
              </a:rPr>
              <a:t>only O(D)</a:t>
            </a:r>
            <a:r>
              <a:rPr dirty="0" sz="200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space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11329" y="2465591"/>
            <a:ext cx="5393055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MinimaxValue(S)=</a:t>
            </a:r>
            <a:endParaRPr sz="2000">
              <a:latin typeface="Arial"/>
              <a:cs typeface="Arial"/>
            </a:endParaRPr>
          </a:p>
          <a:p>
            <a:pPr algn="r" marR="268732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If (S is 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terminal)</a:t>
            </a:r>
            <a:endParaRPr sz="2000">
              <a:latin typeface="Arial"/>
              <a:cs typeface="Arial"/>
            </a:endParaRPr>
          </a:p>
          <a:p>
            <a:pPr algn="r" marR="274891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return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V(S)</a:t>
            </a:r>
            <a:endParaRPr sz="20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3963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Let { S</a:t>
            </a:r>
            <a:r>
              <a:rPr dirty="0" baseline="-21367" sz="1950" spc="-7">
                <a:latin typeface="Arial"/>
                <a:cs typeface="Arial"/>
              </a:rPr>
              <a:t>1</a:t>
            </a:r>
            <a:r>
              <a:rPr dirty="0" sz="2000" spc="-5">
                <a:latin typeface="Arial"/>
                <a:cs typeface="Arial"/>
              </a:rPr>
              <a:t>, S</a:t>
            </a:r>
            <a:r>
              <a:rPr dirty="0" baseline="-21367" sz="1950" spc="-7">
                <a:latin typeface="Arial"/>
                <a:cs typeface="Arial"/>
              </a:rPr>
              <a:t>2</a:t>
            </a:r>
            <a:r>
              <a:rPr dirty="0" sz="2000" spc="-5">
                <a:latin typeface="Arial"/>
                <a:cs typeface="Arial"/>
              </a:rPr>
              <a:t>, … S</a:t>
            </a:r>
            <a:r>
              <a:rPr dirty="0" baseline="-21367" sz="1950" spc="-7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} =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Succs(S)</a:t>
            </a:r>
            <a:endParaRPr sz="2000">
              <a:latin typeface="Arial"/>
              <a:cs typeface="Arial"/>
            </a:endParaRPr>
          </a:p>
          <a:p>
            <a:pPr marL="1396365" marR="304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Let v</a:t>
            </a:r>
            <a:r>
              <a:rPr dirty="0" baseline="-21367" sz="1950" spc="-7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= MinimaxValue(S</a:t>
            </a:r>
            <a:r>
              <a:rPr dirty="0" baseline="-21367" sz="1950" spc="-7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) for each i  If </a:t>
            </a:r>
            <a:r>
              <a:rPr dirty="0" sz="2000" spc="-10">
                <a:latin typeface="Arial"/>
                <a:cs typeface="Arial"/>
              </a:rPr>
              <a:t>Player-to-move(S)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 marR="264096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297" y="5208778"/>
            <a:ext cx="4794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el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096" y="5513578"/>
            <a:ext cx="675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5294" y="4741406"/>
            <a:ext cx="103187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748030" algn="l"/>
              </a:tabLst>
            </a:pPr>
            <a:r>
              <a:rPr dirty="0" sz="2650" spc="-5">
                <a:latin typeface="Times New Roman"/>
                <a:cs typeface="Times New Roman"/>
              </a:rPr>
              <a:t>max	</a:t>
            </a:r>
            <a:r>
              <a:rPr dirty="0" sz="2650" spc="-65" i="1">
                <a:latin typeface="Times New Roman"/>
                <a:cs typeface="Times New Roman"/>
              </a:rPr>
              <a:t>V</a:t>
            </a:r>
            <a:r>
              <a:rPr dirty="0" baseline="-23297" sz="2325" spc="-97" i="1">
                <a:latin typeface="Times New Roman"/>
                <a:cs typeface="Times New Roman"/>
              </a:rPr>
              <a:t>i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6577" y="5081616"/>
            <a:ext cx="871219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30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5867" y="5384534"/>
            <a:ext cx="100012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716280" algn="l"/>
              </a:tabLst>
            </a:pPr>
            <a:r>
              <a:rPr dirty="0" sz="2650" spc="-5">
                <a:latin typeface="Times New Roman"/>
                <a:cs typeface="Times New Roman"/>
              </a:rPr>
              <a:t>min	</a:t>
            </a:r>
            <a:r>
              <a:rPr dirty="0" sz="2650" spc="-65" i="1">
                <a:latin typeface="Times New Roman"/>
                <a:cs typeface="Times New Roman"/>
              </a:rPr>
              <a:t>V</a:t>
            </a:r>
            <a:r>
              <a:rPr dirty="0" baseline="-23297" sz="2325" spc="-97" i="1">
                <a:latin typeface="Times New Roman"/>
                <a:cs typeface="Times New Roman"/>
              </a:rPr>
              <a:t>i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5148" y="5720181"/>
            <a:ext cx="871219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30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100" y="2349500"/>
            <a:ext cx="5867400" cy="3886200"/>
          </a:xfrm>
          <a:custGeom>
            <a:avLst/>
            <a:gdLst/>
            <a:ahLst/>
            <a:cxnLst/>
            <a:rect l="l" t="t" r="r" b="b"/>
            <a:pathLst>
              <a:path w="5867400" h="3886200">
                <a:moveTo>
                  <a:pt x="0" y="0"/>
                </a:moveTo>
                <a:lnTo>
                  <a:pt x="0" y="3886200"/>
                </a:lnTo>
                <a:lnTo>
                  <a:pt x="5867400" y="3886200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76" y="171196"/>
            <a:ext cx="25444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8401" y="700024"/>
            <a:ext cx="29184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What if there are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loops  possible </a:t>
            </a:r>
            <a:r>
              <a:rPr dirty="0" sz="2000" spc="-5">
                <a:latin typeface="Arial"/>
                <a:cs typeface="Arial"/>
              </a:rPr>
              <a:t>in the</a:t>
            </a:r>
            <a:r>
              <a:rPr dirty="0" sz="2000" spc="-10">
                <a:latin typeface="Arial"/>
                <a:cs typeface="Arial"/>
              </a:rPr>
              <a:t> game?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700" y="1130300"/>
            <a:ext cx="5334000" cy="3733800"/>
          </a:xfrm>
          <a:custGeom>
            <a:avLst/>
            <a:gdLst/>
            <a:ahLst/>
            <a:cxnLst/>
            <a:rect l="l" t="t" r="r" b="b"/>
            <a:pathLst>
              <a:path w="5334000" h="3733800">
                <a:moveTo>
                  <a:pt x="0" y="0"/>
                </a:moveTo>
                <a:lnTo>
                  <a:pt x="0" y="3733800"/>
                </a:lnTo>
                <a:lnTo>
                  <a:pt x="5334000" y="3733799"/>
                </a:lnTo>
                <a:lnTo>
                  <a:pt x="5334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074" y="1162557"/>
            <a:ext cx="5083810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MinimaxValue(S)=</a:t>
            </a:r>
            <a:endParaRPr sz="2000">
              <a:latin typeface="Arial"/>
              <a:cs typeface="Arial"/>
            </a:endParaRPr>
          </a:p>
          <a:p>
            <a:pPr algn="r" marR="23787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If (S is 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terminal)</a:t>
            </a:r>
            <a:endParaRPr sz="2000">
              <a:latin typeface="Arial"/>
              <a:cs typeface="Arial"/>
            </a:endParaRPr>
          </a:p>
          <a:p>
            <a:pPr algn="r" marR="24396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return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V(S)</a:t>
            </a:r>
            <a:endParaRPr sz="20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396365" marR="304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Let { S</a:t>
            </a:r>
            <a:r>
              <a:rPr dirty="0" baseline="-21367" sz="1950" spc="-7">
                <a:latin typeface="Arial"/>
                <a:cs typeface="Arial"/>
              </a:rPr>
              <a:t>1</a:t>
            </a:r>
            <a:r>
              <a:rPr dirty="0" sz="2000" spc="-5">
                <a:latin typeface="Arial"/>
                <a:cs typeface="Arial"/>
              </a:rPr>
              <a:t>, S</a:t>
            </a:r>
            <a:r>
              <a:rPr dirty="0" baseline="-21367" sz="1950" spc="-7">
                <a:latin typeface="Arial"/>
                <a:cs typeface="Arial"/>
              </a:rPr>
              <a:t>2</a:t>
            </a:r>
            <a:r>
              <a:rPr dirty="0" sz="2000" spc="-5">
                <a:latin typeface="Arial"/>
                <a:cs typeface="Arial"/>
              </a:rPr>
              <a:t>, … S</a:t>
            </a:r>
            <a:r>
              <a:rPr dirty="0" baseline="-21367" sz="1950" spc="-7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} = Succs(S)  Let v</a:t>
            </a:r>
            <a:r>
              <a:rPr dirty="0" baseline="-21367" sz="1950" spc="-7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MinimaxValue(S</a:t>
            </a:r>
            <a:r>
              <a:rPr dirty="0" baseline="-23148" sz="1800" spc="-7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) for each </a:t>
            </a:r>
            <a:r>
              <a:rPr dirty="0" sz="1800">
                <a:latin typeface="Arial"/>
                <a:cs typeface="Arial"/>
              </a:rPr>
              <a:t>i 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 spc="-10">
                <a:latin typeface="Arial"/>
                <a:cs typeface="Arial"/>
              </a:rPr>
              <a:t>Player-to-move(S)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 marR="233172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608074" y="3905758"/>
            <a:ext cx="4794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el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864" y="3393428"/>
            <a:ext cx="103187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748030" algn="l"/>
              </a:tabLst>
            </a:pPr>
            <a:r>
              <a:rPr dirty="0" sz="2650" spc="-5">
                <a:latin typeface="Times New Roman"/>
                <a:cs typeface="Times New Roman"/>
              </a:rPr>
              <a:t>max	</a:t>
            </a:r>
            <a:r>
              <a:rPr dirty="0" sz="2650" spc="-65" i="1">
                <a:latin typeface="Times New Roman"/>
                <a:cs typeface="Times New Roman"/>
              </a:rPr>
              <a:t>V</a:t>
            </a:r>
            <a:r>
              <a:rPr dirty="0" baseline="-23297" sz="2325" spc="-97" i="1">
                <a:latin typeface="Times New Roman"/>
                <a:cs typeface="Times New Roman"/>
              </a:rPr>
              <a:t>i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4146" y="3733639"/>
            <a:ext cx="871219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30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237" y="4260186"/>
            <a:ext cx="6731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5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600" y="4036556"/>
            <a:ext cx="909319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690880" algn="l"/>
              </a:tabLst>
            </a:pPr>
            <a:r>
              <a:rPr dirty="0" sz="2650" spc="-5">
                <a:latin typeface="Times New Roman"/>
                <a:cs typeface="Times New Roman"/>
              </a:rPr>
              <a:t>min</a:t>
            </a:r>
            <a:r>
              <a:rPr dirty="0" sz="2650" spc="-5">
                <a:latin typeface="Times New Roman"/>
                <a:cs typeface="Times New Roman"/>
              </a:rPr>
              <a:t>	</a:t>
            </a:r>
            <a:r>
              <a:rPr dirty="0" sz="2650" spc="-5" i="1"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472" y="4314189"/>
            <a:ext cx="16116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22222" sz="3000" spc="-7">
                <a:latin typeface="Arial"/>
                <a:cs typeface="Arial"/>
              </a:rPr>
              <a:t>return</a:t>
            </a:r>
            <a:r>
              <a:rPr dirty="0" baseline="22222" sz="3000" spc="-562">
                <a:latin typeface="Arial"/>
                <a:cs typeface="Arial"/>
              </a:rPr>
              <a:t> </a:t>
            </a: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270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602" y="5043424"/>
            <a:ext cx="35680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609090" algn="l"/>
              </a:tabLst>
            </a:pPr>
            <a:r>
              <a:rPr dirty="0" sz="2000" spc="-5">
                <a:latin typeface="Arial"/>
                <a:cs typeface="Arial"/>
              </a:rPr>
              <a:t>This is a </a:t>
            </a:r>
            <a:r>
              <a:rPr dirty="0" sz="2000" spc="-10">
                <a:latin typeface="Arial"/>
                <a:cs typeface="Arial"/>
              </a:rPr>
              <a:t>depth-first search  algorithm.	</a:t>
            </a:r>
            <a:r>
              <a:rPr dirty="0" sz="2000" spc="-5">
                <a:latin typeface="Arial"/>
                <a:cs typeface="Arial"/>
              </a:rPr>
              <a:t>Would 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breadth-  </a:t>
            </a:r>
            <a:r>
              <a:rPr dirty="0" sz="2000" spc="-5">
                <a:latin typeface="Arial"/>
                <a:cs typeface="Arial"/>
              </a:rPr>
              <a:t>first </a:t>
            </a:r>
            <a:r>
              <a:rPr dirty="0" sz="2000" spc="-10">
                <a:latin typeface="Arial"/>
                <a:cs typeface="Arial"/>
              </a:rPr>
              <a:t>version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 spc="-10">
                <a:latin typeface="Arial"/>
                <a:cs typeface="Arial"/>
              </a:rPr>
              <a:t>possible?  </a:t>
            </a:r>
            <a:r>
              <a:rPr dirty="0" sz="2000" spc="-5">
                <a:latin typeface="Arial"/>
                <a:cs typeface="Arial"/>
              </a:rPr>
              <a:t>How would it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501" y="469900"/>
            <a:ext cx="23564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01" y="1125220"/>
            <a:ext cx="7994650" cy="495427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Definition of games and game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terminology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Game </a:t>
            </a:r>
            <a:r>
              <a:rPr dirty="0" sz="2400">
                <a:latin typeface="Arial"/>
                <a:cs typeface="Arial"/>
              </a:rPr>
              <a:t>trees and game-theoretic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355600" marR="1122045" indent="-342900">
              <a:lnSpc>
                <a:spcPct val="100000"/>
              </a:lnSpc>
              <a:spcBef>
                <a:spcPts val="14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Computing game-theoretic values with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recursive  minimax.</a:t>
            </a:r>
            <a:endParaRPr sz="2400">
              <a:latin typeface="Arial"/>
              <a:cs typeface="Arial"/>
            </a:endParaRPr>
          </a:p>
          <a:p>
            <a:pPr marL="355600" marR="210820" indent="-342900">
              <a:lnSpc>
                <a:spcPct val="100000"/>
              </a:lnSpc>
              <a:spcBef>
                <a:spcPts val="14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Other </a:t>
            </a:r>
            <a:r>
              <a:rPr dirty="0" sz="2400" spc="-5">
                <a:latin typeface="Arial"/>
                <a:cs typeface="Arial"/>
              </a:rPr>
              <a:t>ways </a:t>
            </a:r>
            <a:r>
              <a:rPr dirty="0" sz="2400">
                <a:latin typeface="Arial"/>
                <a:cs typeface="Arial"/>
              </a:rPr>
              <a:t>to compute </a:t>
            </a:r>
            <a:r>
              <a:rPr dirty="0" sz="2400" spc="-5">
                <a:latin typeface="Arial"/>
                <a:cs typeface="Arial"/>
              </a:rPr>
              <a:t>game-theoretic </a:t>
            </a:r>
            <a:r>
              <a:rPr dirty="0" sz="2400">
                <a:latin typeface="Arial"/>
                <a:cs typeface="Arial"/>
              </a:rPr>
              <a:t>value: </a:t>
            </a:r>
            <a:r>
              <a:rPr dirty="0" sz="2400" spc="-5">
                <a:latin typeface="Arial"/>
                <a:cs typeface="Arial"/>
              </a:rPr>
              <a:t>Dynamic  </a:t>
            </a:r>
            <a:r>
              <a:rPr dirty="0" sz="2400">
                <a:latin typeface="Arial"/>
                <a:cs typeface="Arial"/>
              </a:rPr>
              <a:t>Programming copes </a:t>
            </a:r>
            <a:r>
              <a:rPr dirty="0" sz="2400" spc="-5">
                <a:latin typeface="Arial"/>
                <a:cs typeface="Arial"/>
              </a:rPr>
              <a:t>with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stalemates.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Alpha-beta </a:t>
            </a:r>
            <a:r>
              <a:rPr dirty="0" sz="2400">
                <a:latin typeface="Arial"/>
                <a:cs typeface="Arial"/>
              </a:rPr>
              <a:t>algorithm (good news.. </a:t>
            </a:r>
            <a:r>
              <a:rPr dirty="0" sz="2400" spc="-5">
                <a:latin typeface="Arial"/>
                <a:cs typeface="Arial"/>
              </a:rPr>
              <a:t>it’s </a:t>
            </a:r>
            <a:r>
              <a:rPr dirty="0" sz="2400">
                <a:latin typeface="Arial"/>
                <a:cs typeface="Arial"/>
              </a:rPr>
              <a:t>not really as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fiddly  </a:t>
            </a:r>
            <a:r>
              <a:rPr dirty="0" sz="2400" spc="-5">
                <a:latin typeface="Arial"/>
                <a:cs typeface="Arial"/>
              </a:rPr>
              <a:t>as 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looks)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Playing games 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real-time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Non-determinism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76" y="171196"/>
            <a:ext cx="25444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8401" y="700024"/>
            <a:ext cx="29184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What if there are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loops  possible </a:t>
            </a:r>
            <a:r>
              <a:rPr dirty="0" sz="2000" spc="-5">
                <a:latin typeface="Arial"/>
                <a:cs typeface="Arial"/>
              </a:rPr>
              <a:t>in the</a:t>
            </a:r>
            <a:r>
              <a:rPr dirty="0" sz="2000" spc="-10">
                <a:latin typeface="Arial"/>
                <a:cs typeface="Arial"/>
              </a:rPr>
              <a:t> game?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33339A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Is our recursive-minimax  </a:t>
            </a:r>
            <a:r>
              <a:rPr dirty="0" spc="-10"/>
              <a:t>guaranteed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succeed?</a:t>
            </a:r>
          </a:p>
          <a:p>
            <a:pPr marL="297815" marR="5080" indent="-285750">
              <a:lnSpc>
                <a:spcPct val="100000"/>
              </a:lnSpc>
              <a:spcBef>
                <a:spcPts val="475"/>
              </a:spcBef>
              <a:buClr>
                <a:srgbClr val="33339A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Is our recursive-minimax  </a:t>
            </a:r>
            <a:r>
              <a:rPr dirty="0" spc="-10"/>
              <a:t>guaranteed </a:t>
            </a:r>
            <a:r>
              <a:rPr dirty="0" spc="-5"/>
              <a:t>to fail?</a:t>
            </a:r>
          </a:p>
          <a:p>
            <a:pPr marL="297815" marR="33655" indent="-285750">
              <a:lnSpc>
                <a:spcPct val="100000"/>
              </a:lnSpc>
              <a:spcBef>
                <a:spcPts val="475"/>
              </a:spcBef>
              <a:buClr>
                <a:srgbClr val="33339A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What </a:t>
            </a:r>
            <a:r>
              <a:rPr dirty="0" spc="-10"/>
              <a:t>problems </a:t>
            </a:r>
            <a:r>
              <a:rPr dirty="0" spc="-5"/>
              <a:t>do </a:t>
            </a:r>
            <a:r>
              <a:rPr dirty="0" spc="-10"/>
              <a:t>loops  cause </a:t>
            </a:r>
            <a:r>
              <a:rPr dirty="0" spc="-5"/>
              <a:t>for our </a:t>
            </a:r>
            <a:r>
              <a:rPr dirty="0" spc="-10"/>
              <a:t>definition  </a:t>
            </a:r>
            <a:r>
              <a:rPr dirty="0" spc="-5"/>
              <a:t>of </a:t>
            </a:r>
            <a:r>
              <a:rPr dirty="0" spc="-10"/>
              <a:t>minimax </a:t>
            </a:r>
            <a:r>
              <a:rPr dirty="0" spc="-5"/>
              <a:t>value </a:t>
            </a:r>
            <a:r>
              <a:rPr dirty="0" spc="-10"/>
              <a:t>(i.e.  game-theoretic</a:t>
            </a:r>
            <a:r>
              <a:rPr dirty="0" spc="-5"/>
              <a:t> value)?</a:t>
            </a:r>
          </a:p>
          <a:p>
            <a:pPr marL="297815" marR="426720" indent="-285750">
              <a:lnSpc>
                <a:spcPct val="100000"/>
              </a:lnSpc>
              <a:spcBef>
                <a:spcPts val="475"/>
              </a:spcBef>
              <a:buClr>
                <a:srgbClr val="33339A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pc="-5"/>
              <a:t>How could we fix </a:t>
            </a:r>
            <a:r>
              <a:rPr dirty="0" spc="-10"/>
              <a:t>our  </a:t>
            </a:r>
            <a:r>
              <a:rPr dirty="0" spc="-5"/>
              <a:t>recursive minimax  </a:t>
            </a:r>
            <a:r>
              <a:rPr dirty="0" spc="-10"/>
              <a:t>program?</a:t>
            </a:r>
          </a:p>
        </p:txBody>
      </p:sp>
      <p:sp>
        <p:nvSpPr>
          <p:cNvPr id="5" name="object 5"/>
          <p:cNvSpPr/>
          <p:nvPr/>
        </p:nvSpPr>
        <p:spPr>
          <a:xfrm>
            <a:off x="139700" y="1130300"/>
            <a:ext cx="5334000" cy="3733800"/>
          </a:xfrm>
          <a:custGeom>
            <a:avLst/>
            <a:gdLst/>
            <a:ahLst/>
            <a:cxnLst/>
            <a:rect l="l" t="t" r="r" b="b"/>
            <a:pathLst>
              <a:path w="5334000" h="3733800">
                <a:moveTo>
                  <a:pt x="0" y="0"/>
                </a:moveTo>
                <a:lnTo>
                  <a:pt x="0" y="3733800"/>
                </a:lnTo>
                <a:lnTo>
                  <a:pt x="5334000" y="3733799"/>
                </a:lnTo>
                <a:lnTo>
                  <a:pt x="5334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1074" y="1162557"/>
            <a:ext cx="5083810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MinimaxValue(S)=</a:t>
            </a:r>
            <a:endParaRPr sz="2000">
              <a:latin typeface="Arial"/>
              <a:cs typeface="Arial"/>
            </a:endParaRPr>
          </a:p>
          <a:p>
            <a:pPr algn="r" marR="23787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If (S is 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terminal)</a:t>
            </a:r>
            <a:endParaRPr sz="2000">
              <a:latin typeface="Arial"/>
              <a:cs typeface="Arial"/>
            </a:endParaRPr>
          </a:p>
          <a:p>
            <a:pPr algn="r" marR="24396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return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V(S)</a:t>
            </a:r>
            <a:endParaRPr sz="20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396365" marR="304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Let { S</a:t>
            </a:r>
            <a:r>
              <a:rPr dirty="0" baseline="-21367" sz="1950" spc="-7">
                <a:latin typeface="Arial"/>
                <a:cs typeface="Arial"/>
              </a:rPr>
              <a:t>1</a:t>
            </a:r>
            <a:r>
              <a:rPr dirty="0" sz="2000" spc="-5">
                <a:latin typeface="Arial"/>
                <a:cs typeface="Arial"/>
              </a:rPr>
              <a:t>, S</a:t>
            </a:r>
            <a:r>
              <a:rPr dirty="0" baseline="-21367" sz="1950" spc="-7">
                <a:latin typeface="Arial"/>
                <a:cs typeface="Arial"/>
              </a:rPr>
              <a:t>2</a:t>
            </a:r>
            <a:r>
              <a:rPr dirty="0" sz="2000" spc="-5">
                <a:latin typeface="Arial"/>
                <a:cs typeface="Arial"/>
              </a:rPr>
              <a:t>, … S</a:t>
            </a:r>
            <a:r>
              <a:rPr dirty="0" baseline="-21367" sz="1950" spc="-7" i="1">
                <a:latin typeface="Arial"/>
                <a:cs typeface="Arial"/>
              </a:rPr>
              <a:t>k </a:t>
            </a:r>
            <a:r>
              <a:rPr dirty="0" sz="2000" spc="-5">
                <a:latin typeface="Arial"/>
                <a:cs typeface="Arial"/>
              </a:rPr>
              <a:t>} = Succs(S)  Let v</a:t>
            </a:r>
            <a:r>
              <a:rPr dirty="0" baseline="-21367" sz="1950" spc="-7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MinimaxValue(S</a:t>
            </a:r>
            <a:r>
              <a:rPr dirty="0" baseline="-23148" sz="1800" spc="-7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) for each </a:t>
            </a:r>
            <a:r>
              <a:rPr dirty="0" sz="1800">
                <a:latin typeface="Arial"/>
                <a:cs typeface="Arial"/>
              </a:rPr>
              <a:t>i 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 spc="-10">
                <a:latin typeface="Arial"/>
                <a:cs typeface="Arial"/>
              </a:rPr>
              <a:t>Player-to-move(S) </a:t>
            </a:r>
            <a:r>
              <a:rPr dirty="0" sz="2000" spc="-5">
                <a:latin typeface="Arial"/>
                <a:cs typeface="Arial"/>
              </a:rPr>
              <a:t>=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 marR="233172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608074" y="3905758"/>
            <a:ext cx="4794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el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2864" y="3393428"/>
            <a:ext cx="103187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748030" algn="l"/>
              </a:tabLst>
            </a:pPr>
            <a:r>
              <a:rPr dirty="0" sz="2650" spc="-5">
                <a:latin typeface="Times New Roman"/>
                <a:cs typeface="Times New Roman"/>
              </a:rPr>
              <a:t>max	</a:t>
            </a:r>
            <a:r>
              <a:rPr dirty="0" sz="2650" spc="-65" i="1">
                <a:latin typeface="Times New Roman"/>
                <a:cs typeface="Times New Roman"/>
              </a:rPr>
              <a:t>V</a:t>
            </a:r>
            <a:r>
              <a:rPr dirty="0" baseline="-23297" sz="2325" spc="-97" i="1">
                <a:latin typeface="Times New Roman"/>
                <a:cs typeface="Times New Roman"/>
              </a:rPr>
              <a:t>i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146" y="3733639"/>
            <a:ext cx="871219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305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1237" y="4260186"/>
            <a:ext cx="6731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550" spc="-5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9600" y="4036556"/>
            <a:ext cx="909319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690880" algn="l"/>
              </a:tabLst>
            </a:pPr>
            <a:r>
              <a:rPr dirty="0" sz="2650" spc="-5">
                <a:latin typeface="Times New Roman"/>
                <a:cs typeface="Times New Roman"/>
              </a:rPr>
              <a:t>min</a:t>
            </a:r>
            <a:r>
              <a:rPr dirty="0" sz="2650" spc="-5">
                <a:latin typeface="Times New Roman"/>
                <a:cs typeface="Times New Roman"/>
              </a:rPr>
              <a:t>	</a:t>
            </a:r>
            <a:r>
              <a:rPr dirty="0" sz="2650" spc="-5" i="1"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8472" y="4314189"/>
            <a:ext cx="16116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22222" sz="3000" spc="-7">
                <a:latin typeface="Arial"/>
                <a:cs typeface="Arial"/>
              </a:rPr>
              <a:t>return</a:t>
            </a:r>
            <a:r>
              <a:rPr dirty="0" baseline="22222" sz="3000" spc="-562">
                <a:latin typeface="Arial"/>
                <a:cs typeface="Arial"/>
              </a:rPr>
              <a:t> </a:t>
            </a:r>
            <a:r>
              <a:rPr dirty="0" sz="1550" spc="-10" i="1">
                <a:latin typeface="Times New Roman"/>
                <a:cs typeface="Times New Roman"/>
              </a:rPr>
              <a:t>i</a:t>
            </a:r>
            <a:r>
              <a:rPr dirty="0" sz="1550" spc="-10">
                <a:latin typeface="Symbol"/>
                <a:cs typeface="Symbol"/>
              </a:rPr>
              <a:t></a:t>
            </a:r>
            <a:r>
              <a:rPr dirty="0" sz="1550" spc="-10">
                <a:latin typeface="Times New Roman"/>
                <a:cs typeface="Times New Roman"/>
              </a:rPr>
              <a:t>{1,2</a:t>
            </a:r>
            <a:r>
              <a:rPr dirty="0" sz="1550" spc="-10">
                <a:latin typeface="Arial"/>
                <a:cs typeface="Arial"/>
              </a:rPr>
              <a:t>K</a:t>
            </a:r>
            <a:r>
              <a:rPr dirty="0" sz="1550" spc="-10" i="1">
                <a:latin typeface="Times New Roman"/>
                <a:cs typeface="Times New Roman"/>
              </a:rPr>
              <a:t>k</a:t>
            </a:r>
            <a:r>
              <a:rPr dirty="0" sz="1550" spc="-270" i="1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602" y="5043424"/>
            <a:ext cx="35680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609090" algn="l"/>
              </a:tabLst>
            </a:pPr>
            <a:r>
              <a:rPr dirty="0" sz="2000" spc="-5">
                <a:latin typeface="Arial"/>
                <a:cs typeface="Arial"/>
              </a:rPr>
              <a:t>This is a </a:t>
            </a:r>
            <a:r>
              <a:rPr dirty="0" sz="2000" spc="-10">
                <a:latin typeface="Arial"/>
                <a:cs typeface="Arial"/>
              </a:rPr>
              <a:t>depth-first search  algorithm.	</a:t>
            </a:r>
            <a:r>
              <a:rPr dirty="0" sz="2000" spc="-5">
                <a:latin typeface="Arial"/>
                <a:cs typeface="Arial"/>
              </a:rPr>
              <a:t>Would 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breadth-  </a:t>
            </a:r>
            <a:r>
              <a:rPr dirty="0" sz="2000" spc="-5">
                <a:latin typeface="Arial"/>
                <a:cs typeface="Arial"/>
              </a:rPr>
              <a:t>first </a:t>
            </a:r>
            <a:r>
              <a:rPr dirty="0" sz="2000" spc="-10">
                <a:latin typeface="Arial"/>
                <a:cs typeface="Arial"/>
              </a:rPr>
              <a:t>version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 spc="-10">
                <a:latin typeface="Arial"/>
                <a:cs typeface="Arial"/>
              </a:rPr>
              <a:t>possible?  </a:t>
            </a:r>
            <a:r>
              <a:rPr dirty="0" sz="2000" spc="-5">
                <a:latin typeface="Arial"/>
                <a:cs typeface="Arial"/>
              </a:rPr>
              <a:t>How would it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339" y="469900"/>
            <a:ext cx="57080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Dynamic</a:t>
            </a:r>
            <a:r>
              <a:rPr dirty="0" sz="4400" spc="-25"/>
              <a:t> </a:t>
            </a:r>
            <a:r>
              <a:rPr dirty="0" sz="4400" spc="-5"/>
              <a:t>Programming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1300" y="1382776"/>
            <a:ext cx="8030209" cy="4685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237490">
              <a:lnSpc>
                <a:spcPct val="100000"/>
              </a:lnSpc>
              <a:spcBef>
                <a:spcPts val="100"/>
              </a:spcBef>
              <a:tabLst>
                <a:tab pos="3515995" algn="l"/>
                <a:tab pos="5056505" algn="l"/>
              </a:tabLst>
            </a:pPr>
            <a:r>
              <a:rPr dirty="0" sz="2400" spc="-5">
                <a:latin typeface="Arial"/>
                <a:cs typeface="Arial"/>
              </a:rPr>
              <a:t>Say you have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game with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N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states.	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length of </a:t>
            </a:r>
            <a:r>
              <a:rPr dirty="0" sz="2400">
                <a:latin typeface="Arial"/>
                <a:cs typeface="Arial"/>
              </a:rPr>
              <a:t>the  game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usually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l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moves.	There are </a:t>
            </a:r>
            <a:r>
              <a:rPr dirty="0" sz="2400" spc="-5" i="1">
                <a:latin typeface="Arial"/>
                <a:cs typeface="Arial"/>
              </a:rPr>
              <a:t>b </a:t>
            </a:r>
            <a:r>
              <a:rPr dirty="0" sz="2400" spc="-5">
                <a:latin typeface="Arial"/>
                <a:cs typeface="Arial"/>
              </a:rPr>
              <a:t>successors of each  state.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Arial"/>
                <a:cs typeface="Arial"/>
              </a:rPr>
              <a:t>Minimax requires </a:t>
            </a:r>
            <a:r>
              <a:rPr dirty="0" sz="2400" spc="-5" i="1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-5" i="1">
                <a:latin typeface="Arial"/>
                <a:cs typeface="Arial"/>
              </a:rPr>
              <a:t>b</a:t>
            </a:r>
            <a:r>
              <a:rPr dirty="0" baseline="24305" sz="2400" spc="-7" i="1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) </a:t>
            </a:r>
            <a:r>
              <a:rPr dirty="0" sz="2400">
                <a:latin typeface="Arial"/>
                <a:cs typeface="Arial"/>
              </a:rPr>
              <a:t>states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expanded.</a:t>
            </a:r>
            <a:endParaRPr sz="2400">
              <a:latin typeface="Arial"/>
              <a:cs typeface="Arial"/>
            </a:endParaRPr>
          </a:p>
          <a:p>
            <a:pPr marL="25400" marR="80645">
              <a:lnSpc>
                <a:spcPct val="100000"/>
              </a:lnSpc>
              <a:spcBef>
                <a:spcPts val="1005"/>
              </a:spcBef>
            </a:pPr>
            <a:r>
              <a:rPr dirty="0" sz="240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is best-case as well as worst-case </a:t>
            </a:r>
            <a:r>
              <a:rPr dirty="0" sz="2400">
                <a:latin typeface="Arial"/>
                <a:cs typeface="Arial"/>
              </a:rPr>
              <a:t>(unlike </a:t>
            </a:r>
            <a:r>
              <a:rPr dirty="0" sz="2400" spc="-5">
                <a:latin typeface="Arial"/>
                <a:cs typeface="Arial"/>
              </a:rPr>
              <a:t>DFS </a:t>
            </a:r>
            <a:r>
              <a:rPr dirty="0" sz="2400">
                <a:latin typeface="Arial"/>
                <a:cs typeface="Arial"/>
              </a:rPr>
              <a:t>for  simple search problems, </a:t>
            </a:r>
            <a:r>
              <a:rPr dirty="0" sz="2400" spc="-5">
                <a:latin typeface="Arial"/>
                <a:cs typeface="Arial"/>
              </a:rPr>
              <a:t>which in </a:t>
            </a:r>
            <a:r>
              <a:rPr dirty="0" sz="2400">
                <a:latin typeface="Arial"/>
                <a:cs typeface="Arial"/>
              </a:rPr>
              <a:t>best-case could be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-5" i="1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)).</a:t>
            </a:r>
            <a:endParaRPr sz="2400">
              <a:latin typeface="Arial"/>
              <a:cs typeface="Arial"/>
            </a:endParaRPr>
          </a:p>
          <a:p>
            <a:pPr marL="25400" marR="586740">
              <a:lnSpc>
                <a:spcPct val="100000"/>
              </a:lnSpc>
              <a:spcBef>
                <a:spcPts val="1005"/>
              </a:spcBef>
              <a:tabLst>
                <a:tab pos="6522084" algn="l"/>
              </a:tabLst>
            </a:pPr>
            <a:r>
              <a:rPr dirty="0" sz="2400">
                <a:latin typeface="Arial"/>
                <a:cs typeface="Arial"/>
              </a:rPr>
              <a:t>What </a:t>
            </a:r>
            <a:r>
              <a:rPr dirty="0" sz="2400" spc="-5">
                <a:latin typeface="Arial"/>
                <a:cs typeface="Arial"/>
              </a:rPr>
              <a:t>if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number of </a:t>
            </a:r>
            <a:r>
              <a:rPr dirty="0" sz="2400">
                <a:latin typeface="Arial"/>
                <a:cs typeface="Arial"/>
              </a:rPr>
              <a:t>states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smaller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than </a:t>
            </a:r>
            <a:r>
              <a:rPr dirty="0" sz="2400" spc="-5" i="1">
                <a:latin typeface="Arial"/>
                <a:cs typeface="Arial"/>
              </a:rPr>
              <a:t>b</a:t>
            </a:r>
            <a:r>
              <a:rPr dirty="0" baseline="24305" sz="2400" spc="-7" i="1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?	e.g..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chess, </a:t>
            </a:r>
            <a:r>
              <a:rPr dirty="0" sz="2400" spc="-5" i="1">
                <a:latin typeface="Arial"/>
                <a:cs typeface="Arial"/>
              </a:rPr>
              <a:t>b</a:t>
            </a:r>
            <a:r>
              <a:rPr dirty="0" baseline="24305" sz="2400" spc="-7" i="1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=10</a:t>
            </a:r>
            <a:r>
              <a:rPr dirty="0" baseline="24305" sz="2400" spc="-7">
                <a:latin typeface="Arial"/>
                <a:cs typeface="Arial"/>
              </a:rPr>
              <a:t>120</a:t>
            </a:r>
            <a:r>
              <a:rPr dirty="0" sz="2400" spc="-5">
                <a:latin typeface="Arial"/>
                <a:cs typeface="Arial"/>
              </a:rPr>
              <a:t>, but </a:t>
            </a:r>
            <a:r>
              <a:rPr dirty="0" sz="2400" spc="-5" i="1">
                <a:latin typeface="Arial"/>
                <a:cs typeface="Arial"/>
              </a:rPr>
              <a:t>N</a:t>
            </a:r>
            <a:r>
              <a:rPr dirty="0" sz="2400" spc="-5">
                <a:latin typeface="Arial"/>
                <a:cs typeface="Arial"/>
              </a:rPr>
              <a:t>= </a:t>
            </a:r>
            <a:r>
              <a:rPr dirty="0" sz="2400">
                <a:latin typeface="Arial"/>
                <a:cs typeface="Arial"/>
              </a:rPr>
              <a:t>a mere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10</a:t>
            </a:r>
            <a:r>
              <a:rPr dirty="0" baseline="24305" sz="2400" spc="-7">
                <a:latin typeface="Arial"/>
                <a:cs typeface="Arial"/>
              </a:rPr>
              <a:t>40</a:t>
            </a:r>
            <a:endParaRPr baseline="24305" sz="24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latin typeface="Arial"/>
                <a:cs typeface="Arial"/>
              </a:rPr>
              <a:t>Dynamic </a:t>
            </a:r>
            <a:r>
              <a:rPr dirty="0" sz="2400">
                <a:latin typeface="Arial"/>
                <a:cs typeface="Arial"/>
              </a:rPr>
              <a:t>Programming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better </a:t>
            </a:r>
            <a:r>
              <a:rPr dirty="0" sz="2400">
                <a:latin typeface="Arial"/>
                <a:cs typeface="Arial"/>
              </a:rPr>
              <a:t>method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>
                <a:latin typeface="Arial"/>
                <a:cs typeface="Arial"/>
              </a:rPr>
              <a:t>those cases, </a:t>
            </a:r>
            <a:r>
              <a:rPr dirty="0" sz="2400" spc="-5">
                <a:latin typeface="Arial"/>
                <a:cs typeface="Arial"/>
              </a:rPr>
              <a:t>if  you can afford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5"/>
              </a:spcBef>
            </a:pPr>
            <a:r>
              <a:rPr dirty="0" sz="2400" spc="-5">
                <a:latin typeface="Arial"/>
                <a:cs typeface="Arial"/>
              </a:rPr>
              <a:t>DP </a:t>
            </a:r>
            <a:r>
              <a:rPr dirty="0" sz="2400">
                <a:latin typeface="Arial"/>
                <a:cs typeface="Arial"/>
              </a:rPr>
              <a:t>costs </a:t>
            </a:r>
            <a:r>
              <a:rPr dirty="0" sz="2400" spc="-5">
                <a:latin typeface="Arial"/>
                <a:cs typeface="Arial"/>
              </a:rPr>
              <a:t>only </a:t>
            </a:r>
            <a:r>
              <a:rPr dirty="0" sz="2400" spc="-5" i="1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-5" i="1">
                <a:latin typeface="Arial"/>
                <a:cs typeface="Arial"/>
              </a:rPr>
              <a:t>Nl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882" y="469900"/>
            <a:ext cx="61798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DP for Chess</a:t>
            </a:r>
            <a:r>
              <a:rPr dirty="0" sz="4400" spc="-15"/>
              <a:t> </a:t>
            </a:r>
            <a:r>
              <a:rPr dirty="0" sz="4400" spc="-5"/>
              <a:t>Endgames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978" y="1357630"/>
            <a:ext cx="7906384" cy="46824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622300" marR="351790">
              <a:lnSpc>
                <a:spcPct val="101400"/>
              </a:lnSpc>
              <a:spcBef>
                <a:spcPts val="65"/>
              </a:spcBef>
            </a:pPr>
            <a:r>
              <a:rPr dirty="0" sz="2000" spc="-10">
                <a:latin typeface="Arial"/>
                <a:cs typeface="Arial"/>
              </a:rPr>
              <a:t>Suppose </a:t>
            </a:r>
            <a:r>
              <a:rPr dirty="0" sz="2000" spc="-5">
                <a:latin typeface="Arial"/>
                <a:cs typeface="Arial"/>
              </a:rPr>
              <a:t>one has only, say, 4 </a:t>
            </a:r>
            <a:r>
              <a:rPr dirty="0" sz="2000" spc="-10">
                <a:latin typeface="Arial"/>
                <a:cs typeface="Arial"/>
              </a:rPr>
              <a:t>pieces </a:t>
            </a:r>
            <a:r>
              <a:rPr dirty="0" sz="2000" spc="-5">
                <a:latin typeface="Arial"/>
                <a:cs typeface="Arial"/>
              </a:rPr>
              <a:t>in total left on the </a:t>
            </a:r>
            <a:r>
              <a:rPr dirty="0" sz="2000" spc="-10">
                <a:latin typeface="Arial"/>
                <a:cs typeface="Arial"/>
              </a:rPr>
              <a:t>board. 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 spc="-10">
                <a:latin typeface="Arial"/>
                <a:cs typeface="Arial"/>
              </a:rPr>
              <a:t>enough compute power </a:t>
            </a:r>
            <a:r>
              <a:rPr dirty="0" sz="2000" spc="-5">
                <a:latin typeface="Arial"/>
                <a:cs typeface="Arial"/>
              </a:rPr>
              <a:t>you can </a:t>
            </a:r>
            <a:r>
              <a:rPr dirty="0" sz="2000" spc="-10">
                <a:latin typeface="Arial"/>
                <a:cs typeface="Arial"/>
              </a:rPr>
              <a:t>compute, </a:t>
            </a:r>
            <a:r>
              <a:rPr dirty="0" sz="2000" spc="-5">
                <a:latin typeface="Arial"/>
                <a:cs typeface="Arial"/>
              </a:rPr>
              <a:t>for all </a:t>
            </a:r>
            <a:r>
              <a:rPr dirty="0" sz="2000" spc="-10">
                <a:latin typeface="Arial"/>
                <a:cs typeface="Arial"/>
              </a:rPr>
              <a:t>such  </a:t>
            </a:r>
            <a:r>
              <a:rPr dirty="0" sz="2000" spc="-5">
                <a:latin typeface="Arial"/>
                <a:cs typeface="Arial"/>
              </a:rPr>
              <a:t>positions, </a:t>
            </a:r>
            <a:r>
              <a:rPr dirty="0" sz="2000" spc="-10">
                <a:latin typeface="Arial"/>
                <a:cs typeface="Arial"/>
              </a:rPr>
              <a:t>whether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position </a:t>
            </a:r>
            <a:r>
              <a:rPr dirty="0" sz="2000" spc="-5">
                <a:latin typeface="Arial"/>
                <a:cs typeface="Arial"/>
              </a:rPr>
              <a:t>is a win for </a:t>
            </a:r>
            <a:r>
              <a:rPr dirty="0" sz="2000" spc="-10">
                <a:latin typeface="Arial"/>
                <a:cs typeface="Arial"/>
              </a:rPr>
              <a:t>Black, White, </a:t>
            </a:r>
            <a:r>
              <a:rPr dirty="0" sz="2000" spc="-5">
                <a:latin typeface="Arial"/>
                <a:cs typeface="Arial"/>
              </a:rPr>
              <a:t>or a  draw.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Assume </a:t>
            </a:r>
            <a:r>
              <a:rPr dirty="0" sz="2000" spc="-5" i="1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such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positions.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622300" marR="4445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  <a:tab pos="4993005" algn="l"/>
              </a:tabLst>
            </a:pPr>
            <a:r>
              <a:rPr dirty="0" sz="2000" spc="-5">
                <a:latin typeface="Arial"/>
                <a:cs typeface="Arial"/>
              </a:rPr>
              <a:t>With each state, </a:t>
            </a:r>
            <a:r>
              <a:rPr dirty="0" sz="2000" spc="-10">
                <a:latin typeface="Arial"/>
                <a:cs typeface="Arial"/>
              </a:rPr>
              <a:t>associate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integer.	A state code, so </a:t>
            </a:r>
            <a:r>
              <a:rPr dirty="0" sz="2000" spc="-10">
                <a:latin typeface="Arial"/>
                <a:cs typeface="Arial"/>
              </a:rPr>
              <a:t>there’s </a:t>
            </a:r>
            <a:r>
              <a:rPr dirty="0" sz="2000" spc="-5">
                <a:latin typeface="Arial"/>
                <a:cs typeface="Arial"/>
              </a:rPr>
              <a:t>a  1-1 mapping </a:t>
            </a:r>
            <a:r>
              <a:rPr dirty="0" sz="2000" spc="-10">
                <a:latin typeface="Arial"/>
                <a:cs typeface="Arial"/>
              </a:rPr>
              <a:t>between </a:t>
            </a:r>
            <a:r>
              <a:rPr dirty="0" sz="2000" spc="-5">
                <a:latin typeface="Arial"/>
                <a:cs typeface="Arial"/>
              </a:rPr>
              <a:t>board positions and </a:t>
            </a:r>
            <a:r>
              <a:rPr dirty="0" sz="2000" spc="-10">
                <a:latin typeface="Arial"/>
                <a:cs typeface="Arial"/>
              </a:rPr>
              <a:t>integers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0…</a:t>
            </a:r>
            <a:r>
              <a:rPr dirty="0" sz="2000" spc="-5" i="1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-1.</a:t>
            </a:r>
            <a:endParaRPr sz="2000">
              <a:latin typeface="Arial"/>
              <a:cs typeface="Arial"/>
            </a:endParaRPr>
          </a:p>
          <a:p>
            <a:pPr marL="622300" marR="5080" indent="-60960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621665" algn="l"/>
                <a:tab pos="622300" algn="l"/>
                <a:tab pos="6341745" algn="l"/>
              </a:tabLst>
            </a:pPr>
            <a:r>
              <a:rPr dirty="0" sz="2000" spc="-5">
                <a:latin typeface="Arial"/>
                <a:cs typeface="Arial"/>
              </a:rPr>
              <a:t>Make a big array (2 bits per array entry) of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size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.	Each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element  </a:t>
            </a:r>
            <a:r>
              <a:rPr dirty="0" sz="2000" spc="-5">
                <a:latin typeface="Arial"/>
                <a:cs typeface="Arial"/>
              </a:rPr>
              <a:t>in the array may have one of three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values:</a:t>
            </a:r>
            <a:endParaRPr sz="2000">
              <a:latin typeface="Arial"/>
              <a:cs typeface="Arial"/>
            </a:endParaRPr>
          </a:p>
          <a:p>
            <a:pPr lvl="1" marL="1059815" indent="-533400">
              <a:lnSpc>
                <a:spcPct val="100000"/>
              </a:lnSpc>
              <a:spcBef>
                <a:spcPts val="439"/>
              </a:spcBef>
              <a:buChar char="•"/>
              <a:tabLst>
                <a:tab pos="1059815" algn="l"/>
                <a:tab pos="1060450" algn="l"/>
              </a:tabLst>
            </a:pPr>
            <a:r>
              <a:rPr dirty="0" sz="1800">
                <a:latin typeface="Arial"/>
                <a:cs typeface="Arial"/>
              </a:rPr>
              <a:t>?: We </a:t>
            </a:r>
            <a:r>
              <a:rPr dirty="0" sz="1800" spc="-5">
                <a:latin typeface="Arial"/>
                <a:cs typeface="Arial"/>
              </a:rPr>
              <a:t>don’t know who wins </a:t>
            </a:r>
            <a:r>
              <a:rPr dirty="0" sz="1800">
                <a:latin typeface="Arial"/>
                <a:cs typeface="Arial"/>
              </a:rPr>
              <a:t>from 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lvl="1" marL="1059815" indent="-533400">
              <a:lnSpc>
                <a:spcPct val="100000"/>
              </a:lnSpc>
              <a:spcBef>
                <a:spcPts val="434"/>
              </a:spcBef>
              <a:buChar char="•"/>
              <a:tabLst>
                <a:tab pos="1059815" algn="l"/>
                <a:tab pos="1060450" algn="l"/>
              </a:tabLst>
            </a:pPr>
            <a:r>
              <a:rPr dirty="0" sz="1800" spc="-5">
                <a:latin typeface="Arial"/>
                <a:cs typeface="Arial"/>
              </a:rPr>
              <a:t>W: </a:t>
            </a:r>
            <a:r>
              <a:rPr dirty="0" sz="1800">
                <a:latin typeface="Arial"/>
                <a:cs typeface="Arial"/>
              </a:rPr>
              <a:t>We know </a:t>
            </a:r>
            <a:r>
              <a:rPr dirty="0" sz="1800" spc="-5">
                <a:latin typeface="Arial"/>
                <a:cs typeface="Arial"/>
              </a:rPr>
              <a:t>white’s won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lvl="1" marL="1059815" indent="-533400">
              <a:lnSpc>
                <a:spcPct val="100000"/>
              </a:lnSpc>
              <a:spcBef>
                <a:spcPts val="440"/>
              </a:spcBef>
              <a:buChar char="•"/>
              <a:tabLst>
                <a:tab pos="1059815" algn="l"/>
                <a:tab pos="1060450" algn="l"/>
              </a:tabLst>
            </a:pPr>
            <a:r>
              <a:rPr dirty="0" sz="1800" spc="-5">
                <a:latin typeface="Arial"/>
                <a:cs typeface="Arial"/>
              </a:rPr>
              <a:t>B: </a:t>
            </a:r>
            <a:r>
              <a:rPr dirty="0" sz="1800">
                <a:latin typeface="Arial"/>
                <a:cs typeface="Arial"/>
              </a:rPr>
              <a:t>We know </a:t>
            </a:r>
            <a:r>
              <a:rPr dirty="0" sz="1800" spc="-5">
                <a:latin typeface="Arial"/>
                <a:cs typeface="Arial"/>
              </a:rPr>
              <a:t>black’s won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11" y="469900"/>
            <a:ext cx="74529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DP for Chess Endgames</a:t>
            </a:r>
            <a:r>
              <a:rPr dirty="0" sz="4400" spc="15"/>
              <a:t> </a:t>
            </a:r>
            <a:r>
              <a:rPr dirty="0" sz="4400" spc="-5"/>
              <a:t>(ctd)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01" y="1248368"/>
            <a:ext cx="7935595" cy="46843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Mark all terminal </a:t>
            </a:r>
            <a:r>
              <a:rPr dirty="0" sz="2000" spc="-10">
                <a:latin typeface="Arial"/>
                <a:cs typeface="Arial"/>
              </a:rPr>
              <a:t>states </a:t>
            </a:r>
            <a:r>
              <a:rPr dirty="0" sz="2000" spc="-5">
                <a:latin typeface="Arial"/>
                <a:cs typeface="Arial"/>
              </a:rPr>
              <a:t>with their </a:t>
            </a:r>
            <a:r>
              <a:rPr dirty="0" sz="2000" spc="-10">
                <a:latin typeface="Arial"/>
                <a:cs typeface="Arial"/>
              </a:rPr>
              <a:t>values </a:t>
            </a:r>
            <a:r>
              <a:rPr dirty="0" sz="2000" spc="-5">
                <a:latin typeface="Arial"/>
                <a:cs typeface="Arial"/>
              </a:rPr>
              <a:t>(W or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621665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Look </a:t>
            </a:r>
            <a:r>
              <a:rPr dirty="0" sz="2000" spc="-10">
                <a:latin typeface="Arial"/>
                <a:cs typeface="Arial"/>
              </a:rPr>
              <a:t>through </a:t>
            </a: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 spc="-10">
                <a:latin typeface="Arial"/>
                <a:cs typeface="Arial"/>
              </a:rPr>
              <a:t>states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 spc="-10">
                <a:latin typeface="Arial"/>
                <a:cs typeface="Arial"/>
              </a:rPr>
              <a:t>remain marked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?.</a:t>
            </a:r>
            <a:endParaRPr sz="2000">
              <a:latin typeface="Arial"/>
              <a:cs typeface="Arial"/>
            </a:endParaRPr>
          </a:p>
          <a:p>
            <a:pPr marL="105981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For states </a:t>
            </a:r>
            <a:r>
              <a:rPr dirty="0" sz="1800" spc="-5">
                <a:latin typeface="Arial"/>
                <a:cs typeface="Arial"/>
              </a:rPr>
              <a:t>in which </a:t>
            </a:r>
            <a:r>
              <a:rPr dirty="0" sz="1800">
                <a:latin typeface="Arial"/>
                <a:cs typeface="Arial"/>
              </a:rPr>
              <a:t>W </a:t>
            </a:r>
            <a:r>
              <a:rPr dirty="0" sz="1800" spc="-5">
                <a:latin typeface="Arial"/>
                <a:cs typeface="Arial"/>
              </a:rPr>
              <a:t>is about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move:</a:t>
            </a:r>
            <a:endParaRPr sz="18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409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all </a:t>
            </a:r>
            <a:r>
              <a:rPr dirty="0" sz="1600">
                <a:latin typeface="Arial"/>
                <a:cs typeface="Arial"/>
              </a:rPr>
              <a:t>successor states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>
                <a:latin typeface="Arial"/>
                <a:cs typeface="Arial"/>
              </a:rPr>
              <a:t>marked B, mark the current state as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B.</a:t>
            </a:r>
            <a:endParaRPr sz="16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390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>
                <a:latin typeface="Arial"/>
                <a:cs typeface="Arial"/>
              </a:rPr>
              <a:t>If any </a:t>
            </a:r>
            <a:r>
              <a:rPr dirty="0" sz="1600" spc="-5">
                <a:latin typeface="Arial"/>
                <a:cs typeface="Arial"/>
              </a:rPr>
              <a:t>successor </a:t>
            </a:r>
            <a:r>
              <a:rPr dirty="0" sz="1600">
                <a:latin typeface="Arial"/>
                <a:cs typeface="Arial"/>
              </a:rPr>
              <a:t>state is marked W, mark the current state as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W.</a:t>
            </a:r>
            <a:endParaRPr sz="16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395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 spc="-5">
                <a:latin typeface="Arial"/>
                <a:cs typeface="Arial"/>
              </a:rPr>
              <a:t>Else leave current state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unchanged.</a:t>
            </a:r>
            <a:endParaRPr sz="1600">
              <a:latin typeface="Arial"/>
              <a:cs typeface="Arial"/>
            </a:endParaRPr>
          </a:p>
          <a:p>
            <a:pPr marL="1053465">
              <a:lnSpc>
                <a:spcPct val="100000"/>
              </a:lnSpc>
              <a:spcBef>
                <a:spcPts val="1075"/>
              </a:spcBef>
            </a:pPr>
            <a:r>
              <a:rPr dirty="0" sz="1800">
                <a:latin typeface="Arial"/>
                <a:cs typeface="Arial"/>
              </a:rPr>
              <a:t>For states </a:t>
            </a:r>
            <a:r>
              <a:rPr dirty="0" sz="1800" spc="-5">
                <a:latin typeface="Arial"/>
                <a:cs typeface="Arial"/>
              </a:rPr>
              <a:t>in which </a:t>
            </a:r>
            <a:r>
              <a:rPr dirty="0" sz="1800">
                <a:latin typeface="Arial"/>
                <a:cs typeface="Arial"/>
              </a:rPr>
              <a:t>B </a:t>
            </a:r>
            <a:r>
              <a:rPr dirty="0" sz="1800" spc="-5">
                <a:latin typeface="Arial"/>
                <a:cs typeface="Arial"/>
              </a:rPr>
              <a:t>is about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move:</a:t>
            </a:r>
            <a:endParaRPr sz="18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409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all </a:t>
            </a:r>
            <a:r>
              <a:rPr dirty="0" sz="1600">
                <a:latin typeface="Arial"/>
                <a:cs typeface="Arial"/>
              </a:rPr>
              <a:t>successor states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>
                <a:latin typeface="Arial"/>
                <a:cs typeface="Arial"/>
              </a:rPr>
              <a:t>marked W, mark the current state as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W.</a:t>
            </a:r>
            <a:endParaRPr sz="16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390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>
                <a:latin typeface="Arial"/>
                <a:cs typeface="Arial"/>
              </a:rPr>
              <a:t>If any </a:t>
            </a:r>
            <a:r>
              <a:rPr dirty="0" sz="1600" spc="-5">
                <a:latin typeface="Arial"/>
                <a:cs typeface="Arial"/>
              </a:rPr>
              <a:t>successor </a:t>
            </a:r>
            <a:r>
              <a:rPr dirty="0" sz="1600">
                <a:latin typeface="Arial"/>
                <a:cs typeface="Arial"/>
              </a:rPr>
              <a:t>state is marked B, mark the current state as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B.</a:t>
            </a:r>
            <a:endParaRPr sz="1600">
              <a:latin typeface="Arial"/>
              <a:cs typeface="Arial"/>
            </a:endParaRPr>
          </a:p>
          <a:p>
            <a:pPr lvl="1" marL="1383665" indent="-457200">
              <a:lnSpc>
                <a:spcPct val="100000"/>
              </a:lnSpc>
              <a:spcBef>
                <a:spcPts val="390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600" spc="-5">
                <a:latin typeface="Arial"/>
                <a:cs typeface="Arial"/>
              </a:rPr>
              <a:t>Else leave current state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unchanged</a:t>
            </a:r>
            <a:endParaRPr sz="1600">
              <a:latin typeface="Arial"/>
              <a:cs typeface="Arial"/>
            </a:endParaRPr>
          </a:p>
          <a:p>
            <a:pPr marL="622300" marR="664845" indent="-609600">
              <a:lnSpc>
                <a:spcPct val="100000"/>
              </a:lnSpc>
              <a:spcBef>
                <a:spcPts val="470"/>
              </a:spcBef>
              <a:buAutoNum type="arabicPeriod" startAt="5"/>
              <a:tabLst>
                <a:tab pos="621665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Goto 4, but stop when one whole </a:t>
            </a:r>
            <a:r>
              <a:rPr dirty="0" sz="2000" spc="-10">
                <a:latin typeface="Arial"/>
                <a:cs typeface="Arial"/>
              </a:rPr>
              <a:t>iteration </a:t>
            </a:r>
            <a:r>
              <a:rPr dirty="0" sz="2000" spc="-5">
                <a:latin typeface="Arial"/>
                <a:cs typeface="Arial"/>
              </a:rPr>
              <a:t>of 4 </a:t>
            </a:r>
            <a:r>
              <a:rPr dirty="0" sz="2000" spc="-10">
                <a:latin typeface="Arial"/>
                <a:cs typeface="Arial"/>
              </a:rPr>
              <a:t>produces no  </a:t>
            </a:r>
            <a:r>
              <a:rPr dirty="0" sz="2000" spc="-5">
                <a:latin typeface="Arial"/>
                <a:cs typeface="Arial"/>
              </a:rPr>
              <a:t>changes.</a:t>
            </a:r>
            <a:endParaRPr sz="2000">
              <a:latin typeface="Arial"/>
              <a:cs typeface="Arial"/>
            </a:endParaRPr>
          </a:p>
          <a:p>
            <a:pPr marL="622300" marR="5080" indent="-609600">
              <a:lnSpc>
                <a:spcPct val="100000"/>
              </a:lnSpc>
              <a:spcBef>
                <a:spcPts val="475"/>
              </a:spcBef>
              <a:buAutoNum type="arabicPeriod" startAt="5"/>
              <a:tabLst>
                <a:tab pos="621665" algn="l"/>
                <a:tab pos="622300" algn="l"/>
              </a:tabLst>
            </a:pPr>
            <a:r>
              <a:rPr dirty="0" sz="2000" spc="-5">
                <a:latin typeface="Arial"/>
                <a:cs typeface="Arial"/>
              </a:rPr>
              <a:t>Any state </a:t>
            </a:r>
            <a:r>
              <a:rPr dirty="0" sz="2000" spc="-10">
                <a:latin typeface="Arial"/>
                <a:cs typeface="Arial"/>
              </a:rPr>
              <a:t>remaining </a:t>
            </a:r>
            <a:r>
              <a:rPr dirty="0" sz="2000" spc="-5">
                <a:latin typeface="Arial"/>
                <a:cs typeface="Arial"/>
              </a:rPr>
              <a:t>at ? is a state from which </a:t>
            </a:r>
            <a:r>
              <a:rPr dirty="0" sz="2000" spc="-10">
                <a:latin typeface="Arial"/>
                <a:cs typeface="Arial"/>
              </a:rPr>
              <a:t>no-one </a:t>
            </a:r>
            <a:r>
              <a:rPr dirty="0" sz="2000" spc="-5">
                <a:latin typeface="Arial"/>
                <a:cs typeface="Arial"/>
              </a:rPr>
              <a:t>can force a  win.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1" y="87376"/>
            <a:ext cx="7804784" cy="7562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76880" algn="l"/>
              </a:tabLst>
            </a:pPr>
            <a:r>
              <a:rPr dirty="0" sz="2400">
                <a:solidFill>
                  <a:srgbClr val="006500"/>
                </a:solidFill>
              </a:rPr>
              <a:t>Suppose you knew that the </a:t>
            </a:r>
            <a:r>
              <a:rPr dirty="0" sz="2400" spc="-5">
                <a:solidFill>
                  <a:srgbClr val="006500"/>
                </a:solidFill>
              </a:rPr>
              <a:t>only possible outcomes of </a:t>
            </a:r>
            <a:r>
              <a:rPr dirty="0" sz="2400">
                <a:solidFill>
                  <a:srgbClr val="006500"/>
                </a:solidFill>
              </a:rPr>
              <a:t>the  </a:t>
            </a:r>
            <a:r>
              <a:rPr dirty="0" sz="2400" spc="-5">
                <a:solidFill>
                  <a:srgbClr val="006500"/>
                </a:solidFill>
              </a:rPr>
              <a:t>game were </a:t>
            </a:r>
            <a:r>
              <a:rPr dirty="0" sz="2400">
                <a:solidFill>
                  <a:srgbClr val="006500"/>
                </a:solidFill>
              </a:rPr>
              <a:t>-1</a:t>
            </a:r>
            <a:r>
              <a:rPr dirty="0" sz="2400" spc="10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and</a:t>
            </a:r>
            <a:r>
              <a:rPr dirty="0" sz="2400" spc="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1.	</a:t>
            </a:r>
            <a:r>
              <a:rPr dirty="0" sz="2400">
                <a:solidFill>
                  <a:srgbClr val="006500"/>
                </a:solidFill>
              </a:rPr>
              <a:t>What computation could </a:t>
            </a:r>
            <a:r>
              <a:rPr dirty="0" sz="2400" spc="-5">
                <a:solidFill>
                  <a:srgbClr val="006500"/>
                </a:solidFill>
              </a:rPr>
              <a:t>be</a:t>
            </a:r>
            <a:r>
              <a:rPr dirty="0" sz="2400" spc="-80">
                <a:solidFill>
                  <a:srgbClr val="006500"/>
                </a:solidFill>
              </a:rPr>
              <a:t> </a:t>
            </a:r>
            <a:r>
              <a:rPr dirty="0" sz="2400">
                <a:solidFill>
                  <a:srgbClr val="006500"/>
                </a:solidFill>
              </a:rPr>
              <a:t>saved?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806700" y="12065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8700" y="12065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2373" y="22001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5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3276" y="22191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80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4923" y="22191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0000" y="22100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30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1480" y="22100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30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722" y="32082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1027" y="31991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2900" y="825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2900" y="825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1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971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309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82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1700" y="28067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45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30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02500" y="28067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00" y="37973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481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911225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</a:t>
                      </a:r>
                      <a:r>
                        <a:rPr dirty="0" sz="1800" spc="4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245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76550" y="28003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150" y="37909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435100" y="37973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1" y="87376"/>
            <a:ext cx="7804784" cy="7562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76880" algn="l"/>
              </a:tabLst>
            </a:pPr>
            <a:r>
              <a:rPr dirty="0" sz="2400">
                <a:solidFill>
                  <a:srgbClr val="006500"/>
                </a:solidFill>
              </a:rPr>
              <a:t>Suppose you knew that the </a:t>
            </a:r>
            <a:r>
              <a:rPr dirty="0" sz="2400" spc="-5">
                <a:solidFill>
                  <a:srgbClr val="006500"/>
                </a:solidFill>
              </a:rPr>
              <a:t>only possible outcomes of </a:t>
            </a:r>
            <a:r>
              <a:rPr dirty="0" sz="2400">
                <a:solidFill>
                  <a:srgbClr val="006500"/>
                </a:solidFill>
              </a:rPr>
              <a:t>the  </a:t>
            </a:r>
            <a:r>
              <a:rPr dirty="0" sz="2400" spc="-5">
                <a:solidFill>
                  <a:srgbClr val="006500"/>
                </a:solidFill>
              </a:rPr>
              <a:t>game were </a:t>
            </a:r>
            <a:r>
              <a:rPr dirty="0" sz="2400">
                <a:solidFill>
                  <a:srgbClr val="006500"/>
                </a:solidFill>
              </a:rPr>
              <a:t>-1</a:t>
            </a:r>
            <a:r>
              <a:rPr dirty="0" sz="2400" spc="10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and</a:t>
            </a:r>
            <a:r>
              <a:rPr dirty="0" sz="2400" spc="5">
                <a:solidFill>
                  <a:srgbClr val="006500"/>
                </a:solidFill>
              </a:rPr>
              <a:t> </a:t>
            </a:r>
            <a:r>
              <a:rPr dirty="0" sz="2400" spc="-5">
                <a:solidFill>
                  <a:srgbClr val="006500"/>
                </a:solidFill>
              </a:rPr>
              <a:t>1.	</a:t>
            </a:r>
            <a:r>
              <a:rPr dirty="0" sz="2400">
                <a:solidFill>
                  <a:srgbClr val="006500"/>
                </a:solidFill>
              </a:rPr>
              <a:t>What computation could </a:t>
            </a:r>
            <a:r>
              <a:rPr dirty="0" sz="2400" spc="-5">
                <a:solidFill>
                  <a:srgbClr val="006500"/>
                </a:solidFill>
              </a:rPr>
              <a:t>be</a:t>
            </a:r>
            <a:r>
              <a:rPr dirty="0" sz="2400" spc="-80">
                <a:solidFill>
                  <a:srgbClr val="006500"/>
                </a:solidFill>
              </a:rPr>
              <a:t> </a:t>
            </a:r>
            <a:r>
              <a:rPr dirty="0" sz="2400">
                <a:solidFill>
                  <a:srgbClr val="006500"/>
                </a:solidFill>
              </a:rPr>
              <a:t>saved?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806700" y="12065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8700" y="12065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2373" y="22001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5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3276" y="22191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80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4923" y="22191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0000" y="22100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30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1480" y="22100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30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722" y="32082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1027" y="31991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2900" y="825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2900" y="825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1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971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85001" y="1919223"/>
            <a:ext cx="743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2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55801" y="2909823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545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30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02500" y="28067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00" y="37973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2481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9245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876550" y="28003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7150" y="37909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435100" y="37973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39900" y="32639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87500" y="33401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7620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50100" y="22733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97700" y="23495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0999"/>
                </a:moveTo>
                <a:lnTo>
                  <a:pt x="0" y="0"/>
                </a:lnTo>
              </a:path>
            </a:pathLst>
          </a:custGeom>
          <a:ln w="7620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0201" y="5348223"/>
            <a:ext cx="7807959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Answer: in general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lot (though not much here).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any successor is </a:t>
            </a:r>
            <a:r>
              <a:rPr dirty="0" sz="1800">
                <a:latin typeface="Arial"/>
                <a:cs typeface="Arial"/>
              </a:rPr>
              <a:t>a forced  </a:t>
            </a:r>
            <a:r>
              <a:rPr dirty="0" sz="1800" spc="-5">
                <a:latin typeface="Arial"/>
                <a:cs typeface="Arial"/>
              </a:rPr>
              <a:t>win </a:t>
            </a:r>
            <a:r>
              <a:rPr dirty="0" sz="1800">
                <a:latin typeface="Arial"/>
                <a:cs typeface="Arial"/>
              </a:rPr>
              <a:t>for the </a:t>
            </a:r>
            <a:r>
              <a:rPr dirty="0" sz="1800" spc="-5">
                <a:latin typeface="Arial"/>
                <a:cs typeface="Arial"/>
              </a:rPr>
              <a:t>current player, don’t bother with expanding </a:t>
            </a:r>
            <a:r>
              <a:rPr dirty="0" sz="1800">
                <a:latin typeface="Arial"/>
                <a:cs typeface="Arial"/>
              </a:rPr>
              <a:t>further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successors.</a:t>
            </a:r>
            <a:endParaRPr sz="1800">
              <a:latin typeface="Arial"/>
              <a:cs typeface="Arial"/>
            </a:endParaRPr>
          </a:p>
          <a:p>
            <a:pPr marL="12700" marR="408305">
              <a:lnSpc>
                <a:spcPct val="100000"/>
              </a:lnSpc>
              <a:spcBef>
                <a:spcPts val="1090"/>
              </a:spcBef>
            </a:pPr>
            <a:r>
              <a:rPr dirty="0" sz="1800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didn’t </a:t>
            </a:r>
            <a:r>
              <a:rPr dirty="0" sz="1800">
                <a:latin typeface="Arial"/>
                <a:cs typeface="Arial"/>
              </a:rPr>
              <a:t>know the range </a:t>
            </a:r>
            <a:r>
              <a:rPr dirty="0" sz="1800" spc="-5">
                <a:latin typeface="Arial"/>
                <a:cs typeface="Arial"/>
              </a:rPr>
              <a:t>of possible outcome </a:t>
            </a:r>
            <a:r>
              <a:rPr dirty="0" sz="1800">
                <a:latin typeface="Arial"/>
                <a:cs typeface="Arial"/>
              </a:rPr>
              <a:t>values? We’ll see  that this </a:t>
            </a:r>
            <a:r>
              <a:rPr dirty="0" sz="1800" spc="-5">
                <a:latin typeface="Arial"/>
                <a:cs typeface="Arial"/>
              </a:rPr>
              <a:t>is an important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question.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545" y="0"/>
            <a:ext cx="4393565" cy="16732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How can you cut-off  with arbitrary</a:t>
            </a:r>
            <a:r>
              <a:rPr dirty="0" sz="3600" spc="-95"/>
              <a:t> </a:t>
            </a:r>
            <a:r>
              <a:rPr dirty="0" sz="3600"/>
              <a:t>terminal  </a:t>
            </a:r>
            <a:r>
              <a:rPr dirty="0" sz="3600" spc="-5"/>
              <a:t>values?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06700" y="12065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8700" y="12065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2373" y="22001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5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3276" y="22191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80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4923" y="22191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0000" y="22100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30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1480" y="22100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30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722" y="32082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1027" y="31991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2900" y="825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2900" y="825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1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971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309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82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1700" y="28067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45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30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02500" y="2806700"/>
            <a:ext cx="1219200" cy="457200"/>
          </a:xfrm>
          <a:prstGeom prst="rect">
            <a:avLst/>
          </a:prstGeom>
          <a:solidFill>
            <a:srgbClr val="C401C4"/>
          </a:solidFill>
          <a:ln w="12700">
            <a:solidFill>
              <a:srgbClr val="010101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25"/>
              </a:spcBef>
            </a:pPr>
            <a:r>
              <a:rPr dirty="0" sz="1600">
                <a:latin typeface="Arial"/>
                <a:cs typeface="Arial"/>
              </a:rPr>
              <a:t>(- -) </a:t>
            </a:r>
            <a:r>
              <a:rPr dirty="0" baseline="25641" sz="19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5641" sz="1950" spc="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500"/>
                </a:solidFill>
                <a:latin typeface="Arial"/>
                <a:cs typeface="Arial"/>
              </a:rPr>
              <a:t>+3.7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00" y="37973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481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702310" algn="l"/>
                        </a:tabLst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(-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5252" sz="1650" spc="-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245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3148" sz="1800" spc="-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3148" sz="1800" spc="24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-8.1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C9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76550" y="28003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691" sz="1350" spc="-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691" sz="1350" spc="16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+0.08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3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150" y="37909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3148" sz="1800" spc="-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3148" sz="1800" spc="24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+2.4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2A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435100" y="3797300"/>
            <a:ext cx="1219200" cy="457200"/>
          </a:xfrm>
          <a:prstGeom prst="rect">
            <a:avLst/>
          </a:prstGeom>
          <a:solidFill>
            <a:srgbClr val="6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400" spc="-5">
                <a:latin typeface="Arial"/>
                <a:cs typeface="Arial"/>
              </a:rPr>
              <a:t>(- -) </a:t>
            </a:r>
            <a:r>
              <a:rPr dirty="0" baseline="23148" sz="1800" spc="-7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3148" sz="1800" spc="24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-1.9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875" y="4760467"/>
            <a:ext cx="8537575" cy="2003425"/>
          </a:xfrm>
          <a:custGeom>
            <a:avLst/>
            <a:gdLst/>
            <a:ahLst/>
            <a:cxnLst/>
            <a:rect l="l" t="t" r="r" b="b"/>
            <a:pathLst>
              <a:path w="8537575" h="2003425">
                <a:moveTo>
                  <a:pt x="8537448" y="1333499"/>
                </a:moveTo>
                <a:lnTo>
                  <a:pt x="8431529" y="0"/>
                </a:lnTo>
                <a:lnTo>
                  <a:pt x="0" y="669035"/>
                </a:lnTo>
                <a:lnTo>
                  <a:pt x="105918" y="2003298"/>
                </a:lnTo>
                <a:lnTo>
                  <a:pt x="8537448" y="13334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875" y="4760467"/>
            <a:ext cx="8537575" cy="2003425"/>
          </a:xfrm>
          <a:custGeom>
            <a:avLst/>
            <a:gdLst/>
            <a:ahLst/>
            <a:cxnLst/>
            <a:rect l="l" t="t" r="r" b="b"/>
            <a:pathLst>
              <a:path w="8537575" h="2003425">
                <a:moveTo>
                  <a:pt x="0" y="669035"/>
                </a:moveTo>
                <a:lnTo>
                  <a:pt x="105918" y="2003298"/>
                </a:lnTo>
                <a:lnTo>
                  <a:pt x="8537448" y="1333499"/>
                </a:lnTo>
                <a:lnTo>
                  <a:pt x="8431529" y="0"/>
                </a:lnTo>
                <a:lnTo>
                  <a:pt x="0" y="669035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360000">
            <a:off x="501909" y="5185400"/>
            <a:ext cx="796935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-3086" sz="2700" spc="-22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dirty="0" baseline="-1543" sz="2700" spc="-15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dirty="0" baseline="-1543" sz="2700" spc="-22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depth 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baseline="1543" sz="2700" spc="-30">
                <a:solidFill>
                  <a:srgbClr val="FF0000"/>
                </a:solidFill>
                <a:latin typeface="Arial"/>
                <a:cs typeface="Arial"/>
              </a:rPr>
              <a:t>rst </a:t>
            </a:r>
            <a:r>
              <a:rPr dirty="0" baseline="1543" sz="2700" spc="-22">
                <a:solidFill>
                  <a:srgbClr val="FF0000"/>
                </a:solidFill>
                <a:latin typeface="Arial"/>
                <a:cs typeface="Arial"/>
              </a:rPr>
              <a:t>sear</a:t>
            </a:r>
            <a:r>
              <a:rPr dirty="0" baseline="3086" sz="2700" spc="-22">
                <a:solidFill>
                  <a:srgbClr val="FF0000"/>
                </a:solidFill>
                <a:latin typeface="Arial"/>
                <a:cs typeface="Arial"/>
              </a:rPr>
              <a:t>ch </a:t>
            </a:r>
            <a:r>
              <a:rPr dirty="0" baseline="3086" sz="2700" spc="-15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dirty="0" baseline="3086" sz="2700" spc="-3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baseline="4629" sz="2700" spc="-30">
                <a:solidFill>
                  <a:srgbClr val="FF0000"/>
                </a:solidFill>
                <a:latin typeface="Arial"/>
                <a:cs typeface="Arial"/>
              </a:rPr>
              <a:t>ormal, </a:t>
            </a:r>
            <a:r>
              <a:rPr dirty="0" baseline="6172" sz="2700" spc="-15">
                <a:solidFill>
                  <a:srgbClr val="FF0000"/>
                </a:solidFill>
                <a:latin typeface="Arial"/>
                <a:cs typeface="Arial"/>
              </a:rPr>
              <a:t>but whe</a:t>
            </a:r>
            <a:r>
              <a:rPr dirty="0" baseline="7716" sz="2700" spc="-15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baseline="7716" sz="2700" spc="-22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dirty="0" baseline="7716" sz="2700" spc="-3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baseline="9259" sz="2700" spc="-30">
                <a:solidFill>
                  <a:srgbClr val="FF0000"/>
                </a:solidFill>
                <a:latin typeface="Arial"/>
                <a:cs typeface="Arial"/>
              </a:rPr>
              <a:t>iscover </a:t>
            </a:r>
            <a:r>
              <a:rPr dirty="0" baseline="10802" sz="2700" spc="-30">
                <a:solidFill>
                  <a:srgbClr val="FF0000"/>
                </a:solidFill>
                <a:latin typeface="Arial"/>
                <a:cs typeface="Arial"/>
              </a:rPr>
              <a:t>someth</a:t>
            </a:r>
            <a:r>
              <a:rPr dirty="0" baseline="12345" sz="2700" spc="-3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dirty="0" baseline="12345" sz="2700" spc="-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2345" sz="2700" spc="-22">
                <a:solidFill>
                  <a:srgbClr val="FF0000"/>
                </a:solidFill>
                <a:latin typeface="Arial"/>
                <a:cs typeface="Arial"/>
              </a:rPr>
              <a:t>tha</a:t>
            </a:r>
            <a:r>
              <a:rPr dirty="0" baseline="13888" sz="2700" spc="-22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baseline="13888"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1360000">
            <a:off x="523955" y="5457058"/>
            <a:ext cx="803028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-6172" sz="2700" spc="-22">
                <a:solidFill>
                  <a:srgbClr val="FF0000"/>
                </a:solidFill>
                <a:latin typeface="Arial"/>
                <a:cs typeface="Arial"/>
              </a:rPr>
              <a:t>mean</a:t>
            </a:r>
            <a:r>
              <a:rPr dirty="0" baseline="-4629" sz="2700" spc="-22">
                <a:solidFill>
                  <a:srgbClr val="FF0000"/>
                </a:solidFill>
                <a:latin typeface="Arial"/>
                <a:cs typeface="Arial"/>
              </a:rPr>
              <a:t>s your </a:t>
            </a:r>
            <a:r>
              <a:rPr dirty="0" baseline="-4629" sz="2700" spc="-3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baseline="-3086" sz="2700" spc="-30">
                <a:solidFill>
                  <a:srgbClr val="FF0000"/>
                </a:solidFill>
                <a:latin typeface="Arial"/>
                <a:cs typeface="Arial"/>
              </a:rPr>
              <a:t>arent </a:t>
            </a:r>
            <a:r>
              <a:rPr dirty="0" baseline="-1543" sz="2700" spc="-22">
                <a:solidFill>
                  <a:srgbClr val="FF0000"/>
                </a:solidFill>
                <a:latin typeface="Arial"/>
                <a:cs typeface="Arial"/>
              </a:rPr>
              <a:t>would </a:t>
            </a:r>
            <a:r>
              <a:rPr dirty="0" baseline="-1543" sz="2700" spc="-3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efinite</a:t>
            </a:r>
            <a:r>
              <a:rPr dirty="0" baseline="1543" sz="2700" spc="-30">
                <a:solidFill>
                  <a:srgbClr val="FF0000"/>
                </a:solidFill>
                <a:latin typeface="Arial"/>
                <a:cs typeface="Arial"/>
              </a:rPr>
              <a:t>ly </a:t>
            </a:r>
            <a:r>
              <a:rPr dirty="0" baseline="1543" sz="2700" spc="-22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dirty="0" baseline="1543" sz="2700" spc="-3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baseline="3086" sz="2700" spc="-30">
                <a:solidFill>
                  <a:srgbClr val="FF0000"/>
                </a:solidFill>
                <a:latin typeface="Arial"/>
                <a:cs typeface="Arial"/>
              </a:rPr>
              <a:t>oose </a:t>
            </a:r>
            <a:r>
              <a:rPr dirty="0" baseline="3086" sz="2700" spc="-22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baseline="4629" sz="2700" spc="-22">
                <a:solidFill>
                  <a:srgbClr val="FF0000"/>
                </a:solidFill>
                <a:latin typeface="Arial"/>
                <a:cs typeface="Arial"/>
              </a:rPr>
              <a:t>ou, don’</a:t>
            </a:r>
            <a:r>
              <a:rPr dirty="0" baseline="6172" sz="2700" spc="-22">
                <a:solidFill>
                  <a:srgbClr val="FF0000"/>
                </a:solidFill>
                <a:latin typeface="Arial"/>
                <a:cs typeface="Arial"/>
              </a:rPr>
              <a:t>t bothe</a:t>
            </a:r>
            <a:r>
              <a:rPr dirty="0" baseline="7716" sz="2700" spc="-22">
                <a:solidFill>
                  <a:srgbClr val="FF0000"/>
                </a:solidFill>
                <a:latin typeface="Arial"/>
                <a:cs typeface="Arial"/>
              </a:rPr>
              <a:t>r with t</a:t>
            </a:r>
            <a:r>
              <a:rPr dirty="0" baseline="9259" sz="2700" spc="-22">
                <a:solidFill>
                  <a:srgbClr val="FF0000"/>
                </a:solidFill>
                <a:latin typeface="Arial"/>
                <a:cs typeface="Arial"/>
              </a:rPr>
              <a:t>he rest</a:t>
            </a:r>
            <a:r>
              <a:rPr dirty="0" baseline="9259" sz="2700" spc="-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0802" sz="2700" spc="-15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baseline="10802"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1360000">
            <a:off x="548905" y="5978244"/>
            <a:ext cx="173156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dirty="0" baseline="1543" sz="2700" spc="-22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baseline="1543" sz="270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543" sz="2700" spc="-30">
                <a:solidFill>
                  <a:srgbClr val="FF0000"/>
                </a:solidFill>
                <a:latin typeface="Arial"/>
                <a:cs typeface="Arial"/>
              </a:rPr>
              <a:t>succe</a:t>
            </a:r>
            <a:r>
              <a:rPr dirty="0" baseline="3086" sz="2700" spc="-30">
                <a:solidFill>
                  <a:srgbClr val="FF0000"/>
                </a:solidFill>
                <a:latin typeface="Arial"/>
                <a:cs typeface="Arial"/>
              </a:rPr>
              <a:t>ssors.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1360000">
            <a:off x="576965" y="6134109"/>
            <a:ext cx="8235313" cy="22860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ts val="1795"/>
              </a:lnSpc>
              <a:spcBef>
                <a:spcPts val="5"/>
              </a:spcBef>
            </a:pPr>
            <a:r>
              <a:rPr dirty="0" sz="1800" spc="-10">
                <a:solidFill>
                  <a:srgbClr val="33339A"/>
                </a:solidFill>
                <a:latin typeface="Arial"/>
                <a:cs typeface="Arial"/>
              </a:rPr>
              <a:t>In </a:t>
            </a:r>
            <a:r>
              <a:rPr dirty="0" sz="1800" spc="-15">
                <a:solidFill>
                  <a:srgbClr val="33339A"/>
                </a:solidFill>
                <a:latin typeface="Arial"/>
                <a:cs typeface="Arial"/>
              </a:rPr>
              <a:t>fa</a:t>
            </a:r>
            <a:r>
              <a:rPr dirty="0" baseline="1543" sz="2700" spc="-22">
                <a:solidFill>
                  <a:srgbClr val="33339A"/>
                </a:solidFill>
                <a:latin typeface="Arial"/>
                <a:cs typeface="Arial"/>
              </a:rPr>
              <a:t>ct, it’s n</a:t>
            </a:r>
            <a:r>
              <a:rPr dirty="0" baseline="3086" sz="2700" spc="-22">
                <a:solidFill>
                  <a:srgbClr val="33339A"/>
                </a:solidFill>
                <a:latin typeface="Arial"/>
                <a:cs typeface="Arial"/>
              </a:rPr>
              <a:t>ot just </a:t>
            </a:r>
            <a:r>
              <a:rPr dirty="0" baseline="4629" sz="2700" spc="-22">
                <a:solidFill>
                  <a:srgbClr val="33339A"/>
                </a:solidFill>
                <a:latin typeface="Arial"/>
                <a:cs typeface="Arial"/>
              </a:rPr>
              <a:t>your pa</a:t>
            </a:r>
            <a:r>
              <a:rPr dirty="0" baseline="6172" sz="2700" spc="-22">
                <a:solidFill>
                  <a:srgbClr val="33339A"/>
                </a:solidFill>
                <a:latin typeface="Arial"/>
                <a:cs typeface="Arial"/>
              </a:rPr>
              <a:t>rent yo</a:t>
            </a:r>
            <a:r>
              <a:rPr dirty="0" baseline="7716" sz="2700" spc="-22">
                <a:solidFill>
                  <a:srgbClr val="33339A"/>
                </a:solidFill>
                <a:latin typeface="Arial"/>
                <a:cs typeface="Arial"/>
              </a:rPr>
              <a:t>u </a:t>
            </a:r>
            <a:r>
              <a:rPr dirty="0" baseline="7716" sz="2700" spc="-30">
                <a:solidFill>
                  <a:srgbClr val="33339A"/>
                </a:solidFill>
                <a:latin typeface="Arial"/>
                <a:cs typeface="Arial"/>
              </a:rPr>
              <a:t>shou</a:t>
            </a:r>
            <a:r>
              <a:rPr dirty="0" baseline="9259" sz="2700" spc="-30">
                <a:solidFill>
                  <a:srgbClr val="33339A"/>
                </a:solidFill>
                <a:latin typeface="Arial"/>
                <a:cs typeface="Arial"/>
              </a:rPr>
              <a:t>ld </a:t>
            </a:r>
            <a:r>
              <a:rPr dirty="0" baseline="9259" sz="2700" spc="-22">
                <a:solidFill>
                  <a:srgbClr val="33339A"/>
                </a:solidFill>
                <a:latin typeface="Arial"/>
                <a:cs typeface="Arial"/>
              </a:rPr>
              <a:t>worry </a:t>
            </a:r>
            <a:r>
              <a:rPr dirty="0" baseline="10802" sz="2700" spc="-22">
                <a:solidFill>
                  <a:srgbClr val="33339A"/>
                </a:solidFill>
                <a:latin typeface="Arial"/>
                <a:cs typeface="Arial"/>
              </a:rPr>
              <a:t>about, </a:t>
            </a:r>
            <a:r>
              <a:rPr dirty="0" baseline="12345" sz="2700" spc="-22">
                <a:solidFill>
                  <a:srgbClr val="33339A"/>
                </a:solidFill>
                <a:latin typeface="Arial"/>
                <a:cs typeface="Arial"/>
              </a:rPr>
              <a:t>but an</a:t>
            </a:r>
            <a:r>
              <a:rPr dirty="0" baseline="13888" sz="2700" spc="-22">
                <a:solidFill>
                  <a:srgbClr val="33339A"/>
                </a:solidFill>
                <a:latin typeface="Arial"/>
                <a:cs typeface="Arial"/>
              </a:rPr>
              <a:t>y </a:t>
            </a:r>
            <a:r>
              <a:rPr dirty="0" baseline="13888" sz="2700" spc="-15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dirty="0" baseline="13888" sz="2700" spc="-22">
                <a:solidFill>
                  <a:srgbClr val="33339A"/>
                </a:solidFill>
                <a:latin typeface="Arial"/>
                <a:cs typeface="Arial"/>
              </a:rPr>
              <a:t>you</a:t>
            </a:r>
            <a:r>
              <a:rPr dirty="0" baseline="15432" sz="2700" spc="-22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dirty="0" baseline="15432" sz="2700" spc="-142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baseline="15432" sz="2700" spc="-30">
                <a:solidFill>
                  <a:srgbClr val="33339A"/>
                </a:solidFill>
                <a:latin typeface="Arial"/>
                <a:cs typeface="Arial"/>
              </a:rPr>
              <a:t>ance</a:t>
            </a:r>
            <a:r>
              <a:rPr dirty="0" baseline="16975" sz="2700" spc="-30">
                <a:solidFill>
                  <a:srgbClr val="33339A"/>
                </a:solidFill>
                <a:latin typeface="Arial"/>
                <a:cs typeface="Arial"/>
              </a:rPr>
              <a:t>stors.</a:t>
            </a:r>
            <a:endParaRPr baseline="16975" sz="2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95545" y="0"/>
            <a:ext cx="4393565" cy="16732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How can you cut-off  with arbitrary</a:t>
            </a:r>
            <a:r>
              <a:rPr dirty="0" sz="3600" spc="-95"/>
              <a:t> </a:t>
            </a:r>
            <a:r>
              <a:rPr dirty="0" sz="3600"/>
              <a:t>terminal  </a:t>
            </a:r>
            <a:r>
              <a:rPr dirty="0" sz="3600" spc="-5"/>
              <a:t>values?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2806700" y="12065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8700" y="12065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22373" y="22001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5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3276" y="22191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80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4923" y="22191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50000" y="22100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30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61480" y="22100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30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6722" y="32082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21027" y="31991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82900" y="825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82900" y="825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71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971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309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82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1700" y="28067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545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30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02500" y="2806700"/>
            <a:ext cx="1219200" cy="457200"/>
          </a:xfrm>
          <a:prstGeom prst="rect">
            <a:avLst/>
          </a:prstGeom>
          <a:solidFill>
            <a:srgbClr val="C401C4"/>
          </a:solidFill>
          <a:ln w="12700">
            <a:solidFill>
              <a:srgbClr val="010101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25"/>
              </a:spcBef>
            </a:pPr>
            <a:r>
              <a:rPr dirty="0" sz="1600">
                <a:latin typeface="Arial"/>
                <a:cs typeface="Arial"/>
              </a:rPr>
              <a:t>(- -) </a:t>
            </a:r>
            <a:r>
              <a:rPr dirty="0" baseline="25641" sz="19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5641" sz="1950" spc="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500"/>
                </a:solidFill>
                <a:latin typeface="Arial"/>
                <a:cs typeface="Arial"/>
              </a:rPr>
              <a:t>+3.7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500" y="37973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2481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702310" algn="l"/>
                        </a:tabLst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(-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5252" sz="1650" spc="-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9245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3148" sz="1800" spc="-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3148" sz="1800" spc="24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-8.1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C9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876550" y="28003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691" sz="1350" spc="-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691" sz="1350" spc="16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+0.08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3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7150" y="37909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3148" sz="1800" spc="-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3148" sz="1800" spc="24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+2.4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2A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1435100" y="3797300"/>
            <a:ext cx="1219200" cy="457200"/>
          </a:xfrm>
          <a:prstGeom prst="rect">
            <a:avLst/>
          </a:prstGeom>
          <a:solidFill>
            <a:srgbClr val="6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400" spc="-5">
                <a:latin typeface="Arial"/>
                <a:cs typeface="Arial"/>
              </a:rPr>
              <a:t>(- -) </a:t>
            </a:r>
            <a:r>
              <a:rPr dirty="0" baseline="23148" sz="1800" spc="-7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3148" sz="1800" spc="24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-1.9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224" y="469900"/>
            <a:ext cx="680148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An ancestor causing</a:t>
            </a:r>
            <a:r>
              <a:rPr dirty="0" sz="4400" spc="15"/>
              <a:t> </a:t>
            </a:r>
            <a:r>
              <a:rPr dirty="0" sz="4400" spc="-5"/>
              <a:t>cut-off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21100" y="1130300"/>
            <a:ext cx="762000" cy="38100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0"/>
              </a:spcBef>
              <a:tabLst>
                <a:tab pos="40513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4995" y="1621027"/>
            <a:ext cx="756285" cy="3257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970"/>
              </a:lnSpc>
              <a:tabLst>
                <a:tab pos="39878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9300" y="12827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60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00526" y="2944621"/>
            <a:ext cx="803275" cy="3638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85"/>
              </a:spcBef>
              <a:tabLst>
                <a:tab pos="42545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851" y="2506472"/>
            <a:ext cx="774700" cy="33718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35"/>
              </a:spcBef>
              <a:tabLst>
                <a:tab pos="408305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4373" y="2059177"/>
            <a:ext cx="784225" cy="31750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3345">
              <a:lnSpc>
                <a:spcPts val="2120"/>
              </a:lnSpc>
              <a:tabLst>
                <a:tab pos="422275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1587500"/>
            <a:ext cx="838200" cy="38100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70"/>
              </a:spcBef>
              <a:tabLst>
                <a:tab pos="48133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8720" y="2049272"/>
            <a:ext cx="765810" cy="34480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35"/>
              </a:spcBef>
              <a:tabLst>
                <a:tab pos="39751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8781" y="2041144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3370" y="2516377"/>
            <a:ext cx="691515" cy="30797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2120"/>
              </a:lnSpc>
              <a:tabLst>
                <a:tab pos="378460" algn="l"/>
              </a:tabLst>
            </a:pPr>
            <a:r>
              <a:rPr dirty="0" sz="1800">
                <a:latin typeface="Arial"/>
                <a:cs typeface="Arial"/>
              </a:rPr>
              <a:t>(	</a:t>
            </a:r>
            <a:r>
              <a:rPr dirty="0" sz="1800" spc="-5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9825" y="2973577"/>
            <a:ext cx="737235" cy="3638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1594">
              <a:lnSpc>
                <a:spcPts val="2455"/>
              </a:lnSpc>
            </a:pPr>
            <a:r>
              <a:rPr dirty="0" sz="1800">
                <a:latin typeface="Arial"/>
                <a:cs typeface="Arial"/>
              </a:rPr>
              <a:t>( </a:t>
            </a:r>
            <a:r>
              <a:rPr dirty="0" sz="2400" spc="-5" b="1">
                <a:solidFill>
                  <a:srgbClr val="C400C4"/>
                </a:solidFill>
                <a:latin typeface="Arial"/>
                <a:cs typeface="Arial"/>
              </a:rPr>
              <a:t>*</a:t>
            </a:r>
            <a:r>
              <a:rPr dirty="0" sz="2400" spc="-235" b="1">
                <a:solidFill>
                  <a:srgbClr val="C400C4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3300" y="12827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1371600" y="0"/>
                </a:moveTo>
                <a:lnTo>
                  <a:pt x="0" y="30480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07100" y="17399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2100" y="17399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7700" y="21971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59300" y="21971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60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92900" y="23495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0100" y="21971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9900" y="28067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07100" y="26543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7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3300" y="26543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44900" y="26543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7700" y="31115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59300" y="31115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65851" y="2506472"/>
            <a:ext cx="774700" cy="337185"/>
          </a:xfrm>
          <a:custGeom>
            <a:avLst/>
            <a:gdLst/>
            <a:ahLst/>
            <a:cxnLst/>
            <a:rect l="l" t="t" r="r" b="b"/>
            <a:pathLst>
              <a:path w="774700" h="337185">
                <a:moveTo>
                  <a:pt x="0" y="0"/>
                </a:moveTo>
                <a:lnTo>
                  <a:pt x="0" y="336803"/>
                </a:lnTo>
                <a:lnTo>
                  <a:pt x="774192" y="336803"/>
                </a:lnTo>
                <a:lnTo>
                  <a:pt x="77419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73201" y="3412745"/>
            <a:ext cx="8137525" cy="301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81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3500" marR="30480">
              <a:lnSpc>
                <a:spcPct val="99600"/>
              </a:lnSpc>
              <a:spcBef>
                <a:spcPts val="1785"/>
              </a:spcBef>
            </a:pPr>
            <a:r>
              <a:rPr dirty="0" sz="2000" spc="-5">
                <a:latin typeface="Arial"/>
                <a:cs typeface="Arial"/>
              </a:rPr>
              <a:t>Suppose we’ve so far done a full depth first </a:t>
            </a:r>
            <a:r>
              <a:rPr dirty="0" sz="2000" spc="-10">
                <a:latin typeface="Arial"/>
                <a:cs typeface="Arial"/>
              </a:rPr>
              <a:t>search, expanding left-most  successors </a:t>
            </a:r>
            <a:r>
              <a:rPr dirty="0" sz="2000" spc="-5">
                <a:latin typeface="Arial"/>
                <a:cs typeface="Arial"/>
              </a:rPr>
              <a:t>first, and have </a:t>
            </a:r>
            <a:r>
              <a:rPr dirty="0" sz="2000" spc="-10">
                <a:latin typeface="Arial"/>
                <a:cs typeface="Arial"/>
              </a:rPr>
              <a:t>arrived </a:t>
            </a:r>
            <a:r>
              <a:rPr dirty="0" sz="2000" spc="-5">
                <a:latin typeface="Arial"/>
                <a:cs typeface="Arial"/>
              </a:rPr>
              <a:t>at the node </a:t>
            </a:r>
            <a:r>
              <a:rPr dirty="0" sz="2000" spc="-10">
                <a:latin typeface="Arial"/>
                <a:cs typeface="Arial"/>
              </a:rPr>
              <a:t>marked </a:t>
            </a:r>
            <a:r>
              <a:rPr dirty="0" baseline="-21604" sz="5400" spc="-7" b="1">
                <a:solidFill>
                  <a:srgbClr val="C400C4"/>
                </a:solidFill>
                <a:latin typeface="Arial"/>
                <a:cs typeface="Arial"/>
              </a:rPr>
              <a:t>* </a:t>
            </a:r>
            <a:r>
              <a:rPr dirty="0" sz="2000" spc="-10">
                <a:latin typeface="Arial"/>
                <a:cs typeface="Arial"/>
              </a:rPr>
              <a:t>(and  </a:t>
            </a:r>
            <a:r>
              <a:rPr dirty="0" sz="2000" spc="-5">
                <a:latin typeface="Arial"/>
                <a:cs typeface="Arial"/>
              </a:rPr>
              <a:t>discovered its value is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+1).</a:t>
            </a: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What can we cut off in the rest of the </a:t>
            </a:r>
            <a:r>
              <a:rPr dirty="0" sz="2000" spc="-10">
                <a:latin typeface="Arial"/>
                <a:cs typeface="Arial"/>
              </a:rPr>
              <a:t>search,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why?</a:t>
            </a:r>
            <a:endParaRPr sz="2000">
              <a:latin typeface="Arial"/>
              <a:cs typeface="Arial"/>
            </a:endParaRPr>
          </a:p>
          <a:p>
            <a:pPr marL="63500" marR="247650">
              <a:lnSpc>
                <a:spcPct val="100000"/>
              </a:lnSpc>
              <a:spcBef>
                <a:spcPts val="480"/>
              </a:spcBef>
              <a:tabLst>
                <a:tab pos="1670685" algn="l"/>
              </a:tabLst>
            </a:pPr>
            <a:r>
              <a:rPr dirty="0" sz="2000" spc="-5">
                <a:solidFill>
                  <a:srgbClr val="CC3300"/>
                </a:solidFill>
                <a:latin typeface="Arial"/>
                <a:cs typeface="Arial"/>
              </a:rPr>
              <a:t>General</a:t>
            </a:r>
            <a:r>
              <a:rPr dirty="0" sz="2000" spc="5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C3300"/>
                </a:solidFill>
                <a:latin typeface="Arial"/>
                <a:cs typeface="Arial"/>
              </a:rPr>
              <a:t>rule.	</a:t>
            </a:r>
            <a:r>
              <a:rPr dirty="0" sz="2000" spc="-5">
                <a:latin typeface="Arial"/>
                <a:cs typeface="Arial"/>
              </a:rPr>
              <a:t>We can be sure a node will not be visited if we’re sure  that either </a:t>
            </a:r>
            <a:r>
              <a:rPr dirty="0" sz="2000" spc="-10">
                <a:latin typeface="Arial"/>
                <a:cs typeface="Arial"/>
              </a:rPr>
              <a:t>player </a:t>
            </a:r>
            <a:r>
              <a:rPr dirty="0" sz="2000" spc="-5">
                <a:latin typeface="Arial"/>
                <a:cs typeface="Arial"/>
              </a:rPr>
              <a:t>has a better </a:t>
            </a:r>
            <a:r>
              <a:rPr dirty="0" sz="2000" spc="-10">
                <a:latin typeface="Arial"/>
                <a:cs typeface="Arial"/>
              </a:rPr>
              <a:t>alternative </a:t>
            </a:r>
            <a:r>
              <a:rPr dirty="0" sz="2000" spc="-5">
                <a:latin typeface="Arial"/>
                <a:cs typeface="Arial"/>
              </a:rPr>
              <a:t>at any </a:t>
            </a:r>
            <a:r>
              <a:rPr dirty="0" sz="2000" spc="-10">
                <a:latin typeface="Arial"/>
                <a:cs typeface="Arial"/>
              </a:rPr>
              <a:t>ancestor </a:t>
            </a:r>
            <a:r>
              <a:rPr dirty="0" sz="2000" spc="-5">
                <a:latin typeface="Arial"/>
                <a:cs typeface="Arial"/>
              </a:rPr>
              <a:t>of that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535" y="469900"/>
            <a:ext cx="56210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The general cutoff</a:t>
            </a:r>
            <a:r>
              <a:rPr dirty="0" sz="4400" spc="5"/>
              <a:t> </a:t>
            </a:r>
            <a:r>
              <a:rPr dirty="0" sz="4400" spc="-5"/>
              <a:t>rule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8596" y="1614424"/>
            <a:ext cx="3749675" cy="4413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551180" algn="l"/>
              </a:tabLst>
            </a:pPr>
            <a:r>
              <a:rPr dirty="0" sz="2000" spc="-5">
                <a:solidFill>
                  <a:srgbClr val="CC3300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CC3300"/>
                </a:solidFill>
                <a:latin typeface="Arial"/>
                <a:cs typeface="Arial"/>
              </a:rPr>
              <a:t>example: </a:t>
            </a:r>
            <a:r>
              <a:rPr dirty="0" sz="2000" spc="-5">
                <a:latin typeface="Arial"/>
                <a:cs typeface="Arial"/>
              </a:rPr>
              <a:t>let α = max(</a:t>
            </a:r>
            <a:r>
              <a:rPr dirty="0" sz="2000" spc="-5" i="1">
                <a:latin typeface="Arial"/>
                <a:cs typeface="Arial"/>
              </a:rPr>
              <a:t>v</a:t>
            </a:r>
            <a:r>
              <a:rPr dirty="0" baseline="-21367" sz="1950" spc="-7">
                <a:latin typeface="Arial"/>
                <a:cs typeface="Arial"/>
              </a:rPr>
              <a:t>1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" i="1">
                <a:latin typeface="Arial"/>
                <a:cs typeface="Arial"/>
              </a:rPr>
              <a:t>v</a:t>
            </a:r>
            <a:r>
              <a:rPr dirty="0" baseline="-21367" sz="1950" spc="-7">
                <a:latin typeface="Arial"/>
                <a:cs typeface="Arial"/>
              </a:rPr>
              <a:t>3</a:t>
            </a:r>
            <a:r>
              <a:rPr dirty="0" sz="2000" spc="-5">
                <a:latin typeface="Arial"/>
                <a:cs typeface="Arial"/>
              </a:rPr>
              <a:t>,  </a:t>
            </a:r>
            <a:r>
              <a:rPr dirty="0" sz="2000" spc="-5" i="1">
                <a:latin typeface="Arial"/>
                <a:cs typeface="Arial"/>
              </a:rPr>
              <a:t>v</a:t>
            </a:r>
            <a:r>
              <a:rPr dirty="0" baseline="-21367" sz="1950" spc="-7">
                <a:latin typeface="Arial"/>
                <a:cs typeface="Arial"/>
              </a:rPr>
              <a:t>5</a:t>
            </a:r>
            <a:r>
              <a:rPr dirty="0" sz="2000" spc="-5">
                <a:latin typeface="Arial"/>
                <a:cs typeface="Arial"/>
              </a:rPr>
              <a:t>).	If min(</a:t>
            </a:r>
            <a:r>
              <a:rPr dirty="0" sz="2000" spc="-5" i="1">
                <a:latin typeface="Arial"/>
                <a:cs typeface="Arial"/>
              </a:rPr>
              <a:t>v</a:t>
            </a:r>
            <a:r>
              <a:rPr dirty="0" baseline="-21367" sz="1950" spc="-7">
                <a:latin typeface="Arial"/>
                <a:cs typeface="Arial"/>
              </a:rPr>
              <a:t>6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" i="1">
                <a:latin typeface="Arial"/>
                <a:cs typeface="Arial"/>
              </a:rPr>
              <a:t>v</a:t>
            </a:r>
            <a:r>
              <a:rPr dirty="0" baseline="-21367" sz="1950" spc="-7">
                <a:latin typeface="Arial"/>
                <a:cs typeface="Arial"/>
              </a:rPr>
              <a:t>7</a:t>
            </a:r>
            <a:r>
              <a:rPr dirty="0" sz="2000" spc="-5">
                <a:latin typeface="Arial"/>
                <a:cs typeface="Arial"/>
              </a:rPr>
              <a:t>)≤α, then we </a:t>
            </a:r>
            <a:r>
              <a:rPr dirty="0" sz="2000" spc="-10">
                <a:latin typeface="Arial"/>
                <a:cs typeface="Arial"/>
              </a:rPr>
              <a:t>can 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 spc="-10">
                <a:latin typeface="Arial"/>
                <a:cs typeface="Arial"/>
              </a:rPr>
              <a:t>certain </a:t>
            </a:r>
            <a:r>
              <a:rPr dirty="0" sz="2000" spc="-5">
                <a:latin typeface="Arial"/>
                <a:cs typeface="Arial"/>
              </a:rPr>
              <a:t>that it is </a:t>
            </a:r>
            <a:r>
              <a:rPr dirty="0" sz="2000" spc="-10">
                <a:latin typeface="Arial"/>
                <a:cs typeface="Arial"/>
              </a:rPr>
              <a:t>worthless  searching </a:t>
            </a:r>
            <a:r>
              <a:rPr dirty="0" sz="2000" spc="-5">
                <a:latin typeface="Arial"/>
                <a:cs typeface="Arial"/>
              </a:rPr>
              <a:t>the tree from </a:t>
            </a:r>
            <a:r>
              <a:rPr dirty="0" sz="2000" spc="-10">
                <a:latin typeface="Arial"/>
                <a:cs typeface="Arial"/>
              </a:rPr>
              <a:t>the  </a:t>
            </a:r>
            <a:r>
              <a:rPr dirty="0" sz="2000" spc="-5">
                <a:latin typeface="Arial"/>
                <a:cs typeface="Arial"/>
              </a:rPr>
              <a:t>current node or the sibling on </a:t>
            </a:r>
            <a:r>
              <a:rPr dirty="0" sz="2000" spc="-10">
                <a:latin typeface="Arial"/>
                <a:cs typeface="Arial"/>
              </a:rPr>
              <a:t>its  </a:t>
            </a:r>
            <a:r>
              <a:rPr dirty="0" sz="2000" spc="-5">
                <a:latin typeface="Arial"/>
                <a:cs typeface="Arial"/>
              </a:rPr>
              <a:t>right.</a:t>
            </a:r>
            <a:endParaRPr sz="2000">
              <a:latin typeface="Arial"/>
              <a:cs typeface="Arial"/>
            </a:endParaRPr>
          </a:p>
          <a:p>
            <a:pPr marL="38100" marR="33655">
              <a:lnSpc>
                <a:spcPct val="100000"/>
              </a:lnSpc>
              <a:spcBef>
                <a:spcPts val="480"/>
              </a:spcBef>
              <a:tabLst>
                <a:tab pos="3136900" algn="l"/>
              </a:tabLst>
            </a:pPr>
            <a:r>
              <a:rPr dirty="0" sz="2000" spc="-5">
                <a:solidFill>
                  <a:srgbClr val="CC3300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CC3300"/>
                </a:solidFill>
                <a:latin typeface="Arial"/>
                <a:cs typeface="Arial"/>
              </a:rPr>
              <a:t>general: </a:t>
            </a:r>
            <a:r>
              <a:rPr dirty="0" sz="2000" spc="-5">
                <a:latin typeface="Arial"/>
                <a:cs typeface="Arial"/>
              </a:rPr>
              <a:t>if at a </a:t>
            </a:r>
            <a:r>
              <a:rPr dirty="0" sz="2000" spc="-10">
                <a:latin typeface="Arial"/>
                <a:cs typeface="Arial"/>
              </a:rPr>
              <a:t>B-move node,  </a:t>
            </a:r>
            <a:r>
              <a:rPr dirty="0" sz="2000" spc="-5">
                <a:latin typeface="Arial"/>
                <a:cs typeface="Arial"/>
              </a:rPr>
              <a:t>let α = max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all A’s choices  </a:t>
            </a:r>
            <a:r>
              <a:rPr dirty="0" sz="2000" spc="-10">
                <a:latin typeface="Arial"/>
                <a:cs typeface="Arial"/>
              </a:rPr>
              <a:t>expanded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current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path.	Let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β</a:t>
            </a:r>
            <a:endParaRPr sz="2000">
              <a:latin typeface="Arial"/>
              <a:cs typeface="Arial"/>
            </a:endParaRPr>
          </a:p>
          <a:p>
            <a:pPr marL="38100" marR="168910">
              <a:lnSpc>
                <a:spcPct val="100000"/>
              </a:lnSpc>
              <a:tabLst>
                <a:tab pos="2643505" algn="l"/>
              </a:tabLst>
            </a:pPr>
            <a:r>
              <a:rPr dirty="0" sz="2000" spc="-5">
                <a:latin typeface="Arial"/>
                <a:cs typeface="Arial"/>
              </a:rPr>
              <a:t>= min of B’s choices, including  those at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current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node.	</a:t>
            </a:r>
            <a:r>
              <a:rPr dirty="0" sz="2000" spc="-10">
                <a:latin typeface="Arial"/>
                <a:cs typeface="Arial"/>
              </a:rPr>
              <a:t>Cutoff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is  </a:t>
            </a:r>
            <a:r>
              <a:rPr dirty="0" sz="2000" spc="-5">
                <a:latin typeface="Arial"/>
                <a:cs typeface="Arial"/>
              </a:rPr>
              <a:t>β ≤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α.</a:t>
            </a:r>
            <a:endParaRPr sz="2000">
              <a:latin typeface="Arial"/>
              <a:cs typeface="Arial"/>
            </a:endParaRPr>
          </a:p>
          <a:p>
            <a:pPr marL="38100" marR="220979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solidFill>
                  <a:srgbClr val="CC3300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CC3300"/>
                </a:solidFill>
                <a:latin typeface="Arial"/>
                <a:cs typeface="Arial"/>
              </a:rPr>
              <a:t>general: </a:t>
            </a:r>
            <a:r>
              <a:rPr dirty="0" sz="2000" spc="-10">
                <a:latin typeface="Arial"/>
                <a:cs typeface="Arial"/>
              </a:rPr>
              <a:t>Converse </a:t>
            </a:r>
            <a:r>
              <a:rPr dirty="0" sz="2000" spc="-5">
                <a:latin typeface="Arial"/>
                <a:cs typeface="Arial"/>
              </a:rPr>
              <a:t>rule at </a:t>
            </a:r>
            <a:r>
              <a:rPr dirty="0" sz="2000" spc="-10">
                <a:latin typeface="Arial"/>
                <a:cs typeface="Arial"/>
              </a:rPr>
              <a:t>an  </a:t>
            </a:r>
            <a:r>
              <a:rPr dirty="0" sz="2000" spc="-5">
                <a:latin typeface="Arial"/>
                <a:cs typeface="Arial"/>
              </a:rPr>
              <a:t>A-move </a:t>
            </a:r>
            <a:r>
              <a:rPr dirty="0" sz="2000" spc="-10"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403" y="1294130"/>
            <a:ext cx="635000" cy="3638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2140"/>
              </a:lnSpc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3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4625" y="2572003"/>
            <a:ext cx="671830" cy="37274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3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1643" y="1928875"/>
            <a:ext cx="756285" cy="3257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1125">
              <a:lnSpc>
                <a:spcPts val="2070"/>
              </a:lnSpc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270" y="3168650"/>
            <a:ext cx="635635" cy="35623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45"/>
              </a:spcBef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3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597" y="4092194"/>
            <a:ext cx="662305" cy="35433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275"/>
              </a:spcBef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2221" y="5110226"/>
            <a:ext cx="662305" cy="32575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60"/>
              </a:spcBef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4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1118" y="182856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5427" y="19679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6921" y="26667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1221" y="28061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6721" y="3885945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r>
              <a:rPr dirty="0" baseline="-23148" sz="1800">
                <a:latin typeface="Arial"/>
                <a:cs typeface="Arial"/>
              </a:rPr>
              <a:t>4</a:t>
            </a:r>
            <a:endParaRPr baseline="-23148"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9521" y="205714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821" y="21965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1721" y="48765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6021" y="50159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521" y="5333745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r>
              <a:rPr dirty="0" baseline="-23148" sz="1800">
                <a:latin typeface="Arial"/>
                <a:cs typeface="Arial"/>
              </a:rPr>
              <a:t>6</a:t>
            </a:r>
            <a:endParaRPr baseline="-23148"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2321" y="579094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6621" y="59303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05773" y="17523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8413" y="259055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42613" y="26667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221" y="320013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3421" y="335254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42613" y="56385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79616" y="5935726"/>
            <a:ext cx="75946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Current  </a:t>
            </a:r>
            <a:r>
              <a:rPr dirty="0" sz="1600" spc="-5" b="1">
                <a:latin typeface="Arial"/>
                <a:cs typeface="Arial"/>
              </a:rPr>
              <a:t>Node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37479" y="1606550"/>
            <a:ext cx="539750" cy="208279"/>
          </a:xfrm>
          <a:custGeom>
            <a:avLst/>
            <a:gdLst/>
            <a:ahLst/>
            <a:cxnLst/>
            <a:rect l="l" t="t" r="r" b="b"/>
            <a:pathLst>
              <a:path w="539750" h="208280">
                <a:moveTo>
                  <a:pt x="539495" y="0"/>
                </a:moveTo>
                <a:lnTo>
                  <a:pt x="0" y="208025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89623" y="1606550"/>
            <a:ext cx="969010" cy="284480"/>
          </a:xfrm>
          <a:custGeom>
            <a:avLst/>
            <a:gdLst/>
            <a:ahLst/>
            <a:cxnLst/>
            <a:rect l="l" t="t" r="r" b="b"/>
            <a:pathLst>
              <a:path w="969009" h="284480">
                <a:moveTo>
                  <a:pt x="0" y="0"/>
                </a:moveTo>
                <a:lnTo>
                  <a:pt x="968501" y="284225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16878" y="1436624"/>
            <a:ext cx="2037080" cy="302260"/>
          </a:xfrm>
          <a:custGeom>
            <a:avLst/>
            <a:gdLst/>
            <a:ahLst/>
            <a:cxnLst/>
            <a:rect l="l" t="t" r="r" b="b"/>
            <a:pathLst>
              <a:path w="2037079" h="302260">
                <a:moveTo>
                  <a:pt x="0" y="0"/>
                </a:moveTo>
                <a:lnTo>
                  <a:pt x="2036825" y="301751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70773" y="2232151"/>
            <a:ext cx="304800" cy="344805"/>
          </a:xfrm>
          <a:custGeom>
            <a:avLst/>
            <a:gdLst/>
            <a:ahLst/>
            <a:cxnLst/>
            <a:rect l="l" t="t" r="r" b="b"/>
            <a:pathLst>
              <a:path w="304800" h="344805">
                <a:moveTo>
                  <a:pt x="0" y="0"/>
                </a:moveTo>
                <a:lnTo>
                  <a:pt x="304800" y="34442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64450" y="2301494"/>
            <a:ext cx="54610" cy="281305"/>
          </a:xfrm>
          <a:custGeom>
            <a:avLst/>
            <a:gdLst/>
            <a:ahLst/>
            <a:cxnLst/>
            <a:rect l="l" t="t" r="r" b="b"/>
            <a:pathLst>
              <a:path w="54609" h="281305">
                <a:moveTo>
                  <a:pt x="0" y="0"/>
                </a:moveTo>
                <a:lnTo>
                  <a:pt x="54102" y="281178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02628" y="2232151"/>
            <a:ext cx="555625" cy="516255"/>
          </a:xfrm>
          <a:custGeom>
            <a:avLst/>
            <a:gdLst/>
            <a:ahLst/>
            <a:cxnLst/>
            <a:rect l="l" t="t" r="r" b="b"/>
            <a:pathLst>
              <a:path w="555625" h="516255">
                <a:moveTo>
                  <a:pt x="555497" y="0"/>
                </a:moveTo>
                <a:lnTo>
                  <a:pt x="0" y="51587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34453" y="2062225"/>
            <a:ext cx="296545" cy="152400"/>
          </a:xfrm>
          <a:custGeom>
            <a:avLst/>
            <a:gdLst/>
            <a:ahLst/>
            <a:cxnLst/>
            <a:rect l="l" t="t" r="r" b="b"/>
            <a:pathLst>
              <a:path w="296545" h="152400">
                <a:moveTo>
                  <a:pt x="296418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1853" y="2748025"/>
            <a:ext cx="753745" cy="76200"/>
          </a:xfrm>
          <a:custGeom>
            <a:avLst/>
            <a:gdLst/>
            <a:ahLst/>
            <a:cxnLst/>
            <a:rect l="l" t="t" r="r" b="b"/>
            <a:pathLst>
              <a:path w="753745" h="76200">
                <a:moveTo>
                  <a:pt x="753617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84773" y="2917951"/>
            <a:ext cx="378460" cy="268605"/>
          </a:xfrm>
          <a:custGeom>
            <a:avLst/>
            <a:gdLst/>
            <a:ahLst/>
            <a:cxnLst/>
            <a:rect l="l" t="t" r="r" b="b"/>
            <a:pathLst>
              <a:path w="378460" h="268605">
                <a:moveTo>
                  <a:pt x="377951" y="0"/>
                </a:moveTo>
                <a:lnTo>
                  <a:pt x="0" y="268224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69050" y="2987294"/>
            <a:ext cx="130810" cy="281305"/>
          </a:xfrm>
          <a:custGeom>
            <a:avLst/>
            <a:gdLst/>
            <a:ahLst/>
            <a:cxnLst/>
            <a:rect l="l" t="t" r="r" b="b"/>
            <a:pathLst>
              <a:path w="130810" h="281304">
                <a:moveTo>
                  <a:pt x="0" y="0"/>
                </a:moveTo>
                <a:lnTo>
                  <a:pt x="130302" y="281177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75373" y="2917951"/>
            <a:ext cx="381000" cy="268605"/>
          </a:xfrm>
          <a:custGeom>
            <a:avLst/>
            <a:gdLst/>
            <a:ahLst/>
            <a:cxnLst/>
            <a:rect l="l" t="t" r="r" b="b"/>
            <a:pathLst>
              <a:path w="381000" h="268605">
                <a:moveTo>
                  <a:pt x="0" y="0"/>
                </a:moveTo>
                <a:lnTo>
                  <a:pt x="381000" y="26822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08473" y="3527551"/>
            <a:ext cx="264160" cy="344805"/>
          </a:xfrm>
          <a:custGeom>
            <a:avLst/>
            <a:gdLst/>
            <a:ahLst/>
            <a:cxnLst/>
            <a:rect l="l" t="t" r="r" b="b"/>
            <a:pathLst>
              <a:path w="264160" h="344804">
                <a:moveTo>
                  <a:pt x="263651" y="0"/>
                </a:moveTo>
                <a:lnTo>
                  <a:pt x="0" y="34442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84773" y="3527551"/>
            <a:ext cx="455930" cy="502920"/>
          </a:xfrm>
          <a:custGeom>
            <a:avLst/>
            <a:gdLst/>
            <a:ahLst/>
            <a:cxnLst/>
            <a:rect l="l" t="t" r="r" b="b"/>
            <a:pathLst>
              <a:path w="455929" h="502920">
                <a:moveTo>
                  <a:pt x="0" y="0"/>
                </a:moveTo>
                <a:lnTo>
                  <a:pt x="455675" y="50292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18073" y="4441951"/>
            <a:ext cx="416559" cy="421005"/>
          </a:xfrm>
          <a:custGeom>
            <a:avLst/>
            <a:gdLst/>
            <a:ahLst/>
            <a:cxnLst/>
            <a:rect l="l" t="t" r="r" b="b"/>
            <a:pathLst>
              <a:path w="416560" h="421004">
                <a:moveTo>
                  <a:pt x="416051" y="0"/>
                </a:moveTo>
                <a:lnTo>
                  <a:pt x="0" y="420624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46773" y="4441951"/>
            <a:ext cx="455930" cy="579120"/>
          </a:xfrm>
          <a:custGeom>
            <a:avLst/>
            <a:gdLst/>
            <a:ahLst/>
            <a:cxnLst/>
            <a:rect l="l" t="t" r="r" b="b"/>
            <a:pathLst>
              <a:path w="455929" h="579120">
                <a:moveTo>
                  <a:pt x="0" y="0"/>
                </a:moveTo>
                <a:lnTo>
                  <a:pt x="455675" y="57912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43853" y="5262626"/>
            <a:ext cx="525145" cy="228600"/>
          </a:xfrm>
          <a:custGeom>
            <a:avLst/>
            <a:gdLst/>
            <a:ahLst/>
            <a:cxnLst/>
            <a:rect l="l" t="t" r="r" b="b"/>
            <a:pathLst>
              <a:path w="525145" h="228600">
                <a:moveTo>
                  <a:pt x="525017" y="0"/>
                </a:moveTo>
                <a:lnTo>
                  <a:pt x="0" y="2285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08673" y="5432551"/>
            <a:ext cx="187960" cy="344805"/>
          </a:xfrm>
          <a:custGeom>
            <a:avLst/>
            <a:gdLst/>
            <a:ahLst/>
            <a:cxnLst/>
            <a:rect l="l" t="t" r="r" b="b"/>
            <a:pathLst>
              <a:path w="187959" h="344804">
                <a:moveTo>
                  <a:pt x="187451" y="0"/>
                </a:moveTo>
                <a:lnTo>
                  <a:pt x="0" y="344423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02450" y="5501894"/>
            <a:ext cx="57150" cy="303530"/>
          </a:xfrm>
          <a:custGeom>
            <a:avLst/>
            <a:gdLst/>
            <a:ahLst/>
            <a:cxnLst/>
            <a:rect l="l" t="t" r="r" b="b"/>
            <a:pathLst>
              <a:path w="57150" h="303529">
                <a:moveTo>
                  <a:pt x="0" y="0"/>
                </a:moveTo>
                <a:lnTo>
                  <a:pt x="57150" y="303276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08773" y="5432551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4">
                <a:moveTo>
                  <a:pt x="0" y="0"/>
                </a:moveTo>
                <a:lnTo>
                  <a:pt x="381000" y="192023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79" rIns="0" bIns="0" rtlCol="0" vert="horz">
            <a:spAutoFit/>
          </a:bodyPr>
          <a:lstStyle/>
          <a:p>
            <a:pPr marL="87630" marR="5080" indent="9906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2-player zero-sum discrete </a:t>
            </a:r>
            <a:r>
              <a:rPr dirty="0" sz="3600"/>
              <a:t>finite  </a:t>
            </a:r>
            <a:r>
              <a:rPr dirty="0" sz="3600" spc="-5"/>
              <a:t>deterministic games of perfect</a:t>
            </a:r>
            <a:r>
              <a:rPr dirty="0" sz="3600" spc="-85"/>
              <a:t> </a:t>
            </a:r>
            <a:r>
              <a:rPr dirty="0" sz="3600" spc="-5"/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9201" y="1085595"/>
            <a:ext cx="8125459" cy="155829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400">
                <a:latin typeface="Arial"/>
                <a:cs typeface="Arial"/>
              </a:rPr>
              <a:t>What </a:t>
            </a:r>
            <a:r>
              <a:rPr dirty="0" sz="2400" spc="-5">
                <a:latin typeface="Arial"/>
                <a:cs typeface="Arial"/>
              </a:rPr>
              <a:t>do </a:t>
            </a:r>
            <a:r>
              <a:rPr dirty="0" sz="2400">
                <a:latin typeface="Arial"/>
                <a:cs typeface="Arial"/>
              </a:rPr>
              <a:t>these terms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mean?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40"/>
              </a:spcBef>
              <a:buChar char="•"/>
              <a:tabLst>
                <a:tab pos="354965" algn="l"/>
                <a:tab pos="355600" algn="l"/>
                <a:tab pos="210121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player:	</a:t>
            </a:r>
            <a:r>
              <a:rPr dirty="0" sz="2400" spc="-5">
                <a:latin typeface="Arial"/>
                <a:cs typeface="Arial"/>
              </a:rPr>
              <a:t>Duh!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  <a:tab pos="355600" algn="l"/>
                <a:tab pos="19126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Zero-sum:	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any outcome of any game, </a:t>
            </a:r>
            <a:r>
              <a:rPr dirty="0" sz="2400">
                <a:latin typeface="Arial"/>
                <a:cs typeface="Arial"/>
              </a:rPr>
              <a:t>Player A’s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01" y="2617216"/>
            <a:ext cx="3229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equal player B’s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6238" y="2693415"/>
            <a:ext cx="494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(Doesn’t mean </a:t>
            </a:r>
            <a:r>
              <a:rPr dirty="0" sz="1800">
                <a:latin typeface="Arial"/>
                <a:cs typeface="Arial"/>
              </a:rPr>
              <a:t>fairness: </a:t>
            </a:r>
            <a:r>
              <a:rPr dirty="0" sz="1800" spc="-5">
                <a:latin typeface="Arial"/>
                <a:cs typeface="Arial"/>
              </a:rPr>
              <a:t>“On average,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equal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01" y="2878581"/>
            <a:ext cx="8658225" cy="3326129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44"/>
              </a:spcBef>
            </a:pPr>
            <a:r>
              <a:rPr dirty="0" sz="1800" spc="-5">
                <a:latin typeface="Arial"/>
                <a:cs typeface="Arial"/>
              </a:rPr>
              <a:t>players will win or lose equal amounts” not necessary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zero-sum.)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30"/>
              </a:spcBef>
              <a:buChar char="•"/>
              <a:tabLst>
                <a:tab pos="354965" algn="l"/>
                <a:tab pos="355600" algn="l"/>
                <a:tab pos="17278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Discrete:	</a:t>
            </a:r>
            <a:r>
              <a:rPr dirty="0" sz="2400">
                <a:latin typeface="Arial"/>
                <a:cs typeface="Arial"/>
              </a:rPr>
              <a:t>All </a:t>
            </a:r>
            <a:r>
              <a:rPr dirty="0" sz="2400" spc="-5">
                <a:latin typeface="Arial"/>
                <a:cs typeface="Arial"/>
              </a:rPr>
              <a:t>game </a:t>
            </a:r>
            <a:r>
              <a:rPr dirty="0" sz="2400">
                <a:latin typeface="Arial"/>
                <a:cs typeface="Arial"/>
              </a:rPr>
              <a:t>states </a:t>
            </a:r>
            <a:r>
              <a:rPr dirty="0" sz="2400" spc="-5">
                <a:latin typeface="Arial"/>
                <a:cs typeface="Arial"/>
              </a:rPr>
              <a:t>and decisions are discrete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  <a:tab pos="355600" algn="l"/>
                <a:tab pos="135445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Finite:	</a:t>
            </a:r>
            <a:r>
              <a:rPr dirty="0" sz="2400">
                <a:latin typeface="Arial"/>
                <a:cs typeface="Arial"/>
              </a:rPr>
              <a:t>Only a finite </a:t>
            </a:r>
            <a:r>
              <a:rPr dirty="0" sz="2400" spc="-5">
                <a:latin typeface="Arial"/>
                <a:cs typeface="Arial"/>
              </a:rPr>
              <a:t>number of </a:t>
            </a:r>
            <a:r>
              <a:rPr dirty="0" sz="2400">
                <a:latin typeface="Arial"/>
                <a:cs typeface="Arial"/>
              </a:rPr>
              <a:t>states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decisions.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40"/>
              </a:spcBef>
              <a:buChar char="•"/>
              <a:tabLst>
                <a:tab pos="354965" algn="l"/>
                <a:tab pos="355600" algn="l"/>
                <a:tab pos="2371725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Deterministic:	</a:t>
            </a: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chance (no die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rolls).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  <a:tab pos="355600" algn="l"/>
                <a:tab pos="159131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Games:	</a:t>
            </a:r>
            <a:r>
              <a:rPr dirty="0" sz="2400">
                <a:latin typeface="Arial"/>
                <a:cs typeface="Arial"/>
              </a:rPr>
              <a:t>See </a:t>
            </a:r>
            <a:r>
              <a:rPr dirty="0" sz="2400" spc="-5">
                <a:latin typeface="Arial"/>
                <a:cs typeface="Arial"/>
              </a:rPr>
              <a:t>next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  <a:tab pos="355600" algn="l"/>
                <a:tab pos="316674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Perfect information:	</a:t>
            </a:r>
            <a:r>
              <a:rPr dirty="0" sz="2400" spc="-5">
                <a:latin typeface="Arial"/>
                <a:cs typeface="Arial"/>
              </a:rPr>
              <a:t>Both players can see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state, and  </a:t>
            </a:r>
            <a:r>
              <a:rPr dirty="0" sz="2400">
                <a:latin typeface="Arial"/>
                <a:cs typeface="Arial"/>
              </a:rPr>
              <a:t>each decision is made sequentially (no simultaneous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moves).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116" y="401319"/>
            <a:ext cx="7766684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alpha-beta pruning* </a:t>
            </a:r>
            <a:r>
              <a:rPr dirty="0"/>
              <a:t>(from</a:t>
            </a:r>
            <a:r>
              <a:rPr dirty="0" spc="-50"/>
              <a:t> </a:t>
            </a:r>
            <a:r>
              <a:rPr dirty="0"/>
              <a:t>Russell)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986" y="1082547"/>
            <a:ext cx="4624070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2123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function </a:t>
            </a:r>
            <a:r>
              <a:rPr dirty="0" sz="1600" spc="-5">
                <a:solidFill>
                  <a:srgbClr val="CC009A"/>
                </a:solidFill>
                <a:latin typeface="Arial"/>
                <a:cs typeface="Arial"/>
              </a:rPr>
              <a:t>Max-Value </a:t>
            </a:r>
            <a:r>
              <a:rPr dirty="0" sz="1600">
                <a:latin typeface="Arial"/>
                <a:cs typeface="Arial"/>
              </a:rPr>
              <a:t>(s,α,β) 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inputs: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Arial"/>
                <a:cs typeface="Arial"/>
              </a:rPr>
              <a:t>s: current state in game, A about 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play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latin typeface="Arial"/>
                <a:cs typeface="Arial"/>
              </a:rPr>
              <a:t>α: best </a:t>
            </a:r>
            <a:r>
              <a:rPr dirty="0" sz="1600">
                <a:latin typeface="Arial"/>
                <a:cs typeface="Arial"/>
              </a:rPr>
              <a:t>score (highest) for A </a:t>
            </a:r>
            <a:r>
              <a:rPr dirty="0" sz="1600" spc="-5">
                <a:latin typeface="Arial"/>
                <a:cs typeface="Arial"/>
              </a:rPr>
              <a:t>along path </a:t>
            </a:r>
            <a:r>
              <a:rPr dirty="0" sz="1600">
                <a:latin typeface="Arial"/>
                <a:cs typeface="Arial"/>
              </a:rPr>
              <a:t>to s</a:t>
            </a:r>
            <a:endParaRPr sz="1600">
              <a:latin typeface="Arial"/>
              <a:cs typeface="Arial"/>
            </a:endParaRPr>
          </a:p>
          <a:p>
            <a:pPr marL="12700" marR="118110" indent="3429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β: </a:t>
            </a:r>
            <a:r>
              <a:rPr dirty="0" sz="1600" spc="-5">
                <a:latin typeface="Arial"/>
                <a:cs typeface="Arial"/>
              </a:rPr>
              <a:t>best </a:t>
            </a:r>
            <a:r>
              <a:rPr dirty="0" sz="1600">
                <a:latin typeface="Arial"/>
                <a:cs typeface="Arial"/>
              </a:rPr>
              <a:t>score </a:t>
            </a:r>
            <a:r>
              <a:rPr dirty="0" sz="1600" spc="-5">
                <a:latin typeface="Arial"/>
                <a:cs typeface="Arial"/>
              </a:rPr>
              <a:t>(lowest) for </a:t>
            </a:r>
            <a:r>
              <a:rPr dirty="0" sz="1600">
                <a:latin typeface="Arial"/>
                <a:cs typeface="Arial"/>
              </a:rPr>
              <a:t>B </a:t>
            </a:r>
            <a:r>
              <a:rPr dirty="0" sz="1600" spc="-5">
                <a:latin typeface="Arial"/>
                <a:cs typeface="Arial"/>
              </a:rPr>
              <a:t>along path </a:t>
            </a:r>
            <a:r>
              <a:rPr dirty="0" sz="1600">
                <a:latin typeface="Arial"/>
                <a:cs typeface="Arial"/>
              </a:rPr>
              <a:t>to s 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output: </a:t>
            </a:r>
            <a:r>
              <a:rPr dirty="0" sz="1600" spc="-5" i="1">
                <a:latin typeface="Arial"/>
                <a:cs typeface="Arial"/>
              </a:rPr>
              <a:t>min</a:t>
            </a:r>
            <a:r>
              <a:rPr dirty="0" sz="1600" spc="-5">
                <a:latin typeface="Arial"/>
                <a:cs typeface="Arial"/>
              </a:rPr>
              <a:t>(β </a:t>
            </a:r>
            <a:r>
              <a:rPr dirty="0" sz="1600">
                <a:latin typeface="Arial"/>
                <a:cs typeface="Arial"/>
              </a:rPr>
              <a:t>, </a:t>
            </a:r>
            <a:r>
              <a:rPr dirty="0" sz="1600" spc="-5" i="1">
                <a:latin typeface="Arial"/>
                <a:cs typeface="Arial"/>
              </a:rPr>
              <a:t>best-score (for A) available from</a:t>
            </a:r>
            <a:r>
              <a:rPr dirty="0" sz="1600" spc="4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1600">
                <a:latin typeface="Arial"/>
                <a:cs typeface="Arial"/>
              </a:rPr>
              <a:t>if ( s is a terminal state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5600" marR="131889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then </a:t>
            </a:r>
            <a:r>
              <a:rPr dirty="0" sz="1600" spc="-5">
                <a:latin typeface="Arial"/>
                <a:cs typeface="Arial"/>
              </a:rPr>
              <a:t>return </a:t>
            </a:r>
            <a:r>
              <a:rPr dirty="0" sz="1600">
                <a:latin typeface="Arial"/>
                <a:cs typeface="Arial"/>
              </a:rPr>
              <a:t>( </a:t>
            </a:r>
            <a:r>
              <a:rPr dirty="0" sz="1600" spc="-5">
                <a:latin typeface="Arial"/>
                <a:cs typeface="Arial"/>
              </a:rPr>
              <a:t>terminal value of </a:t>
            </a:r>
            <a:r>
              <a:rPr dirty="0" sz="1600">
                <a:latin typeface="Arial"/>
                <a:cs typeface="Arial"/>
              </a:rPr>
              <a:t>s )  else for each s’ </a:t>
            </a:r>
            <a:r>
              <a:rPr dirty="0" sz="1600" spc="-5">
                <a:latin typeface="Arial"/>
                <a:cs typeface="Arial"/>
              </a:rPr>
              <a:t>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Succ(s)</a:t>
            </a:r>
            <a:endParaRPr sz="1600">
              <a:latin typeface="Arial"/>
              <a:cs typeface="Arial"/>
            </a:endParaRPr>
          </a:p>
          <a:p>
            <a:pPr marL="926465" marR="903605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latin typeface="Arial"/>
                <a:cs typeface="Arial"/>
              </a:rPr>
              <a:t>α := max( α , </a:t>
            </a:r>
            <a:r>
              <a:rPr dirty="0" sz="1600" spc="-5">
                <a:solidFill>
                  <a:srgbClr val="CC009A"/>
                </a:solidFill>
                <a:latin typeface="Arial"/>
                <a:cs typeface="Arial"/>
              </a:rPr>
              <a:t>Min-value</a:t>
            </a:r>
            <a:r>
              <a:rPr dirty="0" sz="1600" spc="-5">
                <a:latin typeface="Arial"/>
                <a:cs typeface="Arial"/>
              </a:rPr>
              <a:t>(s’,α,β))  </a:t>
            </a:r>
            <a:r>
              <a:rPr dirty="0" sz="1600">
                <a:latin typeface="Arial"/>
                <a:cs typeface="Arial"/>
              </a:rPr>
              <a:t>if ( α ≥ β ) </a:t>
            </a:r>
            <a:r>
              <a:rPr dirty="0" sz="1600" spc="-5">
                <a:latin typeface="Arial"/>
                <a:cs typeface="Arial"/>
              </a:rPr>
              <a:t>then return</a:t>
            </a:r>
            <a:r>
              <a:rPr dirty="0" sz="1600">
                <a:latin typeface="Arial"/>
                <a:cs typeface="Arial"/>
              </a:rPr>
              <a:t> β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return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α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spc="-5">
                <a:latin typeface="Arial"/>
                <a:cs typeface="Arial"/>
              </a:rPr>
              <a:t>function </a:t>
            </a:r>
            <a:r>
              <a:rPr dirty="0" sz="1600" spc="-5">
                <a:solidFill>
                  <a:srgbClr val="CC009A"/>
                </a:solidFill>
                <a:latin typeface="Arial"/>
                <a:cs typeface="Arial"/>
              </a:rPr>
              <a:t>Min-Value</a:t>
            </a:r>
            <a:r>
              <a:rPr dirty="0" sz="1600" spc="-5">
                <a:latin typeface="Arial"/>
                <a:cs typeface="Arial"/>
              </a:rPr>
              <a:t>(s’,α,β)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output: </a:t>
            </a:r>
            <a:r>
              <a:rPr dirty="0" sz="1600" spc="-5" i="1">
                <a:latin typeface="Arial"/>
                <a:cs typeface="Arial"/>
              </a:rPr>
              <a:t>max</a:t>
            </a:r>
            <a:r>
              <a:rPr dirty="0" sz="1600" spc="-5">
                <a:latin typeface="Arial"/>
                <a:cs typeface="Arial"/>
              </a:rPr>
              <a:t>(α </a:t>
            </a:r>
            <a:r>
              <a:rPr dirty="0" sz="1600">
                <a:latin typeface="Arial"/>
                <a:cs typeface="Arial"/>
              </a:rPr>
              <a:t>, </a:t>
            </a:r>
            <a:r>
              <a:rPr dirty="0" sz="1600" spc="-5" i="1">
                <a:latin typeface="Arial"/>
                <a:cs typeface="Arial"/>
              </a:rPr>
              <a:t>best-score (for B) available from </a:t>
            </a:r>
            <a:r>
              <a:rPr dirty="0" sz="1600" i="1">
                <a:latin typeface="Arial"/>
                <a:cs typeface="Arial"/>
              </a:rPr>
              <a:t>s</a:t>
            </a:r>
            <a:r>
              <a:rPr dirty="0" sz="1600" spc="35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latin typeface="Arial"/>
                <a:cs typeface="Arial"/>
              </a:rPr>
              <a:t>if ( s is a terminal state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4965" marR="13760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then </a:t>
            </a:r>
            <a:r>
              <a:rPr dirty="0" sz="1600" spc="-5">
                <a:latin typeface="Arial"/>
                <a:cs typeface="Arial"/>
              </a:rPr>
              <a:t>return </a:t>
            </a:r>
            <a:r>
              <a:rPr dirty="0" sz="1600">
                <a:latin typeface="Arial"/>
                <a:cs typeface="Arial"/>
              </a:rPr>
              <a:t>( </a:t>
            </a:r>
            <a:r>
              <a:rPr dirty="0" sz="1600" spc="-5">
                <a:latin typeface="Arial"/>
                <a:cs typeface="Arial"/>
              </a:rPr>
              <a:t>terminal value of s)  else for each s’ in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Succs(s)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Arial"/>
                <a:cs typeface="Arial"/>
              </a:rPr>
              <a:t>β := min( β ,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C009A"/>
                </a:solidFill>
                <a:latin typeface="Arial"/>
                <a:cs typeface="Arial"/>
              </a:rPr>
              <a:t>Max-value</a:t>
            </a:r>
            <a:r>
              <a:rPr dirty="0" sz="1600" spc="-5">
                <a:latin typeface="Arial"/>
                <a:cs typeface="Arial"/>
              </a:rPr>
              <a:t>(s’,α,β))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74" y="5702425"/>
            <a:ext cx="262572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(β </a:t>
            </a:r>
            <a:r>
              <a:rPr dirty="0" sz="1600">
                <a:latin typeface="Arial"/>
                <a:cs typeface="Arial"/>
              </a:rPr>
              <a:t>≤ α ) </a:t>
            </a:r>
            <a:r>
              <a:rPr dirty="0" sz="1600" spc="-5">
                <a:latin typeface="Arial"/>
                <a:cs typeface="Arial"/>
              </a:rPr>
              <a:t>then return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α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return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β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0888" y="3401821"/>
            <a:ext cx="3960495" cy="2205990"/>
          </a:xfrm>
          <a:custGeom>
            <a:avLst/>
            <a:gdLst/>
            <a:ahLst/>
            <a:cxnLst/>
            <a:rect l="l" t="t" r="r" b="b"/>
            <a:pathLst>
              <a:path w="3960495" h="2205990">
                <a:moveTo>
                  <a:pt x="1368552" y="1785118"/>
                </a:moveTo>
                <a:lnTo>
                  <a:pt x="1368552" y="1388364"/>
                </a:lnTo>
                <a:lnTo>
                  <a:pt x="0" y="2205990"/>
                </a:lnTo>
                <a:lnTo>
                  <a:pt x="1368552" y="1785118"/>
                </a:lnTo>
                <a:close/>
              </a:path>
              <a:path w="3960495" h="2205990">
                <a:moveTo>
                  <a:pt x="3960114" y="1491234"/>
                </a:moveTo>
                <a:lnTo>
                  <a:pt x="3645407" y="0"/>
                </a:lnTo>
                <a:lnTo>
                  <a:pt x="1594865" y="432054"/>
                </a:lnTo>
                <a:lnTo>
                  <a:pt x="1184909" y="518922"/>
                </a:lnTo>
                <a:lnTo>
                  <a:pt x="1368552" y="1388364"/>
                </a:lnTo>
                <a:lnTo>
                  <a:pt x="1368552" y="1785118"/>
                </a:lnTo>
                <a:lnTo>
                  <a:pt x="1447037" y="1760982"/>
                </a:lnTo>
                <a:lnTo>
                  <a:pt x="1499615" y="2010155"/>
                </a:lnTo>
                <a:lnTo>
                  <a:pt x="1909571" y="1923288"/>
                </a:lnTo>
                <a:lnTo>
                  <a:pt x="3960114" y="14912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10888" y="3401821"/>
            <a:ext cx="3960495" cy="2205990"/>
          </a:xfrm>
          <a:custGeom>
            <a:avLst/>
            <a:gdLst/>
            <a:ahLst/>
            <a:cxnLst/>
            <a:rect l="l" t="t" r="r" b="b"/>
            <a:pathLst>
              <a:path w="3960495" h="2205990">
                <a:moveTo>
                  <a:pt x="1184909" y="518922"/>
                </a:moveTo>
                <a:lnTo>
                  <a:pt x="1368552" y="1388364"/>
                </a:lnTo>
                <a:lnTo>
                  <a:pt x="0" y="2205990"/>
                </a:lnTo>
                <a:lnTo>
                  <a:pt x="1447037" y="1760982"/>
                </a:lnTo>
                <a:lnTo>
                  <a:pt x="1499615" y="2010155"/>
                </a:lnTo>
                <a:lnTo>
                  <a:pt x="1909571" y="1923288"/>
                </a:lnTo>
                <a:lnTo>
                  <a:pt x="2524505" y="1793748"/>
                </a:lnTo>
                <a:lnTo>
                  <a:pt x="3960114" y="1491234"/>
                </a:lnTo>
                <a:lnTo>
                  <a:pt x="3907535" y="1242822"/>
                </a:lnTo>
                <a:lnTo>
                  <a:pt x="3645407" y="0"/>
                </a:lnTo>
                <a:lnTo>
                  <a:pt x="2210561" y="302513"/>
                </a:lnTo>
                <a:lnTo>
                  <a:pt x="1594865" y="432054"/>
                </a:lnTo>
                <a:lnTo>
                  <a:pt x="1184909" y="518922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0940000">
            <a:off x="5618792" y="3852332"/>
            <a:ext cx="214773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3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baseline="1736" sz="2400" spc="-44">
                <a:solidFill>
                  <a:srgbClr val="FF0000"/>
                </a:solidFill>
                <a:latin typeface="Arial"/>
                <a:cs typeface="Arial"/>
              </a:rPr>
              <a:t>anks </a:t>
            </a:r>
            <a:r>
              <a:rPr dirty="0" baseline="3472" sz="2400" spc="-22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baseline="3472" sz="2400" spc="-37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5208" sz="2400" spc="-37">
                <a:solidFill>
                  <a:srgbClr val="FF0000"/>
                </a:solidFill>
                <a:latin typeface="Arial"/>
                <a:cs typeface="Arial"/>
              </a:rPr>
              <a:t>mey</a:t>
            </a:r>
            <a:r>
              <a:rPr dirty="0" baseline="6944" sz="2400" spc="-37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6944" sz="2400" spc="-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6944" sz="2400" spc="-30">
                <a:solidFill>
                  <a:srgbClr val="FF0000"/>
                </a:solidFill>
                <a:latin typeface="Arial"/>
                <a:cs typeface="Arial"/>
              </a:rPr>
              <a:t>Gu</a:t>
            </a:r>
            <a:r>
              <a:rPr dirty="0" baseline="8680" sz="2400" spc="-30">
                <a:solidFill>
                  <a:srgbClr val="FF0000"/>
                </a:solidFill>
                <a:latin typeface="Arial"/>
                <a:cs typeface="Arial"/>
              </a:rPr>
              <a:t>jar</a:t>
            </a:r>
            <a:endParaRPr baseline="8680"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8" name="object 8"/>
          <p:cNvSpPr txBox="1"/>
          <p:nvPr/>
        </p:nvSpPr>
        <p:spPr>
          <a:xfrm rot="20940000">
            <a:off x="5668060" y="4079363"/>
            <a:ext cx="226091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baseline="1736" sz="2400" spc="-44">
                <a:solidFill>
                  <a:srgbClr val="FF0000"/>
                </a:solidFill>
                <a:latin typeface="Arial"/>
                <a:cs typeface="Arial"/>
              </a:rPr>
              <a:t>poin</a:t>
            </a:r>
            <a:r>
              <a:rPr dirty="0" baseline="3472" sz="2400" spc="-44">
                <a:solidFill>
                  <a:srgbClr val="FF0000"/>
                </a:solidFill>
                <a:latin typeface="Arial"/>
                <a:cs typeface="Arial"/>
              </a:rPr>
              <a:t>ting </a:t>
            </a:r>
            <a:r>
              <a:rPr dirty="0" baseline="5208" sz="2400" spc="-30">
                <a:solidFill>
                  <a:srgbClr val="FF0000"/>
                </a:solidFill>
                <a:latin typeface="Arial"/>
                <a:cs typeface="Arial"/>
              </a:rPr>
              <a:t>out </a:t>
            </a:r>
            <a:r>
              <a:rPr dirty="0" baseline="5208" sz="2400" spc="-22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6944" sz="2400" spc="-22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baseline="6944" sz="2400" spc="-12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6944" sz="2400" spc="-44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dirty="0" baseline="8680" sz="2400" spc="-44">
                <a:solidFill>
                  <a:srgbClr val="FF0000"/>
                </a:solidFill>
                <a:latin typeface="Arial"/>
                <a:cs typeface="Arial"/>
              </a:rPr>
              <a:t>rlier</a:t>
            </a:r>
            <a:endParaRPr baseline="8680"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0940000">
            <a:off x="5720322" y="4340959"/>
            <a:ext cx="20377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5">
                <a:solidFill>
                  <a:srgbClr val="FF0000"/>
                </a:solidFill>
                <a:latin typeface="Arial"/>
                <a:cs typeface="Arial"/>
              </a:rPr>
              <a:t>typ</a:t>
            </a:r>
            <a:r>
              <a:rPr dirty="0" baseline="1736" sz="2400" spc="-37">
                <a:solidFill>
                  <a:srgbClr val="FF0000"/>
                </a:solidFill>
                <a:latin typeface="Arial"/>
                <a:cs typeface="Arial"/>
              </a:rPr>
              <a:t>o he</a:t>
            </a:r>
            <a:r>
              <a:rPr dirty="0" baseline="3472" sz="2400" spc="-37">
                <a:solidFill>
                  <a:srgbClr val="FF0000"/>
                </a:solidFill>
                <a:latin typeface="Arial"/>
                <a:cs typeface="Arial"/>
              </a:rPr>
              <a:t>re. T</a:t>
            </a:r>
            <a:r>
              <a:rPr dirty="0" baseline="5208" sz="2400" spc="-37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baseline="5208" sz="2400" spc="-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5208" sz="2400" spc="-37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dirty="0" baseline="6944" sz="2400" spc="-37">
                <a:solidFill>
                  <a:srgbClr val="FF0000"/>
                </a:solidFill>
                <a:latin typeface="Arial"/>
                <a:cs typeface="Arial"/>
              </a:rPr>
              <a:t>rsio</a:t>
            </a:r>
            <a:r>
              <a:rPr dirty="0" baseline="8680" sz="2400" spc="-37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baseline="8680"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0940000">
            <a:off x="5773240" y="4615285"/>
            <a:ext cx="170009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baseline="-3472" sz="2400" spc="-37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dirty="0" baseline="-1736" sz="2400" spc="-37">
                <a:solidFill>
                  <a:srgbClr val="FF0000"/>
                </a:solidFill>
                <a:latin typeface="Arial"/>
                <a:cs typeface="Arial"/>
              </a:rPr>
              <a:t>now </a:t>
            </a:r>
            <a:r>
              <a:rPr dirty="0" sz="1600" spc="-2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baseline="1736" sz="2400" spc="-3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 baseline="1736" sz="2400" spc="-22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baseline="1736" sz="2400" spc="-1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736" sz="2400" spc="-3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baseline="3472" sz="2400" spc="-30">
                <a:solidFill>
                  <a:srgbClr val="FF0000"/>
                </a:solidFill>
                <a:latin typeface="Arial"/>
                <a:cs typeface="Arial"/>
              </a:rPr>
              <a:t>he</a:t>
            </a:r>
            <a:endParaRPr baseline="3472"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940000">
            <a:off x="5825410" y="4884815"/>
            <a:ext cx="14086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3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baseline="1736" sz="2400" spc="-44">
                <a:solidFill>
                  <a:srgbClr val="FF0000"/>
                </a:solidFill>
                <a:latin typeface="Arial"/>
                <a:cs typeface="Arial"/>
              </a:rPr>
              <a:t>rrect</a:t>
            </a:r>
            <a:r>
              <a:rPr dirty="0" baseline="1736" sz="24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3472" sz="2400" spc="-44">
                <a:solidFill>
                  <a:srgbClr val="FF0000"/>
                </a:solidFill>
                <a:latin typeface="Arial"/>
                <a:cs typeface="Arial"/>
              </a:rPr>
              <a:t>vers</a:t>
            </a:r>
            <a:r>
              <a:rPr dirty="0" baseline="5208" sz="2400" spc="-44">
                <a:solidFill>
                  <a:srgbClr val="FF0000"/>
                </a:solidFill>
                <a:latin typeface="Arial"/>
                <a:cs typeface="Arial"/>
              </a:rPr>
              <a:t>ion.</a:t>
            </a:r>
            <a:endParaRPr baseline="5208"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3201" y="5729222"/>
            <a:ext cx="313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9A00"/>
                </a:solidFill>
                <a:latin typeface="Arial"/>
                <a:cs typeface="Arial"/>
              </a:rPr>
              <a:t>*</a:t>
            </a:r>
            <a:r>
              <a:rPr dirty="0" sz="1800" spc="-5" i="1">
                <a:latin typeface="Arial"/>
                <a:cs typeface="Arial"/>
              </a:rPr>
              <a:t>Assumes moves are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alternate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674" y="469900"/>
            <a:ext cx="64573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How useful is alpha-beta?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2036" y="4089907"/>
            <a:ext cx="172211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2036" y="4577587"/>
            <a:ext cx="172211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297" y="1614424"/>
            <a:ext cx="7983855" cy="349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208279">
              <a:lnSpc>
                <a:spcPct val="100000"/>
              </a:lnSpc>
              <a:spcBef>
                <a:spcPts val="95"/>
              </a:spcBef>
              <a:tabLst>
                <a:tab pos="1504315" algn="l"/>
                <a:tab pos="6765925" algn="l"/>
              </a:tabLst>
            </a:pPr>
            <a:r>
              <a:rPr dirty="0" sz="2000" spc="-5">
                <a:latin typeface="Arial"/>
                <a:cs typeface="Arial"/>
              </a:rPr>
              <a:t>What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possibl</a:t>
            </a:r>
            <a:r>
              <a:rPr dirty="0" sz="2000" spc="-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cas</a:t>
            </a:r>
            <a:r>
              <a:rPr dirty="0" sz="2000" spc="-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rformanc</a:t>
            </a:r>
            <a:r>
              <a:rPr dirty="0" sz="2000" spc="-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alph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beta</a:t>
            </a:r>
            <a:r>
              <a:rPr dirty="0" sz="2000" spc="-5">
                <a:latin typeface="Arial"/>
                <a:cs typeface="Arial"/>
              </a:rPr>
              <a:t>?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Suppose  </a:t>
            </a:r>
            <a:r>
              <a:rPr dirty="0" sz="2000" spc="-5">
                <a:latin typeface="Arial"/>
                <a:cs typeface="Arial"/>
              </a:rPr>
              <a:t>that you were very lucky in the order in which you tried all the </a:t>
            </a:r>
            <a:r>
              <a:rPr dirty="0" sz="2000" spc="-10">
                <a:latin typeface="Arial"/>
                <a:cs typeface="Arial"/>
              </a:rPr>
              <a:t>node  successors.	</a:t>
            </a:r>
            <a:r>
              <a:rPr dirty="0" sz="2000" spc="-5">
                <a:latin typeface="Arial"/>
                <a:cs typeface="Arial"/>
              </a:rPr>
              <a:t>How much of the tree would you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examine?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In the best case, the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nodes </a:t>
            </a:r>
            <a:r>
              <a:rPr dirty="0" sz="2000" spc="-5">
                <a:latin typeface="Arial"/>
                <a:cs typeface="Arial"/>
              </a:rPr>
              <a:t>you need to </a:t>
            </a:r>
            <a:r>
              <a:rPr dirty="0" sz="2000" spc="-10">
                <a:latin typeface="Arial"/>
                <a:cs typeface="Arial"/>
              </a:rPr>
              <a:t>search </a:t>
            </a:r>
            <a:r>
              <a:rPr dirty="0" sz="2000" spc="-5">
                <a:latin typeface="Arial"/>
                <a:cs typeface="Arial"/>
              </a:rPr>
              <a:t>in the tree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(</a:t>
            </a:r>
            <a:r>
              <a:rPr dirty="0" sz="2000" spc="-5" i="1">
                <a:latin typeface="Arial"/>
                <a:cs typeface="Arial"/>
              </a:rPr>
              <a:t>b</a:t>
            </a:r>
            <a:r>
              <a:rPr dirty="0" baseline="25641" sz="1950" spc="-7" i="1">
                <a:latin typeface="Arial"/>
                <a:cs typeface="Arial"/>
              </a:rPr>
              <a:t>d</a:t>
            </a:r>
            <a:r>
              <a:rPr dirty="0" baseline="25641" sz="1950" spc="-7">
                <a:latin typeface="Arial"/>
                <a:cs typeface="Arial"/>
              </a:rPr>
              <a:t>/2</a:t>
            </a:r>
            <a:r>
              <a:rPr dirty="0" sz="2000" spc="-5">
                <a:latin typeface="Arial"/>
                <a:cs typeface="Arial"/>
              </a:rPr>
              <a:t>)…the </a:t>
            </a:r>
            <a:r>
              <a:rPr dirty="0" sz="2000" spc="-10">
                <a:latin typeface="Arial"/>
                <a:cs typeface="Arial"/>
              </a:rPr>
              <a:t>square </a:t>
            </a:r>
            <a:r>
              <a:rPr dirty="0" sz="2000" spc="-5">
                <a:latin typeface="Arial"/>
                <a:cs typeface="Arial"/>
              </a:rPr>
              <a:t>root of the </a:t>
            </a:r>
            <a:r>
              <a:rPr dirty="0" sz="2000" spc="-10">
                <a:latin typeface="Arial"/>
                <a:cs typeface="Arial"/>
              </a:rPr>
              <a:t>recursive minimax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cost.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solidFill>
                  <a:srgbClr val="33339A"/>
                </a:solidFill>
                <a:latin typeface="Arial"/>
                <a:cs typeface="Arial"/>
              </a:rPr>
              <a:t>Questions:</a:t>
            </a:r>
            <a:endParaRPr sz="20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1435"/>
              </a:spcBef>
            </a:pPr>
            <a:r>
              <a:rPr dirty="0" sz="2000" spc="-5">
                <a:latin typeface="Arial"/>
                <a:cs typeface="Arial"/>
              </a:rPr>
              <a:t>Does alpha-beta behave sensibly with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loops?</a:t>
            </a:r>
            <a:endParaRPr sz="2000">
              <a:latin typeface="Arial"/>
              <a:cs typeface="Arial"/>
            </a:endParaRPr>
          </a:p>
          <a:p>
            <a:pPr marL="311150" marR="59690" indent="32384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What can we do about large realsized </a:t>
            </a:r>
            <a:r>
              <a:rPr dirty="0" sz="2000" spc="-10">
                <a:latin typeface="Arial"/>
                <a:cs typeface="Arial"/>
              </a:rPr>
              <a:t>games </a:t>
            </a:r>
            <a:r>
              <a:rPr dirty="0" sz="2000" spc="-5">
                <a:latin typeface="Arial"/>
                <a:cs typeface="Arial"/>
              </a:rPr>
              <a:t>with huge </a:t>
            </a:r>
            <a:r>
              <a:rPr dirty="0" sz="2000" spc="-10">
                <a:latin typeface="Arial"/>
                <a:cs typeface="Arial"/>
              </a:rPr>
              <a:t>numbers of  states </a:t>
            </a:r>
            <a:r>
              <a:rPr dirty="0" sz="2000" spc="-5">
                <a:latin typeface="Arial"/>
                <a:cs typeface="Arial"/>
              </a:rPr>
              <a:t>(e.g. </a:t>
            </a:r>
            <a:r>
              <a:rPr dirty="0" sz="2000" spc="-10">
                <a:latin typeface="Arial"/>
                <a:cs typeface="Arial"/>
              </a:rPr>
              <a:t>chess)?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983" y="501142"/>
            <a:ext cx="75990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Game-Playing </a:t>
            </a:r>
            <a:r>
              <a:rPr dirty="0" spc="-5"/>
              <a:t>and</a:t>
            </a:r>
            <a:r>
              <a:rPr dirty="0" spc="-70"/>
              <a:t> </a:t>
            </a:r>
            <a:r>
              <a:rPr dirty="0"/>
              <a:t>Game-Solving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09624"/>
            <a:ext cx="8020050" cy="4657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Two very </a:t>
            </a:r>
            <a:r>
              <a:rPr dirty="0" sz="2000" spc="-10">
                <a:latin typeface="Arial"/>
                <a:cs typeface="Arial"/>
              </a:rPr>
              <a:t>different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activities.</a:t>
            </a:r>
            <a:endParaRPr sz="2000">
              <a:latin typeface="Arial"/>
              <a:cs typeface="Arial"/>
            </a:endParaRPr>
          </a:p>
          <a:p>
            <a:pPr marL="12700" marR="565785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So far, we have been solely </a:t>
            </a:r>
            <a:r>
              <a:rPr dirty="0" sz="2000" spc="-10">
                <a:latin typeface="Arial"/>
                <a:cs typeface="Arial"/>
              </a:rPr>
              <a:t>concerned </a:t>
            </a:r>
            <a:r>
              <a:rPr dirty="0" sz="2000" spc="-5">
                <a:latin typeface="Arial"/>
                <a:cs typeface="Arial"/>
              </a:rPr>
              <a:t>with finding the true </a:t>
            </a:r>
            <a:r>
              <a:rPr dirty="0" sz="2000" spc="-10">
                <a:latin typeface="Arial"/>
                <a:cs typeface="Arial"/>
              </a:rPr>
              <a:t>game-  theoretic </a:t>
            </a:r>
            <a:r>
              <a:rPr dirty="0" sz="2000" spc="-5">
                <a:latin typeface="Arial"/>
                <a:cs typeface="Arial"/>
              </a:rPr>
              <a:t>value of 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But what do real chess-playing </a:t>
            </a:r>
            <a:r>
              <a:rPr dirty="0" sz="2000" spc="-10">
                <a:latin typeface="Arial"/>
                <a:cs typeface="Arial"/>
              </a:rPr>
              <a:t>programs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do?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35"/>
              </a:spcBef>
            </a:pPr>
            <a:r>
              <a:rPr dirty="0" sz="2000" spc="-5">
                <a:latin typeface="Arial"/>
                <a:cs typeface="Arial"/>
              </a:rPr>
              <a:t>They have a </a:t>
            </a:r>
            <a:r>
              <a:rPr dirty="0" sz="2000" spc="-10">
                <a:latin typeface="Arial"/>
                <a:cs typeface="Arial"/>
              </a:rPr>
              <a:t>couple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interesting </a:t>
            </a:r>
            <a:r>
              <a:rPr dirty="0" sz="2000" spc="-5">
                <a:latin typeface="Arial"/>
                <a:cs typeface="Arial"/>
              </a:rPr>
              <a:t>features that the </a:t>
            </a:r>
            <a:r>
              <a:rPr dirty="0" sz="2000" spc="-10">
                <a:latin typeface="Arial"/>
                <a:cs typeface="Arial"/>
              </a:rPr>
              <a:t>search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planning  problems </a:t>
            </a:r>
            <a:r>
              <a:rPr dirty="0" sz="2000" spc="-5">
                <a:latin typeface="Arial"/>
                <a:cs typeface="Arial"/>
              </a:rPr>
              <a:t>we’ve discussed to </a:t>
            </a:r>
            <a:r>
              <a:rPr dirty="0" sz="2000">
                <a:latin typeface="Arial"/>
                <a:cs typeface="Arial"/>
              </a:rPr>
              <a:t>date </a:t>
            </a:r>
            <a:r>
              <a:rPr dirty="0" sz="2000" spc="-5">
                <a:latin typeface="Arial"/>
                <a:cs typeface="Arial"/>
              </a:rPr>
              <a:t>on this </a:t>
            </a:r>
            <a:r>
              <a:rPr dirty="0" sz="2000" spc="-10">
                <a:latin typeface="Arial"/>
                <a:cs typeface="Arial"/>
              </a:rPr>
              <a:t>course </a:t>
            </a:r>
            <a:r>
              <a:rPr dirty="0" sz="2000" spc="-5">
                <a:latin typeface="Arial"/>
                <a:cs typeface="Arial"/>
              </a:rPr>
              <a:t>don’t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07340" algn="l"/>
              </a:tabLst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⌂	</a:t>
            </a:r>
            <a:r>
              <a:rPr dirty="0" sz="2000" spc="-5">
                <a:latin typeface="Arial"/>
                <a:cs typeface="Arial"/>
              </a:rPr>
              <a:t>They cannot </a:t>
            </a:r>
            <a:r>
              <a:rPr dirty="0" sz="2000" spc="-10">
                <a:latin typeface="Arial"/>
                <a:cs typeface="Arial"/>
              </a:rPr>
              <a:t>possibly </a:t>
            </a:r>
            <a:r>
              <a:rPr dirty="0" sz="2000" spc="-5">
                <a:latin typeface="Arial"/>
                <a:cs typeface="Arial"/>
              </a:rPr>
              <a:t>find </a:t>
            </a:r>
            <a:r>
              <a:rPr dirty="0" sz="2000" spc="-10">
                <a:latin typeface="Arial"/>
                <a:cs typeface="Arial"/>
              </a:rPr>
              <a:t>guaranteed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307340" algn="l"/>
              </a:tabLst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⌂	</a:t>
            </a:r>
            <a:r>
              <a:rPr dirty="0" sz="2000" spc="-5">
                <a:latin typeface="Arial"/>
                <a:cs typeface="Arial"/>
              </a:rPr>
              <a:t>They must make their </a:t>
            </a:r>
            <a:r>
              <a:rPr dirty="0" sz="2000" spc="-10">
                <a:latin typeface="Arial"/>
                <a:cs typeface="Arial"/>
              </a:rPr>
              <a:t>decisions quickly, </a:t>
            </a:r>
            <a:r>
              <a:rPr dirty="0" sz="2000" spc="-5">
                <a:latin typeface="Arial"/>
                <a:cs typeface="Arial"/>
              </a:rPr>
              <a:t>in real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06705" algn="l"/>
              </a:tabLst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⌂	</a:t>
            </a:r>
            <a:r>
              <a:rPr dirty="0" sz="2000" spc="-5">
                <a:latin typeface="Arial"/>
                <a:cs typeface="Arial"/>
              </a:rPr>
              <a:t>It is not </a:t>
            </a:r>
            <a:r>
              <a:rPr dirty="0" sz="2000" spc="-10">
                <a:latin typeface="Arial"/>
                <a:cs typeface="Arial"/>
              </a:rPr>
              <a:t>possible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pre-compute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  <a:p>
            <a:pPr marL="12700" marR="337820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The overwhelmingly popular solution to these </a:t>
            </a:r>
            <a:r>
              <a:rPr dirty="0" sz="2000" spc="-10">
                <a:latin typeface="Arial"/>
                <a:cs typeface="Arial"/>
              </a:rPr>
              <a:t>problems </a:t>
            </a:r>
            <a:r>
              <a:rPr dirty="0" sz="2000" spc="-5">
                <a:latin typeface="Arial"/>
                <a:cs typeface="Arial"/>
              </a:rPr>
              <a:t>are the </a:t>
            </a:r>
            <a:r>
              <a:rPr dirty="0" sz="2000" spc="-10">
                <a:latin typeface="Arial"/>
                <a:cs typeface="Arial"/>
              </a:rPr>
              <a:t>well-  </a:t>
            </a:r>
            <a:r>
              <a:rPr dirty="0" sz="2000" spc="-5">
                <a:latin typeface="Arial"/>
                <a:cs typeface="Arial"/>
              </a:rPr>
              <a:t>known </a:t>
            </a:r>
            <a:r>
              <a:rPr dirty="0" sz="2000" spc="-10" i="1">
                <a:solidFill>
                  <a:srgbClr val="FF5050"/>
                </a:solidFill>
                <a:latin typeface="Arial"/>
                <a:cs typeface="Arial"/>
              </a:rPr>
              <a:t>heuristic evaluation functions </a:t>
            </a:r>
            <a:r>
              <a:rPr dirty="0" sz="2000" spc="-5" i="1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z="2000" spc="20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5050"/>
                </a:solidFill>
                <a:latin typeface="Arial"/>
                <a:cs typeface="Arial"/>
              </a:rPr>
              <a:t>games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125" y="469900"/>
            <a:ext cx="60877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Eval. functions in</a:t>
            </a:r>
            <a:r>
              <a:rPr dirty="0" sz="4400"/>
              <a:t> </a:t>
            </a:r>
            <a:r>
              <a:rPr dirty="0" sz="4400" spc="-5"/>
              <a:t>games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54228" y="2163571"/>
            <a:ext cx="160019" cy="15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4228" y="2529331"/>
            <a:ext cx="160019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4228" y="3199891"/>
            <a:ext cx="160019" cy="15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3974" y="1385824"/>
            <a:ext cx="7996555" cy="4563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95"/>
              </a:spcBef>
              <a:tabLst>
                <a:tab pos="5580380" algn="l"/>
              </a:tabLst>
            </a:pP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evaluation </a:t>
            </a:r>
            <a:r>
              <a:rPr dirty="0" sz="2000" spc="-5">
                <a:latin typeface="Arial"/>
                <a:cs typeface="Arial"/>
              </a:rPr>
              <a:t>function maps states to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number.	</a:t>
            </a:r>
            <a:r>
              <a:rPr dirty="0" sz="2000" spc="-5">
                <a:latin typeface="Arial"/>
                <a:cs typeface="Arial"/>
              </a:rPr>
              <a:t>The larger </a:t>
            </a:r>
            <a:r>
              <a:rPr dirty="0" sz="2000" spc="-10">
                <a:latin typeface="Arial"/>
                <a:cs typeface="Arial"/>
              </a:rPr>
              <a:t>the  number, </a:t>
            </a:r>
            <a:r>
              <a:rPr dirty="0" sz="2000" spc="-5">
                <a:latin typeface="Arial"/>
                <a:cs typeface="Arial"/>
              </a:rPr>
              <a:t>the larger the true game-theoretic </a:t>
            </a:r>
            <a:r>
              <a:rPr dirty="0" sz="2000" spc="-10">
                <a:latin typeface="Arial"/>
                <a:cs typeface="Arial"/>
              </a:rPr>
              <a:t>position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estimated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Search </a:t>
            </a:r>
            <a:r>
              <a:rPr dirty="0" sz="2000" spc="-5">
                <a:latin typeface="Arial"/>
                <a:cs typeface="Arial"/>
              </a:rPr>
              <a:t>a tree as </a:t>
            </a:r>
            <a:r>
              <a:rPr dirty="0" sz="2000" spc="-10">
                <a:latin typeface="Arial"/>
                <a:cs typeface="Arial"/>
              </a:rPr>
              <a:t>deeply </a:t>
            </a:r>
            <a:r>
              <a:rPr dirty="0" sz="2000" spc="-5">
                <a:latin typeface="Arial"/>
                <a:cs typeface="Arial"/>
              </a:rPr>
              <a:t>as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affordable.</a:t>
            </a:r>
            <a:endParaRPr sz="2000">
              <a:latin typeface="Arial"/>
              <a:cs typeface="Arial"/>
            </a:endParaRPr>
          </a:p>
          <a:p>
            <a:pPr marL="298450" marR="250190" indent="32384">
              <a:lnSpc>
                <a:spcPct val="100000"/>
              </a:lnSpc>
              <a:spcBef>
                <a:spcPts val="475"/>
              </a:spcBef>
            </a:pPr>
            <a:r>
              <a:rPr dirty="0" sz="2000" spc="-10">
                <a:latin typeface="Arial"/>
                <a:cs typeface="Arial"/>
              </a:rPr>
              <a:t>Leaves </a:t>
            </a:r>
            <a:r>
              <a:rPr dirty="0" sz="2000" spc="-5">
                <a:latin typeface="Arial"/>
                <a:cs typeface="Arial"/>
              </a:rPr>
              <a:t>of the tree you </a:t>
            </a:r>
            <a:r>
              <a:rPr dirty="0" sz="2000" spc="-10">
                <a:latin typeface="Arial"/>
                <a:cs typeface="Arial"/>
              </a:rPr>
              <a:t>search are </a:t>
            </a:r>
            <a:r>
              <a:rPr dirty="0" sz="2000" spc="-5">
                <a:latin typeface="Arial"/>
                <a:cs typeface="Arial"/>
              </a:rPr>
              <a:t>not </a:t>
            </a:r>
            <a:r>
              <a:rPr dirty="0" sz="2000" spc="-10">
                <a:latin typeface="Arial"/>
                <a:cs typeface="Arial"/>
              </a:rPr>
              <a:t>leaves </a:t>
            </a:r>
            <a:r>
              <a:rPr dirty="0" sz="2000" spc="-5">
                <a:latin typeface="Arial"/>
                <a:cs typeface="Arial"/>
              </a:rPr>
              <a:t>of the game tree, </a:t>
            </a:r>
            <a:r>
              <a:rPr dirty="0" sz="2000" spc="-10">
                <a:latin typeface="Arial"/>
                <a:cs typeface="Arial"/>
              </a:rPr>
              <a:t>but  </a:t>
            </a:r>
            <a:r>
              <a:rPr dirty="0" sz="2000" spc="-5">
                <a:latin typeface="Arial"/>
                <a:cs typeface="Arial"/>
              </a:rPr>
              <a:t>are </a:t>
            </a:r>
            <a:r>
              <a:rPr dirty="0" sz="2000" spc="-10">
                <a:latin typeface="Arial"/>
                <a:cs typeface="Arial"/>
              </a:rPr>
              <a:t>instead intermediate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nodes.</a:t>
            </a:r>
            <a:endParaRPr sz="2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The value </a:t>
            </a:r>
            <a:r>
              <a:rPr dirty="0" sz="2000" spc="-10">
                <a:latin typeface="Arial"/>
                <a:cs typeface="Arial"/>
              </a:rPr>
              <a:t>assigned </a:t>
            </a:r>
            <a:r>
              <a:rPr dirty="0" sz="2000" spc="-5">
                <a:latin typeface="Arial"/>
                <a:cs typeface="Arial"/>
              </a:rPr>
              <a:t>to the leaves are from the </a:t>
            </a:r>
            <a:r>
              <a:rPr dirty="0" sz="2000" spc="-10">
                <a:latin typeface="Arial"/>
                <a:cs typeface="Arial"/>
              </a:rPr>
              <a:t>evaluation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Intuitions</a:t>
            </a:r>
            <a:endParaRPr sz="1600">
              <a:latin typeface="Arial"/>
              <a:cs typeface="Arial"/>
            </a:endParaRPr>
          </a:p>
          <a:p>
            <a:pPr marL="12700" marR="52705">
              <a:lnSpc>
                <a:spcPct val="100000"/>
              </a:lnSpc>
              <a:spcBef>
                <a:spcPts val="459"/>
              </a:spcBef>
            </a:pPr>
            <a:r>
              <a:rPr dirty="0" sz="2000" spc="-10" b="1">
                <a:solidFill>
                  <a:srgbClr val="009A00"/>
                </a:solidFill>
                <a:latin typeface="Arial"/>
                <a:cs typeface="Arial"/>
              </a:rPr>
              <a:t>Visibility: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evaluation </a:t>
            </a:r>
            <a:r>
              <a:rPr dirty="0" sz="2000" spc="-5">
                <a:latin typeface="Arial"/>
                <a:cs typeface="Arial"/>
              </a:rPr>
              <a:t>function will be more </a:t>
            </a:r>
            <a:r>
              <a:rPr dirty="0" sz="2000" spc="-10">
                <a:latin typeface="Arial"/>
                <a:cs typeface="Arial"/>
              </a:rPr>
              <a:t>accurate nearer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end  </a:t>
            </a:r>
            <a:r>
              <a:rPr dirty="0" sz="2000" spc="-5">
                <a:latin typeface="Arial"/>
                <a:cs typeface="Arial"/>
              </a:rPr>
              <a:t>of the </a:t>
            </a:r>
            <a:r>
              <a:rPr dirty="0" sz="2000" spc="-10">
                <a:latin typeface="Arial"/>
                <a:cs typeface="Arial"/>
              </a:rPr>
              <a:t>game, </a:t>
            </a:r>
            <a:r>
              <a:rPr dirty="0" sz="2000" spc="-5">
                <a:latin typeface="Arial"/>
                <a:cs typeface="Arial"/>
              </a:rPr>
              <a:t>so worth using </a:t>
            </a:r>
            <a:r>
              <a:rPr dirty="0" sz="2000" spc="-10">
                <a:latin typeface="Arial"/>
                <a:cs typeface="Arial"/>
              </a:rPr>
              <a:t>heuristic estimates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there.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75"/>
              </a:spcBef>
              <a:tabLst>
                <a:tab pos="4621530" algn="l"/>
              </a:tabLst>
            </a:pPr>
            <a:r>
              <a:rPr dirty="0" sz="2000" spc="-10" b="1">
                <a:solidFill>
                  <a:srgbClr val="009A00"/>
                </a:solidFill>
                <a:latin typeface="Arial"/>
                <a:cs typeface="Arial"/>
              </a:rPr>
              <a:t>Filtering: </a:t>
            </a:r>
            <a:r>
              <a:rPr dirty="0" sz="2000" spc="-5">
                <a:latin typeface="Arial"/>
                <a:cs typeface="Arial"/>
              </a:rPr>
              <a:t>if we used the </a:t>
            </a:r>
            <a:r>
              <a:rPr dirty="0" sz="2000" spc="-10">
                <a:latin typeface="Arial"/>
                <a:cs typeface="Arial"/>
              </a:rPr>
              <a:t>evaluation </a:t>
            </a:r>
            <a:r>
              <a:rPr dirty="0" sz="2000" spc="-5">
                <a:latin typeface="Arial"/>
                <a:cs typeface="Arial"/>
              </a:rPr>
              <a:t>function </a:t>
            </a:r>
            <a:r>
              <a:rPr dirty="0" sz="2000" spc="-10">
                <a:latin typeface="Arial"/>
                <a:cs typeface="Arial"/>
              </a:rPr>
              <a:t>without </a:t>
            </a:r>
            <a:r>
              <a:rPr dirty="0" sz="2000" spc="-5">
                <a:latin typeface="Arial"/>
                <a:cs typeface="Arial"/>
              </a:rPr>
              <a:t>searching, we’d </a:t>
            </a:r>
            <a:r>
              <a:rPr dirty="0" sz="2000" spc="-10">
                <a:latin typeface="Arial"/>
                <a:cs typeface="Arial"/>
              </a:rPr>
              <a:t>be  </a:t>
            </a:r>
            <a:r>
              <a:rPr dirty="0" sz="2000" spc="-5">
                <a:latin typeface="Arial"/>
                <a:cs typeface="Arial"/>
              </a:rPr>
              <a:t>using a </a:t>
            </a:r>
            <a:r>
              <a:rPr dirty="0" sz="2000" spc="-10">
                <a:latin typeface="Arial"/>
                <a:cs typeface="Arial"/>
              </a:rPr>
              <a:t>handful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inaccurate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estimates.	</a:t>
            </a:r>
            <a:r>
              <a:rPr dirty="0" sz="2000" spc="-5">
                <a:latin typeface="Arial"/>
                <a:cs typeface="Arial"/>
              </a:rPr>
              <a:t>By </a:t>
            </a:r>
            <a:r>
              <a:rPr dirty="0" sz="2000" spc="-10">
                <a:latin typeface="Arial"/>
                <a:cs typeface="Arial"/>
              </a:rPr>
              <a:t>searching </a:t>
            </a:r>
            <a:r>
              <a:rPr dirty="0" sz="2000" spc="-5">
                <a:latin typeface="Arial"/>
                <a:cs typeface="Arial"/>
              </a:rPr>
              <a:t>we </a:t>
            </a:r>
            <a:r>
              <a:rPr dirty="0" sz="2000" spc="-10">
                <a:latin typeface="Arial"/>
                <a:cs typeface="Arial"/>
              </a:rPr>
              <a:t>are  combining </a:t>
            </a:r>
            <a:r>
              <a:rPr dirty="0" sz="2000" spc="-5">
                <a:latin typeface="Arial"/>
                <a:cs typeface="Arial"/>
              </a:rPr>
              <a:t>thousands of these estimates, &amp; we hope, eliminating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noise.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spc="-5">
                <a:latin typeface="Arial"/>
                <a:cs typeface="Arial"/>
              </a:rPr>
              <a:t>Dubious intuition. Counter-examples. But often works very well in real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games.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778" rIns="0" bIns="0" rtlCol="0" vert="horz">
            <a:spAutoFit/>
          </a:bodyPr>
          <a:lstStyle/>
          <a:p>
            <a:pPr marL="1672589" marR="5080" indent="-763905">
              <a:lnSpc>
                <a:spcPct val="100000"/>
              </a:lnSpc>
              <a:spcBef>
                <a:spcPts val="100"/>
              </a:spcBef>
            </a:pPr>
            <a:r>
              <a:rPr dirty="0"/>
              <a:t>Other </a:t>
            </a:r>
            <a:r>
              <a:rPr dirty="0" spc="-5"/>
              <a:t>important issues </a:t>
            </a:r>
            <a:r>
              <a:rPr dirty="0"/>
              <a:t>for real  </a:t>
            </a:r>
            <a:r>
              <a:rPr dirty="0" spc="-5"/>
              <a:t>game playing</a:t>
            </a:r>
            <a:r>
              <a:rPr dirty="0" spc="-25"/>
              <a:t> </a:t>
            </a:r>
            <a:r>
              <a:rPr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952" y="1614445"/>
            <a:ext cx="7997190" cy="435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84200" indent="-286385">
              <a:lnSpc>
                <a:spcPct val="100000"/>
              </a:lnSpc>
              <a:spcBef>
                <a:spcPts val="95"/>
              </a:spcBef>
              <a:buSzPct val="200000"/>
              <a:buChar char="•"/>
              <a:tabLst>
                <a:tab pos="299085" algn="l"/>
                <a:tab pos="2341245" algn="l"/>
              </a:tabLst>
            </a:pPr>
            <a:r>
              <a:rPr dirty="0" sz="2000" spc="-5">
                <a:latin typeface="Arial"/>
                <a:cs typeface="Arial"/>
              </a:rPr>
              <a:t>How to </a:t>
            </a:r>
            <a:r>
              <a:rPr dirty="0" sz="2000" spc="-10">
                <a:latin typeface="Arial"/>
                <a:cs typeface="Arial"/>
              </a:rPr>
              <a:t>decide </a:t>
            </a:r>
            <a:r>
              <a:rPr dirty="0" sz="2000" spc="-5">
                <a:latin typeface="Arial"/>
                <a:cs typeface="Arial"/>
              </a:rPr>
              <a:t>how far to </a:t>
            </a:r>
            <a:r>
              <a:rPr dirty="0" sz="2000" spc="-10">
                <a:latin typeface="Arial"/>
                <a:cs typeface="Arial"/>
              </a:rPr>
              <a:t>search </a:t>
            </a:r>
            <a:r>
              <a:rPr dirty="0" sz="2000" spc="-5">
                <a:latin typeface="Arial"/>
                <a:cs typeface="Arial"/>
              </a:rPr>
              <a:t>if you only have a fixed time </a:t>
            </a:r>
            <a:r>
              <a:rPr dirty="0" sz="2000" spc="-10">
                <a:latin typeface="Arial"/>
                <a:cs typeface="Arial"/>
              </a:rPr>
              <a:t>to  </a:t>
            </a:r>
            <a:r>
              <a:rPr dirty="0" sz="2000" spc="-5">
                <a:latin typeface="Arial"/>
                <a:cs typeface="Arial"/>
              </a:rPr>
              <a:t>make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decision.	What’s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obvious </a:t>
            </a:r>
            <a:r>
              <a:rPr dirty="0" sz="2000" spc="-5">
                <a:latin typeface="Arial"/>
                <a:cs typeface="Arial"/>
              </a:rPr>
              <a:t>sensible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answer?</a:t>
            </a:r>
            <a:endParaRPr sz="2000">
              <a:latin typeface="Arial"/>
              <a:cs typeface="Arial"/>
            </a:endParaRPr>
          </a:p>
          <a:p>
            <a:pPr marL="298450" marR="1195705" indent="-285750">
              <a:lnSpc>
                <a:spcPct val="100000"/>
              </a:lnSpc>
              <a:spcBef>
                <a:spcPts val="725"/>
              </a:spcBef>
              <a:buSzPct val="200000"/>
              <a:buChar char="•"/>
              <a:tabLst>
                <a:tab pos="299085" algn="l"/>
                <a:tab pos="1849120" algn="l"/>
              </a:tabLst>
            </a:pPr>
            <a:r>
              <a:rPr dirty="0" sz="2000" spc="-5">
                <a:latin typeface="Arial"/>
                <a:cs typeface="Arial"/>
              </a:rPr>
              <a:t>Quiescence.	What if you stop the </a:t>
            </a:r>
            <a:r>
              <a:rPr dirty="0" sz="2000" spc="-10">
                <a:latin typeface="Arial"/>
                <a:cs typeface="Arial"/>
              </a:rPr>
              <a:t>search </a:t>
            </a:r>
            <a:r>
              <a:rPr dirty="0" sz="2000" spc="-5">
                <a:latin typeface="Arial"/>
                <a:cs typeface="Arial"/>
              </a:rPr>
              <a:t>at a state </a:t>
            </a:r>
            <a:r>
              <a:rPr dirty="0" sz="2000" spc="-10">
                <a:latin typeface="Arial"/>
                <a:cs typeface="Arial"/>
              </a:rPr>
              <a:t>where  </a:t>
            </a:r>
            <a:r>
              <a:rPr dirty="0" sz="2000" spc="-5">
                <a:latin typeface="Arial"/>
                <a:cs typeface="Arial"/>
              </a:rPr>
              <a:t>subsequent moves </a:t>
            </a:r>
            <a:r>
              <a:rPr dirty="0" sz="2000" spc="-10">
                <a:latin typeface="Arial"/>
                <a:cs typeface="Arial"/>
              </a:rPr>
              <a:t>dramatically </a:t>
            </a:r>
            <a:r>
              <a:rPr dirty="0" sz="2000" spc="-5">
                <a:latin typeface="Arial"/>
                <a:cs typeface="Arial"/>
              </a:rPr>
              <a:t>change the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evaluation?</a:t>
            </a:r>
            <a:endParaRPr sz="2000">
              <a:latin typeface="Arial"/>
              <a:cs typeface="Arial"/>
            </a:endParaRPr>
          </a:p>
          <a:p>
            <a:pPr lvl="1" marL="1160145" indent="-233679">
              <a:lnSpc>
                <a:spcPct val="100000"/>
              </a:lnSpc>
              <a:spcBef>
                <a:spcPts val="595"/>
              </a:spcBef>
              <a:buSzPct val="200000"/>
              <a:buChar char="•"/>
              <a:tabLst>
                <a:tab pos="1160780" algn="l"/>
              </a:tabLst>
            </a:pPr>
            <a:r>
              <a:rPr dirty="0" sz="1600" spc="-5">
                <a:latin typeface="Arial"/>
                <a:cs typeface="Arial"/>
              </a:rPr>
              <a:t>The solution to the quiescence problem is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sensible technique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called</a:t>
            </a:r>
            <a:endParaRPr sz="1600">
              <a:latin typeface="Arial"/>
              <a:cs typeface="Arial"/>
            </a:endParaRPr>
          </a:p>
          <a:p>
            <a:pPr marL="1160145">
              <a:lnSpc>
                <a:spcPct val="100000"/>
              </a:lnSpc>
              <a:spcBef>
                <a:spcPts val="5"/>
              </a:spcBef>
            </a:pPr>
            <a:r>
              <a:rPr dirty="0" sz="1600" spc="-5" i="1">
                <a:solidFill>
                  <a:srgbClr val="33339A"/>
                </a:solidFill>
                <a:latin typeface="Arial"/>
                <a:cs typeface="Arial"/>
              </a:rPr>
              <a:t>quiescence</a:t>
            </a:r>
            <a:r>
              <a:rPr dirty="0" sz="1600" spc="-10" i="1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9A"/>
                </a:solidFill>
                <a:latin typeface="Arial"/>
                <a:cs typeface="Arial"/>
              </a:rPr>
              <a:t>search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715"/>
              </a:spcBef>
              <a:buSzPct val="200000"/>
              <a:buChar char="•"/>
              <a:tabLst>
                <a:tab pos="299085" algn="l"/>
                <a:tab pos="1271270" algn="l"/>
                <a:tab pos="2835910" algn="l"/>
                <a:tab pos="5459095" algn="l"/>
              </a:tabLst>
            </a:pP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horizon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problem.	</a:t>
            </a:r>
            <a:r>
              <a:rPr dirty="0" sz="2000" spc="-5">
                <a:latin typeface="Arial"/>
                <a:cs typeface="Arial"/>
              </a:rPr>
              <a:t>What if </a:t>
            </a:r>
            <a:r>
              <a:rPr dirty="0" sz="2000" spc="-5" i="1">
                <a:latin typeface="Arial"/>
                <a:cs typeface="Arial"/>
              </a:rPr>
              <a:t>s </a:t>
            </a:r>
            <a:r>
              <a:rPr dirty="0" sz="2000" spc="-5">
                <a:latin typeface="Arial"/>
                <a:cs typeface="Arial"/>
              </a:rPr>
              <a:t>is a state which is </a:t>
            </a:r>
            <a:r>
              <a:rPr dirty="0" sz="2000" spc="-10">
                <a:latin typeface="Arial"/>
                <a:cs typeface="Arial"/>
              </a:rPr>
              <a:t>clearly bad  </a:t>
            </a:r>
            <a:r>
              <a:rPr dirty="0" sz="2000" spc="-5">
                <a:latin typeface="Arial"/>
                <a:cs typeface="Arial"/>
              </a:rPr>
              <a:t>because your opponent will </a:t>
            </a:r>
            <a:r>
              <a:rPr dirty="0" sz="2000">
                <a:latin typeface="Arial"/>
                <a:cs typeface="Arial"/>
              </a:rPr>
              <a:t>inevitably </a:t>
            </a:r>
            <a:r>
              <a:rPr dirty="0" sz="2000" spc="-5">
                <a:latin typeface="Arial"/>
                <a:cs typeface="Arial"/>
              </a:rPr>
              <a:t>be able to do </a:t>
            </a:r>
            <a:r>
              <a:rPr dirty="0" sz="2000" spc="-10">
                <a:latin typeface="Arial"/>
                <a:cs typeface="Arial"/>
              </a:rPr>
              <a:t>something bad 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you?	But you have some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delaying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tactics.	The </a:t>
            </a:r>
            <a:r>
              <a:rPr dirty="0" sz="2000" spc="-10">
                <a:latin typeface="Arial"/>
                <a:cs typeface="Arial"/>
              </a:rPr>
              <a:t>search algorithm  </a:t>
            </a:r>
            <a:r>
              <a:rPr dirty="0" sz="2000" spc="-5">
                <a:latin typeface="Arial"/>
                <a:cs typeface="Arial"/>
              </a:rPr>
              <a:t>won’t </a:t>
            </a:r>
            <a:r>
              <a:rPr dirty="0" sz="2000" spc="-10">
                <a:latin typeface="Arial"/>
                <a:cs typeface="Arial"/>
              </a:rPr>
              <a:t>recognize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state’s badness </a:t>
            </a:r>
            <a:r>
              <a:rPr dirty="0" sz="2000" spc="-5">
                <a:latin typeface="Arial"/>
                <a:cs typeface="Arial"/>
              </a:rPr>
              <a:t>if the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delaying </a:t>
            </a:r>
            <a:r>
              <a:rPr dirty="0" sz="2000" spc="-10">
                <a:latin typeface="Arial"/>
                <a:cs typeface="Arial"/>
              </a:rPr>
              <a:t>moves  exceeds </a:t>
            </a:r>
            <a:r>
              <a:rPr dirty="0" sz="2000" spc="-5">
                <a:latin typeface="Arial"/>
                <a:cs typeface="Arial"/>
              </a:rPr>
              <a:t>the search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horizon.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20"/>
              </a:spcBef>
              <a:buSzPct val="200000"/>
              <a:buChar char="•"/>
              <a:tabLst>
                <a:tab pos="299085" algn="l"/>
                <a:tab pos="4094479" algn="l"/>
              </a:tabLst>
            </a:pPr>
            <a:r>
              <a:rPr dirty="0" sz="2000" spc="-5">
                <a:latin typeface="Arial"/>
                <a:cs typeface="Arial"/>
              </a:rPr>
              <a:t>Endgames are easy to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play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well.	How?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25"/>
              </a:spcBef>
              <a:buSzPct val="200000"/>
              <a:buChar char="•"/>
              <a:tabLst>
                <a:tab pos="299085" algn="l"/>
                <a:tab pos="4138295" algn="l"/>
              </a:tabLst>
            </a:pPr>
            <a:r>
              <a:rPr dirty="0" sz="2000" spc="-5">
                <a:latin typeface="Arial"/>
                <a:cs typeface="Arial"/>
              </a:rPr>
              <a:t>Openings fairly easy to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play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well.	How?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174" y="235204"/>
            <a:ext cx="850709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What if you think </a:t>
            </a:r>
            <a:r>
              <a:rPr dirty="0" sz="3200" spc="-10"/>
              <a:t>you’re certainly </a:t>
            </a:r>
            <a:r>
              <a:rPr dirty="0" sz="3200" spc="-5"/>
              <a:t>going to</a:t>
            </a:r>
            <a:r>
              <a:rPr dirty="0" sz="3200" spc="5"/>
              <a:t> </a:t>
            </a:r>
            <a:r>
              <a:rPr dirty="0" sz="3200" spc="-10"/>
              <a:t>lose?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06700" y="12065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8700" y="12065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0" y="0"/>
                </a:moveTo>
                <a:lnTo>
                  <a:pt x="2743200" y="6095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2373" y="2200147"/>
            <a:ext cx="878205" cy="700405"/>
          </a:xfrm>
          <a:custGeom>
            <a:avLst/>
            <a:gdLst/>
            <a:ahLst/>
            <a:cxnLst/>
            <a:rect l="l" t="t" r="r" b="b"/>
            <a:pathLst>
              <a:path w="878205" h="700405">
                <a:moveTo>
                  <a:pt x="877823" y="0"/>
                </a:moveTo>
                <a:lnTo>
                  <a:pt x="0" y="70027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3276" y="2219197"/>
            <a:ext cx="727075" cy="652780"/>
          </a:xfrm>
          <a:custGeom>
            <a:avLst/>
            <a:gdLst/>
            <a:ahLst/>
            <a:cxnLst/>
            <a:rect l="l" t="t" r="r" b="b"/>
            <a:pathLst>
              <a:path w="727075" h="652780">
                <a:moveTo>
                  <a:pt x="0" y="0"/>
                </a:moveTo>
                <a:lnTo>
                  <a:pt x="726948" y="65227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4923" y="2219197"/>
            <a:ext cx="1866900" cy="626110"/>
          </a:xfrm>
          <a:custGeom>
            <a:avLst/>
            <a:gdLst/>
            <a:ahLst/>
            <a:cxnLst/>
            <a:rect l="l" t="t" r="r" b="b"/>
            <a:pathLst>
              <a:path w="1866900" h="626110">
                <a:moveTo>
                  <a:pt x="0" y="0"/>
                </a:moveTo>
                <a:lnTo>
                  <a:pt x="1866900" y="62560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0000" y="2210053"/>
            <a:ext cx="113030" cy="671830"/>
          </a:xfrm>
          <a:custGeom>
            <a:avLst/>
            <a:gdLst/>
            <a:ahLst/>
            <a:cxnLst/>
            <a:rect l="l" t="t" r="r" b="b"/>
            <a:pathLst>
              <a:path w="113029" h="671830">
                <a:moveTo>
                  <a:pt x="112775" y="0"/>
                </a:moveTo>
                <a:lnTo>
                  <a:pt x="0" y="67132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1480" y="2210053"/>
            <a:ext cx="1176020" cy="671830"/>
          </a:xfrm>
          <a:custGeom>
            <a:avLst/>
            <a:gdLst/>
            <a:ahLst/>
            <a:cxnLst/>
            <a:rect l="l" t="t" r="r" b="b"/>
            <a:pathLst>
              <a:path w="1176020" h="671830">
                <a:moveTo>
                  <a:pt x="0" y="0"/>
                </a:moveTo>
                <a:lnTo>
                  <a:pt x="1175765" y="671322"/>
                </a:lnTo>
              </a:path>
            </a:pathLst>
          </a:custGeom>
          <a:ln w="2857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722" y="3208273"/>
            <a:ext cx="607060" cy="671830"/>
          </a:xfrm>
          <a:custGeom>
            <a:avLst/>
            <a:gdLst/>
            <a:ahLst/>
            <a:cxnLst/>
            <a:rect l="l" t="t" r="r" b="b"/>
            <a:pathLst>
              <a:path w="607060" h="671829">
                <a:moveTo>
                  <a:pt x="606552" y="0"/>
                </a:moveTo>
                <a:lnTo>
                  <a:pt x="0" y="6713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1027" y="3199129"/>
            <a:ext cx="671830" cy="699770"/>
          </a:xfrm>
          <a:custGeom>
            <a:avLst/>
            <a:gdLst/>
            <a:ahLst/>
            <a:cxnLst/>
            <a:rect l="l" t="t" r="r" b="b"/>
            <a:pathLst>
              <a:path w="671830" h="699770">
                <a:moveTo>
                  <a:pt x="0" y="0"/>
                </a:moveTo>
                <a:lnTo>
                  <a:pt x="671322" y="69951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2900" y="8255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2900" y="8255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1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971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(i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0900" y="18161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199"/>
                </a:ln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30900" y="18161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82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7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1700" y="2806700"/>
            <a:ext cx="1219200" cy="457200"/>
          </a:xfrm>
          <a:prstGeom prst="rect">
            <a:avLst/>
          </a:prstGeom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ii)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45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30900" y="28067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02500" y="2806700"/>
            <a:ext cx="1219200" cy="4572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baseline="24305" sz="2400" spc="57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00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00" y="37973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481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911225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</a:t>
                      </a:r>
                      <a:r>
                        <a:rPr dirty="0" sz="1800" spc="4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-)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24550" y="28003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24305" sz="2400" spc="577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76550" y="2800350"/>
          <a:ext cx="1238250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(i i)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150" y="3790950"/>
          <a:ext cx="12382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i)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4305" sz="2400" b="1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baseline="24305" sz="24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(- -) </a:t>
                      </a:r>
                      <a:r>
                        <a:rPr dirty="0" baseline="24305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4305" sz="2400" spc="577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435100" y="3797300"/>
            <a:ext cx="12192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1010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Arial"/>
                <a:cs typeface="Arial"/>
              </a:rPr>
              <a:t>(- -) </a:t>
            </a:r>
            <a:r>
              <a:rPr dirty="0" baseline="24305" sz="24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baseline="24305" sz="2400" spc="577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151" y="5121147"/>
            <a:ext cx="7750175" cy="148653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400">
                <a:latin typeface="Arial"/>
                <a:cs typeface="Arial"/>
              </a:rPr>
              <a:t>What should A </a:t>
            </a:r>
            <a:r>
              <a:rPr dirty="0" sz="2400" spc="-5">
                <a:latin typeface="Arial"/>
                <a:cs typeface="Arial"/>
              </a:rPr>
              <a:t>do in </a:t>
            </a:r>
            <a:r>
              <a:rPr dirty="0" sz="2400">
                <a:latin typeface="Arial"/>
                <a:cs typeface="Arial"/>
              </a:rPr>
              <a:t>this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situation?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30"/>
              </a:spcBef>
              <a:tabLst>
                <a:tab pos="2893695" algn="l"/>
              </a:tabLst>
            </a:pPr>
            <a:r>
              <a:rPr dirty="0" sz="2400">
                <a:latin typeface="Arial"/>
                <a:cs typeface="Arial"/>
              </a:rPr>
              <a:t>What </a:t>
            </a:r>
            <a:r>
              <a:rPr dirty="0" sz="2400" spc="-5">
                <a:latin typeface="Arial"/>
                <a:cs typeface="Arial"/>
              </a:rPr>
              <a:t>heuristics/assumptions </a:t>
            </a:r>
            <a:r>
              <a:rPr dirty="0" sz="2400">
                <a:latin typeface="Arial"/>
                <a:cs typeface="Arial"/>
              </a:rPr>
              <a:t>could </a:t>
            </a:r>
            <a:r>
              <a:rPr dirty="0" sz="2400" spc="-5">
                <a:latin typeface="Arial"/>
                <a:cs typeface="Arial"/>
              </a:rPr>
              <a:t>be used </a:t>
            </a:r>
            <a:r>
              <a:rPr dirty="0" sz="2400">
                <a:latin typeface="Arial"/>
                <a:cs typeface="Arial"/>
              </a:rPr>
              <a:t>to cause A to  make that </a:t>
            </a:r>
            <a:r>
              <a:rPr dirty="0" sz="2400" spc="-5">
                <a:latin typeface="Arial"/>
                <a:cs typeface="Arial"/>
              </a:rPr>
              <a:t>decision?	</a:t>
            </a:r>
            <a:r>
              <a:rPr dirty="0" sz="2400">
                <a:latin typeface="Arial"/>
                <a:cs typeface="Arial"/>
              </a:rPr>
              <a:t>Two common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methods.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744" y="469900"/>
            <a:ext cx="381825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Solving</a:t>
            </a:r>
            <a:r>
              <a:rPr dirty="0" sz="4400" spc="-40"/>
              <a:t> </a:t>
            </a:r>
            <a:r>
              <a:rPr dirty="0" sz="4400" spc="-5"/>
              <a:t>Games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01" y="1385824"/>
            <a:ext cx="8035925" cy="4474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449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Solving a game </a:t>
            </a:r>
            <a:r>
              <a:rPr dirty="0" sz="2000" spc="-10">
                <a:latin typeface="Arial"/>
                <a:cs typeface="Arial"/>
              </a:rPr>
              <a:t>means proving </a:t>
            </a:r>
            <a:r>
              <a:rPr dirty="0" sz="2000" spc="-5">
                <a:latin typeface="Arial"/>
                <a:cs typeface="Arial"/>
              </a:rPr>
              <a:t>the game-theoretic value of the </a:t>
            </a:r>
            <a:r>
              <a:rPr dirty="0" sz="2000" spc="-10">
                <a:latin typeface="Arial"/>
                <a:cs typeface="Arial"/>
              </a:rPr>
              <a:t>start  state.</a:t>
            </a:r>
            <a:endParaRPr sz="2000">
              <a:latin typeface="Arial"/>
              <a:cs typeface="Arial"/>
            </a:endParaRPr>
          </a:p>
          <a:p>
            <a:pPr marL="12700" marR="779780">
              <a:lnSpc>
                <a:spcPct val="100000"/>
              </a:lnSpc>
              <a:spcBef>
                <a:spcPts val="1440"/>
              </a:spcBef>
              <a:tabLst>
                <a:tab pos="1716405" algn="l"/>
                <a:tab pos="3778250" algn="l"/>
              </a:tabLst>
            </a:pPr>
            <a:r>
              <a:rPr dirty="0" sz="2000" spc="-10">
                <a:latin typeface="Arial"/>
                <a:cs typeface="Arial"/>
              </a:rPr>
              <a:t>Some games </a:t>
            </a:r>
            <a:r>
              <a:rPr dirty="0" sz="2000" spc="-5">
                <a:latin typeface="Arial"/>
                <a:cs typeface="Arial"/>
              </a:rPr>
              <a:t>have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been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solved.	Usually by brute force </a:t>
            </a:r>
            <a:r>
              <a:rPr dirty="0" sz="2000" spc="-10">
                <a:latin typeface="Arial"/>
                <a:cs typeface="Arial"/>
              </a:rPr>
              <a:t>dynamic  programming.	</a:t>
            </a:r>
            <a:r>
              <a:rPr dirty="0" sz="2000" spc="-5">
                <a:latin typeface="Arial"/>
                <a:cs typeface="Arial"/>
              </a:rPr>
              <a:t>(e.g. Four-in-a-row, many chess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endgames)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tabLst>
                <a:tab pos="2125345" algn="l"/>
              </a:tabLst>
            </a:pPr>
            <a:r>
              <a:rPr dirty="0" sz="2000" spc="-5">
                <a:latin typeface="Arial"/>
                <a:cs typeface="Arial"/>
              </a:rPr>
              <a:t>Or brute force </a:t>
            </a:r>
            <a:r>
              <a:rPr dirty="0" sz="2000" spc="-10">
                <a:latin typeface="Arial"/>
                <a:cs typeface="Arial"/>
              </a:rPr>
              <a:t>dynamic programming </a:t>
            </a:r>
            <a:r>
              <a:rPr dirty="0" sz="2000" spc="-5">
                <a:latin typeface="Arial"/>
                <a:cs typeface="Arial"/>
              </a:rPr>
              <a:t>back from end of </a:t>
            </a:r>
            <a:r>
              <a:rPr dirty="0" sz="2000" spc="-10">
                <a:latin typeface="Arial"/>
                <a:cs typeface="Arial"/>
              </a:rPr>
              <a:t>game,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create 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10">
                <a:latin typeface="Arial"/>
                <a:cs typeface="Arial"/>
              </a:rPr>
              <a:t>end-game database,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 spc="-10">
                <a:latin typeface="Arial"/>
                <a:cs typeface="Arial"/>
              </a:rPr>
              <a:t>combination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 spc="-10">
                <a:latin typeface="Arial"/>
                <a:cs typeface="Arial"/>
              </a:rPr>
              <a:t>alpha-beta search </a:t>
            </a:r>
            <a:r>
              <a:rPr dirty="0" sz="2000" spc="-5">
                <a:latin typeface="Arial"/>
                <a:cs typeface="Arial"/>
              </a:rPr>
              <a:t>from the  start of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game.	</a:t>
            </a:r>
            <a:r>
              <a:rPr dirty="0" sz="2000" spc="-5">
                <a:latin typeface="Arial"/>
                <a:cs typeface="Arial"/>
              </a:rPr>
              <a:t>(Nine </a:t>
            </a:r>
            <a:r>
              <a:rPr dirty="0" sz="2000" spc="-10">
                <a:latin typeface="Arial"/>
                <a:cs typeface="Arial"/>
              </a:rPr>
              <a:t>men’s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morris)</a:t>
            </a:r>
            <a:endParaRPr sz="2000">
              <a:latin typeface="Arial"/>
              <a:cs typeface="Arial"/>
            </a:endParaRPr>
          </a:p>
          <a:p>
            <a:pPr marL="12700" marR="344805">
              <a:lnSpc>
                <a:spcPts val="3840"/>
              </a:lnSpc>
              <a:spcBef>
                <a:spcPts val="365"/>
              </a:spcBef>
            </a:pPr>
            <a:r>
              <a:rPr dirty="0" sz="2000" spc="-5">
                <a:latin typeface="Arial"/>
                <a:cs typeface="Arial"/>
              </a:rPr>
              <a:t>Or </a:t>
            </a:r>
            <a:r>
              <a:rPr dirty="0" sz="2000" spc="-10">
                <a:latin typeface="Arial"/>
                <a:cs typeface="Arial"/>
              </a:rPr>
              <a:t>mostly </a:t>
            </a:r>
            <a:r>
              <a:rPr dirty="0" sz="2000" spc="-5">
                <a:latin typeface="Arial"/>
                <a:cs typeface="Arial"/>
              </a:rPr>
              <a:t>brute force, with some game specific analysis (Connect-4)  </a:t>
            </a:r>
            <a:r>
              <a:rPr dirty="0" sz="2000" spc="-10">
                <a:latin typeface="Arial"/>
                <a:cs typeface="Arial"/>
              </a:rPr>
              <a:t>Checkers </a:t>
            </a:r>
            <a:r>
              <a:rPr dirty="0" sz="2000" spc="-5">
                <a:latin typeface="Arial"/>
                <a:cs typeface="Arial"/>
              </a:rPr>
              <a:t>may not be far </a:t>
            </a:r>
            <a:r>
              <a:rPr dirty="0" sz="2000" spc="-10">
                <a:latin typeface="Arial"/>
                <a:cs typeface="Arial"/>
              </a:rPr>
              <a:t>from </a:t>
            </a:r>
            <a:r>
              <a:rPr dirty="0" sz="2000" spc="-5">
                <a:latin typeface="Arial"/>
                <a:cs typeface="Arial"/>
              </a:rPr>
              <a:t>being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solved.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solidFill>
                  <a:srgbClr val="009A9A"/>
                </a:solidFill>
                <a:latin typeface="Arial"/>
                <a:cs typeface="Arial"/>
              </a:rPr>
              <a:t>Solving a </a:t>
            </a:r>
            <a:r>
              <a:rPr dirty="0" sz="2000" spc="-10" i="1">
                <a:solidFill>
                  <a:srgbClr val="009A9A"/>
                </a:solidFill>
                <a:latin typeface="Arial"/>
                <a:cs typeface="Arial"/>
              </a:rPr>
              <a:t>game </a:t>
            </a:r>
            <a:r>
              <a:rPr dirty="0" sz="2000" spc="-5" i="1">
                <a:solidFill>
                  <a:srgbClr val="009A9A"/>
                </a:solidFill>
                <a:latin typeface="Arial"/>
                <a:cs typeface="Arial"/>
              </a:rPr>
              <a:t>is often very different from </a:t>
            </a:r>
            <a:r>
              <a:rPr dirty="0" sz="2000" spc="-10" i="1">
                <a:solidFill>
                  <a:srgbClr val="009A9A"/>
                </a:solidFill>
                <a:latin typeface="Arial"/>
                <a:cs typeface="Arial"/>
              </a:rPr>
              <a:t>playing </a:t>
            </a:r>
            <a:r>
              <a:rPr dirty="0" sz="2000" spc="-5" i="1">
                <a:solidFill>
                  <a:srgbClr val="009A9A"/>
                </a:solidFill>
                <a:latin typeface="Arial"/>
                <a:cs typeface="Arial"/>
              </a:rPr>
              <a:t>well at the</a:t>
            </a:r>
            <a:r>
              <a:rPr dirty="0" sz="2000" spc="30" i="1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9A9A"/>
                </a:solidFill>
                <a:latin typeface="Arial"/>
                <a:cs typeface="Arial"/>
              </a:rPr>
              <a:t>game.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95" y="322071"/>
            <a:ext cx="753490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2 </a:t>
            </a:r>
            <a:r>
              <a:rPr dirty="0" sz="3200" spc="-10"/>
              <a:t>player zero-sum </a:t>
            </a:r>
            <a:r>
              <a:rPr dirty="0" sz="3200" spc="-5"/>
              <a:t>finite</a:t>
            </a:r>
            <a:r>
              <a:rPr dirty="0" sz="3200" spc="35"/>
              <a:t> </a:t>
            </a:r>
            <a:r>
              <a:rPr dirty="0" sz="3200" spc="-10">
                <a:solidFill>
                  <a:srgbClr val="FF0000"/>
                </a:solidFill>
              </a:rPr>
              <a:t>NONdeterministic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84687" y="809730"/>
            <a:ext cx="51650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009A00"/>
                </a:solidFill>
                <a:latin typeface="Arial"/>
                <a:cs typeface="Arial"/>
              </a:rPr>
              <a:t>games </a:t>
            </a:r>
            <a:r>
              <a:rPr dirty="0" sz="3200" spc="-5">
                <a:solidFill>
                  <a:srgbClr val="009A00"/>
                </a:solidFill>
                <a:latin typeface="Arial"/>
                <a:cs typeface="Arial"/>
              </a:rPr>
              <a:t>of </a:t>
            </a:r>
            <a:r>
              <a:rPr dirty="0" sz="3200" spc="-10">
                <a:solidFill>
                  <a:srgbClr val="009A00"/>
                </a:solidFill>
                <a:latin typeface="Arial"/>
                <a:cs typeface="Arial"/>
              </a:rPr>
              <a:t>perfect</a:t>
            </a:r>
            <a:r>
              <a:rPr dirty="0" sz="3200" spc="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9A00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01" y="1458976"/>
            <a:ext cx="775335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The search tree </a:t>
            </a:r>
            <a:r>
              <a:rPr dirty="0" sz="2400" spc="-5">
                <a:latin typeface="Arial"/>
                <a:cs typeface="Arial"/>
              </a:rPr>
              <a:t>now includes </a:t>
            </a:r>
            <a:r>
              <a:rPr dirty="0" sz="2400">
                <a:latin typeface="Arial"/>
                <a:cs typeface="Arial"/>
              </a:rPr>
              <a:t>states </a:t>
            </a:r>
            <a:r>
              <a:rPr dirty="0" sz="2400" spc="-5">
                <a:latin typeface="Arial"/>
                <a:cs typeface="Arial"/>
              </a:rPr>
              <a:t>where neither player  </a:t>
            </a:r>
            <a:r>
              <a:rPr dirty="0" sz="2400">
                <a:latin typeface="Arial"/>
                <a:cs typeface="Arial"/>
              </a:rPr>
              <a:t>makes a choice, </a:t>
            </a:r>
            <a:r>
              <a:rPr dirty="0" sz="2400" spc="-5">
                <a:latin typeface="Arial"/>
                <a:cs typeface="Arial"/>
              </a:rPr>
              <a:t>but instead </a:t>
            </a:r>
            <a:r>
              <a:rPr dirty="0" sz="2400">
                <a:latin typeface="Arial"/>
                <a:cs typeface="Arial"/>
              </a:rPr>
              <a:t>a random </a:t>
            </a:r>
            <a:r>
              <a:rPr dirty="0" sz="2400" spc="-5">
                <a:latin typeface="Arial"/>
                <a:cs typeface="Arial"/>
              </a:rPr>
              <a:t>decision is </a:t>
            </a:r>
            <a:r>
              <a:rPr dirty="0" sz="2400">
                <a:latin typeface="Arial"/>
                <a:cs typeface="Arial"/>
              </a:rPr>
              <a:t>made  according to a known set of outcome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probabilities.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27645" y="772922"/>
            <a:ext cx="1683385" cy="708025"/>
          </a:xfrm>
          <a:custGeom>
            <a:avLst/>
            <a:gdLst/>
            <a:ahLst/>
            <a:cxnLst/>
            <a:rect l="l" t="t" r="r" b="b"/>
            <a:pathLst>
              <a:path w="1683384" h="708025">
                <a:moveTo>
                  <a:pt x="1683257" y="707898"/>
                </a:moveTo>
                <a:lnTo>
                  <a:pt x="1683257" y="193548"/>
                </a:lnTo>
                <a:lnTo>
                  <a:pt x="741426" y="193548"/>
                </a:lnTo>
                <a:lnTo>
                  <a:pt x="0" y="0"/>
                </a:lnTo>
                <a:lnTo>
                  <a:pt x="337566" y="193548"/>
                </a:lnTo>
                <a:lnTo>
                  <a:pt x="337566" y="707898"/>
                </a:lnTo>
                <a:lnTo>
                  <a:pt x="1683257" y="707898"/>
                </a:lnTo>
                <a:close/>
              </a:path>
              <a:path w="1683384" h="708025">
                <a:moveTo>
                  <a:pt x="337566" y="707898"/>
                </a:moveTo>
                <a:lnTo>
                  <a:pt x="337566" y="193548"/>
                </a:lnTo>
                <a:lnTo>
                  <a:pt x="68580" y="193548"/>
                </a:lnTo>
                <a:lnTo>
                  <a:pt x="68580" y="707898"/>
                </a:lnTo>
                <a:lnTo>
                  <a:pt x="337566" y="707898"/>
                </a:lnTo>
                <a:close/>
              </a:path>
            </a:pathLst>
          </a:custGeom>
          <a:solidFill>
            <a:srgbClr val="FFE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27645" y="772922"/>
            <a:ext cx="1683385" cy="708025"/>
          </a:xfrm>
          <a:custGeom>
            <a:avLst/>
            <a:gdLst/>
            <a:ahLst/>
            <a:cxnLst/>
            <a:rect l="l" t="t" r="r" b="b"/>
            <a:pathLst>
              <a:path w="1683384" h="708025">
                <a:moveTo>
                  <a:pt x="68580" y="193548"/>
                </a:moveTo>
                <a:lnTo>
                  <a:pt x="68580" y="707898"/>
                </a:lnTo>
                <a:lnTo>
                  <a:pt x="1683257" y="707898"/>
                </a:lnTo>
                <a:lnTo>
                  <a:pt x="1683257" y="193548"/>
                </a:lnTo>
                <a:lnTo>
                  <a:pt x="741426" y="193548"/>
                </a:lnTo>
                <a:lnTo>
                  <a:pt x="0" y="0"/>
                </a:lnTo>
                <a:lnTo>
                  <a:pt x="337566" y="193548"/>
                </a:lnTo>
                <a:lnTo>
                  <a:pt x="68580" y="193548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29830" y="992632"/>
            <a:ext cx="1346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675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Nondeterministic</a:t>
            </a:r>
            <a:endParaRPr sz="1400">
              <a:latin typeface="Arial"/>
              <a:cs typeface="Arial"/>
            </a:endParaRPr>
          </a:p>
          <a:p>
            <a:pPr algn="ctr" marL="1905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=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stochastic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251" y="2674873"/>
            <a:ext cx="645160" cy="30797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472" y="3019297"/>
            <a:ext cx="1018540" cy="318135"/>
          </a:xfrm>
          <a:prstGeom prst="rect">
            <a:avLst/>
          </a:prstGeom>
          <a:ln w="28575">
            <a:solidFill>
              <a:srgbClr val="C401C4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)-chance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5244" y="3700526"/>
            <a:ext cx="626110" cy="32702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53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7353" y="3709670"/>
            <a:ext cx="635000" cy="34671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679" y="4060443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-20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6478" y="4060443"/>
            <a:ext cx="200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+4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8352" y="3327145"/>
            <a:ext cx="708025" cy="35623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3397" y="3878071"/>
            <a:ext cx="989330" cy="307975"/>
          </a:xfrm>
          <a:prstGeom prst="rect">
            <a:avLst/>
          </a:prstGeom>
          <a:ln w="28575">
            <a:solidFill>
              <a:srgbClr val="C401C4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)-chance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5880" y="4605020"/>
            <a:ext cx="746125" cy="356235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8653" y="4643120"/>
            <a:ext cx="596900" cy="30861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001" y="4974843"/>
            <a:ext cx="7919084" cy="139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87545">
              <a:lnSpc>
                <a:spcPts val="1290"/>
              </a:lnSpc>
              <a:spcBef>
                <a:spcPts val="100"/>
              </a:spcBef>
              <a:tabLst>
                <a:tab pos="5876925" algn="l"/>
                <a:tab pos="7441565" algn="l"/>
              </a:tabLst>
            </a:pPr>
            <a:r>
              <a:rPr dirty="0" sz="1200">
                <a:latin typeface="Arial"/>
                <a:cs typeface="Arial"/>
              </a:rPr>
              <a:t>-5	</a:t>
            </a:r>
            <a:r>
              <a:rPr dirty="0" sz="1200" spc="-5">
                <a:latin typeface="Arial"/>
                <a:cs typeface="Arial"/>
              </a:rPr>
              <a:t>+10	</a:t>
            </a:r>
            <a:r>
              <a:rPr dirty="0" sz="1200">
                <a:latin typeface="Arial"/>
                <a:cs typeface="Arial"/>
              </a:rPr>
              <a:t>+3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250"/>
              </a:lnSpc>
            </a:pPr>
            <a:r>
              <a:rPr dirty="0" sz="2000" spc="-10">
                <a:latin typeface="Arial"/>
                <a:cs typeface="Arial"/>
              </a:rPr>
              <a:t>Game theory </a:t>
            </a:r>
            <a:r>
              <a:rPr dirty="0" sz="2000" spc="-5">
                <a:latin typeface="Arial"/>
                <a:cs typeface="Arial"/>
              </a:rPr>
              <a:t>value of a state is the </a:t>
            </a:r>
            <a:r>
              <a:rPr dirty="0" sz="2000" spc="-10">
                <a:latin typeface="Arial"/>
                <a:cs typeface="Arial"/>
              </a:rPr>
              <a:t>expected </a:t>
            </a:r>
            <a:r>
              <a:rPr dirty="0" sz="2000" spc="-5">
                <a:latin typeface="Arial"/>
                <a:cs typeface="Arial"/>
              </a:rPr>
              <a:t>final value if both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players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are </a:t>
            </a:r>
            <a:r>
              <a:rPr dirty="0" sz="2000" spc="-10">
                <a:latin typeface="Arial"/>
                <a:cs typeface="Arial"/>
              </a:rPr>
              <a:t>optimal.</a:t>
            </a:r>
            <a:endParaRPr sz="20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  <a:spcBef>
                <a:spcPts val="980"/>
              </a:spcBef>
            </a:pP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no loops, computing </a:t>
            </a:r>
            <a:r>
              <a:rPr dirty="0" sz="1600">
                <a:latin typeface="Arial"/>
                <a:cs typeface="Arial"/>
              </a:rPr>
              <a:t>this </a:t>
            </a:r>
            <a:r>
              <a:rPr dirty="0" sz="1600" spc="-5">
                <a:latin typeface="Arial"/>
                <a:cs typeface="Arial"/>
              </a:rPr>
              <a:t>is almost as easy as recursive minimax. Is </a:t>
            </a:r>
            <a:r>
              <a:rPr dirty="0" sz="1600">
                <a:latin typeface="Arial"/>
                <a:cs typeface="Arial"/>
              </a:rPr>
              <a:t>there </a:t>
            </a:r>
            <a:r>
              <a:rPr dirty="0" sz="1600" spc="-5">
                <a:latin typeface="Arial"/>
                <a:cs typeface="Arial"/>
              </a:rPr>
              <a:t>alpha-beta  version?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8953" y="4643120"/>
            <a:ext cx="551180" cy="289560"/>
          </a:xfrm>
          <a:prstGeom prst="rect">
            <a:avLst/>
          </a:prstGeom>
          <a:ln w="9525">
            <a:solidFill>
              <a:srgbClr val="019901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25394" y="2806700"/>
            <a:ext cx="710565" cy="228600"/>
          </a:xfrm>
          <a:custGeom>
            <a:avLst/>
            <a:gdLst/>
            <a:ahLst/>
            <a:cxnLst/>
            <a:rect l="l" t="t" r="r" b="b"/>
            <a:pathLst>
              <a:path w="710564" h="228600">
                <a:moveTo>
                  <a:pt x="710183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84145" y="3340100"/>
            <a:ext cx="775335" cy="381000"/>
          </a:xfrm>
          <a:custGeom>
            <a:avLst/>
            <a:gdLst/>
            <a:ahLst/>
            <a:cxnLst/>
            <a:rect l="l" t="t" r="r" b="b"/>
            <a:pathLst>
              <a:path w="775335" h="381000">
                <a:moveTo>
                  <a:pt x="774953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5394" y="3319526"/>
            <a:ext cx="759460" cy="401955"/>
          </a:xfrm>
          <a:custGeom>
            <a:avLst/>
            <a:gdLst/>
            <a:ahLst/>
            <a:cxnLst/>
            <a:rect l="l" t="t" r="r" b="b"/>
            <a:pathLst>
              <a:path w="759460" h="401954">
                <a:moveTo>
                  <a:pt x="0" y="0"/>
                </a:moveTo>
                <a:lnTo>
                  <a:pt x="758951" y="40157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44794" y="3624326"/>
            <a:ext cx="607060" cy="249554"/>
          </a:xfrm>
          <a:custGeom>
            <a:avLst/>
            <a:gdLst/>
            <a:ahLst/>
            <a:cxnLst/>
            <a:rect l="l" t="t" r="r" b="b"/>
            <a:pathLst>
              <a:path w="607060" h="249554">
                <a:moveTo>
                  <a:pt x="606551" y="0"/>
                </a:moveTo>
                <a:lnTo>
                  <a:pt x="0" y="249174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51345" y="3624326"/>
            <a:ext cx="1600200" cy="1011555"/>
          </a:xfrm>
          <a:custGeom>
            <a:avLst/>
            <a:gdLst/>
            <a:ahLst/>
            <a:cxnLst/>
            <a:rect l="l" t="t" r="r" b="b"/>
            <a:pathLst>
              <a:path w="1600200" h="1011554">
                <a:moveTo>
                  <a:pt x="0" y="0"/>
                </a:moveTo>
                <a:lnTo>
                  <a:pt x="1600200" y="101117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79745" y="4157726"/>
            <a:ext cx="765175" cy="478155"/>
          </a:xfrm>
          <a:custGeom>
            <a:avLst/>
            <a:gdLst/>
            <a:ahLst/>
            <a:cxnLst/>
            <a:rect l="l" t="t" r="r" b="b"/>
            <a:pathLst>
              <a:path w="765175" h="478154">
                <a:moveTo>
                  <a:pt x="765048" y="0"/>
                </a:moveTo>
                <a:lnTo>
                  <a:pt x="0" y="47777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44794" y="4157726"/>
            <a:ext cx="683260" cy="478155"/>
          </a:xfrm>
          <a:custGeom>
            <a:avLst/>
            <a:gdLst/>
            <a:ahLst/>
            <a:cxnLst/>
            <a:rect l="l" t="t" r="r" b="b"/>
            <a:pathLst>
              <a:path w="683259" h="478154">
                <a:moveTo>
                  <a:pt x="0" y="0"/>
                </a:moveTo>
                <a:lnTo>
                  <a:pt x="682751" y="477774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71670" y="2806700"/>
            <a:ext cx="1979930" cy="533400"/>
          </a:xfrm>
          <a:custGeom>
            <a:avLst/>
            <a:gdLst/>
            <a:ahLst/>
            <a:cxnLst/>
            <a:rect l="l" t="t" r="r" b="b"/>
            <a:pathLst>
              <a:path w="1979929" h="533400">
                <a:moveTo>
                  <a:pt x="0" y="0"/>
                </a:moveTo>
                <a:lnTo>
                  <a:pt x="1979675" y="5333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67401" y="4205985"/>
            <a:ext cx="4743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=0</a:t>
            </a:r>
            <a:r>
              <a:rPr dirty="0" sz="1400" spc="-5">
                <a:latin typeface="Arial"/>
                <a:cs typeface="Arial"/>
              </a:rPr>
              <a:t>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6238999" y="4205985"/>
            <a:ext cx="4743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=0</a:t>
            </a:r>
            <a:r>
              <a:rPr dirty="0" sz="1400" spc="-5">
                <a:latin typeface="Arial"/>
                <a:cs typeface="Arial"/>
              </a:rPr>
              <a:t>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5587" y="3367792"/>
            <a:ext cx="4743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=0</a:t>
            </a:r>
            <a:r>
              <a:rPr dirty="0" sz="1400" spc="-5">
                <a:latin typeface="Arial"/>
                <a:cs typeface="Arial"/>
              </a:rPr>
              <a:t>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1976" y="3291590"/>
            <a:ext cx="4743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=0</a:t>
            </a:r>
            <a:r>
              <a:rPr dirty="0" sz="1400" spc="-5">
                <a:latin typeface="Arial"/>
                <a:cs typeface="Arial"/>
              </a:rPr>
              <a:t>.5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295" y="469900"/>
            <a:ext cx="56527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What you should</a:t>
            </a:r>
            <a:r>
              <a:rPr dirty="0" sz="4400" spc="-10"/>
              <a:t> </a:t>
            </a:r>
            <a:r>
              <a:rPr dirty="0" sz="4400" spc="-5"/>
              <a:t>know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01" y="1321815"/>
            <a:ext cx="7722234" cy="462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90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makes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game </a:t>
            </a:r>
            <a:r>
              <a:rPr dirty="0" sz="2400">
                <a:latin typeface="Arial"/>
                <a:cs typeface="Arial"/>
              </a:rPr>
              <a:t>a Two </a:t>
            </a:r>
            <a:r>
              <a:rPr dirty="0" sz="2400" spc="-5">
                <a:latin typeface="Arial"/>
                <a:cs typeface="Arial"/>
              </a:rPr>
              <a:t>Player </a:t>
            </a:r>
            <a:r>
              <a:rPr dirty="0" sz="2400">
                <a:latin typeface="Arial"/>
                <a:cs typeface="Arial"/>
              </a:rPr>
              <a:t>Zero-Sum </a:t>
            </a:r>
            <a:r>
              <a:rPr dirty="0" sz="2400" spc="-5">
                <a:latin typeface="Arial"/>
                <a:cs typeface="Arial"/>
              </a:rPr>
              <a:t>Discrete  </a:t>
            </a:r>
            <a:r>
              <a:rPr dirty="0" sz="2400">
                <a:latin typeface="Arial"/>
                <a:cs typeface="Arial"/>
              </a:rPr>
              <a:t>Finite </a:t>
            </a:r>
            <a:r>
              <a:rPr dirty="0" sz="2400" spc="-5">
                <a:latin typeface="Arial"/>
                <a:cs typeface="Arial"/>
              </a:rPr>
              <a:t>Deterministic </a:t>
            </a:r>
            <a:r>
              <a:rPr dirty="0" sz="2400">
                <a:latin typeface="Arial"/>
                <a:cs typeface="Arial"/>
              </a:rPr>
              <a:t>Game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Perfect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is </a:t>
            </a:r>
            <a:r>
              <a:rPr dirty="0" sz="2400">
                <a:latin typeface="Arial"/>
                <a:cs typeface="Arial"/>
              </a:rPr>
              <a:t>the formal </a:t>
            </a:r>
            <a:r>
              <a:rPr dirty="0" sz="2400" spc="-5">
                <a:latin typeface="Arial"/>
                <a:cs typeface="Arial"/>
              </a:rPr>
              <a:t>definition of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above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is </a:t>
            </a:r>
            <a:r>
              <a:rPr dirty="0" sz="2400">
                <a:latin typeface="Arial"/>
                <a:cs typeface="Arial"/>
              </a:rPr>
              <a:t>a Game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is </a:t>
            </a:r>
            <a:r>
              <a:rPr dirty="0" sz="2400">
                <a:latin typeface="Arial"/>
                <a:cs typeface="Arial"/>
              </a:rPr>
              <a:t>the minimax </a:t>
            </a:r>
            <a:r>
              <a:rPr dirty="0" sz="2400" spc="-5">
                <a:latin typeface="Arial"/>
                <a:cs typeface="Arial"/>
              </a:rPr>
              <a:t>value of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game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assumptions </a:t>
            </a:r>
            <a:r>
              <a:rPr dirty="0" sz="2400">
                <a:latin typeface="Arial"/>
                <a:cs typeface="Arial"/>
              </a:rPr>
              <a:t>minimax </a:t>
            </a:r>
            <a:r>
              <a:rPr dirty="0" sz="2400" spc="-5">
                <a:latin typeface="Arial"/>
                <a:cs typeface="Arial"/>
              </a:rPr>
              <a:t>makes about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game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Minimax</a:t>
            </a:r>
            <a:r>
              <a:rPr dirty="0" sz="2400">
                <a:latin typeface="Arial"/>
                <a:cs typeface="Arial"/>
              </a:rPr>
              <a:t> Search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Alpha </a:t>
            </a:r>
            <a:r>
              <a:rPr dirty="0" sz="2400">
                <a:latin typeface="Arial"/>
                <a:cs typeface="Arial"/>
              </a:rPr>
              <a:t>Beta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Evaluation Functions for very </a:t>
            </a:r>
            <a:r>
              <a:rPr dirty="0" sz="2400" spc="-5">
                <a:latin typeface="Arial"/>
                <a:cs typeface="Arial"/>
              </a:rPr>
              <a:t>big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games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Why it’s easy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extend </a:t>
            </a:r>
            <a:r>
              <a:rPr dirty="0" sz="2400">
                <a:latin typeface="Arial"/>
                <a:cs typeface="Arial"/>
              </a:rPr>
              <a:t>this to Two </a:t>
            </a:r>
            <a:r>
              <a:rPr dirty="0" sz="2400" spc="-5">
                <a:latin typeface="Arial"/>
                <a:cs typeface="Arial"/>
              </a:rPr>
              <a:t>Player </a:t>
            </a:r>
            <a:r>
              <a:rPr dirty="0" sz="2400">
                <a:latin typeface="Arial"/>
                <a:cs typeface="Arial"/>
              </a:rPr>
              <a:t>Zero-Sum  </a:t>
            </a:r>
            <a:r>
              <a:rPr dirty="0" sz="2400" spc="-5">
                <a:latin typeface="Arial"/>
                <a:cs typeface="Arial"/>
              </a:rPr>
              <a:t>Discrete </a:t>
            </a:r>
            <a:r>
              <a:rPr dirty="0" sz="2400">
                <a:latin typeface="Arial"/>
                <a:cs typeface="Arial"/>
              </a:rPr>
              <a:t>Finite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Stochastic </a:t>
            </a:r>
            <a:r>
              <a:rPr dirty="0" sz="2400">
                <a:latin typeface="Arial"/>
                <a:cs typeface="Arial"/>
              </a:rPr>
              <a:t>Game </a:t>
            </a:r>
            <a:r>
              <a:rPr dirty="0" sz="2400" spc="-5">
                <a:latin typeface="Arial"/>
                <a:cs typeface="Arial"/>
              </a:rPr>
              <a:t>of Perfect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295" y="469900"/>
            <a:ext cx="56527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What you should</a:t>
            </a:r>
            <a:r>
              <a:rPr dirty="0" sz="4400" spc="-10"/>
              <a:t> </a:t>
            </a:r>
            <a:r>
              <a:rPr dirty="0" sz="4400" spc="-5"/>
              <a:t>know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45951" y="4796197"/>
            <a:ext cx="2423160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>
                <a:latin typeface="Arial"/>
                <a:cs typeface="Arial"/>
              </a:rPr>
              <a:t>or very </a:t>
            </a:r>
            <a:r>
              <a:rPr dirty="0" sz="2400" spc="-5">
                <a:latin typeface="Arial"/>
                <a:cs typeface="Arial"/>
              </a:rPr>
              <a:t>big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099" y="5234347"/>
            <a:ext cx="2964180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>
                <a:latin typeface="Arial"/>
                <a:cs typeface="Arial"/>
              </a:rPr>
              <a:t>Two </a:t>
            </a:r>
            <a:r>
              <a:rPr dirty="0" sz="2400" spc="-5">
                <a:latin typeface="Arial"/>
                <a:cs typeface="Arial"/>
              </a:rPr>
              <a:t>Player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Zero-Sum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makes </a:t>
            </a:r>
            <a:r>
              <a:rPr dirty="0"/>
              <a:t>a </a:t>
            </a:r>
            <a:r>
              <a:rPr dirty="0" spc="-5"/>
              <a:t>game </a:t>
            </a:r>
            <a:r>
              <a:rPr dirty="0"/>
              <a:t>a Two </a:t>
            </a:r>
            <a:r>
              <a:rPr dirty="0" spc="-5"/>
              <a:t>Player </a:t>
            </a:r>
            <a:r>
              <a:rPr dirty="0"/>
              <a:t>Zero-Sum </a:t>
            </a:r>
            <a:r>
              <a:rPr dirty="0" spc="-5"/>
              <a:t>Discrete  </a:t>
            </a:r>
            <a:r>
              <a:rPr dirty="0"/>
              <a:t>Finite </a:t>
            </a:r>
            <a:r>
              <a:rPr dirty="0" spc="-5"/>
              <a:t>Deterministic </a:t>
            </a:r>
            <a:r>
              <a:rPr dirty="0"/>
              <a:t>Game </a:t>
            </a:r>
            <a:r>
              <a:rPr dirty="0" spc="-5"/>
              <a:t>of </a:t>
            </a:r>
            <a:r>
              <a:rPr dirty="0"/>
              <a:t>Perfect</a:t>
            </a:r>
            <a:r>
              <a:rPr dirty="0" spc="-25"/>
              <a:t> </a:t>
            </a:r>
            <a:r>
              <a:rPr dirty="0"/>
              <a:t>Information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is </a:t>
            </a:r>
            <a:r>
              <a:rPr dirty="0"/>
              <a:t>the formal </a:t>
            </a:r>
            <a:r>
              <a:rPr dirty="0" spc="-5"/>
              <a:t>definition of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5"/>
              <a:t>above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is </a:t>
            </a:r>
            <a:r>
              <a:rPr dirty="0"/>
              <a:t>a Game</a:t>
            </a:r>
            <a:r>
              <a:rPr dirty="0" spc="-20"/>
              <a:t> </a:t>
            </a:r>
            <a:r>
              <a:rPr dirty="0" spc="-5"/>
              <a:t>Tree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is </a:t>
            </a:r>
            <a:r>
              <a:rPr dirty="0"/>
              <a:t>the minimax </a:t>
            </a:r>
            <a:r>
              <a:rPr dirty="0" spc="-5"/>
              <a:t>value of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5"/>
              <a:t>game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assumptions </a:t>
            </a:r>
            <a:r>
              <a:rPr dirty="0"/>
              <a:t>minimax </a:t>
            </a:r>
            <a:r>
              <a:rPr dirty="0" spc="-5"/>
              <a:t>makes about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5"/>
              <a:t>game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Minimax</a:t>
            </a:r>
            <a:r>
              <a:rPr dirty="0"/>
              <a:t> Search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Alpha </a:t>
            </a:r>
            <a:r>
              <a:rPr dirty="0"/>
              <a:t>Beta</a:t>
            </a:r>
            <a:r>
              <a:rPr dirty="0" spc="-5"/>
              <a:t> </a:t>
            </a:r>
            <a:r>
              <a:rPr dirty="0"/>
              <a:t>Search</a:t>
            </a: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Use </a:t>
            </a:r>
            <a:r>
              <a:rPr dirty="0" spc="-5"/>
              <a:t>of </a:t>
            </a:r>
            <a:r>
              <a:rPr dirty="0"/>
              <a:t>Evaluation Functions</a:t>
            </a:r>
            <a:r>
              <a:rPr dirty="0" spc="-5"/>
              <a:t> </a:t>
            </a:r>
            <a:r>
              <a:rPr dirty="0"/>
              <a:t>f</a:t>
            </a:r>
          </a:p>
          <a:p>
            <a:pPr marL="355600" marR="327469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Why it’s easy </a:t>
            </a:r>
            <a:r>
              <a:rPr dirty="0"/>
              <a:t>to </a:t>
            </a:r>
            <a:r>
              <a:rPr dirty="0" spc="-5"/>
              <a:t>extend </a:t>
            </a:r>
            <a:r>
              <a:rPr dirty="0"/>
              <a:t>this</a:t>
            </a:r>
            <a:r>
              <a:rPr dirty="0" spc="-75"/>
              <a:t> </a:t>
            </a:r>
            <a:r>
              <a:rPr dirty="0"/>
              <a:t>to  </a:t>
            </a:r>
            <a:r>
              <a:rPr dirty="0" spc="-5"/>
              <a:t>Discrete </a:t>
            </a:r>
            <a:r>
              <a:rPr dirty="0"/>
              <a:t>Finite </a:t>
            </a:r>
            <a:r>
              <a:rPr dirty="0">
                <a:solidFill>
                  <a:srgbClr val="FF0000"/>
                </a:solidFill>
              </a:rPr>
              <a:t>Stochastic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/>
              <a:t>Ga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1295" y="5599344"/>
            <a:ext cx="3422015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>
                <a:latin typeface="Arial"/>
                <a:cs typeface="Arial"/>
              </a:rPr>
              <a:t>me </a:t>
            </a:r>
            <a:r>
              <a:rPr dirty="0" sz="2400" spc="-5">
                <a:latin typeface="Arial"/>
                <a:cs typeface="Arial"/>
              </a:rPr>
              <a:t>of Perfect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2220" y="3736339"/>
            <a:ext cx="3835907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31740" y="4155439"/>
            <a:ext cx="386333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1259" y="4574539"/>
            <a:ext cx="3855719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70779" y="4993639"/>
            <a:ext cx="3855719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40300" y="5412739"/>
            <a:ext cx="3855719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09820" y="5831839"/>
            <a:ext cx="385571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9820" y="6250939"/>
            <a:ext cx="3825239" cy="393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7715" y="1970785"/>
            <a:ext cx="6758940" cy="3557904"/>
          </a:xfrm>
          <a:custGeom>
            <a:avLst/>
            <a:gdLst/>
            <a:ahLst/>
            <a:cxnLst/>
            <a:rect l="l" t="t" r="r" b="b"/>
            <a:pathLst>
              <a:path w="6758940" h="3557904">
                <a:moveTo>
                  <a:pt x="6758939" y="1704593"/>
                </a:moveTo>
                <a:lnTo>
                  <a:pt x="6254495" y="0"/>
                </a:lnTo>
                <a:lnTo>
                  <a:pt x="0" y="1853184"/>
                </a:lnTo>
                <a:lnTo>
                  <a:pt x="505206" y="3557777"/>
                </a:lnTo>
                <a:lnTo>
                  <a:pt x="6758939" y="170459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7715" y="1970785"/>
            <a:ext cx="6758940" cy="3557904"/>
          </a:xfrm>
          <a:custGeom>
            <a:avLst/>
            <a:gdLst/>
            <a:ahLst/>
            <a:cxnLst/>
            <a:rect l="l" t="t" r="r" b="b"/>
            <a:pathLst>
              <a:path w="6758940" h="3557904">
                <a:moveTo>
                  <a:pt x="0" y="1853184"/>
                </a:moveTo>
                <a:lnTo>
                  <a:pt x="505206" y="3557777"/>
                </a:lnTo>
                <a:lnTo>
                  <a:pt x="6758939" y="1704593"/>
                </a:lnTo>
                <a:lnTo>
                  <a:pt x="6254495" y="0"/>
                </a:lnTo>
                <a:lnTo>
                  <a:pt x="0" y="1853184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0640000">
            <a:off x="382688" y="3730793"/>
            <a:ext cx="102264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sz="2000" spc="-20">
                <a:latin typeface="Arial"/>
                <a:cs typeface="Arial"/>
              </a:rPr>
              <a:t>Nex</a:t>
            </a:r>
            <a:r>
              <a:rPr dirty="0" baseline="1388" sz="3000" spc="-30">
                <a:latin typeface="Arial"/>
                <a:cs typeface="Arial"/>
              </a:rPr>
              <a:t>t</a:t>
            </a:r>
            <a:r>
              <a:rPr dirty="0" baseline="1388" sz="3000" spc="-127">
                <a:latin typeface="Arial"/>
                <a:cs typeface="Arial"/>
              </a:rPr>
              <a:t> </a:t>
            </a:r>
            <a:r>
              <a:rPr dirty="0" baseline="1388" sz="3000" spc="-30">
                <a:latin typeface="Arial"/>
                <a:cs typeface="Arial"/>
              </a:rPr>
              <a:t>Up: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 spc="-5"/>
              <a:t>25</a:t>
            </a:fld>
          </a:p>
        </p:txBody>
      </p:sp>
      <p:sp>
        <p:nvSpPr>
          <p:cNvPr id="17" name="object 17"/>
          <p:cNvSpPr txBox="1"/>
          <p:nvPr/>
        </p:nvSpPr>
        <p:spPr>
          <a:xfrm rot="20640000">
            <a:off x="423289" y="3457985"/>
            <a:ext cx="6001682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baseline="-5555" sz="3000" spc="-37">
                <a:latin typeface="Arial"/>
                <a:cs typeface="Arial"/>
              </a:rPr>
              <a:t>Othe</a:t>
            </a:r>
            <a:r>
              <a:rPr dirty="0" baseline="-4166" sz="3000" spc="-37">
                <a:latin typeface="Arial"/>
                <a:cs typeface="Arial"/>
              </a:rPr>
              <a:t>r </a:t>
            </a:r>
            <a:r>
              <a:rPr dirty="0" baseline="-4166" sz="3000" spc="-30">
                <a:latin typeface="Arial"/>
                <a:cs typeface="Arial"/>
              </a:rPr>
              <a:t>classe</a:t>
            </a:r>
            <a:r>
              <a:rPr dirty="0" baseline="-2777" sz="3000" spc="-30">
                <a:latin typeface="Arial"/>
                <a:cs typeface="Arial"/>
              </a:rPr>
              <a:t>s </a:t>
            </a:r>
            <a:r>
              <a:rPr dirty="0" baseline="-2777" sz="3000" spc="-22">
                <a:latin typeface="Arial"/>
                <a:cs typeface="Arial"/>
              </a:rPr>
              <a:t>of </a:t>
            </a:r>
            <a:r>
              <a:rPr dirty="0" baseline="-2777" sz="3000" spc="-30">
                <a:latin typeface="Arial"/>
                <a:cs typeface="Arial"/>
              </a:rPr>
              <a:t>g</a:t>
            </a:r>
            <a:r>
              <a:rPr dirty="0" baseline="-1388" sz="3000" spc="-30">
                <a:latin typeface="Arial"/>
                <a:cs typeface="Arial"/>
              </a:rPr>
              <a:t>ames, </a:t>
            </a:r>
            <a:r>
              <a:rPr dirty="0" sz="2000" spc="-15">
                <a:latin typeface="Arial"/>
                <a:cs typeface="Arial"/>
              </a:rPr>
              <a:t>requiring </a:t>
            </a:r>
            <a:r>
              <a:rPr dirty="0" baseline="1388" sz="3000" spc="-30">
                <a:latin typeface="Arial"/>
                <a:cs typeface="Arial"/>
              </a:rPr>
              <a:t>bluf</a:t>
            </a:r>
            <a:r>
              <a:rPr dirty="0" baseline="2777" sz="3000" spc="-30">
                <a:latin typeface="Arial"/>
                <a:cs typeface="Arial"/>
              </a:rPr>
              <a:t>fing,</a:t>
            </a:r>
            <a:r>
              <a:rPr dirty="0" baseline="2777" sz="3000" spc="-37">
                <a:latin typeface="Arial"/>
                <a:cs typeface="Arial"/>
              </a:rPr>
              <a:t> </a:t>
            </a:r>
            <a:r>
              <a:rPr dirty="0" baseline="2777" sz="3000" spc="-30">
                <a:latin typeface="Arial"/>
                <a:cs typeface="Arial"/>
              </a:rPr>
              <a:t>d</a:t>
            </a:r>
            <a:r>
              <a:rPr dirty="0" baseline="4166" sz="3000" spc="-30">
                <a:latin typeface="Arial"/>
                <a:cs typeface="Arial"/>
              </a:rPr>
              <a:t>eception</a:t>
            </a:r>
            <a:r>
              <a:rPr dirty="0" baseline="5555" sz="3000" spc="-30">
                <a:latin typeface="Arial"/>
                <a:cs typeface="Arial"/>
              </a:rPr>
              <a:t>,</a:t>
            </a:r>
            <a:endParaRPr baseline="5555"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0640000">
            <a:off x="510797" y="3759991"/>
            <a:ext cx="5935702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baseline="-8333" sz="3000" spc="-22">
                <a:latin typeface="Arial"/>
                <a:cs typeface="Arial"/>
              </a:rPr>
              <a:t>altruis</a:t>
            </a:r>
            <a:r>
              <a:rPr dirty="0" baseline="-6944" sz="3000" spc="-22">
                <a:latin typeface="Arial"/>
                <a:cs typeface="Arial"/>
              </a:rPr>
              <a:t>m </a:t>
            </a:r>
            <a:r>
              <a:rPr dirty="0" baseline="-6944" sz="3000" spc="-30">
                <a:latin typeface="Arial"/>
                <a:cs typeface="Arial"/>
              </a:rPr>
              <a:t>and </a:t>
            </a:r>
            <a:r>
              <a:rPr dirty="0" baseline="-5555" sz="3000" spc="-30">
                <a:latin typeface="Arial"/>
                <a:cs typeface="Arial"/>
              </a:rPr>
              <a:t>sneak</a:t>
            </a:r>
            <a:r>
              <a:rPr dirty="0" baseline="-4166" sz="3000" spc="-30">
                <a:latin typeface="Arial"/>
                <a:cs typeface="Arial"/>
              </a:rPr>
              <a:t>y sche</a:t>
            </a:r>
            <a:r>
              <a:rPr dirty="0" baseline="-2777" sz="3000" spc="-30">
                <a:latin typeface="Arial"/>
                <a:cs typeface="Arial"/>
              </a:rPr>
              <a:t>ming a</a:t>
            </a:r>
            <a:r>
              <a:rPr dirty="0" baseline="-1388" sz="3000" spc="-30">
                <a:latin typeface="Arial"/>
                <a:cs typeface="Arial"/>
              </a:rPr>
              <a:t>nd unc</a:t>
            </a:r>
            <a:r>
              <a:rPr dirty="0" sz="2000" spc="-20">
                <a:latin typeface="Arial"/>
                <a:cs typeface="Arial"/>
              </a:rPr>
              <a:t>ertaint</a:t>
            </a:r>
            <a:r>
              <a:rPr dirty="0" baseline="1388" sz="3000" spc="-30">
                <a:latin typeface="Arial"/>
                <a:cs typeface="Arial"/>
              </a:rPr>
              <a:t>y</a:t>
            </a:r>
            <a:r>
              <a:rPr dirty="0" baseline="1388" sz="3000" spc="-104">
                <a:latin typeface="Arial"/>
                <a:cs typeface="Arial"/>
              </a:rPr>
              <a:t> </a:t>
            </a:r>
            <a:r>
              <a:rPr dirty="0" baseline="1388" sz="3000" spc="-22">
                <a:latin typeface="Arial"/>
                <a:cs typeface="Arial"/>
              </a:rPr>
              <a:t>abo</a:t>
            </a:r>
            <a:r>
              <a:rPr dirty="0" baseline="2777" sz="3000" spc="-22">
                <a:latin typeface="Arial"/>
                <a:cs typeface="Arial"/>
              </a:rPr>
              <a:t>ut</a:t>
            </a:r>
            <a:endParaRPr baseline="2777" sz="3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20640000">
            <a:off x="596905" y="4046476"/>
            <a:ext cx="5974401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baseline="-2777" sz="3000" spc="-30">
                <a:latin typeface="Arial"/>
                <a:cs typeface="Arial"/>
              </a:rPr>
              <a:t>wha</a:t>
            </a:r>
            <a:r>
              <a:rPr dirty="0" baseline="-1388" sz="3000" spc="-30">
                <a:latin typeface="Arial"/>
                <a:cs typeface="Arial"/>
              </a:rPr>
              <a:t>t your </a:t>
            </a:r>
            <a:r>
              <a:rPr dirty="0" sz="2000" spc="-20">
                <a:latin typeface="Arial"/>
                <a:cs typeface="Arial"/>
              </a:rPr>
              <a:t>so-calle</a:t>
            </a:r>
            <a:r>
              <a:rPr dirty="0" baseline="1388" sz="3000" spc="-30">
                <a:latin typeface="Arial"/>
                <a:cs typeface="Arial"/>
              </a:rPr>
              <a:t>d “frie</a:t>
            </a:r>
            <a:r>
              <a:rPr dirty="0" baseline="2777" sz="3000" spc="-30">
                <a:latin typeface="Arial"/>
                <a:cs typeface="Arial"/>
              </a:rPr>
              <a:t>nds” r</a:t>
            </a:r>
            <a:r>
              <a:rPr dirty="0" baseline="4166" sz="3000" spc="-30">
                <a:latin typeface="Arial"/>
                <a:cs typeface="Arial"/>
              </a:rPr>
              <a:t>eally </a:t>
            </a:r>
            <a:r>
              <a:rPr dirty="0" baseline="4166" sz="3000" spc="-22">
                <a:latin typeface="Arial"/>
                <a:cs typeface="Arial"/>
              </a:rPr>
              <a:t>w</a:t>
            </a:r>
            <a:r>
              <a:rPr dirty="0" baseline="5555" sz="3000" spc="-22">
                <a:latin typeface="Arial"/>
                <a:cs typeface="Arial"/>
              </a:rPr>
              <a:t>ant…</a:t>
            </a:r>
            <a:r>
              <a:rPr dirty="0" baseline="5555" sz="3000" spc="-37">
                <a:latin typeface="Arial"/>
                <a:cs typeface="Arial"/>
              </a:rPr>
              <a:t> </a:t>
            </a:r>
            <a:r>
              <a:rPr dirty="0" baseline="5555" sz="3000" spc="-30">
                <a:latin typeface="Arial"/>
                <a:cs typeface="Arial"/>
              </a:rPr>
              <a:t>e</a:t>
            </a:r>
            <a:r>
              <a:rPr dirty="0" baseline="6944" sz="3000" spc="-30">
                <a:latin typeface="Arial"/>
                <a:cs typeface="Arial"/>
              </a:rPr>
              <a:t>veryth</a:t>
            </a:r>
            <a:r>
              <a:rPr dirty="0" baseline="8333" sz="3000" spc="-30">
                <a:latin typeface="Arial"/>
                <a:cs typeface="Arial"/>
              </a:rPr>
              <a:t>ing</a:t>
            </a:r>
            <a:endParaRPr baseline="8333" sz="3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0640000">
            <a:off x="685095" y="4353644"/>
            <a:ext cx="5871626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baseline="-5555" sz="3000" spc="-30">
                <a:latin typeface="Arial"/>
                <a:cs typeface="Arial"/>
              </a:rPr>
              <a:t>our </a:t>
            </a:r>
            <a:r>
              <a:rPr dirty="0" baseline="-5555" sz="3000" spc="-22">
                <a:latin typeface="Arial"/>
                <a:cs typeface="Arial"/>
              </a:rPr>
              <a:t>A</a:t>
            </a:r>
            <a:r>
              <a:rPr dirty="0" baseline="-4166" sz="3000" spc="-22">
                <a:latin typeface="Arial"/>
                <a:cs typeface="Arial"/>
              </a:rPr>
              <a:t>I </a:t>
            </a:r>
            <a:r>
              <a:rPr dirty="0" baseline="-4166" sz="3000" spc="-37">
                <a:latin typeface="Arial"/>
                <a:cs typeface="Arial"/>
              </a:rPr>
              <a:t>syste</a:t>
            </a:r>
            <a:r>
              <a:rPr dirty="0" baseline="-2777" sz="3000" spc="-37">
                <a:latin typeface="Arial"/>
                <a:cs typeface="Arial"/>
              </a:rPr>
              <a:t>ms </a:t>
            </a:r>
            <a:r>
              <a:rPr dirty="0" baseline="-2777" sz="3000" spc="-30">
                <a:latin typeface="Arial"/>
                <a:cs typeface="Arial"/>
              </a:rPr>
              <a:t>ne</a:t>
            </a:r>
            <a:r>
              <a:rPr dirty="0" baseline="-1388" sz="3000" spc="-30">
                <a:latin typeface="Arial"/>
                <a:cs typeface="Arial"/>
              </a:rPr>
              <a:t>ed </a:t>
            </a:r>
            <a:r>
              <a:rPr dirty="0" baseline="-1388" sz="3000" spc="-22">
                <a:latin typeface="Arial"/>
                <a:cs typeface="Arial"/>
              </a:rPr>
              <a:t>for </a:t>
            </a:r>
            <a:r>
              <a:rPr dirty="0" sz="2000" spc="-20">
                <a:latin typeface="Arial"/>
                <a:cs typeface="Arial"/>
              </a:rPr>
              <a:t>taking </a:t>
            </a:r>
            <a:r>
              <a:rPr dirty="0" baseline="1388" sz="3000" spc="-30">
                <a:latin typeface="Arial"/>
                <a:cs typeface="Arial"/>
              </a:rPr>
              <a:t>part </a:t>
            </a:r>
            <a:r>
              <a:rPr dirty="0" baseline="1388" sz="3000" spc="-7">
                <a:latin typeface="Arial"/>
                <a:cs typeface="Arial"/>
              </a:rPr>
              <a:t>in </a:t>
            </a:r>
            <a:r>
              <a:rPr dirty="0" baseline="2777" sz="3000" spc="-22">
                <a:latin typeface="Arial"/>
                <a:cs typeface="Arial"/>
              </a:rPr>
              <a:t>the </a:t>
            </a:r>
            <a:r>
              <a:rPr dirty="0" baseline="2777" sz="3000" spc="-30">
                <a:latin typeface="Arial"/>
                <a:cs typeface="Arial"/>
              </a:rPr>
              <a:t>re</a:t>
            </a:r>
            <a:r>
              <a:rPr dirty="0" baseline="4166" sz="3000" spc="-30">
                <a:latin typeface="Arial"/>
                <a:cs typeface="Arial"/>
              </a:rPr>
              <a:t>al</a:t>
            </a:r>
            <a:r>
              <a:rPr dirty="0" baseline="4166" sz="3000" spc="-142">
                <a:latin typeface="Arial"/>
                <a:cs typeface="Arial"/>
              </a:rPr>
              <a:t> </a:t>
            </a:r>
            <a:r>
              <a:rPr dirty="0" baseline="4166" sz="3000" spc="-22">
                <a:latin typeface="Arial"/>
                <a:cs typeface="Arial"/>
              </a:rPr>
              <a:t>worl</a:t>
            </a:r>
            <a:r>
              <a:rPr dirty="0" baseline="5555" sz="3000" spc="-22">
                <a:latin typeface="Arial"/>
                <a:cs typeface="Arial"/>
              </a:rPr>
              <a:t>d!</a:t>
            </a:r>
            <a:endParaRPr baseline="5555"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9299"/>
            <a:ext cx="1950334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810" rIns="0" bIns="0" rtlCol="0" vert="horz">
            <a:spAutoFit/>
          </a:bodyPr>
          <a:lstStyle/>
          <a:p>
            <a:pPr marL="1022985" marR="5080" indent="-8128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Which of these are: </a:t>
            </a:r>
            <a:r>
              <a:rPr dirty="0" sz="2800"/>
              <a:t>2-player zero-sum discrete finite  deterministic games of perfect</a:t>
            </a:r>
            <a:r>
              <a:rPr dirty="0" sz="2800" spc="-25"/>
              <a:t> </a:t>
            </a:r>
            <a:r>
              <a:rPr dirty="0" sz="2800"/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801" y="1073099"/>
            <a:ext cx="2576830" cy="3335654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76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player:</a:t>
            </a:r>
            <a:r>
              <a:rPr dirty="0" sz="1400" spc="1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Duh!</a:t>
            </a:r>
            <a:endParaRPr sz="1000">
              <a:latin typeface="Arial"/>
              <a:cs typeface="Arial"/>
            </a:endParaRPr>
          </a:p>
          <a:p>
            <a:pPr marL="125095" marR="216535" indent="-113030">
              <a:lnSpc>
                <a:spcPct val="100499"/>
              </a:lnSpc>
              <a:spcBef>
                <a:spcPts val="655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Zero-sum: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any outcome </a:t>
            </a:r>
            <a:r>
              <a:rPr dirty="0" sz="1000" spc="-5">
                <a:latin typeface="Arial"/>
                <a:cs typeface="Arial"/>
              </a:rPr>
              <a:t>of any  game, Player </a:t>
            </a:r>
            <a:r>
              <a:rPr dirty="0" sz="1000">
                <a:latin typeface="Arial"/>
                <a:cs typeface="Arial"/>
              </a:rPr>
              <a:t>A’s </a:t>
            </a:r>
            <a:r>
              <a:rPr dirty="0" sz="1000" spc="-5">
                <a:latin typeface="Arial"/>
                <a:cs typeface="Arial"/>
              </a:rPr>
              <a:t>gains </a:t>
            </a:r>
            <a:r>
              <a:rPr dirty="0" sz="1000" spc="-10">
                <a:latin typeface="Arial"/>
                <a:cs typeface="Arial"/>
              </a:rPr>
              <a:t>equal </a:t>
            </a:r>
            <a:r>
              <a:rPr dirty="0" sz="1000" spc="-5">
                <a:latin typeface="Arial"/>
                <a:cs typeface="Arial"/>
              </a:rPr>
              <a:t>player </a:t>
            </a:r>
            <a:r>
              <a:rPr dirty="0" sz="1000">
                <a:latin typeface="Arial"/>
                <a:cs typeface="Arial"/>
              </a:rPr>
              <a:t>B’s  </a:t>
            </a:r>
            <a:r>
              <a:rPr dirty="0" sz="1000" spc="-5">
                <a:latin typeface="Arial"/>
                <a:cs typeface="Arial"/>
              </a:rPr>
              <a:t>losses.</a:t>
            </a:r>
            <a:endParaRPr sz="1000">
              <a:latin typeface="Arial"/>
              <a:cs typeface="Arial"/>
            </a:endParaRPr>
          </a:p>
          <a:p>
            <a:pPr marL="125095" marR="5080" indent="-113030">
              <a:lnSpc>
                <a:spcPct val="101000"/>
              </a:lnSpc>
              <a:spcBef>
                <a:spcPts val="640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Discrete: </a:t>
            </a:r>
            <a:r>
              <a:rPr dirty="0" sz="1000" spc="-5">
                <a:latin typeface="Arial"/>
                <a:cs typeface="Arial"/>
              </a:rPr>
              <a:t>All game </a:t>
            </a:r>
            <a:r>
              <a:rPr dirty="0" sz="1000" spc="-10">
                <a:latin typeface="Arial"/>
                <a:cs typeface="Arial"/>
              </a:rPr>
              <a:t>states and decisions  </a:t>
            </a:r>
            <a:r>
              <a:rPr dirty="0" sz="1000" spc="-5">
                <a:latin typeface="Arial"/>
                <a:cs typeface="Arial"/>
              </a:rPr>
              <a:t>are discrete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125095" marR="5715" indent="-113030">
              <a:lnSpc>
                <a:spcPct val="101000"/>
              </a:lnSpc>
              <a:spcBef>
                <a:spcPts val="640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Finite: </a:t>
            </a:r>
            <a:r>
              <a:rPr dirty="0" sz="1000" spc="-5">
                <a:latin typeface="Arial"/>
                <a:cs typeface="Arial"/>
              </a:rPr>
              <a:t>Only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finite number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states and  </a:t>
            </a:r>
            <a:r>
              <a:rPr dirty="0" sz="1000" spc="-5">
                <a:latin typeface="Arial"/>
                <a:cs typeface="Arial"/>
              </a:rPr>
              <a:t>decisions.</a:t>
            </a:r>
            <a:endParaRPr sz="1000">
              <a:latin typeface="Arial"/>
              <a:cs typeface="Arial"/>
            </a:endParaRPr>
          </a:p>
          <a:p>
            <a:pPr marL="125095" marR="273685" indent="-113030">
              <a:lnSpc>
                <a:spcPct val="101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Deterministic: </a:t>
            </a:r>
            <a:r>
              <a:rPr dirty="0" sz="1000" spc="-5">
                <a:latin typeface="Arial"/>
                <a:cs typeface="Arial"/>
              </a:rPr>
              <a:t>No chance (no die  </a:t>
            </a:r>
            <a:r>
              <a:rPr dirty="0" sz="1000">
                <a:latin typeface="Arial"/>
                <a:cs typeface="Arial"/>
              </a:rPr>
              <a:t>rolls).</a:t>
            </a:r>
            <a:endParaRPr sz="10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spcBef>
                <a:spcPts val="65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Games: </a:t>
            </a:r>
            <a:r>
              <a:rPr dirty="0" sz="1000" spc="-10">
                <a:latin typeface="Arial"/>
                <a:cs typeface="Arial"/>
              </a:rPr>
              <a:t>See </a:t>
            </a:r>
            <a:r>
              <a:rPr dirty="0" sz="1000" spc="-5">
                <a:latin typeface="Arial"/>
                <a:cs typeface="Arial"/>
              </a:rPr>
              <a:t>next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page</a:t>
            </a:r>
            <a:endParaRPr sz="1000">
              <a:latin typeface="Arial"/>
              <a:cs typeface="Arial"/>
            </a:endParaRPr>
          </a:p>
          <a:p>
            <a:pPr marL="125095" marR="134620" indent="-113030">
              <a:lnSpc>
                <a:spcPct val="100299"/>
              </a:lnSpc>
              <a:spcBef>
                <a:spcPts val="665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Perfect information: </a:t>
            </a:r>
            <a:r>
              <a:rPr dirty="0" sz="1000" spc="-10">
                <a:latin typeface="Arial"/>
                <a:cs typeface="Arial"/>
              </a:rPr>
              <a:t>Both </a:t>
            </a:r>
            <a:r>
              <a:rPr dirty="0" sz="1000" spc="-5">
                <a:latin typeface="Arial"/>
                <a:cs typeface="Arial"/>
              </a:rPr>
              <a:t>players  </a:t>
            </a:r>
            <a:r>
              <a:rPr dirty="0" sz="1000" spc="-10">
                <a:latin typeface="Arial"/>
                <a:cs typeface="Arial"/>
              </a:rPr>
              <a:t>can see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state, and each decision is  </a:t>
            </a:r>
            <a:r>
              <a:rPr dirty="0" sz="1000" spc="-5">
                <a:latin typeface="Arial"/>
                <a:cs typeface="Arial"/>
              </a:rPr>
              <a:t>made sequentially (no simultaneous  moves).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0500" y="2882899"/>
            <a:ext cx="1828799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0" y="1130299"/>
            <a:ext cx="1562100" cy="1520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8900" y="4559300"/>
            <a:ext cx="2590800" cy="2026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7100" y="3187699"/>
            <a:ext cx="1201359" cy="1287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6100" y="4711700"/>
            <a:ext cx="2667267" cy="2000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8500" y="1282699"/>
            <a:ext cx="1866899" cy="1676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700" y="4406900"/>
            <a:ext cx="1371600" cy="1066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9299"/>
            <a:ext cx="1950334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810" rIns="0" bIns="0" rtlCol="0" vert="horz">
            <a:spAutoFit/>
          </a:bodyPr>
          <a:lstStyle/>
          <a:p>
            <a:pPr marL="1022985" marR="5080" indent="-8128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Which of these are: </a:t>
            </a:r>
            <a:r>
              <a:rPr dirty="0" sz="2800"/>
              <a:t>2-player zero-sum discrete finite  deterministic games of perfect</a:t>
            </a:r>
            <a:r>
              <a:rPr dirty="0" sz="2800" spc="-25"/>
              <a:t> </a:t>
            </a:r>
            <a:r>
              <a:rPr dirty="0" sz="2800"/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801" y="1073099"/>
            <a:ext cx="2576830" cy="3335654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76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player:</a:t>
            </a:r>
            <a:r>
              <a:rPr dirty="0" sz="1400" spc="1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Duh!</a:t>
            </a:r>
            <a:endParaRPr sz="1000">
              <a:latin typeface="Arial"/>
              <a:cs typeface="Arial"/>
            </a:endParaRPr>
          </a:p>
          <a:p>
            <a:pPr marL="125095" marR="216535" indent="-113030">
              <a:lnSpc>
                <a:spcPct val="100499"/>
              </a:lnSpc>
              <a:spcBef>
                <a:spcPts val="655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Zero-sum: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any outcome </a:t>
            </a:r>
            <a:r>
              <a:rPr dirty="0" sz="1000" spc="-5">
                <a:latin typeface="Arial"/>
                <a:cs typeface="Arial"/>
              </a:rPr>
              <a:t>of any  game, Player </a:t>
            </a:r>
            <a:r>
              <a:rPr dirty="0" sz="1000">
                <a:latin typeface="Arial"/>
                <a:cs typeface="Arial"/>
              </a:rPr>
              <a:t>A’s </a:t>
            </a:r>
            <a:r>
              <a:rPr dirty="0" sz="1000" spc="-5">
                <a:latin typeface="Arial"/>
                <a:cs typeface="Arial"/>
              </a:rPr>
              <a:t>gains </a:t>
            </a:r>
            <a:r>
              <a:rPr dirty="0" sz="1000" spc="-10">
                <a:latin typeface="Arial"/>
                <a:cs typeface="Arial"/>
              </a:rPr>
              <a:t>equal </a:t>
            </a:r>
            <a:r>
              <a:rPr dirty="0" sz="1000" spc="-5">
                <a:latin typeface="Arial"/>
                <a:cs typeface="Arial"/>
              </a:rPr>
              <a:t>player </a:t>
            </a:r>
            <a:r>
              <a:rPr dirty="0" sz="1000">
                <a:latin typeface="Arial"/>
                <a:cs typeface="Arial"/>
              </a:rPr>
              <a:t>B’s  </a:t>
            </a:r>
            <a:r>
              <a:rPr dirty="0" sz="1000" spc="-5">
                <a:latin typeface="Arial"/>
                <a:cs typeface="Arial"/>
              </a:rPr>
              <a:t>losses.</a:t>
            </a:r>
            <a:endParaRPr sz="1000">
              <a:latin typeface="Arial"/>
              <a:cs typeface="Arial"/>
            </a:endParaRPr>
          </a:p>
          <a:p>
            <a:pPr marL="125095" marR="5080" indent="-113030">
              <a:lnSpc>
                <a:spcPct val="101000"/>
              </a:lnSpc>
              <a:spcBef>
                <a:spcPts val="640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Discrete: </a:t>
            </a:r>
            <a:r>
              <a:rPr dirty="0" sz="1000" spc="-5">
                <a:latin typeface="Arial"/>
                <a:cs typeface="Arial"/>
              </a:rPr>
              <a:t>All game </a:t>
            </a:r>
            <a:r>
              <a:rPr dirty="0" sz="1000" spc="-10">
                <a:latin typeface="Arial"/>
                <a:cs typeface="Arial"/>
              </a:rPr>
              <a:t>states and decisions  </a:t>
            </a:r>
            <a:r>
              <a:rPr dirty="0" sz="1000" spc="-5">
                <a:latin typeface="Arial"/>
                <a:cs typeface="Arial"/>
              </a:rPr>
              <a:t>are discrete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125095" marR="5715" indent="-113030">
              <a:lnSpc>
                <a:spcPct val="101000"/>
              </a:lnSpc>
              <a:spcBef>
                <a:spcPts val="640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Finite: </a:t>
            </a:r>
            <a:r>
              <a:rPr dirty="0" sz="1000" spc="-5">
                <a:latin typeface="Arial"/>
                <a:cs typeface="Arial"/>
              </a:rPr>
              <a:t>Only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finite number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states and  </a:t>
            </a:r>
            <a:r>
              <a:rPr dirty="0" sz="1000" spc="-5">
                <a:latin typeface="Arial"/>
                <a:cs typeface="Arial"/>
              </a:rPr>
              <a:t>decisions.</a:t>
            </a:r>
            <a:endParaRPr sz="1000">
              <a:latin typeface="Arial"/>
              <a:cs typeface="Arial"/>
            </a:endParaRPr>
          </a:p>
          <a:p>
            <a:pPr marL="125095" marR="273685" indent="-113030">
              <a:lnSpc>
                <a:spcPct val="101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Deterministic: </a:t>
            </a:r>
            <a:r>
              <a:rPr dirty="0" sz="1000" spc="-5">
                <a:latin typeface="Arial"/>
                <a:cs typeface="Arial"/>
              </a:rPr>
              <a:t>No chance (no die  </a:t>
            </a:r>
            <a:r>
              <a:rPr dirty="0" sz="1000">
                <a:latin typeface="Arial"/>
                <a:cs typeface="Arial"/>
              </a:rPr>
              <a:t>rolls).</a:t>
            </a:r>
            <a:endParaRPr sz="10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spcBef>
                <a:spcPts val="655"/>
              </a:spcBef>
              <a:buChar char="•"/>
              <a:tabLst>
                <a:tab pos="12573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Games: </a:t>
            </a:r>
            <a:r>
              <a:rPr dirty="0" sz="1000" spc="-10">
                <a:latin typeface="Arial"/>
                <a:cs typeface="Arial"/>
              </a:rPr>
              <a:t>See </a:t>
            </a:r>
            <a:r>
              <a:rPr dirty="0" sz="1000" spc="-5">
                <a:latin typeface="Arial"/>
                <a:cs typeface="Arial"/>
              </a:rPr>
              <a:t>next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page</a:t>
            </a:r>
            <a:endParaRPr sz="1000">
              <a:latin typeface="Arial"/>
              <a:cs typeface="Arial"/>
            </a:endParaRPr>
          </a:p>
          <a:p>
            <a:pPr marL="125095" marR="134620" indent="-113030">
              <a:lnSpc>
                <a:spcPct val="100299"/>
              </a:lnSpc>
              <a:spcBef>
                <a:spcPts val="665"/>
              </a:spcBef>
              <a:buChar char="•"/>
              <a:tabLst>
                <a:tab pos="125730" algn="l"/>
              </a:tabLst>
            </a:pP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Perfect information: </a:t>
            </a:r>
            <a:r>
              <a:rPr dirty="0" sz="1000" spc="-10">
                <a:latin typeface="Arial"/>
                <a:cs typeface="Arial"/>
              </a:rPr>
              <a:t>Both </a:t>
            </a:r>
            <a:r>
              <a:rPr dirty="0" sz="1000" spc="-5">
                <a:latin typeface="Arial"/>
                <a:cs typeface="Arial"/>
              </a:rPr>
              <a:t>players  </a:t>
            </a:r>
            <a:r>
              <a:rPr dirty="0" sz="1000" spc="-10">
                <a:latin typeface="Arial"/>
                <a:cs typeface="Arial"/>
              </a:rPr>
              <a:t>can see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state, and each decision is  </a:t>
            </a:r>
            <a:r>
              <a:rPr dirty="0" sz="1000" spc="-5">
                <a:latin typeface="Arial"/>
                <a:cs typeface="Arial"/>
              </a:rPr>
              <a:t>made sequentially (no simultaneous  moves).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0500" y="2882899"/>
            <a:ext cx="1828799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0" y="1130299"/>
            <a:ext cx="1562100" cy="1520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8900" y="4559300"/>
            <a:ext cx="2590800" cy="2026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7100" y="3187699"/>
            <a:ext cx="1201359" cy="1287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6100" y="4711700"/>
            <a:ext cx="2667267" cy="2000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8500" y="1282699"/>
            <a:ext cx="1866899" cy="1676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700" y="4406900"/>
            <a:ext cx="1371600" cy="1066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143" y="1178305"/>
            <a:ext cx="1518285" cy="891540"/>
          </a:xfrm>
          <a:custGeom>
            <a:avLst/>
            <a:gdLst/>
            <a:ahLst/>
            <a:cxnLst/>
            <a:rect l="l" t="t" r="r" b="b"/>
            <a:pathLst>
              <a:path w="1518285" h="891539">
                <a:moveTo>
                  <a:pt x="1517903" y="433578"/>
                </a:moveTo>
                <a:lnTo>
                  <a:pt x="1373886" y="0"/>
                </a:lnTo>
                <a:lnTo>
                  <a:pt x="0" y="457962"/>
                </a:lnTo>
                <a:lnTo>
                  <a:pt x="144780" y="891540"/>
                </a:lnTo>
                <a:lnTo>
                  <a:pt x="1517903" y="43357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0520000">
            <a:off x="373996" y="1487979"/>
            <a:ext cx="124378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57" sz="3600" spc="-3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endParaRPr baseline="1157"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75" y="4139438"/>
            <a:ext cx="1819275" cy="992505"/>
          </a:xfrm>
          <a:custGeom>
            <a:avLst/>
            <a:gdLst/>
            <a:ahLst/>
            <a:cxnLst/>
            <a:rect l="l" t="t" r="r" b="b"/>
            <a:pathLst>
              <a:path w="1819275" h="992504">
                <a:moveTo>
                  <a:pt x="1818894" y="433577"/>
                </a:moveTo>
                <a:lnTo>
                  <a:pt x="1674875" y="0"/>
                </a:lnTo>
                <a:lnTo>
                  <a:pt x="0" y="558545"/>
                </a:lnTo>
                <a:lnTo>
                  <a:pt x="144780" y="992124"/>
                </a:lnTo>
                <a:lnTo>
                  <a:pt x="1818894" y="43357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0520000">
            <a:off x="131219" y="4506731"/>
            <a:ext cx="150999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Mul</a:t>
            </a:r>
            <a:r>
              <a:rPr dirty="0" baseline="1157" sz="3600" spc="-30">
                <a:solidFill>
                  <a:srgbClr val="FFFFFF"/>
                </a:solidFill>
                <a:latin typeface="Arial"/>
                <a:cs typeface="Arial"/>
              </a:rPr>
              <a:t>tiplayer</a:t>
            </a:r>
            <a:endParaRPr baseline="1157"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41830" y="3225038"/>
            <a:ext cx="1819275" cy="992505"/>
          </a:xfrm>
          <a:custGeom>
            <a:avLst/>
            <a:gdLst/>
            <a:ahLst/>
            <a:cxnLst/>
            <a:rect l="l" t="t" r="r" b="b"/>
            <a:pathLst>
              <a:path w="1819275" h="992504">
                <a:moveTo>
                  <a:pt x="1818893" y="433577"/>
                </a:moveTo>
                <a:lnTo>
                  <a:pt x="1674113" y="0"/>
                </a:lnTo>
                <a:lnTo>
                  <a:pt x="0" y="558545"/>
                </a:lnTo>
                <a:lnTo>
                  <a:pt x="144017" y="992124"/>
                </a:lnTo>
                <a:lnTo>
                  <a:pt x="1818893" y="43357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20520000">
            <a:off x="2048883" y="3588906"/>
            <a:ext cx="152554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57" sz="3600" spc="-22">
                <a:solidFill>
                  <a:srgbClr val="FFFFFF"/>
                </a:solidFill>
                <a:latin typeface="Arial"/>
                <a:cs typeface="Arial"/>
              </a:rPr>
              <a:t>playe</a:t>
            </a:r>
            <a:r>
              <a:rPr dirty="0" baseline="2314" sz="3600" spc="-22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8030" y="1015238"/>
            <a:ext cx="1819275" cy="992505"/>
          </a:xfrm>
          <a:custGeom>
            <a:avLst/>
            <a:gdLst/>
            <a:ahLst/>
            <a:cxnLst/>
            <a:rect l="l" t="t" r="r" b="b"/>
            <a:pathLst>
              <a:path w="1819275" h="992505">
                <a:moveTo>
                  <a:pt x="1818893" y="433577"/>
                </a:moveTo>
                <a:lnTo>
                  <a:pt x="1674113" y="0"/>
                </a:lnTo>
                <a:lnTo>
                  <a:pt x="0" y="558545"/>
                </a:lnTo>
                <a:lnTo>
                  <a:pt x="144017" y="992124"/>
                </a:lnTo>
                <a:lnTo>
                  <a:pt x="1818893" y="43357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20520000">
            <a:off x="2126387" y="1392796"/>
            <a:ext cx="144103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Stoc</a:t>
            </a:r>
            <a:r>
              <a:rPr dirty="0" baseline="1157" sz="3600" spc="-30">
                <a:solidFill>
                  <a:srgbClr val="FFFFFF"/>
                </a:solidFill>
                <a:latin typeface="Arial"/>
                <a:cs typeface="Arial"/>
              </a:rPr>
              <a:t>hastic</a:t>
            </a:r>
            <a:endParaRPr baseline="1157"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65467" y="1015238"/>
            <a:ext cx="1934845" cy="1338580"/>
          </a:xfrm>
          <a:custGeom>
            <a:avLst/>
            <a:gdLst/>
            <a:ahLst/>
            <a:cxnLst/>
            <a:rect l="l" t="t" r="r" b="b"/>
            <a:pathLst>
              <a:path w="1934845" h="1338580">
                <a:moveTo>
                  <a:pt x="1934718" y="780287"/>
                </a:moveTo>
                <a:lnTo>
                  <a:pt x="1674876" y="0"/>
                </a:lnTo>
                <a:lnTo>
                  <a:pt x="0" y="557784"/>
                </a:lnTo>
                <a:lnTo>
                  <a:pt x="259842" y="1338072"/>
                </a:lnTo>
                <a:lnTo>
                  <a:pt x="1934718" y="780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20520000">
            <a:off x="6777868" y="1461701"/>
            <a:ext cx="101702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1157" sz="3600" spc="-22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1157" sz="3600" spc="-3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1157" sz="36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baseline="1157"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0520000">
            <a:off x="6886955" y="1719661"/>
            <a:ext cx="155791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dirty="0" baseline="1157" sz="3600" spc="-30">
                <a:solidFill>
                  <a:srgbClr val="FFFFFF"/>
                </a:solidFill>
                <a:latin typeface="Arial"/>
                <a:cs typeface="Arial"/>
              </a:rPr>
              <a:t>rmatio</a:t>
            </a:r>
            <a:r>
              <a:rPr dirty="0" baseline="2314" sz="3600" spc="-3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68265" y="4447285"/>
            <a:ext cx="2346325" cy="1323340"/>
          </a:xfrm>
          <a:custGeom>
            <a:avLst/>
            <a:gdLst/>
            <a:ahLst/>
            <a:cxnLst/>
            <a:rect l="l" t="t" r="r" b="b"/>
            <a:pathLst>
              <a:path w="2346325" h="1323339">
                <a:moveTo>
                  <a:pt x="2346198" y="608076"/>
                </a:moveTo>
                <a:lnTo>
                  <a:pt x="2142743" y="0"/>
                </a:lnTo>
                <a:lnTo>
                  <a:pt x="0" y="713994"/>
                </a:lnTo>
                <a:lnTo>
                  <a:pt x="202691" y="1322832"/>
                </a:lnTo>
                <a:lnTo>
                  <a:pt x="2346198" y="608076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 rot="20520000">
            <a:off x="4756022" y="4873312"/>
            <a:ext cx="205933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Invol</a:t>
            </a:r>
            <a:r>
              <a:rPr dirty="0" baseline="1543" sz="2700" spc="-22">
                <a:solidFill>
                  <a:srgbClr val="FFFFFF"/>
                </a:solidFill>
                <a:latin typeface="Arial"/>
                <a:cs typeface="Arial"/>
              </a:rPr>
              <a:t>ves</a:t>
            </a:r>
            <a:r>
              <a:rPr dirty="0" baseline="1543" sz="2700" spc="-1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543" sz="2700" spc="-22">
                <a:solidFill>
                  <a:srgbClr val="FFFFFF"/>
                </a:solidFill>
                <a:latin typeface="Arial"/>
                <a:cs typeface="Arial"/>
              </a:rPr>
              <a:t>Impr</a:t>
            </a:r>
            <a:r>
              <a:rPr dirty="0" baseline="3086" sz="2700" spc="-22">
                <a:solidFill>
                  <a:srgbClr val="FFFFFF"/>
                </a:solidFill>
                <a:latin typeface="Arial"/>
                <a:cs typeface="Arial"/>
              </a:rPr>
              <a:t>obable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0520000">
            <a:off x="4850307" y="5193819"/>
            <a:ext cx="168121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Anim</a:t>
            </a:r>
            <a:r>
              <a:rPr dirty="0" baseline="1543" sz="2700" spc="-22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baseline="1543" sz="2700" spc="-1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543" sz="2700" spc="-22">
                <a:solidFill>
                  <a:srgbClr val="FFFFFF"/>
                </a:solidFill>
                <a:latin typeface="Arial"/>
                <a:cs typeface="Arial"/>
              </a:rPr>
              <a:t>Behav</a:t>
            </a:r>
            <a:r>
              <a:rPr dirty="0" baseline="3086" sz="2700" spc="-22">
                <a:solidFill>
                  <a:srgbClr val="FFFFFF"/>
                </a:solidFill>
                <a:latin typeface="Arial"/>
                <a:cs typeface="Arial"/>
              </a:rPr>
              <a:t>ior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1083" y="4446523"/>
            <a:ext cx="3143885" cy="2326640"/>
          </a:xfrm>
          <a:custGeom>
            <a:avLst/>
            <a:gdLst/>
            <a:ahLst/>
            <a:cxnLst/>
            <a:rect l="l" t="t" r="r" b="b"/>
            <a:pathLst>
              <a:path w="3143885" h="2326640">
                <a:moveTo>
                  <a:pt x="1651292" y="131825"/>
                </a:moveTo>
                <a:lnTo>
                  <a:pt x="1606372" y="132351"/>
                </a:lnTo>
                <a:lnTo>
                  <a:pt x="1559575" y="132536"/>
                </a:lnTo>
                <a:lnTo>
                  <a:pt x="1511102" y="132458"/>
                </a:lnTo>
                <a:lnTo>
                  <a:pt x="1461155" y="132194"/>
                </a:lnTo>
                <a:lnTo>
                  <a:pt x="1409933" y="131822"/>
                </a:lnTo>
                <a:lnTo>
                  <a:pt x="1357637" y="131417"/>
                </a:lnTo>
                <a:lnTo>
                  <a:pt x="1304467" y="131059"/>
                </a:lnTo>
                <a:lnTo>
                  <a:pt x="1250626" y="130825"/>
                </a:lnTo>
                <a:lnTo>
                  <a:pt x="1196312" y="130791"/>
                </a:lnTo>
                <a:lnTo>
                  <a:pt x="1141727" y="131034"/>
                </a:lnTo>
                <a:lnTo>
                  <a:pt x="1087072" y="131634"/>
                </a:lnTo>
                <a:lnTo>
                  <a:pt x="1032546" y="132665"/>
                </a:lnTo>
                <a:lnTo>
                  <a:pt x="978351" y="134207"/>
                </a:lnTo>
                <a:lnTo>
                  <a:pt x="924687" y="136336"/>
                </a:lnTo>
                <a:lnTo>
                  <a:pt x="871756" y="139129"/>
                </a:lnTo>
                <a:lnTo>
                  <a:pt x="819756" y="142665"/>
                </a:lnTo>
                <a:lnTo>
                  <a:pt x="768890" y="147019"/>
                </a:lnTo>
                <a:lnTo>
                  <a:pt x="719358" y="152271"/>
                </a:lnTo>
                <a:lnTo>
                  <a:pt x="671360" y="158496"/>
                </a:lnTo>
                <a:lnTo>
                  <a:pt x="622532" y="182034"/>
                </a:lnTo>
                <a:lnTo>
                  <a:pt x="573348" y="205073"/>
                </a:lnTo>
                <a:lnTo>
                  <a:pt x="524020" y="228254"/>
                </a:lnTo>
                <a:lnTo>
                  <a:pt x="474764" y="252221"/>
                </a:lnTo>
                <a:lnTo>
                  <a:pt x="452904" y="266806"/>
                </a:lnTo>
                <a:lnTo>
                  <a:pt x="434759" y="282606"/>
                </a:lnTo>
                <a:lnTo>
                  <a:pt x="416042" y="297120"/>
                </a:lnTo>
                <a:lnTo>
                  <a:pt x="392468" y="307847"/>
                </a:lnTo>
                <a:lnTo>
                  <a:pt x="370703" y="336470"/>
                </a:lnTo>
                <a:lnTo>
                  <a:pt x="345224" y="364235"/>
                </a:lnTo>
                <a:lnTo>
                  <a:pt x="317459" y="389715"/>
                </a:lnTo>
                <a:lnTo>
                  <a:pt x="288836" y="411479"/>
                </a:lnTo>
                <a:lnTo>
                  <a:pt x="268131" y="441102"/>
                </a:lnTo>
                <a:lnTo>
                  <a:pt x="247783" y="469010"/>
                </a:lnTo>
                <a:lnTo>
                  <a:pt x="227007" y="496347"/>
                </a:lnTo>
                <a:lnTo>
                  <a:pt x="205016" y="524255"/>
                </a:lnTo>
                <a:lnTo>
                  <a:pt x="192955" y="539900"/>
                </a:lnTo>
                <a:lnTo>
                  <a:pt x="180537" y="557974"/>
                </a:lnTo>
                <a:lnTo>
                  <a:pt x="170833" y="572904"/>
                </a:lnTo>
                <a:lnTo>
                  <a:pt x="166916" y="579120"/>
                </a:lnTo>
                <a:lnTo>
                  <a:pt x="154926" y="622756"/>
                </a:lnTo>
                <a:lnTo>
                  <a:pt x="138436" y="663035"/>
                </a:lnTo>
                <a:lnTo>
                  <a:pt x="117517" y="701170"/>
                </a:lnTo>
                <a:lnTo>
                  <a:pt x="92240" y="738377"/>
                </a:lnTo>
                <a:lnTo>
                  <a:pt x="84132" y="763523"/>
                </a:lnTo>
                <a:lnTo>
                  <a:pt x="73666" y="786955"/>
                </a:lnTo>
                <a:lnTo>
                  <a:pt x="61057" y="809529"/>
                </a:lnTo>
                <a:lnTo>
                  <a:pt x="46520" y="832103"/>
                </a:lnTo>
                <a:lnTo>
                  <a:pt x="37697" y="873811"/>
                </a:lnTo>
                <a:lnTo>
                  <a:pt x="28518" y="915447"/>
                </a:lnTo>
                <a:lnTo>
                  <a:pt x="19195" y="956940"/>
                </a:lnTo>
                <a:lnTo>
                  <a:pt x="9944" y="998220"/>
                </a:lnTo>
                <a:lnTo>
                  <a:pt x="5805" y="1037446"/>
                </a:lnTo>
                <a:lnTo>
                  <a:pt x="2864" y="1064498"/>
                </a:lnTo>
                <a:lnTo>
                  <a:pt x="999" y="1082468"/>
                </a:lnTo>
                <a:lnTo>
                  <a:pt x="85" y="1094448"/>
                </a:lnTo>
                <a:lnTo>
                  <a:pt x="0" y="1103528"/>
                </a:lnTo>
                <a:lnTo>
                  <a:pt x="618" y="1112801"/>
                </a:lnTo>
                <a:lnTo>
                  <a:pt x="1817" y="1125358"/>
                </a:lnTo>
                <a:lnTo>
                  <a:pt x="3472" y="1144290"/>
                </a:lnTo>
                <a:lnTo>
                  <a:pt x="5461" y="1172689"/>
                </a:lnTo>
                <a:lnTo>
                  <a:pt x="7660" y="1213646"/>
                </a:lnTo>
                <a:lnTo>
                  <a:pt x="9944" y="1270253"/>
                </a:lnTo>
                <a:lnTo>
                  <a:pt x="10303" y="1305278"/>
                </a:lnTo>
                <a:lnTo>
                  <a:pt x="9732" y="1345952"/>
                </a:lnTo>
                <a:lnTo>
                  <a:pt x="8923" y="1391163"/>
                </a:lnTo>
                <a:lnTo>
                  <a:pt x="8570" y="1439797"/>
                </a:lnTo>
                <a:lnTo>
                  <a:pt x="9366" y="1490741"/>
                </a:lnTo>
                <a:lnTo>
                  <a:pt x="12004" y="1542882"/>
                </a:lnTo>
                <a:lnTo>
                  <a:pt x="17176" y="1595105"/>
                </a:lnTo>
                <a:lnTo>
                  <a:pt x="25577" y="1646299"/>
                </a:lnTo>
                <a:lnTo>
                  <a:pt x="37897" y="1695350"/>
                </a:lnTo>
                <a:lnTo>
                  <a:pt x="54832" y="1741143"/>
                </a:lnTo>
                <a:lnTo>
                  <a:pt x="77072" y="1782566"/>
                </a:lnTo>
                <a:lnTo>
                  <a:pt x="105313" y="1818506"/>
                </a:lnTo>
                <a:lnTo>
                  <a:pt x="140246" y="1847850"/>
                </a:lnTo>
                <a:lnTo>
                  <a:pt x="160760" y="1882509"/>
                </a:lnTo>
                <a:lnTo>
                  <a:pt x="169488" y="1898237"/>
                </a:lnTo>
                <a:lnTo>
                  <a:pt x="179787" y="1904963"/>
                </a:lnTo>
                <a:lnTo>
                  <a:pt x="205016" y="1912619"/>
                </a:lnTo>
                <a:lnTo>
                  <a:pt x="236020" y="1944349"/>
                </a:lnTo>
                <a:lnTo>
                  <a:pt x="270738" y="1968722"/>
                </a:lnTo>
                <a:lnTo>
                  <a:pt x="307457" y="1990951"/>
                </a:lnTo>
                <a:lnTo>
                  <a:pt x="344462" y="2016252"/>
                </a:lnTo>
                <a:lnTo>
                  <a:pt x="382986" y="2047371"/>
                </a:lnTo>
                <a:lnTo>
                  <a:pt x="420231" y="2079718"/>
                </a:lnTo>
                <a:lnTo>
                  <a:pt x="457249" y="2111904"/>
                </a:lnTo>
                <a:lnTo>
                  <a:pt x="495093" y="2142544"/>
                </a:lnTo>
                <a:lnTo>
                  <a:pt x="534817" y="2170251"/>
                </a:lnTo>
                <a:lnTo>
                  <a:pt x="577474" y="2193640"/>
                </a:lnTo>
                <a:lnTo>
                  <a:pt x="624116" y="2211323"/>
                </a:lnTo>
                <a:lnTo>
                  <a:pt x="646852" y="2227068"/>
                </a:lnTo>
                <a:lnTo>
                  <a:pt x="652846" y="2231361"/>
                </a:lnTo>
                <a:lnTo>
                  <a:pt x="651643" y="2229516"/>
                </a:lnTo>
                <a:lnTo>
                  <a:pt x="652790" y="2226846"/>
                </a:lnTo>
                <a:lnTo>
                  <a:pt x="665832" y="2228662"/>
                </a:lnTo>
                <a:lnTo>
                  <a:pt x="700316" y="2240279"/>
                </a:lnTo>
                <a:lnTo>
                  <a:pt x="732999" y="2254388"/>
                </a:lnTo>
                <a:lnTo>
                  <a:pt x="762895" y="2267425"/>
                </a:lnTo>
                <a:lnTo>
                  <a:pt x="794078" y="2278320"/>
                </a:lnTo>
                <a:lnTo>
                  <a:pt x="830618" y="2286000"/>
                </a:lnTo>
                <a:lnTo>
                  <a:pt x="868984" y="2308237"/>
                </a:lnTo>
                <a:lnTo>
                  <a:pt x="911377" y="2320865"/>
                </a:lnTo>
                <a:lnTo>
                  <a:pt x="956501" y="2326028"/>
                </a:lnTo>
                <a:lnTo>
                  <a:pt x="1003065" y="2325872"/>
                </a:lnTo>
                <a:lnTo>
                  <a:pt x="1049776" y="2322544"/>
                </a:lnTo>
                <a:lnTo>
                  <a:pt x="1095341" y="2318190"/>
                </a:lnTo>
                <a:lnTo>
                  <a:pt x="1138466" y="2314956"/>
                </a:lnTo>
                <a:lnTo>
                  <a:pt x="1189225" y="2304870"/>
                </a:lnTo>
                <a:lnTo>
                  <a:pt x="1240319" y="2295458"/>
                </a:lnTo>
                <a:lnTo>
                  <a:pt x="1291711" y="2286695"/>
                </a:lnTo>
                <a:lnTo>
                  <a:pt x="1343360" y="2278558"/>
                </a:lnTo>
                <a:lnTo>
                  <a:pt x="1395229" y="2271024"/>
                </a:lnTo>
                <a:lnTo>
                  <a:pt x="1447277" y="2264069"/>
                </a:lnTo>
                <a:lnTo>
                  <a:pt x="1499465" y="2257671"/>
                </a:lnTo>
                <a:lnTo>
                  <a:pt x="1551756" y="2251804"/>
                </a:lnTo>
                <a:lnTo>
                  <a:pt x="1604108" y="2246447"/>
                </a:lnTo>
                <a:lnTo>
                  <a:pt x="1656484" y="2241575"/>
                </a:lnTo>
                <a:lnTo>
                  <a:pt x="1708845" y="2237166"/>
                </a:lnTo>
                <a:lnTo>
                  <a:pt x="1761151" y="2233195"/>
                </a:lnTo>
                <a:lnTo>
                  <a:pt x="1813363" y="2229639"/>
                </a:lnTo>
                <a:lnTo>
                  <a:pt x="1865442" y="2226475"/>
                </a:lnTo>
                <a:lnTo>
                  <a:pt x="1917349" y="2223680"/>
                </a:lnTo>
                <a:lnTo>
                  <a:pt x="1969046" y="2221229"/>
                </a:lnTo>
                <a:lnTo>
                  <a:pt x="2019192" y="2216069"/>
                </a:lnTo>
                <a:lnTo>
                  <a:pt x="2068606" y="2210240"/>
                </a:lnTo>
                <a:lnTo>
                  <a:pt x="2117484" y="2203642"/>
                </a:lnTo>
                <a:lnTo>
                  <a:pt x="2166023" y="2196179"/>
                </a:lnTo>
                <a:lnTo>
                  <a:pt x="2214419" y="2187751"/>
                </a:lnTo>
                <a:lnTo>
                  <a:pt x="2262868" y="2178260"/>
                </a:lnTo>
                <a:lnTo>
                  <a:pt x="2311568" y="2167608"/>
                </a:lnTo>
                <a:lnTo>
                  <a:pt x="2360714" y="2155697"/>
                </a:lnTo>
                <a:lnTo>
                  <a:pt x="2399756" y="2131680"/>
                </a:lnTo>
                <a:lnTo>
                  <a:pt x="2441655" y="2111642"/>
                </a:lnTo>
                <a:lnTo>
                  <a:pt x="2485587" y="2094737"/>
                </a:lnTo>
                <a:lnTo>
                  <a:pt x="2530724" y="2080118"/>
                </a:lnTo>
                <a:lnTo>
                  <a:pt x="2576243" y="2066939"/>
                </a:lnTo>
                <a:lnTo>
                  <a:pt x="2621318" y="2054352"/>
                </a:lnTo>
                <a:lnTo>
                  <a:pt x="2656322" y="2030456"/>
                </a:lnTo>
                <a:lnTo>
                  <a:pt x="2671610" y="2019776"/>
                </a:lnTo>
                <a:lnTo>
                  <a:pt x="2685183" y="2014382"/>
                </a:lnTo>
                <a:lnTo>
                  <a:pt x="2715044" y="2006346"/>
                </a:lnTo>
                <a:lnTo>
                  <a:pt x="2737725" y="1990796"/>
                </a:lnTo>
                <a:lnTo>
                  <a:pt x="2759907" y="1975675"/>
                </a:lnTo>
                <a:lnTo>
                  <a:pt x="2783088" y="1961983"/>
                </a:lnTo>
                <a:lnTo>
                  <a:pt x="2808770" y="1950719"/>
                </a:lnTo>
                <a:lnTo>
                  <a:pt x="2848808" y="1926262"/>
                </a:lnTo>
                <a:lnTo>
                  <a:pt x="2891517" y="1904292"/>
                </a:lnTo>
                <a:lnTo>
                  <a:pt x="2934628" y="1882359"/>
                </a:lnTo>
                <a:lnTo>
                  <a:pt x="2975874" y="1858012"/>
                </a:lnTo>
                <a:lnTo>
                  <a:pt x="3012986" y="1828800"/>
                </a:lnTo>
                <a:lnTo>
                  <a:pt x="3020082" y="1821632"/>
                </a:lnTo>
                <a:lnTo>
                  <a:pt x="3026892" y="1814322"/>
                </a:lnTo>
                <a:lnTo>
                  <a:pt x="3033988" y="1807582"/>
                </a:lnTo>
                <a:lnTo>
                  <a:pt x="3076327" y="1788889"/>
                </a:lnTo>
                <a:lnTo>
                  <a:pt x="3097568" y="1783079"/>
                </a:lnTo>
                <a:lnTo>
                  <a:pt x="3121321" y="1750039"/>
                </a:lnTo>
                <a:lnTo>
                  <a:pt x="3131572" y="1735931"/>
                </a:lnTo>
                <a:lnTo>
                  <a:pt x="3136251" y="1724251"/>
                </a:lnTo>
                <a:lnTo>
                  <a:pt x="3143288" y="1698497"/>
                </a:lnTo>
                <a:lnTo>
                  <a:pt x="3140198" y="1652938"/>
                </a:lnTo>
                <a:lnTo>
                  <a:pt x="3136426" y="1605204"/>
                </a:lnTo>
                <a:lnTo>
                  <a:pt x="3131776" y="1555772"/>
                </a:lnTo>
                <a:lnTo>
                  <a:pt x="3126051" y="1505118"/>
                </a:lnTo>
                <a:lnTo>
                  <a:pt x="3119058" y="1453719"/>
                </a:lnTo>
                <a:lnTo>
                  <a:pt x="3110599" y="1402052"/>
                </a:lnTo>
                <a:lnTo>
                  <a:pt x="3100480" y="1350593"/>
                </a:lnTo>
                <a:lnTo>
                  <a:pt x="3088504" y="1299818"/>
                </a:lnTo>
                <a:lnTo>
                  <a:pt x="3074477" y="1250205"/>
                </a:lnTo>
                <a:lnTo>
                  <a:pt x="3058202" y="1202230"/>
                </a:lnTo>
                <a:lnTo>
                  <a:pt x="3039484" y="1156369"/>
                </a:lnTo>
                <a:lnTo>
                  <a:pt x="3018127" y="1113098"/>
                </a:lnTo>
                <a:lnTo>
                  <a:pt x="2993936" y="1072896"/>
                </a:lnTo>
                <a:lnTo>
                  <a:pt x="2978854" y="1020415"/>
                </a:lnTo>
                <a:lnTo>
                  <a:pt x="2958689" y="975104"/>
                </a:lnTo>
                <a:lnTo>
                  <a:pt x="2934024" y="933705"/>
                </a:lnTo>
                <a:lnTo>
                  <a:pt x="2905446" y="892966"/>
                </a:lnTo>
                <a:lnTo>
                  <a:pt x="2873540" y="849629"/>
                </a:lnTo>
                <a:lnTo>
                  <a:pt x="2857633" y="824245"/>
                </a:lnTo>
                <a:lnTo>
                  <a:pt x="2826391" y="771191"/>
                </a:lnTo>
                <a:lnTo>
                  <a:pt x="2794292" y="738282"/>
                </a:lnTo>
                <a:lnTo>
                  <a:pt x="2786696" y="733912"/>
                </a:lnTo>
                <a:lnTo>
                  <a:pt x="2779814" y="728471"/>
                </a:lnTo>
                <a:lnTo>
                  <a:pt x="2744169" y="697294"/>
                </a:lnTo>
                <a:lnTo>
                  <a:pt x="2707577" y="665383"/>
                </a:lnTo>
                <a:lnTo>
                  <a:pt x="2669746" y="634059"/>
                </a:lnTo>
                <a:lnTo>
                  <a:pt x="2630382" y="604641"/>
                </a:lnTo>
                <a:lnTo>
                  <a:pt x="2589192" y="578449"/>
                </a:lnTo>
                <a:lnTo>
                  <a:pt x="2545882" y="556802"/>
                </a:lnTo>
                <a:lnTo>
                  <a:pt x="2500160" y="541020"/>
                </a:lnTo>
                <a:lnTo>
                  <a:pt x="2478026" y="522303"/>
                </a:lnTo>
                <a:lnTo>
                  <a:pt x="2457964" y="510730"/>
                </a:lnTo>
                <a:lnTo>
                  <a:pt x="2435759" y="502872"/>
                </a:lnTo>
                <a:lnTo>
                  <a:pt x="2407196" y="495300"/>
                </a:lnTo>
                <a:lnTo>
                  <a:pt x="2379419" y="476797"/>
                </a:lnTo>
                <a:lnTo>
                  <a:pt x="2354142" y="465010"/>
                </a:lnTo>
                <a:lnTo>
                  <a:pt x="2327579" y="456937"/>
                </a:lnTo>
                <a:lnTo>
                  <a:pt x="2295944" y="449579"/>
                </a:lnTo>
                <a:lnTo>
                  <a:pt x="2253129" y="425541"/>
                </a:lnTo>
                <a:lnTo>
                  <a:pt x="2214600" y="401288"/>
                </a:lnTo>
                <a:lnTo>
                  <a:pt x="2174643" y="380035"/>
                </a:lnTo>
                <a:lnTo>
                  <a:pt x="2127542" y="364997"/>
                </a:lnTo>
                <a:lnTo>
                  <a:pt x="2092954" y="345566"/>
                </a:lnTo>
                <a:lnTo>
                  <a:pt x="2056009" y="330707"/>
                </a:lnTo>
                <a:lnTo>
                  <a:pt x="2017492" y="318706"/>
                </a:lnTo>
                <a:lnTo>
                  <a:pt x="1978190" y="307847"/>
                </a:lnTo>
                <a:lnTo>
                  <a:pt x="1946769" y="292131"/>
                </a:lnTo>
                <a:lnTo>
                  <a:pt x="1914277" y="280987"/>
                </a:lnTo>
                <a:lnTo>
                  <a:pt x="1880785" y="271843"/>
                </a:lnTo>
                <a:lnTo>
                  <a:pt x="1846364" y="262127"/>
                </a:lnTo>
                <a:lnTo>
                  <a:pt x="1802144" y="248721"/>
                </a:lnTo>
                <a:lnTo>
                  <a:pt x="1757781" y="234886"/>
                </a:lnTo>
                <a:lnTo>
                  <a:pt x="1713704" y="220765"/>
                </a:lnTo>
                <a:lnTo>
                  <a:pt x="1670342" y="206501"/>
                </a:lnTo>
                <a:lnTo>
                  <a:pt x="1627479" y="183642"/>
                </a:lnTo>
                <a:lnTo>
                  <a:pt x="1606477" y="170068"/>
                </a:lnTo>
                <a:lnTo>
                  <a:pt x="1585760" y="158496"/>
                </a:lnTo>
                <a:lnTo>
                  <a:pt x="1564198" y="149673"/>
                </a:lnTo>
                <a:lnTo>
                  <a:pt x="1543564" y="142208"/>
                </a:lnTo>
                <a:lnTo>
                  <a:pt x="1523073" y="133742"/>
                </a:lnTo>
                <a:lnTo>
                  <a:pt x="1501940" y="121920"/>
                </a:lnTo>
                <a:lnTo>
                  <a:pt x="1476818" y="89582"/>
                </a:lnTo>
                <a:lnTo>
                  <a:pt x="1448409" y="58673"/>
                </a:lnTo>
                <a:lnTo>
                  <a:pt x="1418572" y="28908"/>
                </a:lnTo>
                <a:lnTo>
                  <a:pt x="1389164" y="0"/>
                </a:lnTo>
              </a:path>
            </a:pathLst>
          </a:custGeom>
          <a:ln w="7620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44464" y="2478277"/>
            <a:ext cx="2265045" cy="1931670"/>
          </a:xfrm>
          <a:custGeom>
            <a:avLst/>
            <a:gdLst/>
            <a:ahLst/>
            <a:cxnLst/>
            <a:rect l="l" t="t" r="r" b="b"/>
            <a:pathLst>
              <a:path w="2265045" h="1931670">
                <a:moveTo>
                  <a:pt x="1302459" y="214121"/>
                </a:moveTo>
                <a:lnTo>
                  <a:pt x="1252471" y="213014"/>
                </a:lnTo>
                <a:lnTo>
                  <a:pt x="1202715" y="211866"/>
                </a:lnTo>
                <a:lnTo>
                  <a:pt x="1153149" y="210769"/>
                </a:lnTo>
                <a:lnTo>
                  <a:pt x="1103736" y="209818"/>
                </a:lnTo>
                <a:lnTo>
                  <a:pt x="1054436" y="209106"/>
                </a:lnTo>
                <a:lnTo>
                  <a:pt x="1005208" y="208727"/>
                </a:lnTo>
                <a:lnTo>
                  <a:pt x="956013" y="208775"/>
                </a:lnTo>
                <a:lnTo>
                  <a:pt x="906812" y="209343"/>
                </a:lnTo>
                <a:lnTo>
                  <a:pt x="857566" y="210525"/>
                </a:lnTo>
                <a:lnTo>
                  <a:pt x="808234" y="212415"/>
                </a:lnTo>
                <a:lnTo>
                  <a:pt x="758777" y="215106"/>
                </a:lnTo>
                <a:lnTo>
                  <a:pt x="709156" y="218691"/>
                </a:lnTo>
                <a:lnTo>
                  <a:pt x="659331" y="223265"/>
                </a:lnTo>
                <a:lnTo>
                  <a:pt x="613574" y="245668"/>
                </a:lnTo>
                <a:lnTo>
                  <a:pt x="567598" y="266791"/>
                </a:lnTo>
                <a:lnTo>
                  <a:pt x="521183" y="286085"/>
                </a:lnTo>
                <a:lnTo>
                  <a:pt x="474110" y="303001"/>
                </a:lnTo>
                <a:lnTo>
                  <a:pt x="426159" y="316992"/>
                </a:lnTo>
                <a:lnTo>
                  <a:pt x="386120" y="340711"/>
                </a:lnTo>
                <a:lnTo>
                  <a:pt x="343777" y="363187"/>
                </a:lnTo>
                <a:lnTo>
                  <a:pt x="301947" y="386833"/>
                </a:lnTo>
                <a:lnTo>
                  <a:pt x="263444" y="414064"/>
                </a:lnTo>
                <a:lnTo>
                  <a:pt x="231087" y="447293"/>
                </a:lnTo>
                <a:lnTo>
                  <a:pt x="202619" y="487751"/>
                </a:lnTo>
                <a:lnTo>
                  <a:pt x="178223" y="528637"/>
                </a:lnTo>
                <a:lnTo>
                  <a:pt x="156827" y="570952"/>
                </a:lnTo>
                <a:lnTo>
                  <a:pt x="137361" y="615695"/>
                </a:lnTo>
                <a:lnTo>
                  <a:pt x="116501" y="673798"/>
                </a:lnTo>
                <a:lnTo>
                  <a:pt x="105321" y="700778"/>
                </a:lnTo>
                <a:lnTo>
                  <a:pt x="89355" y="728471"/>
                </a:lnTo>
                <a:lnTo>
                  <a:pt x="80235" y="767238"/>
                </a:lnTo>
                <a:lnTo>
                  <a:pt x="67257" y="804862"/>
                </a:lnTo>
                <a:lnTo>
                  <a:pt x="51421" y="841628"/>
                </a:lnTo>
                <a:lnTo>
                  <a:pt x="33728" y="877823"/>
                </a:lnTo>
                <a:lnTo>
                  <a:pt x="28145" y="908422"/>
                </a:lnTo>
                <a:lnTo>
                  <a:pt x="22204" y="938593"/>
                </a:lnTo>
                <a:lnTo>
                  <a:pt x="14976" y="968478"/>
                </a:lnTo>
                <a:lnTo>
                  <a:pt x="5535" y="998219"/>
                </a:lnTo>
                <a:lnTo>
                  <a:pt x="5088" y="1024682"/>
                </a:lnTo>
                <a:lnTo>
                  <a:pt x="3426" y="1061423"/>
                </a:lnTo>
                <a:lnTo>
                  <a:pt x="1434" y="1106192"/>
                </a:lnTo>
                <a:lnTo>
                  <a:pt x="0" y="1156740"/>
                </a:lnTo>
                <a:lnTo>
                  <a:pt x="10" y="1210817"/>
                </a:lnTo>
                <a:lnTo>
                  <a:pt x="2352" y="1266175"/>
                </a:lnTo>
                <a:lnTo>
                  <a:pt x="7913" y="1320564"/>
                </a:lnTo>
                <a:lnTo>
                  <a:pt x="17580" y="1371733"/>
                </a:lnTo>
                <a:lnTo>
                  <a:pt x="32239" y="1417435"/>
                </a:lnTo>
                <a:lnTo>
                  <a:pt x="52778" y="1455419"/>
                </a:lnTo>
                <a:lnTo>
                  <a:pt x="63982" y="1480268"/>
                </a:lnTo>
                <a:lnTo>
                  <a:pt x="78401" y="1498187"/>
                </a:lnTo>
                <a:lnTo>
                  <a:pt x="96391" y="1513391"/>
                </a:lnTo>
                <a:lnTo>
                  <a:pt x="118311" y="1530095"/>
                </a:lnTo>
                <a:lnTo>
                  <a:pt x="125716" y="1536656"/>
                </a:lnTo>
                <a:lnTo>
                  <a:pt x="132408" y="1544288"/>
                </a:lnTo>
                <a:lnTo>
                  <a:pt x="139099" y="1552062"/>
                </a:lnTo>
                <a:lnTo>
                  <a:pt x="146505" y="1559051"/>
                </a:lnTo>
                <a:lnTo>
                  <a:pt x="191085" y="1593073"/>
                </a:lnTo>
                <a:lnTo>
                  <a:pt x="253435" y="1623407"/>
                </a:lnTo>
                <a:lnTo>
                  <a:pt x="292638" y="1628570"/>
                </a:lnTo>
                <a:lnTo>
                  <a:pt x="351483" y="1632965"/>
                </a:lnTo>
                <a:lnTo>
                  <a:pt x="397119" y="1648753"/>
                </a:lnTo>
                <a:lnTo>
                  <a:pt x="431969" y="1658683"/>
                </a:lnTo>
                <a:lnTo>
                  <a:pt x="470962" y="1664898"/>
                </a:lnTo>
                <a:lnTo>
                  <a:pt x="529028" y="1669542"/>
                </a:lnTo>
                <a:lnTo>
                  <a:pt x="576389" y="1685287"/>
                </a:lnTo>
                <a:lnTo>
                  <a:pt x="624261" y="1699314"/>
                </a:lnTo>
                <a:lnTo>
                  <a:pt x="672608" y="1711183"/>
                </a:lnTo>
                <a:lnTo>
                  <a:pt x="721394" y="1720455"/>
                </a:lnTo>
                <a:lnTo>
                  <a:pt x="770583" y="1726692"/>
                </a:lnTo>
                <a:lnTo>
                  <a:pt x="823244" y="1741991"/>
                </a:lnTo>
                <a:lnTo>
                  <a:pt x="877549" y="1754219"/>
                </a:lnTo>
                <a:lnTo>
                  <a:pt x="932281" y="1764303"/>
                </a:lnTo>
                <a:lnTo>
                  <a:pt x="986228" y="1773173"/>
                </a:lnTo>
                <a:lnTo>
                  <a:pt x="1034072" y="1788247"/>
                </a:lnTo>
                <a:lnTo>
                  <a:pt x="1083483" y="1800295"/>
                </a:lnTo>
                <a:lnTo>
                  <a:pt x="1133866" y="1809845"/>
                </a:lnTo>
                <a:lnTo>
                  <a:pt x="1184631" y="1817426"/>
                </a:lnTo>
                <a:lnTo>
                  <a:pt x="1235184" y="1823568"/>
                </a:lnTo>
                <a:lnTo>
                  <a:pt x="1284933" y="1828799"/>
                </a:lnTo>
                <a:lnTo>
                  <a:pt x="1333896" y="1839616"/>
                </a:lnTo>
                <a:lnTo>
                  <a:pt x="1382726" y="1851793"/>
                </a:lnTo>
                <a:lnTo>
                  <a:pt x="1431290" y="1865289"/>
                </a:lnTo>
                <a:lnTo>
                  <a:pt x="1479454" y="1880064"/>
                </a:lnTo>
                <a:lnTo>
                  <a:pt x="1527084" y="1896080"/>
                </a:lnTo>
                <a:lnTo>
                  <a:pt x="1574048" y="1913295"/>
                </a:lnTo>
                <a:lnTo>
                  <a:pt x="1620213" y="1931669"/>
                </a:lnTo>
                <a:lnTo>
                  <a:pt x="1664909" y="1931265"/>
                </a:lnTo>
                <a:lnTo>
                  <a:pt x="1718892" y="1931288"/>
                </a:lnTo>
                <a:lnTo>
                  <a:pt x="1775161" y="1926740"/>
                </a:lnTo>
                <a:lnTo>
                  <a:pt x="1826715" y="1912619"/>
                </a:lnTo>
                <a:lnTo>
                  <a:pt x="1856373" y="1900797"/>
                </a:lnTo>
                <a:lnTo>
                  <a:pt x="1889675" y="1888902"/>
                </a:lnTo>
                <a:lnTo>
                  <a:pt x="1916833" y="1879722"/>
                </a:lnTo>
                <a:lnTo>
                  <a:pt x="1928061" y="1876043"/>
                </a:lnTo>
                <a:lnTo>
                  <a:pt x="1967822" y="1848657"/>
                </a:lnTo>
                <a:lnTo>
                  <a:pt x="2009679" y="1822562"/>
                </a:lnTo>
                <a:lnTo>
                  <a:pt x="2051790" y="1796129"/>
                </a:lnTo>
                <a:lnTo>
                  <a:pt x="2092314" y="1767727"/>
                </a:lnTo>
                <a:lnTo>
                  <a:pt x="2129409" y="1735726"/>
                </a:lnTo>
                <a:lnTo>
                  <a:pt x="2161233" y="1698497"/>
                </a:lnTo>
                <a:lnTo>
                  <a:pt x="2185948" y="1657939"/>
                </a:lnTo>
                <a:lnTo>
                  <a:pt x="2207574" y="1612279"/>
                </a:lnTo>
                <a:lnTo>
                  <a:pt x="2226193" y="1563528"/>
                </a:lnTo>
                <a:lnTo>
                  <a:pt x="2241892" y="1513698"/>
                </a:lnTo>
                <a:lnTo>
                  <a:pt x="2254754" y="1464800"/>
                </a:lnTo>
                <a:lnTo>
                  <a:pt x="2264865" y="1418843"/>
                </a:lnTo>
                <a:lnTo>
                  <a:pt x="2263876" y="1377407"/>
                </a:lnTo>
                <a:lnTo>
                  <a:pt x="2263302" y="1332085"/>
                </a:lnTo>
                <a:lnTo>
                  <a:pt x="2262734" y="1283624"/>
                </a:lnTo>
                <a:lnTo>
                  <a:pt x="2261760" y="1232774"/>
                </a:lnTo>
                <a:lnTo>
                  <a:pt x="2259972" y="1180284"/>
                </a:lnTo>
                <a:lnTo>
                  <a:pt x="2256959" y="1126902"/>
                </a:lnTo>
                <a:lnTo>
                  <a:pt x="2252311" y="1073377"/>
                </a:lnTo>
                <a:lnTo>
                  <a:pt x="2245617" y="1020459"/>
                </a:lnTo>
                <a:lnTo>
                  <a:pt x="2236468" y="968894"/>
                </a:lnTo>
                <a:lnTo>
                  <a:pt x="2224454" y="919433"/>
                </a:lnTo>
                <a:lnTo>
                  <a:pt x="2209164" y="872825"/>
                </a:lnTo>
                <a:lnTo>
                  <a:pt x="2190188" y="829817"/>
                </a:lnTo>
                <a:lnTo>
                  <a:pt x="2169365" y="795277"/>
                </a:lnTo>
                <a:lnTo>
                  <a:pt x="2145898" y="761523"/>
                </a:lnTo>
                <a:lnTo>
                  <a:pt x="2123430" y="727055"/>
                </a:lnTo>
                <a:lnTo>
                  <a:pt x="2105607" y="690371"/>
                </a:lnTo>
                <a:lnTo>
                  <a:pt x="2086319" y="640960"/>
                </a:lnTo>
                <a:lnTo>
                  <a:pt x="2064459" y="591692"/>
                </a:lnTo>
                <a:lnTo>
                  <a:pt x="2037456" y="545282"/>
                </a:lnTo>
                <a:lnTo>
                  <a:pt x="2002737" y="504443"/>
                </a:lnTo>
                <a:lnTo>
                  <a:pt x="1983163" y="467427"/>
                </a:lnTo>
                <a:lnTo>
                  <a:pt x="1953588" y="436911"/>
                </a:lnTo>
                <a:lnTo>
                  <a:pt x="1918297" y="411968"/>
                </a:lnTo>
                <a:lnTo>
                  <a:pt x="1881578" y="391667"/>
                </a:lnTo>
                <a:lnTo>
                  <a:pt x="1865029" y="381309"/>
                </a:lnTo>
                <a:lnTo>
                  <a:pt x="1834216" y="355449"/>
                </a:lnTo>
                <a:lnTo>
                  <a:pt x="1784995" y="339280"/>
                </a:lnTo>
                <a:lnTo>
                  <a:pt x="1768588" y="338018"/>
                </a:lnTo>
                <a:lnTo>
                  <a:pt x="1752038" y="336042"/>
                </a:lnTo>
                <a:lnTo>
                  <a:pt x="1697778" y="326532"/>
                </a:lnTo>
                <a:lnTo>
                  <a:pt x="1643664" y="316656"/>
                </a:lnTo>
                <a:lnTo>
                  <a:pt x="1589477" y="306964"/>
                </a:lnTo>
                <a:lnTo>
                  <a:pt x="1534997" y="298002"/>
                </a:lnTo>
                <a:lnTo>
                  <a:pt x="1480005" y="290321"/>
                </a:lnTo>
                <a:lnTo>
                  <a:pt x="1433713" y="269938"/>
                </a:lnTo>
                <a:lnTo>
                  <a:pt x="1387422" y="247840"/>
                </a:lnTo>
                <a:lnTo>
                  <a:pt x="1341130" y="226028"/>
                </a:lnTo>
                <a:lnTo>
                  <a:pt x="1294838" y="206502"/>
                </a:lnTo>
                <a:lnTo>
                  <a:pt x="1248357" y="193262"/>
                </a:lnTo>
                <a:lnTo>
                  <a:pt x="1220163" y="187452"/>
                </a:lnTo>
                <a:lnTo>
                  <a:pt x="1194755" y="172223"/>
                </a:lnTo>
                <a:lnTo>
                  <a:pt x="1168918" y="159353"/>
                </a:lnTo>
                <a:lnTo>
                  <a:pt x="1142796" y="146625"/>
                </a:lnTo>
                <a:lnTo>
                  <a:pt x="1116531" y="131825"/>
                </a:lnTo>
                <a:lnTo>
                  <a:pt x="1081574" y="107918"/>
                </a:lnTo>
                <a:lnTo>
                  <a:pt x="1040152" y="67401"/>
                </a:lnTo>
                <a:lnTo>
                  <a:pt x="1016613" y="44291"/>
                </a:lnTo>
                <a:lnTo>
                  <a:pt x="991789" y="22467"/>
                </a:lnTo>
                <a:lnTo>
                  <a:pt x="967178" y="0"/>
                </a:lnTo>
              </a:path>
            </a:pathLst>
          </a:custGeom>
          <a:ln w="76199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420" y="90424"/>
            <a:ext cx="21418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201" y="849376"/>
            <a:ext cx="861885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9405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Two-player </a:t>
            </a:r>
            <a:r>
              <a:rPr dirty="0" sz="1800" spc="-5">
                <a:latin typeface="Arial"/>
                <a:cs typeface="Arial"/>
              </a:rPr>
              <a:t>zero-sum discrete </a:t>
            </a:r>
            <a:r>
              <a:rPr dirty="0" sz="1800">
                <a:latin typeface="Arial"/>
                <a:cs typeface="Arial"/>
              </a:rPr>
              <a:t>finite </a:t>
            </a:r>
            <a:r>
              <a:rPr dirty="0" sz="1800" spc="-5">
                <a:latin typeface="Arial"/>
                <a:cs typeface="Arial"/>
              </a:rPr>
              <a:t>deterministic game of perfect information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a  quintuplet:	</a:t>
            </a:r>
            <a:r>
              <a:rPr dirty="0" sz="2400" i="1">
                <a:solidFill>
                  <a:srgbClr val="0033CC"/>
                </a:solidFill>
                <a:latin typeface="Arial"/>
                <a:cs typeface="Arial"/>
              </a:rPr>
              <a:t>( S , I ,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Succs </a:t>
            </a:r>
            <a:r>
              <a:rPr dirty="0" sz="2400" i="1">
                <a:solidFill>
                  <a:srgbClr val="0033CC"/>
                </a:solidFill>
                <a:latin typeface="Arial"/>
                <a:cs typeface="Arial"/>
              </a:rPr>
              <a:t>, T , V )</a:t>
            </a:r>
            <a:r>
              <a:rPr dirty="0" sz="2400" spc="-130" i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5012" y="2106612"/>
          <a:ext cx="7510780" cy="331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396240"/>
                <a:gridCol w="6247765"/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94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finite set of states (note: state includes information  sufficient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deduce who is due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49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the initial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state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5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function which takes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state as input and 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set of  possible next states available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whoever is due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6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subset of S.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is the terminal states: the set of states at  which the game is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7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mapping from terminal states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real numbers.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is the  amount that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wins from B. (If it’s negative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loses money  to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7802" y="5577584"/>
            <a:ext cx="576770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  <a:tabLst>
                <a:tab pos="4196715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Convention: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assume Player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 A	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moves</a:t>
            </a:r>
            <a:r>
              <a:rPr dirty="0" sz="2400" spc="-9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first. 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For convenience: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assume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turns</a:t>
            </a:r>
            <a:r>
              <a:rPr dirty="0" sz="2400" spc="-7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alternate.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88899"/>
            <a:ext cx="5615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Nim: informal</a:t>
            </a:r>
            <a:r>
              <a:rPr dirty="0" spc="-60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867368"/>
            <a:ext cx="8316595" cy="19227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We begin with a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piles of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matches.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In one’s turn one may </a:t>
            </a:r>
            <a:r>
              <a:rPr dirty="0" sz="2000" spc="-10">
                <a:latin typeface="Arial"/>
                <a:cs typeface="Arial"/>
              </a:rPr>
              <a:t>remove </a:t>
            </a:r>
            <a:r>
              <a:rPr dirty="0" sz="2000" spc="-5">
                <a:latin typeface="Arial"/>
                <a:cs typeface="Arial"/>
              </a:rPr>
              <a:t>any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matches </a:t>
            </a:r>
            <a:r>
              <a:rPr dirty="0" sz="2000" spc="-5">
                <a:latin typeface="Arial"/>
                <a:cs typeface="Arial"/>
              </a:rPr>
              <a:t>from one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pile.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The last </a:t>
            </a:r>
            <a:r>
              <a:rPr dirty="0" sz="2000" spc="-10">
                <a:latin typeface="Arial"/>
                <a:cs typeface="Arial"/>
              </a:rPr>
              <a:t>person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remove </a:t>
            </a:r>
            <a:r>
              <a:rPr dirty="0" sz="2000" spc="-5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match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loses.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II-Nim</a:t>
            </a:r>
            <a:r>
              <a:rPr dirty="0" sz="2400" spc="-5">
                <a:latin typeface="Arial"/>
                <a:cs typeface="Arial"/>
              </a:rPr>
              <a:t>, one begins with </a:t>
            </a:r>
            <a:r>
              <a:rPr dirty="0" sz="2400">
                <a:latin typeface="Arial"/>
                <a:cs typeface="Arial"/>
              </a:rPr>
              <a:t>two </a:t>
            </a:r>
            <a:r>
              <a:rPr dirty="0" sz="2400" spc="-5">
                <a:latin typeface="Arial"/>
                <a:cs typeface="Arial"/>
              </a:rPr>
              <a:t>piles, each with </a:t>
            </a:r>
            <a:r>
              <a:rPr dirty="0" sz="2400">
                <a:latin typeface="Arial"/>
                <a:cs typeface="Arial"/>
              </a:rPr>
              <a:t>two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matches…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5612" y="2944812"/>
          <a:ext cx="4843780" cy="258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216025"/>
                <a:gridCol w="1218564"/>
                <a:gridCol w="1299210"/>
              </a:tblGrid>
              <a:tr h="371475">
                <a:tc rowSpan="6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25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10101"/>
                      </a:solidFill>
                      <a:prstDash val="solid"/>
                    </a:lnL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ii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3650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_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i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ii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547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_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ii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547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_ , ii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0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3650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_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i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 , ii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3584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>
                    <a:lnL w="28575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_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10101"/>
                      </a:solidFill>
                      <a:prstDash val="solid"/>
                    </a:lnL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i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ii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R w="28575">
                      <a:solidFill>
                        <a:srgbClr val="010101"/>
                      </a:solidFill>
                      <a:prstDash val="solid"/>
                    </a:lnR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88899"/>
            <a:ext cx="5615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Nim: informal</a:t>
            </a:r>
            <a:r>
              <a:rPr dirty="0" spc="-60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6201" y="2986023"/>
            <a:ext cx="977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 _ , _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1278" y="2895339"/>
            <a:ext cx="901700" cy="7556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800">
                <a:latin typeface="Arial"/>
                <a:cs typeface="Arial"/>
              </a:rPr>
              <a:t>( _ , 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latin typeface="Arial"/>
                <a:cs typeface="Arial"/>
              </a:rPr>
              <a:t>( i  , 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981" y="2895339"/>
            <a:ext cx="952500" cy="112077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800">
                <a:latin typeface="Arial"/>
                <a:cs typeface="Arial"/>
              </a:rPr>
              <a:t>( _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latin typeface="Arial"/>
                <a:cs typeface="Arial"/>
              </a:rPr>
              <a:t>( i 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715"/>
              </a:spcBef>
            </a:pPr>
            <a:r>
              <a:rPr dirty="0" sz="1800">
                <a:latin typeface="Arial"/>
                <a:cs typeface="Arial"/>
              </a:rPr>
              <a:t>( ii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201" y="4446798"/>
            <a:ext cx="977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 _ , _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1278" y="4356114"/>
            <a:ext cx="901700" cy="7556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800">
                <a:latin typeface="Arial"/>
                <a:cs typeface="Arial"/>
              </a:rPr>
              <a:t>( _ , 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latin typeface="Arial"/>
                <a:cs typeface="Arial"/>
              </a:rPr>
              <a:t>( i  , 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81" y="4356114"/>
            <a:ext cx="952500" cy="112077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800">
                <a:latin typeface="Arial"/>
                <a:cs typeface="Arial"/>
              </a:rPr>
              <a:t>( _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latin typeface="Arial"/>
                <a:cs typeface="Arial"/>
              </a:rPr>
              <a:t>( i 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715"/>
              </a:spcBef>
            </a:pPr>
            <a:r>
              <a:rPr dirty="0" sz="1800">
                <a:latin typeface="Arial"/>
                <a:cs typeface="Arial"/>
              </a:rPr>
              <a:t>( ii , ii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)-B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9900" y="2959100"/>
            <a:ext cx="1066800" cy="2555875"/>
          </a:xfrm>
          <a:custGeom>
            <a:avLst/>
            <a:gdLst/>
            <a:ahLst/>
            <a:cxnLst/>
            <a:rect l="l" t="t" r="r" b="b"/>
            <a:pathLst>
              <a:path w="1066800" h="2555875">
                <a:moveTo>
                  <a:pt x="0" y="0"/>
                </a:moveTo>
                <a:lnTo>
                  <a:pt x="0" y="2555747"/>
                </a:lnTo>
                <a:lnTo>
                  <a:pt x="1066800" y="2555747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19401" y="2982976"/>
            <a:ext cx="490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S</a:t>
            </a:r>
            <a:r>
              <a:rPr dirty="0" sz="2400" spc="-10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39900" y="2959100"/>
            <a:ext cx="0" cy="2555875"/>
          </a:xfrm>
          <a:custGeom>
            <a:avLst/>
            <a:gdLst/>
            <a:ahLst/>
            <a:cxnLst/>
            <a:rect l="l" t="t" r="r" b="b"/>
            <a:pathLst>
              <a:path w="0" h="2555875">
                <a:moveTo>
                  <a:pt x="0" y="0"/>
                </a:moveTo>
                <a:lnTo>
                  <a:pt x="0" y="2555747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6700" y="2959100"/>
            <a:ext cx="0" cy="2555875"/>
          </a:xfrm>
          <a:custGeom>
            <a:avLst/>
            <a:gdLst/>
            <a:ahLst/>
            <a:cxnLst/>
            <a:rect l="l" t="t" r="r" b="b"/>
            <a:pathLst>
              <a:path w="0" h="2555875">
                <a:moveTo>
                  <a:pt x="0" y="0"/>
                </a:moveTo>
                <a:lnTo>
                  <a:pt x="0" y="255574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6700" y="29591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06700" y="5514847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40500" y="2959100"/>
            <a:ext cx="0" cy="2555875"/>
          </a:xfrm>
          <a:custGeom>
            <a:avLst/>
            <a:gdLst/>
            <a:ahLst/>
            <a:cxnLst/>
            <a:rect l="l" t="t" r="r" b="b"/>
            <a:pathLst>
              <a:path w="0" h="2555875">
                <a:moveTo>
                  <a:pt x="0" y="0"/>
                </a:moveTo>
                <a:lnTo>
                  <a:pt x="0" y="2555747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39900" y="29591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9900" y="551484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4001" y="867368"/>
            <a:ext cx="8290559" cy="19227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We begin with a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piles of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matches.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In one’s turn one may </a:t>
            </a:r>
            <a:r>
              <a:rPr dirty="0" sz="2000" spc="-10">
                <a:latin typeface="Arial"/>
                <a:cs typeface="Arial"/>
              </a:rPr>
              <a:t>remove </a:t>
            </a:r>
            <a:r>
              <a:rPr dirty="0" sz="2000" spc="-5">
                <a:latin typeface="Arial"/>
                <a:cs typeface="Arial"/>
              </a:rPr>
              <a:t>any </a:t>
            </a:r>
            <a:r>
              <a:rPr dirty="0" sz="2000" spc="-10">
                <a:latin typeface="Arial"/>
                <a:cs typeface="Arial"/>
              </a:rPr>
              <a:t>number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matches </a:t>
            </a:r>
            <a:r>
              <a:rPr dirty="0" sz="2000" spc="-5">
                <a:latin typeface="Arial"/>
                <a:cs typeface="Arial"/>
              </a:rPr>
              <a:t>from the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pile.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dirty="0" sz="2000" spc="-5">
                <a:latin typeface="Arial"/>
                <a:cs typeface="Arial"/>
              </a:rPr>
              <a:t>The last </a:t>
            </a:r>
            <a:r>
              <a:rPr dirty="0" sz="2000" spc="-10">
                <a:latin typeface="Arial"/>
                <a:cs typeface="Arial"/>
              </a:rPr>
              <a:t>person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remove </a:t>
            </a:r>
            <a:r>
              <a:rPr dirty="0" sz="2000" spc="-5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match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loses.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II-Nim</a:t>
            </a:r>
            <a:r>
              <a:rPr dirty="0" sz="2400" spc="-5">
                <a:latin typeface="Arial"/>
                <a:cs typeface="Arial"/>
              </a:rPr>
              <a:t>, one begins with </a:t>
            </a:r>
            <a:r>
              <a:rPr dirty="0" sz="2400">
                <a:latin typeface="Arial"/>
                <a:cs typeface="Arial"/>
              </a:rPr>
              <a:t>two matches, </a:t>
            </a:r>
            <a:r>
              <a:rPr dirty="0" sz="2400" spc="-5">
                <a:latin typeface="Arial"/>
                <a:cs typeface="Arial"/>
              </a:rPr>
              <a:t>each with </a:t>
            </a:r>
            <a:r>
              <a:rPr dirty="0" sz="2400">
                <a:latin typeface="Arial"/>
                <a:cs typeface="Arial"/>
              </a:rPr>
              <a:t>two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piles…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654" y="0"/>
            <a:ext cx="8587740" cy="3529329"/>
          </a:xfrm>
          <a:custGeom>
            <a:avLst/>
            <a:gdLst/>
            <a:ahLst/>
            <a:cxnLst/>
            <a:rect l="l" t="t" r="r" b="b"/>
            <a:pathLst>
              <a:path w="8587740" h="3529329">
                <a:moveTo>
                  <a:pt x="8587739" y="1512061"/>
                </a:moveTo>
                <a:lnTo>
                  <a:pt x="8216356" y="0"/>
                </a:lnTo>
                <a:lnTo>
                  <a:pt x="8181258" y="0"/>
                </a:lnTo>
                <a:lnTo>
                  <a:pt x="0" y="2008885"/>
                </a:lnTo>
                <a:lnTo>
                  <a:pt x="373380" y="3529076"/>
                </a:lnTo>
                <a:lnTo>
                  <a:pt x="8587739" y="1512061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654" y="0"/>
            <a:ext cx="8587740" cy="3529329"/>
          </a:xfrm>
          <a:custGeom>
            <a:avLst/>
            <a:gdLst/>
            <a:ahLst/>
            <a:cxnLst/>
            <a:rect l="l" t="t" r="r" b="b"/>
            <a:pathLst>
              <a:path w="8587740" h="3529329">
                <a:moveTo>
                  <a:pt x="0" y="2008885"/>
                </a:moveTo>
                <a:lnTo>
                  <a:pt x="373380" y="3529076"/>
                </a:lnTo>
                <a:lnTo>
                  <a:pt x="8587739" y="1512061"/>
                </a:lnTo>
                <a:lnTo>
                  <a:pt x="821635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654" y="0"/>
            <a:ext cx="8181340" cy="2009139"/>
          </a:xfrm>
          <a:custGeom>
            <a:avLst/>
            <a:gdLst/>
            <a:ahLst/>
            <a:cxnLst/>
            <a:rect l="l" t="t" r="r" b="b"/>
            <a:pathLst>
              <a:path w="8181340" h="2009139">
                <a:moveTo>
                  <a:pt x="8181258" y="0"/>
                </a:moveTo>
                <a:lnTo>
                  <a:pt x="0" y="2008885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 rot="20820000">
            <a:off x="261360" y="1804013"/>
            <a:ext cx="221122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2314" sz="3600">
                <a:solidFill>
                  <a:srgbClr val="FF5050"/>
                </a:solidFill>
                <a:latin typeface="Arial"/>
                <a:cs typeface="Arial"/>
              </a:rPr>
              <a:t>A </a:t>
            </a:r>
            <a:r>
              <a:rPr dirty="0" baseline="-2314" sz="3600" spc="-52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baseline="-1157" sz="3600" spc="-52">
                <a:solidFill>
                  <a:srgbClr val="FF5050"/>
                </a:solidFill>
                <a:latin typeface="Arial"/>
                <a:cs typeface="Arial"/>
              </a:rPr>
              <a:t>omm</a:t>
            </a:r>
            <a:r>
              <a:rPr dirty="0" sz="2400" spc="-35">
                <a:solidFill>
                  <a:srgbClr val="FF5050"/>
                </a:solidFill>
                <a:latin typeface="Arial"/>
                <a:cs typeface="Arial"/>
              </a:rPr>
              <a:t>on</a:t>
            </a:r>
            <a:r>
              <a:rPr dirty="0" sz="2400" spc="-13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baseline="1157" sz="3600" spc="-52">
                <a:solidFill>
                  <a:srgbClr val="FF5050"/>
                </a:solidFill>
                <a:latin typeface="Arial"/>
                <a:cs typeface="Arial"/>
              </a:rPr>
              <a:t>tric</a:t>
            </a:r>
            <a:r>
              <a:rPr dirty="0" baseline="2314" sz="3600" spc="-52">
                <a:solidFill>
                  <a:srgbClr val="FF5050"/>
                </a:solidFill>
                <a:latin typeface="Arial"/>
                <a:cs typeface="Arial"/>
              </a:rPr>
              <a:t>k: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820000">
            <a:off x="2513583" y="916104"/>
            <a:ext cx="495729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60"/>
              </a:lnSpc>
            </a:pPr>
            <a:r>
              <a:rPr dirty="0" baseline="-9259" sz="3600" spc="-30">
                <a:latin typeface="Arial"/>
                <a:cs typeface="Arial"/>
              </a:rPr>
              <a:t>By </a:t>
            </a:r>
            <a:r>
              <a:rPr dirty="0" baseline="-8101" sz="3600" spc="-52">
                <a:latin typeface="Arial"/>
                <a:cs typeface="Arial"/>
              </a:rPr>
              <a:t>sym</a:t>
            </a:r>
            <a:r>
              <a:rPr dirty="0" baseline="-6944" sz="3600" spc="-52">
                <a:latin typeface="Arial"/>
                <a:cs typeface="Arial"/>
              </a:rPr>
              <a:t>me</a:t>
            </a:r>
            <a:r>
              <a:rPr dirty="0" baseline="-5787" sz="3600" spc="-52">
                <a:latin typeface="Arial"/>
                <a:cs typeface="Arial"/>
              </a:rPr>
              <a:t>try, </a:t>
            </a:r>
            <a:r>
              <a:rPr dirty="0" baseline="-4629" sz="3600" spc="-52">
                <a:latin typeface="Arial"/>
                <a:cs typeface="Arial"/>
              </a:rPr>
              <a:t>som</a:t>
            </a:r>
            <a:r>
              <a:rPr dirty="0" baseline="-3472" sz="3600" spc="-52">
                <a:latin typeface="Arial"/>
                <a:cs typeface="Arial"/>
              </a:rPr>
              <a:t>e </a:t>
            </a:r>
            <a:r>
              <a:rPr dirty="0" baseline="-3472" sz="3600" spc="-37">
                <a:latin typeface="Arial"/>
                <a:cs typeface="Arial"/>
              </a:rPr>
              <a:t>o</a:t>
            </a:r>
            <a:r>
              <a:rPr dirty="0" baseline="-2314" sz="3600" spc="-37">
                <a:latin typeface="Arial"/>
                <a:cs typeface="Arial"/>
              </a:rPr>
              <a:t>f </a:t>
            </a:r>
            <a:r>
              <a:rPr dirty="0" baseline="-2314" sz="3600" spc="-44">
                <a:latin typeface="Arial"/>
                <a:cs typeface="Arial"/>
              </a:rPr>
              <a:t>th</a:t>
            </a:r>
            <a:r>
              <a:rPr dirty="0" baseline="-1157" sz="3600" spc="-44">
                <a:latin typeface="Arial"/>
                <a:cs typeface="Arial"/>
              </a:rPr>
              <a:t>e </a:t>
            </a:r>
            <a:r>
              <a:rPr dirty="0" baseline="-1157" sz="3600" spc="-52">
                <a:latin typeface="Arial"/>
                <a:cs typeface="Arial"/>
              </a:rPr>
              <a:t>s</a:t>
            </a:r>
            <a:r>
              <a:rPr dirty="0" sz="2400" spc="-35">
                <a:latin typeface="Arial"/>
                <a:cs typeface="Arial"/>
              </a:rPr>
              <a:t>tate</a:t>
            </a:r>
            <a:r>
              <a:rPr dirty="0" baseline="1157" sz="3600" spc="-52">
                <a:latin typeface="Arial"/>
                <a:cs typeface="Arial"/>
              </a:rPr>
              <a:t>s</a:t>
            </a:r>
            <a:r>
              <a:rPr dirty="0" baseline="1157" sz="3600" spc="-225">
                <a:latin typeface="Arial"/>
                <a:cs typeface="Arial"/>
              </a:rPr>
              <a:t> </a:t>
            </a:r>
            <a:r>
              <a:rPr dirty="0" baseline="1157" sz="3600" spc="-37">
                <a:latin typeface="Arial"/>
                <a:cs typeface="Arial"/>
              </a:rPr>
              <a:t>a</a:t>
            </a:r>
            <a:r>
              <a:rPr dirty="0" baseline="2314" sz="3600" spc="-37">
                <a:latin typeface="Arial"/>
                <a:cs typeface="Arial"/>
              </a:rPr>
              <a:t>re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820000">
            <a:off x="302621" y="1724078"/>
            <a:ext cx="586009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6944" sz="3600" spc="-52">
                <a:latin typeface="Arial"/>
                <a:cs typeface="Arial"/>
              </a:rPr>
              <a:t>triv</a:t>
            </a:r>
            <a:r>
              <a:rPr dirty="0" baseline="-5787" sz="3600" spc="-52">
                <a:latin typeface="Arial"/>
                <a:cs typeface="Arial"/>
              </a:rPr>
              <a:t>ially </a:t>
            </a:r>
            <a:r>
              <a:rPr dirty="0" baseline="-4629" sz="3600" spc="-52">
                <a:latin typeface="Arial"/>
                <a:cs typeface="Arial"/>
              </a:rPr>
              <a:t>eq</a:t>
            </a:r>
            <a:r>
              <a:rPr dirty="0" baseline="-3472" sz="3600" spc="-52">
                <a:latin typeface="Arial"/>
                <a:cs typeface="Arial"/>
              </a:rPr>
              <a:t>uiv</a:t>
            </a:r>
            <a:r>
              <a:rPr dirty="0" baseline="-2314" sz="3600" spc="-52">
                <a:latin typeface="Arial"/>
                <a:cs typeface="Arial"/>
              </a:rPr>
              <a:t>ale</a:t>
            </a:r>
            <a:r>
              <a:rPr dirty="0" baseline="-1157" sz="3600" spc="-52">
                <a:latin typeface="Arial"/>
                <a:cs typeface="Arial"/>
              </a:rPr>
              <a:t>nt (e</a:t>
            </a:r>
            <a:r>
              <a:rPr dirty="0" sz="2400" spc="-35">
                <a:latin typeface="Arial"/>
                <a:cs typeface="Arial"/>
              </a:rPr>
              <a:t>.g. </a:t>
            </a:r>
            <a:r>
              <a:rPr dirty="0" baseline="1157" sz="3600" spc="-52">
                <a:latin typeface="Arial"/>
                <a:cs typeface="Arial"/>
              </a:rPr>
              <a:t>(_,</a:t>
            </a:r>
            <a:r>
              <a:rPr dirty="0" baseline="2314" sz="3600" spc="-52">
                <a:latin typeface="Arial"/>
                <a:cs typeface="Arial"/>
              </a:rPr>
              <a:t>ii)-A </a:t>
            </a:r>
            <a:r>
              <a:rPr dirty="0" baseline="2314" sz="3600" spc="-37">
                <a:latin typeface="Arial"/>
                <a:cs typeface="Arial"/>
              </a:rPr>
              <a:t>a</a:t>
            </a:r>
            <a:r>
              <a:rPr dirty="0" baseline="3472" sz="3600" spc="-37">
                <a:latin typeface="Arial"/>
                <a:cs typeface="Arial"/>
              </a:rPr>
              <a:t>nd</a:t>
            </a:r>
            <a:r>
              <a:rPr dirty="0" baseline="3472" sz="3600" spc="-120">
                <a:latin typeface="Arial"/>
                <a:cs typeface="Arial"/>
              </a:rPr>
              <a:t> </a:t>
            </a:r>
            <a:r>
              <a:rPr dirty="0" baseline="4629" sz="3600" spc="-60">
                <a:latin typeface="Arial"/>
                <a:cs typeface="Arial"/>
              </a:rPr>
              <a:t>(ii,_</a:t>
            </a:r>
            <a:r>
              <a:rPr dirty="0" baseline="5787" sz="3600" spc="-60">
                <a:latin typeface="Arial"/>
                <a:cs typeface="Arial"/>
              </a:rPr>
              <a:t>)-A</a:t>
            </a:r>
            <a:r>
              <a:rPr dirty="0" baseline="6944" sz="3600" spc="-60">
                <a:latin typeface="Arial"/>
                <a:cs typeface="Arial"/>
              </a:rPr>
              <a:t>).</a:t>
            </a:r>
            <a:endParaRPr baseline="6944"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0820000">
            <a:off x="6193550" y="737376"/>
            <a:ext cx="2128234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2314" sz="3600" spc="-52">
                <a:latin typeface="Arial"/>
                <a:cs typeface="Arial"/>
              </a:rPr>
              <a:t>M</a:t>
            </a:r>
            <a:r>
              <a:rPr dirty="0" baseline="-1157" sz="3600" spc="-52">
                <a:latin typeface="Arial"/>
                <a:cs typeface="Arial"/>
              </a:rPr>
              <a:t>ake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baseline="1157" sz="3600" spc="-44">
                <a:latin typeface="Arial"/>
                <a:cs typeface="Arial"/>
              </a:rPr>
              <a:t>m</a:t>
            </a:r>
            <a:r>
              <a:rPr dirty="0" baseline="1157" sz="3600" spc="-157">
                <a:latin typeface="Arial"/>
                <a:cs typeface="Arial"/>
              </a:rPr>
              <a:t> </a:t>
            </a:r>
            <a:r>
              <a:rPr dirty="0" baseline="1157" sz="3600" spc="-37">
                <a:latin typeface="Arial"/>
                <a:cs typeface="Arial"/>
              </a:rPr>
              <a:t>o</a:t>
            </a:r>
            <a:r>
              <a:rPr dirty="0" baseline="2314" sz="3600" spc="-37">
                <a:latin typeface="Arial"/>
                <a:cs typeface="Arial"/>
              </a:rPr>
              <a:t>ne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0820000">
            <a:off x="367250" y="1888063"/>
            <a:ext cx="743448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80"/>
              </a:lnSpc>
            </a:pPr>
            <a:r>
              <a:rPr dirty="0" baseline="-12731" sz="3600" spc="-52">
                <a:latin typeface="Arial"/>
                <a:cs typeface="Arial"/>
              </a:rPr>
              <a:t>s</a:t>
            </a:r>
            <a:r>
              <a:rPr dirty="0" baseline="-11574" sz="3600" spc="-52">
                <a:latin typeface="Arial"/>
                <a:cs typeface="Arial"/>
              </a:rPr>
              <a:t>tate </a:t>
            </a:r>
            <a:r>
              <a:rPr dirty="0" baseline="-10416" sz="3600" spc="-37">
                <a:latin typeface="Arial"/>
                <a:cs typeface="Arial"/>
              </a:rPr>
              <a:t>by </a:t>
            </a:r>
            <a:r>
              <a:rPr dirty="0" baseline="-9259" sz="3600" spc="-44">
                <a:latin typeface="Arial"/>
                <a:cs typeface="Arial"/>
              </a:rPr>
              <a:t>som</a:t>
            </a:r>
            <a:r>
              <a:rPr dirty="0" baseline="-8101" sz="3600" spc="-44">
                <a:latin typeface="Arial"/>
                <a:cs typeface="Arial"/>
              </a:rPr>
              <a:t>e </a:t>
            </a:r>
            <a:r>
              <a:rPr dirty="0" baseline="-6944" sz="3600" spc="-52">
                <a:latin typeface="Arial"/>
                <a:cs typeface="Arial"/>
              </a:rPr>
              <a:t>can</a:t>
            </a:r>
            <a:r>
              <a:rPr dirty="0" baseline="-5787" sz="3600" spc="-52">
                <a:latin typeface="Arial"/>
                <a:cs typeface="Arial"/>
              </a:rPr>
              <a:t>oni</a:t>
            </a:r>
            <a:r>
              <a:rPr dirty="0" baseline="-4629" sz="3600" spc="-52">
                <a:latin typeface="Arial"/>
                <a:cs typeface="Arial"/>
              </a:rPr>
              <a:t>cal </a:t>
            </a:r>
            <a:r>
              <a:rPr dirty="0" baseline="-3472" sz="3600" spc="-52">
                <a:latin typeface="Arial"/>
                <a:cs typeface="Arial"/>
              </a:rPr>
              <a:t>des</a:t>
            </a:r>
            <a:r>
              <a:rPr dirty="0" baseline="-2314" sz="3600" spc="-52">
                <a:latin typeface="Arial"/>
                <a:cs typeface="Arial"/>
              </a:rPr>
              <a:t>crip</a:t>
            </a:r>
            <a:r>
              <a:rPr dirty="0" baseline="-1157" sz="3600" spc="-52">
                <a:latin typeface="Arial"/>
                <a:cs typeface="Arial"/>
              </a:rPr>
              <a:t>tio</a:t>
            </a:r>
            <a:r>
              <a:rPr dirty="0" sz="2400" spc="-35">
                <a:latin typeface="Arial"/>
                <a:cs typeface="Arial"/>
              </a:rPr>
              <a:t>n (e</a:t>
            </a:r>
            <a:r>
              <a:rPr dirty="0" baseline="1157" sz="3600" spc="-52">
                <a:latin typeface="Arial"/>
                <a:cs typeface="Arial"/>
              </a:rPr>
              <a:t>.g. </a:t>
            </a:r>
            <a:r>
              <a:rPr dirty="0" baseline="2314" sz="3600" spc="-44">
                <a:latin typeface="Arial"/>
                <a:cs typeface="Arial"/>
              </a:rPr>
              <a:t>left </a:t>
            </a:r>
            <a:r>
              <a:rPr dirty="0" baseline="3472" sz="3600" spc="-44">
                <a:latin typeface="Arial"/>
                <a:cs typeface="Arial"/>
              </a:rPr>
              <a:t>pile</a:t>
            </a:r>
            <a:r>
              <a:rPr dirty="0" baseline="3472" sz="3600" spc="-179">
                <a:latin typeface="Arial"/>
                <a:cs typeface="Arial"/>
              </a:rPr>
              <a:t> </a:t>
            </a:r>
            <a:r>
              <a:rPr dirty="0" baseline="4629" sz="3600" spc="-52">
                <a:latin typeface="Arial"/>
                <a:cs typeface="Arial"/>
              </a:rPr>
              <a:t>ne</a:t>
            </a:r>
            <a:r>
              <a:rPr dirty="0" baseline="5787" sz="3600" spc="-52">
                <a:latin typeface="Arial"/>
                <a:cs typeface="Arial"/>
              </a:rPr>
              <a:t>ver</a:t>
            </a:r>
            <a:endParaRPr baseline="5787"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0820000">
            <a:off x="520655" y="2851287"/>
            <a:ext cx="234777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35">
                <a:latin typeface="Arial"/>
                <a:cs typeface="Arial"/>
              </a:rPr>
              <a:t>lar</a:t>
            </a:r>
            <a:r>
              <a:rPr dirty="0" baseline="1157" sz="3600" spc="-52">
                <a:latin typeface="Arial"/>
                <a:cs typeface="Arial"/>
              </a:rPr>
              <a:t>ge</a:t>
            </a:r>
            <a:r>
              <a:rPr dirty="0" baseline="2314" sz="3600" spc="-52">
                <a:latin typeface="Arial"/>
                <a:cs typeface="Arial"/>
              </a:rPr>
              <a:t>r </a:t>
            </a:r>
            <a:r>
              <a:rPr dirty="0" baseline="2314" sz="3600" spc="-44">
                <a:latin typeface="Arial"/>
                <a:cs typeface="Arial"/>
              </a:rPr>
              <a:t>tha</a:t>
            </a:r>
            <a:r>
              <a:rPr dirty="0" baseline="3472" sz="3600" spc="-44">
                <a:latin typeface="Arial"/>
                <a:cs typeface="Arial"/>
              </a:rPr>
              <a:t>n</a:t>
            </a:r>
            <a:r>
              <a:rPr dirty="0" baseline="3472" sz="3600" spc="-127">
                <a:latin typeface="Arial"/>
                <a:cs typeface="Arial"/>
              </a:rPr>
              <a:t> </a:t>
            </a:r>
            <a:r>
              <a:rPr dirty="0" baseline="3472" sz="3600" spc="-52">
                <a:latin typeface="Arial"/>
                <a:cs typeface="Arial"/>
              </a:rPr>
              <a:t>r</a:t>
            </a:r>
            <a:r>
              <a:rPr dirty="0" baseline="4629" sz="3600" spc="-52">
                <a:latin typeface="Arial"/>
                <a:cs typeface="Arial"/>
              </a:rPr>
              <a:t>ight</a:t>
            </a:r>
            <a:r>
              <a:rPr dirty="0" baseline="5787" sz="3600" spc="-52">
                <a:latin typeface="Arial"/>
                <a:cs typeface="Arial"/>
              </a:rPr>
              <a:t>).</a:t>
            </a:r>
            <a:endParaRPr baseline="5787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27593" y="6585003"/>
            <a:ext cx="6807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Slide</a:t>
            </a:r>
            <a:r>
              <a:rPr dirty="0" sz="1400" spc="-50"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420" y="90424"/>
            <a:ext cx="13804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II-Nim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412" y="990282"/>
          <a:ext cx="8882380" cy="3583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310514"/>
                <a:gridCol w="1753235"/>
                <a:gridCol w="2907665"/>
                <a:gridCol w="3265170"/>
              </a:tblGrid>
              <a:tr h="342089">
                <a:tc>
                  <a:txBody>
                    <a:bodyPr/>
                    <a:lstStyle/>
                    <a:p>
                      <a:pPr marL="92075">
                        <a:lnSpc>
                          <a:spcPts val="228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marL="92075" marR="172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finite set of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states (note: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state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includes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information  sufficient to deduce who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is 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due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move)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( _ , _ )-A ( _ , i )-A ( _ , ii )-A ( i , i )-A ( i , ii )-A ( ii , ii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)-A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8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( _ , _ )-B ( _ , i )-B ( _ , ii )-B ( i , i )-B ( i , ii )-B ( ii , ii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)-B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the initial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 ii , ii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)-A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6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 i="1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Succs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92075" marR="1244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function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which takes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state as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input and returns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set of possible next states  available to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whoever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due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Succs(_,i)-A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(_,_)-B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Succs(_,i)-B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(_,_)-A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302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10101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Succs(_,ii)-A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(_,_)-B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(_,i)-B</a:t>
                      </a:r>
                      <a:r>
                        <a:rPr dirty="0" sz="14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Succs(_,ii)-B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 {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(_,_)-A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(_,i)-A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10101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Succs(i,i)-A = { (_,i)-B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Succs(i,i)-B = { (_,i)-A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10101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Succs(i,ii)-A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= { (_,i)-B (_,ii)-B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(i,i)-B}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Succs(i,ii)-B = { (_,i)-A , (_,ii)-A (i,i)-A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</a:tr>
              <a:tr h="298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Succs(ii,ii)-A = { (_,ii)-B , (i,ii)-B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Succs(ii,ii)-B = { (_,ii)-A , (i,ii)-A 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4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subset of S. It is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the  terminal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states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)-A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( _ , _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)-B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5478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46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Maps from terminal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states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to real numbers. It is the  amount that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wins from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V( _ , _ )-A =</a:t>
                      </a:r>
                      <a:r>
                        <a:rPr dirty="0" sz="2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+1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V( _ , _ )-B =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Timothy Jay Lambert</dc:creator>
  <dc:title>Short Bayes Nets  and how they got that way</dc:title>
  <dcterms:created xsi:type="dcterms:W3CDTF">2019-03-23T11:37:58Z</dcterms:created>
  <dcterms:modified xsi:type="dcterms:W3CDTF">2019-03-23T11:37:58Z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2005-01-31T00:00:00Z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2019-03-23T00:00:00Z</vt:filetime>
  </property>
</Properties>
</file>