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4675" y="1263650"/>
            <a:ext cx="4083050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6725" y="2130425"/>
            <a:ext cx="4264660" cy="2555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42150" y="9369350"/>
            <a:ext cx="22225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8725" y="4540250"/>
            <a:ext cx="6127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Sep </a:t>
            </a:r>
            <a:r>
              <a:rPr dirty="0" sz="650" spc="15">
                <a:solidFill>
                  <a:srgbClr val="1B1B1B"/>
                </a:solidFill>
                <a:latin typeface="Tahoma"/>
                <a:cs typeface="Tahoma"/>
              </a:rPr>
              <a:t>10th,</a:t>
            </a:r>
            <a:r>
              <a:rPr dirty="0" sz="650" spc="-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2001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4075" y="4540250"/>
            <a:ext cx="147066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Copyright © 2001, Andrew W.</a:t>
            </a:r>
            <a:r>
              <a:rPr dirty="0" sz="650" spc="-5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7125" y="2025650"/>
            <a:ext cx="3206115" cy="855980"/>
          </a:xfrm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55575" marR="5080" indent="-142875">
              <a:lnSpc>
                <a:spcPct val="101899"/>
              </a:lnSpc>
              <a:spcBef>
                <a:spcPts val="35"/>
              </a:spcBef>
            </a:pPr>
            <a:r>
              <a:rPr dirty="0" sz="2700" spc="-5" b="1">
                <a:latin typeface="Tahoma"/>
                <a:cs typeface="Tahoma"/>
              </a:rPr>
              <a:t>Learning</a:t>
            </a:r>
            <a:r>
              <a:rPr dirty="0" sz="2700" spc="-30" b="1">
                <a:latin typeface="Tahoma"/>
                <a:cs typeface="Tahoma"/>
              </a:rPr>
              <a:t> </a:t>
            </a:r>
            <a:r>
              <a:rPr dirty="0" sz="2700" b="1">
                <a:latin typeface="Tahoma"/>
                <a:cs typeface="Tahoma"/>
              </a:rPr>
              <a:t>Gaussian  Bayes</a:t>
            </a:r>
            <a:r>
              <a:rPr dirty="0" sz="2700" spc="15" b="1">
                <a:latin typeface="Tahoma"/>
                <a:cs typeface="Tahoma"/>
              </a:rPr>
              <a:t> </a:t>
            </a:r>
            <a:r>
              <a:rPr dirty="0" sz="2700" spc="-5" b="1">
                <a:latin typeface="Tahoma"/>
                <a:cs typeface="Tahoma"/>
              </a:rPr>
              <a:t>Classifiers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1475" y="2980054"/>
            <a:ext cx="215900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6550" marR="309245" indent="-9525">
              <a:lnSpc>
                <a:spcPct val="119800"/>
              </a:lnSpc>
              <a:spcBef>
                <a:spcPts val="100"/>
              </a:spcBef>
            </a:pPr>
            <a:r>
              <a:rPr dirty="0" sz="1200" spc="-5" b="1">
                <a:latin typeface="Tahoma"/>
                <a:cs typeface="Tahoma"/>
              </a:rPr>
              <a:t>Andrew W. </a:t>
            </a:r>
            <a:r>
              <a:rPr dirty="0" sz="1200" spc="-15" b="1">
                <a:latin typeface="Tahoma"/>
                <a:cs typeface="Tahoma"/>
              </a:rPr>
              <a:t>Moore  </a:t>
            </a:r>
            <a:r>
              <a:rPr dirty="0" sz="1200" spc="-5" b="1">
                <a:latin typeface="Tahoma"/>
                <a:cs typeface="Tahoma"/>
              </a:rPr>
              <a:t>Associate</a:t>
            </a:r>
            <a:r>
              <a:rPr dirty="0" sz="1200" spc="10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Professor</a:t>
            </a:r>
            <a:endParaRPr sz="1200">
              <a:latin typeface="Tahoma"/>
              <a:cs typeface="Tahoma"/>
            </a:endParaRPr>
          </a:p>
          <a:p>
            <a:pPr algn="ctr" marL="12700" marR="5080">
              <a:lnSpc>
                <a:spcPct val="119800"/>
              </a:lnSpc>
            </a:pPr>
            <a:r>
              <a:rPr dirty="0" sz="1200" spc="-5" b="1">
                <a:latin typeface="Tahoma"/>
                <a:cs typeface="Tahoma"/>
              </a:rPr>
              <a:t>School of Computer </a:t>
            </a:r>
            <a:r>
              <a:rPr dirty="0" sz="1200" spc="-10" b="1">
                <a:latin typeface="Tahoma"/>
                <a:cs typeface="Tahoma"/>
              </a:rPr>
              <a:t>Science  </a:t>
            </a:r>
            <a:r>
              <a:rPr dirty="0" sz="1200" spc="-5" b="1">
                <a:latin typeface="Tahoma"/>
                <a:cs typeface="Tahoma"/>
              </a:rPr>
              <a:t>Carnegie Mellon</a:t>
            </a:r>
            <a:r>
              <a:rPr dirty="0" sz="1200" spc="3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University</a:t>
            </a:r>
            <a:endParaRPr sz="1200">
              <a:latin typeface="Tahoma"/>
              <a:cs typeface="Tahoma"/>
            </a:endParaRPr>
          </a:p>
          <a:p>
            <a:pPr algn="ctr" marL="536575" marR="509270">
              <a:lnSpc>
                <a:spcPts val="1130"/>
              </a:lnSpc>
              <a:spcBef>
                <a:spcPts val="55"/>
              </a:spcBef>
            </a:pPr>
            <a:r>
              <a:rPr dirty="0" sz="800">
                <a:latin typeface="Tahoma"/>
                <a:cs typeface="Tahoma"/>
                <a:hlinkClick r:id="rId2"/>
              </a:rPr>
              <a:t>www.cs.cmu.edu/~awm 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  <a:hlinkClick r:id="rId3"/>
              </a:rPr>
              <a:t>awm@cs.cmu.edu</a:t>
            </a:r>
            <a:endParaRPr sz="800">
              <a:latin typeface="Tahoma"/>
              <a:cs typeface="Tahoma"/>
            </a:endParaRPr>
          </a:p>
          <a:p>
            <a:pPr algn="ctr" marL="9525">
              <a:lnSpc>
                <a:spcPct val="100000"/>
              </a:lnSpc>
              <a:spcBef>
                <a:spcPts val="170"/>
              </a:spcBef>
            </a:pPr>
            <a:r>
              <a:rPr dirty="0" sz="800">
                <a:latin typeface="Tahoma"/>
                <a:cs typeface="Tahoma"/>
              </a:rPr>
              <a:t>412-268-7599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9417" y="1385093"/>
            <a:ext cx="2095500" cy="657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 marR="58419">
              <a:lnSpc>
                <a:spcPct val="100000"/>
              </a:lnSpc>
              <a:spcBef>
                <a:spcPts val="365"/>
              </a:spcBef>
            </a:pPr>
            <a:r>
              <a:rPr dirty="0" sz="500" spc="5">
                <a:latin typeface="Tahoma"/>
                <a:cs typeface="Tahoma"/>
              </a:rPr>
              <a:t>Note to </a:t>
            </a:r>
            <a:r>
              <a:rPr dirty="0" sz="500">
                <a:latin typeface="Tahoma"/>
                <a:cs typeface="Tahoma"/>
              </a:rPr>
              <a:t>other teachers </a:t>
            </a:r>
            <a:r>
              <a:rPr dirty="0" sz="500" spc="5">
                <a:latin typeface="Tahoma"/>
                <a:cs typeface="Tahoma"/>
              </a:rPr>
              <a:t>and </a:t>
            </a:r>
            <a:r>
              <a:rPr dirty="0" sz="500">
                <a:latin typeface="Tahoma"/>
                <a:cs typeface="Tahoma"/>
              </a:rPr>
              <a:t>users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>
                <a:latin typeface="Tahoma"/>
                <a:cs typeface="Tahoma"/>
              </a:rPr>
              <a:t>these slides. </a:t>
            </a:r>
            <a:r>
              <a:rPr dirty="0" sz="500" spc="5">
                <a:latin typeface="Tahoma"/>
                <a:cs typeface="Tahoma"/>
              </a:rPr>
              <a:t>Andrew would </a:t>
            </a:r>
            <a:r>
              <a:rPr dirty="0" sz="500" spc="-30">
                <a:latin typeface="Tahoma"/>
                <a:cs typeface="Tahoma"/>
              </a:rPr>
              <a:t>be  </a:t>
            </a:r>
            <a:r>
              <a:rPr dirty="0" sz="500">
                <a:latin typeface="Tahoma"/>
                <a:cs typeface="Tahoma"/>
              </a:rPr>
              <a:t>delighted if </a:t>
            </a:r>
            <a:r>
              <a:rPr dirty="0" sz="500" spc="5">
                <a:latin typeface="Tahoma"/>
                <a:cs typeface="Tahoma"/>
              </a:rPr>
              <a:t>you </a:t>
            </a:r>
            <a:r>
              <a:rPr dirty="0" sz="500">
                <a:latin typeface="Tahoma"/>
                <a:cs typeface="Tahoma"/>
              </a:rPr>
              <a:t>found this source material useful in giving </a:t>
            </a:r>
            <a:r>
              <a:rPr dirty="0" sz="500" spc="5">
                <a:latin typeface="Tahoma"/>
                <a:cs typeface="Tahoma"/>
              </a:rPr>
              <a:t>you r own  </a:t>
            </a:r>
            <a:r>
              <a:rPr dirty="0" sz="500">
                <a:latin typeface="Tahoma"/>
                <a:cs typeface="Tahoma"/>
              </a:rPr>
              <a:t>lectures.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Feel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free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to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use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these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slides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verbatim,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or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to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modify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them</a:t>
            </a:r>
            <a:r>
              <a:rPr dirty="0" sz="500" spc="-5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to</a:t>
            </a:r>
            <a:r>
              <a:rPr dirty="0" sz="500" spc="-50">
                <a:latin typeface="Tahoma"/>
                <a:cs typeface="Tahoma"/>
              </a:rPr>
              <a:t> </a:t>
            </a:r>
            <a:r>
              <a:rPr dirty="0" sz="500" spc="-15">
                <a:latin typeface="Tahoma"/>
                <a:cs typeface="Tahoma"/>
              </a:rPr>
              <a:t>fit  </a:t>
            </a:r>
            <a:r>
              <a:rPr dirty="0" sz="500">
                <a:latin typeface="Tahoma"/>
                <a:cs typeface="Tahoma"/>
              </a:rPr>
              <a:t>your</a:t>
            </a:r>
            <a:r>
              <a:rPr dirty="0" sz="500" spc="-1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own</a:t>
            </a:r>
            <a:r>
              <a:rPr dirty="0" sz="500" spc="-1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needs.</a:t>
            </a:r>
            <a:r>
              <a:rPr dirty="0" sz="500" spc="-1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PowerPoint</a:t>
            </a:r>
            <a:r>
              <a:rPr dirty="0" sz="500" spc="-1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originals</a:t>
            </a:r>
            <a:r>
              <a:rPr dirty="0" sz="500" spc="-1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are</a:t>
            </a:r>
            <a:r>
              <a:rPr dirty="0" sz="500" spc="-1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available.</a:t>
            </a:r>
            <a:r>
              <a:rPr dirty="0" sz="500" spc="-1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If</a:t>
            </a:r>
            <a:r>
              <a:rPr dirty="0" sz="500" spc="-1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you</a:t>
            </a:r>
            <a:r>
              <a:rPr dirty="0" sz="500" spc="-1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make</a:t>
            </a:r>
            <a:r>
              <a:rPr dirty="0" sz="500" spc="-9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use</a:t>
            </a:r>
            <a:r>
              <a:rPr dirty="0" sz="500" spc="-15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of  </a:t>
            </a:r>
            <a:r>
              <a:rPr dirty="0" sz="500" spc="10">
                <a:latin typeface="Tahoma"/>
                <a:cs typeface="Tahoma"/>
              </a:rPr>
              <a:t>a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significant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portion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of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these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slides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in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your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own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lecture,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please</a:t>
            </a:r>
            <a:r>
              <a:rPr dirty="0" sz="500" spc="-5">
                <a:latin typeface="Tahoma"/>
                <a:cs typeface="Tahoma"/>
              </a:rPr>
              <a:t> </a:t>
            </a:r>
            <a:r>
              <a:rPr dirty="0" sz="500" spc="15">
                <a:latin typeface="Tahoma"/>
                <a:cs typeface="Tahoma"/>
              </a:rPr>
              <a:t>include  </a:t>
            </a:r>
            <a:r>
              <a:rPr dirty="0" sz="500">
                <a:latin typeface="Tahoma"/>
                <a:cs typeface="Tahoma"/>
              </a:rPr>
              <a:t>this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message,</a:t>
            </a:r>
            <a:r>
              <a:rPr dirty="0" sz="500" spc="-1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or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the</a:t>
            </a:r>
            <a:r>
              <a:rPr dirty="0" sz="500" spc="-1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following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link</a:t>
            </a:r>
            <a:r>
              <a:rPr dirty="0" sz="500" spc="-1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to</a:t>
            </a:r>
            <a:r>
              <a:rPr dirty="0" sz="500" spc="-1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the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source</a:t>
            </a:r>
            <a:r>
              <a:rPr dirty="0" sz="500" spc="-1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repository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of</a:t>
            </a:r>
            <a:r>
              <a:rPr dirty="0" sz="500" spc="-1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Andrew’s  </a:t>
            </a:r>
            <a:r>
              <a:rPr dirty="0" sz="500" spc="5">
                <a:latin typeface="Tahoma"/>
                <a:cs typeface="Tahoma"/>
              </a:rPr>
              <a:t>tutorials: </a:t>
            </a:r>
            <a:r>
              <a:rPr dirty="0" u="heavy" sz="5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</a:t>
            </a:r>
            <a:r>
              <a:rPr dirty="0" sz="50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s </a:t>
            </a:r>
            <a:r>
              <a:rPr dirty="0" sz="500" spc="5">
                <a:latin typeface="Tahoma"/>
                <a:cs typeface="Tahoma"/>
                <a:hlinkClick r:id="rId4"/>
              </a:rPr>
              <a:t>. </a:t>
            </a:r>
            <a:r>
              <a:rPr dirty="0" sz="500">
                <a:latin typeface="Tahoma"/>
                <a:cs typeface="Tahoma"/>
              </a:rPr>
              <a:t>Comments </a:t>
            </a:r>
            <a:r>
              <a:rPr dirty="0" sz="500" spc="-5">
                <a:latin typeface="Tahoma"/>
                <a:cs typeface="Tahoma"/>
              </a:rPr>
              <a:t>and  </a:t>
            </a:r>
            <a:r>
              <a:rPr dirty="0" sz="500">
                <a:latin typeface="Tahoma"/>
                <a:cs typeface="Tahoma"/>
              </a:rPr>
              <a:t>corrections gratefully</a:t>
            </a:r>
            <a:r>
              <a:rPr dirty="0" sz="500" spc="-4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1075" y="8550275"/>
            <a:ext cx="11785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2125" y="5302250"/>
            <a:ext cx="3888740" cy="2379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61975" marR="5080" indent="-257175">
              <a:lnSpc>
                <a:spcPct val="100000"/>
              </a:lnSpc>
              <a:spcBef>
                <a:spcPts val="125"/>
              </a:spcBef>
            </a:pPr>
            <a:r>
              <a:rPr dirty="0" sz="2000" spc="5">
                <a:solidFill>
                  <a:srgbClr val="006600"/>
                </a:solidFill>
                <a:latin typeface="Tahoma"/>
                <a:cs typeface="Tahoma"/>
              </a:rPr>
              <a:t>Maximum </a:t>
            </a: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Likelihood learning</a:t>
            </a:r>
            <a:r>
              <a:rPr dirty="0" sz="2000" spc="-10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of  Gaussians for</a:t>
            </a:r>
            <a:r>
              <a:rPr dirty="0" sz="2000" spc="-7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600"/>
                </a:solidFill>
                <a:latin typeface="Tahoma"/>
                <a:cs typeface="Tahoma"/>
              </a:rPr>
              <a:t>Classification</a:t>
            </a:r>
            <a:endParaRPr sz="2000">
              <a:latin typeface="Tahoma"/>
              <a:cs typeface="Tahoma"/>
            </a:endParaRPr>
          </a:p>
          <a:p>
            <a:pPr marL="171450" indent="-171450">
              <a:lnSpc>
                <a:spcPct val="100000"/>
              </a:lnSpc>
              <a:spcBef>
                <a:spcPts val="750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Tahoma"/>
                <a:cs typeface="Tahoma"/>
              </a:rPr>
              <a:t>Why we should</a:t>
            </a:r>
            <a:r>
              <a:rPr dirty="0" sz="1550" spc="95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care</a:t>
            </a:r>
            <a:endParaRPr sz="1550">
              <a:latin typeface="Tahoma"/>
              <a:cs typeface="Tahoma"/>
            </a:endParaRPr>
          </a:p>
          <a:p>
            <a:pPr marL="171450" marR="243840" indent="-171450">
              <a:lnSpc>
                <a:spcPct val="100800"/>
              </a:lnSpc>
              <a:spcBef>
                <a:spcPts val="450"/>
              </a:spcBef>
              <a:buChar char="•"/>
              <a:tabLst>
                <a:tab pos="171450" algn="l"/>
              </a:tabLst>
            </a:pPr>
            <a:r>
              <a:rPr dirty="0" sz="1550" spc="10">
                <a:latin typeface="Tahoma"/>
                <a:cs typeface="Tahoma"/>
              </a:rPr>
              <a:t>3 </a:t>
            </a:r>
            <a:r>
              <a:rPr dirty="0" sz="1550" spc="15">
                <a:latin typeface="Tahoma"/>
                <a:cs typeface="Tahoma"/>
              </a:rPr>
              <a:t>seconds </a:t>
            </a:r>
            <a:r>
              <a:rPr dirty="0" sz="1550" spc="10">
                <a:latin typeface="Tahoma"/>
                <a:cs typeface="Tahoma"/>
              </a:rPr>
              <a:t>to </a:t>
            </a:r>
            <a:r>
              <a:rPr dirty="0" sz="1550" spc="15">
                <a:latin typeface="Tahoma"/>
                <a:cs typeface="Tahoma"/>
              </a:rPr>
              <a:t>teach you </a:t>
            </a:r>
            <a:r>
              <a:rPr dirty="0" sz="1550" spc="10">
                <a:latin typeface="Tahoma"/>
                <a:cs typeface="Tahoma"/>
              </a:rPr>
              <a:t>a </a:t>
            </a:r>
            <a:r>
              <a:rPr dirty="0" sz="1550" spc="15">
                <a:latin typeface="Tahoma"/>
                <a:cs typeface="Tahoma"/>
              </a:rPr>
              <a:t>new learning  </a:t>
            </a:r>
            <a:r>
              <a:rPr dirty="0" sz="1550" spc="20">
                <a:latin typeface="Tahoma"/>
                <a:cs typeface="Tahoma"/>
              </a:rPr>
              <a:t>algorithm</a:t>
            </a:r>
            <a:endParaRPr sz="1550">
              <a:latin typeface="Tahoma"/>
              <a:cs typeface="Tahoma"/>
            </a:endParaRPr>
          </a:p>
          <a:p>
            <a:pPr marL="171450" indent="-171450">
              <a:lnSpc>
                <a:spcPct val="100000"/>
              </a:lnSpc>
              <a:spcBef>
                <a:spcPts val="465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Tahoma"/>
                <a:cs typeface="Tahoma"/>
              </a:rPr>
              <a:t>What </a:t>
            </a:r>
            <a:r>
              <a:rPr dirty="0" sz="1550" spc="5">
                <a:latin typeface="Tahoma"/>
                <a:cs typeface="Tahoma"/>
              </a:rPr>
              <a:t>if </a:t>
            </a:r>
            <a:r>
              <a:rPr dirty="0" sz="1550" spc="15">
                <a:latin typeface="Tahoma"/>
                <a:cs typeface="Tahoma"/>
              </a:rPr>
              <a:t>there </a:t>
            </a:r>
            <a:r>
              <a:rPr dirty="0" sz="1550" spc="10">
                <a:latin typeface="Tahoma"/>
                <a:cs typeface="Tahoma"/>
              </a:rPr>
              <a:t>are </a:t>
            </a:r>
            <a:r>
              <a:rPr dirty="0" sz="1550" spc="15">
                <a:latin typeface="Tahoma"/>
                <a:cs typeface="Tahoma"/>
              </a:rPr>
              <a:t>10,000</a:t>
            </a:r>
            <a:r>
              <a:rPr dirty="0" sz="1550" spc="165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dimensions?</a:t>
            </a:r>
            <a:endParaRPr sz="1550">
              <a:latin typeface="Tahoma"/>
              <a:cs typeface="Tahoma"/>
            </a:endParaRPr>
          </a:p>
          <a:p>
            <a:pPr marL="171450" indent="-171450">
              <a:lnSpc>
                <a:spcPct val="100000"/>
              </a:lnSpc>
              <a:spcBef>
                <a:spcPts val="465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Tahoma"/>
                <a:cs typeface="Tahoma"/>
              </a:rPr>
              <a:t>What </a:t>
            </a:r>
            <a:r>
              <a:rPr dirty="0" sz="1550" spc="10">
                <a:latin typeface="Tahoma"/>
                <a:cs typeface="Tahoma"/>
              </a:rPr>
              <a:t>if </a:t>
            </a:r>
            <a:r>
              <a:rPr dirty="0" sz="1550" spc="15">
                <a:latin typeface="Tahoma"/>
                <a:cs typeface="Tahoma"/>
              </a:rPr>
              <a:t>there </a:t>
            </a:r>
            <a:r>
              <a:rPr dirty="0" sz="1550" spc="10">
                <a:latin typeface="Tahoma"/>
                <a:cs typeface="Tahoma"/>
              </a:rPr>
              <a:t>are </a:t>
            </a:r>
            <a:r>
              <a:rPr dirty="0" sz="1550" spc="15">
                <a:latin typeface="Tahoma"/>
                <a:cs typeface="Tahoma"/>
              </a:rPr>
              <a:t>categorical</a:t>
            </a:r>
            <a:r>
              <a:rPr dirty="0" sz="1550" spc="160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inputs?</a:t>
            </a:r>
            <a:endParaRPr sz="1550">
              <a:latin typeface="Tahoma"/>
              <a:cs typeface="Tahoma"/>
            </a:endParaRPr>
          </a:p>
          <a:p>
            <a:pPr marL="171450" indent="-171450">
              <a:lnSpc>
                <a:spcPct val="100000"/>
              </a:lnSpc>
              <a:spcBef>
                <a:spcPts val="390"/>
              </a:spcBef>
              <a:buChar char="•"/>
              <a:tabLst>
                <a:tab pos="171450" algn="l"/>
              </a:tabLst>
            </a:pPr>
            <a:r>
              <a:rPr dirty="0" sz="1550" spc="20">
                <a:latin typeface="Tahoma"/>
                <a:cs typeface="Tahoma"/>
              </a:rPr>
              <a:t>Examples </a:t>
            </a:r>
            <a:r>
              <a:rPr dirty="0" sz="1550" spc="15">
                <a:latin typeface="Tahoma"/>
                <a:cs typeface="Tahoma"/>
              </a:rPr>
              <a:t>“out the</a:t>
            </a:r>
            <a:r>
              <a:rPr dirty="0" sz="1550" spc="105">
                <a:latin typeface="Tahoma"/>
                <a:cs typeface="Tahoma"/>
              </a:rPr>
              <a:t> </a:t>
            </a:r>
            <a:r>
              <a:rPr dirty="0" sz="1550" spc="20">
                <a:latin typeface="Tahoma"/>
                <a:cs typeface="Tahoma"/>
              </a:rPr>
              <a:t>wazoo”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2225" y="1377950"/>
            <a:ext cx="25749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age, hours </a:t>
            </a:r>
            <a:r>
              <a:rPr dirty="0" spc="20">
                <a:latin typeface="Symbol"/>
                <a:cs typeface="Symbol"/>
              </a:rPr>
              <a:t></a:t>
            </a:r>
            <a:r>
              <a:rPr dirty="0" spc="160">
                <a:latin typeface="Times New Roman"/>
                <a:cs typeface="Times New Roman"/>
              </a:rPr>
              <a:t> </a:t>
            </a:r>
            <a:r>
              <a:rPr dirty="0" spc="15"/>
              <a:t>wealth</a:t>
            </a:r>
          </a:p>
        </p:txBody>
      </p:sp>
      <p:sp>
        <p:nvSpPr>
          <p:cNvPr id="5" name="object 5"/>
          <p:cNvSpPr/>
          <p:nvPr/>
        </p:nvSpPr>
        <p:spPr>
          <a:xfrm>
            <a:off x="1638300" y="1704975"/>
            <a:ext cx="4457700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2225" y="5359400"/>
            <a:ext cx="257492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age, hours </a:t>
            </a:r>
            <a:r>
              <a:rPr dirty="0" sz="2150" spc="2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dirty="0" sz="2150" spc="16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wealth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8300" y="5686425"/>
            <a:ext cx="4457700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4600" y="6524625"/>
            <a:ext cx="2400300" cy="1962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2225" y="1377950"/>
            <a:ext cx="25749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age, hours </a:t>
            </a:r>
            <a:r>
              <a:rPr dirty="0" spc="20">
                <a:latin typeface="Symbol"/>
                <a:cs typeface="Symbol"/>
              </a:rPr>
              <a:t></a:t>
            </a:r>
            <a:r>
              <a:rPr dirty="0" spc="160">
                <a:latin typeface="Times New Roman"/>
                <a:cs typeface="Times New Roman"/>
              </a:rPr>
              <a:t> </a:t>
            </a:r>
            <a:r>
              <a:rPr dirty="0" spc="15"/>
              <a:t>wealth</a:t>
            </a:r>
          </a:p>
        </p:txBody>
      </p:sp>
      <p:sp>
        <p:nvSpPr>
          <p:cNvPr id="5" name="object 5"/>
          <p:cNvSpPr/>
          <p:nvPr/>
        </p:nvSpPr>
        <p:spPr>
          <a:xfrm>
            <a:off x="1638300" y="1704975"/>
            <a:ext cx="4457700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14600" y="2543175"/>
            <a:ext cx="2400300" cy="1962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81417" y="2985293"/>
            <a:ext cx="1323975" cy="1571625"/>
          </a:xfrm>
          <a:prstGeom prst="rect">
            <a:avLst/>
          </a:prstGeom>
          <a:solidFill>
            <a:srgbClr val="F5F78F"/>
          </a:solidFill>
          <a:ln w="952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28575" marR="165735">
              <a:lnSpc>
                <a:spcPct val="105300"/>
              </a:lnSpc>
              <a:spcBef>
                <a:spcPts val="305"/>
              </a:spcBef>
            </a:pPr>
            <a:r>
              <a:rPr dirty="0" sz="950" spc="15">
                <a:latin typeface="Tahoma"/>
                <a:cs typeface="Tahoma"/>
              </a:rPr>
              <a:t>Having </a:t>
            </a:r>
            <a:r>
              <a:rPr dirty="0" sz="950" spc="10">
                <a:latin typeface="Tahoma"/>
                <a:cs typeface="Tahoma"/>
              </a:rPr>
              <a:t>2 </a:t>
            </a:r>
            <a:r>
              <a:rPr dirty="0" sz="950" spc="15">
                <a:latin typeface="Tahoma"/>
                <a:cs typeface="Tahoma"/>
              </a:rPr>
              <a:t>inputs  instead </a:t>
            </a:r>
            <a:r>
              <a:rPr dirty="0" sz="950" spc="10">
                <a:latin typeface="Tahoma"/>
                <a:cs typeface="Tahoma"/>
              </a:rPr>
              <a:t>of </a:t>
            </a:r>
            <a:r>
              <a:rPr dirty="0" sz="950" spc="15">
                <a:latin typeface="Tahoma"/>
                <a:cs typeface="Tahoma"/>
              </a:rPr>
              <a:t>one</a:t>
            </a:r>
            <a:r>
              <a:rPr dirty="0" sz="950" spc="-25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helps  </a:t>
            </a:r>
            <a:r>
              <a:rPr dirty="0" sz="950" spc="10">
                <a:latin typeface="Tahoma"/>
                <a:cs typeface="Tahoma"/>
              </a:rPr>
              <a:t>in </a:t>
            </a:r>
            <a:r>
              <a:rPr dirty="0" sz="950" spc="20">
                <a:latin typeface="Tahoma"/>
                <a:cs typeface="Tahoma"/>
              </a:rPr>
              <a:t>two</a:t>
            </a:r>
            <a:r>
              <a:rPr dirty="0" sz="950" spc="-5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ways: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2225" y="5359400"/>
            <a:ext cx="257492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age, hours </a:t>
            </a:r>
            <a:r>
              <a:rPr dirty="0" sz="2150" spc="2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dirty="0" sz="2150" spc="16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wealth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38300" y="5686425"/>
            <a:ext cx="4457700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4600" y="6524625"/>
            <a:ext cx="2400300" cy="1962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81417" y="6911445"/>
            <a:ext cx="1323975" cy="1571625"/>
          </a:xfrm>
          <a:custGeom>
            <a:avLst/>
            <a:gdLst/>
            <a:ahLst/>
            <a:cxnLst/>
            <a:rect l="l" t="t" r="r" b="b"/>
            <a:pathLst>
              <a:path w="1323975" h="1571625">
                <a:moveTo>
                  <a:pt x="0" y="1571625"/>
                </a:moveTo>
                <a:lnTo>
                  <a:pt x="1323975" y="1571625"/>
                </a:lnTo>
                <a:lnTo>
                  <a:pt x="1323975" y="0"/>
                </a:lnTo>
                <a:lnTo>
                  <a:pt x="0" y="0"/>
                </a:lnTo>
                <a:lnTo>
                  <a:pt x="0" y="157162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81417" y="6911445"/>
            <a:ext cx="1323975" cy="1571625"/>
          </a:xfrm>
          <a:custGeom>
            <a:avLst/>
            <a:gdLst/>
            <a:ahLst/>
            <a:cxnLst/>
            <a:rect l="l" t="t" r="r" b="b"/>
            <a:pathLst>
              <a:path w="1323975" h="1571625">
                <a:moveTo>
                  <a:pt x="0" y="1571625"/>
                </a:moveTo>
                <a:lnTo>
                  <a:pt x="1323975" y="1571625"/>
                </a:lnTo>
                <a:lnTo>
                  <a:pt x="1323975" y="0"/>
                </a:lnTo>
                <a:lnTo>
                  <a:pt x="0" y="0"/>
                </a:lnTo>
                <a:lnTo>
                  <a:pt x="0" y="1571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52975" y="6997700"/>
            <a:ext cx="1276985" cy="166941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57150" marR="9017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Having </a:t>
            </a:r>
            <a:r>
              <a:rPr dirty="0" sz="950" spc="10">
                <a:latin typeface="Tahoma"/>
                <a:cs typeface="Tahoma"/>
              </a:rPr>
              <a:t>2 </a:t>
            </a:r>
            <a:r>
              <a:rPr dirty="0" sz="950" spc="15">
                <a:latin typeface="Tahoma"/>
                <a:cs typeface="Tahoma"/>
              </a:rPr>
              <a:t>inputs  instead </a:t>
            </a:r>
            <a:r>
              <a:rPr dirty="0" sz="950" spc="10">
                <a:latin typeface="Tahoma"/>
                <a:cs typeface="Tahoma"/>
              </a:rPr>
              <a:t>of </a:t>
            </a:r>
            <a:r>
              <a:rPr dirty="0" sz="950" spc="15">
                <a:latin typeface="Tahoma"/>
                <a:cs typeface="Tahoma"/>
              </a:rPr>
              <a:t>one</a:t>
            </a:r>
            <a:r>
              <a:rPr dirty="0" sz="950" spc="-25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helps  </a:t>
            </a:r>
            <a:r>
              <a:rPr dirty="0" sz="950" spc="10">
                <a:latin typeface="Tahoma"/>
                <a:cs typeface="Tahoma"/>
              </a:rPr>
              <a:t>in </a:t>
            </a:r>
            <a:r>
              <a:rPr dirty="0" sz="950" spc="20">
                <a:latin typeface="Tahoma"/>
                <a:cs typeface="Tahoma"/>
              </a:rPr>
              <a:t>two</a:t>
            </a:r>
            <a:r>
              <a:rPr dirty="0" sz="950" spc="-5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ways:</a:t>
            </a:r>
            <a:endParaRPr sz="950">
              <a:latin typeface="Tahoma"/>
              <a:cs typeface="Tahoma"/>
            </a:endParaRPr>
          </a:p>
          <a:p>
            <a:pPr marL="57150" marR="5080">
              <a:lnSpc>
                <a:spcPct val="105300"/>
              </a:lnSpc>
              <a:buAutoNum type="arabicPeriod"/>
              <a:tabLst>
                <a:tab pos="203200" algn="l"/>
              </a:tabLst>
            </a:pPr>
            <a:r>
              <a:rPr dirty="0" sz="950" spc="15">
                <a:latin typeface="Tahoma"/>
                <a:cs typeface="Tahoma"/>
              </a:rPr>
              <a:t>Combining  evidence from two</a:t>
            </a:r>
            <a:r>
              <a:rPr dirty="0" sz="950" spc="-25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1d  Gaussians</a:t>
            </a:r>
            <a:endParaRPr sz="950">
              <a:latin typeface="Tahoma"/>
              <a:cs typeface="Tahoma"/>
            </a:endParaRPr>
          </a:p>
          <a:p>
            <a:pPr marL="57150" marR="193040">
              <a:lnSpc>
                <a:spcPct val="105300"/>
              </a:lnSpc>
              <a:buAutoNum type="arabicPeriod"/>
              <a:tabLst>
                <a:tab pos="198755" algn="l"/>
              </a:tabLst>
            </a:pPr>
            <a:r>
              <a:rPr dirty="0" sz="950">
                <a:latin typeface="Tahoma"/>
                <a:cs typeface="Tahoma"/>
              </a:rPr>
              <a:t>Off- </a:t>
            </a:r>
            <a:r>
              <a:rPr dirty="0" sz="950" spc="15">
                <a:latin typeface="Tahoma"/>
                <a:cs typeface="Tahoma"/>
              </a:rPr>
              <a:t>diagonal  covariance  distinguishes</a:t>
            </a:r>
            <a:r>
              <a:rPr dirty="0" sz="950" spc="-70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class  </a:t>
            </a:r>
            <a:r>
              <a:rPr dirty="0" sz="950" spc="5">
                <a:latin typeface="Tahoma"/>
                <a:cs typeface="Tahoma"/>
              </a:rPr>
              <a:t>“shape”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10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9825" y="1377950"/>
            <a:ext cx="288925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age, edunum </a:t>
            </a:r>
            <a:r>
              <a:rPr dirty="0" spc="20">
                <a:latin typeface="Symbol"/>
                <a:cs typeface="Symbol"/>
              </a:rPr>
              <a:t></a:t>
            </a:r>
            <a:r>
              <a:rPr dirty="0" spc="180">
                <a:latin typeface="Times New Roman"/>
                <a:cs typeface="Times New Roman"/>
              </a:rPr>
              <a:t> </a:t>
            </a:r>
            <a:r>
              <a:rPr dirty="0" spc="15"/>
              <a:t>wealth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1781175"/>
            <a:ext cx="4419600" cy="225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9825" y="5359400"/>
            <a:ext cx="28892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age, edunum </a:t>
            </a:r>
            <a:r>
              <a:rPr dirty="0" sz="2150" spc="2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dirty="0" sz="2150" spc="18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wealth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6400" y="5762625"/>
            <a:ext cx="4419600" cy="225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6505575"/>
            <a:ext cx="25146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1377950"/>
            <a:ext cx="31369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hours, edunum </a:t>
            </a:r>
            <a:r>
              <a:rPr dirty="0" spc="20">
                <a:latin typeface="Symbol"/>
                <a:cs typeface="Symbol"/>
              </a:rPr>
              <a:t></a:t>
            </a:r>
            <a:r>
              <a:rPr dirty="0" spc="180">
                <a:latin typeface="Times New Roman"/>
                <a:cs typeface="Times New Roman"/>
              </a:rPr>
              <a:t> </a:t>
            </a:r>
            <a:r>
              <a:rPr dirty="0" spc="25"/>
              <a:t>wealth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1743075"/>
            <a:ext cx="4457700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0" y="5359400"/>
            <a:ext cx="313690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hours, edunum </a:t>
            </a:r>
            <a:r>
              <a:rPr dirty="0" sz="2150" spc="2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dirty="0" sz="2150" spc="18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wealth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6400" y="5724525"/>
            <a:ext cx="4457700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6343650"/>
            <a:ext cx="2667000" cy="218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5175" y="1377950"/>
            <a:ext cx="110871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Accuracy</a:t>
            </a:r>
          </a:p>
        </p:txBody>
      </p:sp>
      <p:sp>
        <p:nvSpPr>
          <p:cNvPr id="5" name="object 5"/>
          <p:cNvSpPr/>
          <p:nvPr/>
        </p:nvSpPr>
        <p:spPr>
          <a:xfrm>
            <a:off x="1752600" y="1743075"/>
            <a:ext cx="42291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2600" y="2276475"/>
            <a:ext cx="42291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52600" y="2809875"/>
            <a:ext cx="42291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600" y="3343275"/>
            <a:ext cx="42291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2600" y="3876675"/>
            <a:ext cx="42291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5575" y="5397500"/>
            <a:ext cx="23177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An “MPG” example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4500" y="5800725"/>
            <a:ext cx="4381500" cy="1819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5575" y="1416050"/>
            <a:ext cx="231775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An “MPG” 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1714500" y="1819275"/>
            <a:ext cx="4381500" cy="1819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90900" y="2238375"/>
            <a:ext cx="2600325" cy="2295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14500" y="5800725"/>
            <a:ext cx="4381500" cy="1819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90900" y="6219825"/>
            <a:ext cx="2600325" cy="2295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04896" y="5300662"/>
          <a:ext cx="456755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1225"/>
                <a:gridCol w="2371725"/>
              </a:tblGrid>
              <a:tr h="348720">
                <a:tc gridSpan="2">
                  <a:txBody>
                    <a:bodyPr/>
                    <a:lstStyle/>
                    <a:p>
                      <a:pPr marL="1085850">
                        <a:lnSpc>
                          <a:spcPts val="1795"/>
                        </a:lnSpc>
                        <a:spcBef>
                          <a:spcPts val="850"/>
                        </a:spcBef>
                      </a:pPr>
                      <a:r>
                        <a:rPr dirty="0" sz="2150" spc="1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An “MPG”</a:t>
                      </a:r>
                      <a:r>
                        <a:rPr dirty="0" sz="2150" spc="6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50" spc="1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example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9082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950" spc="10">
                          <a:latin typeface="Tahoma"/>
                          <a:cs typeface="Tahoma"/>
                        </a:rPr>
                        <a:t>Things to</a:t>
                      </a:r>
                      <a:r>
                        <a:rPr dirty="0" sz="950" spc="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50" spc="10">
                          <a:latin typeface="Tahoma"/>
                          <a:cs typeface="Tahoma"/>
                        </a:rPr>
                        <a:t>note:</a:t>
                      </a:r>
                      <a:endParaRPr sz="950">
                        <a:latin typeface="Tahoma"/>
                        <a:cs typeface="Tahoma"/>
                      </a:endParaRPr>
                    </a:p>
                    <a:p>
                      <a:pPr marL="38100" marR="384810">
                        <a:lnSpc>
                          <a:spcPct val="105300"/>
                        </a:lnSpc>
                        <a:spcBef>
                          <a:spcPts val="595"/>
                        </a:spcBef>
                        <a:buSzPct val="89473"/>
                        <a:buChar char="•"/>
                        <a:tabLst>
                          <a:tab pos="95885" algn="l"/>
                        </a:tabLst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Class Boundaries can be weird 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shapes (hyperconic</a:t>
                      </a:r>
                      <a:r>
                        <a:rPr dirty="0" sz="95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sections)</a:t>
                      </a:r>
                      <a:endParaRPr sz="950">
                        <a:latin typeface="Tahoma"/>
                        <a:cs typeface="Tahoma"/>
                      </a:endParaRPr>
                    </a:p>
                    <a:p>
                      <a:pPr marL="38100" marR="242570">
                        <a:lnSpc>
                          <a:spcPct val="105300"/>
                        </a:lnSpc>
                        <a:spcBef>
                          <a:spcPts val="600"/>
                        </a:spcBef>
                        <a:buSzPct val="89473"/>
                        <a:buChar char="•"/>
                        <a:tabLst>
                          <a:tab pos="95885" algn="l"/>
                        </a:tabLst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Class regions can be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non-simply-  </a:t>
                      </a:r>
                      <a:r>
                        <a:rPr dirty="0" sz="950" spc="10">
                          <a:latin typeface="Tahoma"/>
                          <a:cs typeface="Tahoma"/>
                        </a:rPr>
                        <a:t>connected</a:t>
                      </a:r>
                      <a:endParaRPr sz="950">
                        <a:latin typeface="Tahoma"/>
                        <a:cs typeface="Tahoma"/>
                      </a:endParaRPr>
                    </a:p>
                    <a:p>
                      <a:pPr marL="38100" marR="278130">
                        <a:lnSpc>
                          <a:spcPct val="105300"/>
                        </a:lnSpc>
                        <a:spcBef>
                          <a:spcPts val="600"/>
                        </a:spcBef>
                        <a:buSzPct val="89473"/>
                        <a:buChar char="•"/>
                        <a:tabLst>
                          <a:tab pos="95885" algn="l"/>
                        </a:tabLst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But </a:t>
                      </a:r>
                      <a:r>
                        <a:rPr dirty="0" sz="950" spc="10">
                          <a:latin typeface="Tahoma"/>
                          <a:cs typeface="Tahoma"/>
                        </a:rPr>
                        <a:t>it’s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impossible </a:t>
                      </a:r>
                      <a:r>
                        <a:rPr dirty="0" sz="950" spc="15">
                          <a:latin typeface="Tahoma"/>
                          <a:cs typeface="Tahoma"/>
                        </a:rPr>
                        <a:t>to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model  </a:t>
                      </a:r>
                      <a:r>
                        <a:rPr dirty="0" sz="950" spc="15">
                          <a:latin typeface="Tahoma"/>
                          <a:cs typeface="Tahoma"/>
                        </a:rPr>
                        <a:t>arbitrarily weirdly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shaped</a:t>
                      </a:r>
                      <a:r>
                        <a:rPr dirty="0" sz="95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regions</a:t>
                      </a:r>
                      <a:endParaRPr sz="950">
                        <a:latin typeface="Tahoma"/>
                        <a:cs typeface="Tahoma"/>
                      </a:endParaRPr>
                    </a:p>
                    <a:p>
                      <a:pPr marL="38100" marR="182245">
                        <a:lnSpc>
                          <a:spcPct val="105300"/>
                        </a:lnSpc>
                        <a:spcBef>
                          <a:spcPts val="600"/>
                        </a:spcBef>
                        <a:buSzPct val="89473"/>
                        <a:buFont typeface="Tahoma"/>
                        <a:buChar char="•"/>
                        <a:tabLst>
                          <a:tab pos="95885" algn="l"/>
                        </a:tabLst>
                      </a:pPr>
                      <a:r>
                        <a:rPr dirty="0" sz="950" spc="20" b="1">
                          <a:latin typeface="Tahoma"/>
                          <a:cs typeface="Tahoma"/>
                        </a:rPr>
                        <a:t>Test your understanding: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With  one </a:t>
                      </a:r>
                      <a:r>
                        <a:rPr dirty="0" sz="950" spc="15">
                          <a:latin typeface="Tahoma"/>
                          <a:cs typeface="Tahoma"/>
                        </a:rPr>
                        <a:t>input,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must </a:t>
                      </a:r>
                      <a:r>
                        <a:rPr dirty="0" sz="950" spc="15">
                          <a:latin typeface="Tahoma"/>
                          <a:cs typeface="Tahoma"/>
                        </a:rPr>
                        <a:t>classes be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simply  </a:t>
                      </a:r>
                      <a:r>
                        <a:rPr dirty="0" sz="950" spc="25">
                          <a:latin typeface="Tahoma"/>
                          <a:cs typeface="Tahoma"/>
                        </a:rPr>
                        <a:t>connected?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5F7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99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143250" algn="l"/>
                        </a:tabLst>
                      </a:pP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2001, Andrew</a:t>
                      </a:r>
                      <a:r>
                        <a:rPr dirty="0" sz="600" spc="14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W.</a:t>
                      </a:r>
                      <a:r>
                        <a:rPr dirty="0" sz="600" spc="3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Gaussian Bayes Classifiers: Slide</a:t>
                      </a:r>
                      <a:r>
                        <a:rPr dirty="0" sz="600" spc="1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30">
                          <a:latin typeface="Tahoma"/>
                          <a:cs typeface="Tahoma"/>
                        </a:rPr>
                        <a:t>30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4300" y="1606550"/>
            <a:ext cx="237934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Overfitting</a:t>
            </a:r>
            <a:r>
              <a:rPr dirty="0" spc="-25"/>
              <a:t> </a:t>
            </a:r>
            <a:r>
              <a:rPr dirty="0" spc="15"/>
              <a:t>dangers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985645"/>
            <a:ext cx="3959860" cy="102552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9"/>
              </a:spcBef>
              <a:buChar char="•"/>
              <a:tabLst>
                <a:tab pos="184150" algn="l"/>
              </a:tabLst>
            </a:pPr>
            <a:r>
              <a:rPr dirty="0" sz="1550" spc="15">
                <a:latin typeface="Tahoma"/>
                <a:cs typeface="Tahoma"/>
              </a:rPr>
              <a:t>Problem with </a:t>
            </a:r>
            <a:r>
              <a:rPr dirty="0" sz="1550" spc="10">
                <a:latin typeface="Tahoma"/>
                <a:cs typeface="Tahoma"/>
              </a:rPr>
              <a:t>“Joint” </a:t>
            </a:r>
            <a:r>
              <a:rPr dirty="0" sz="1550" spc="15">
                <a:latin typeface="Tahoma"/>
                <a:cs typeface="Tahoma"/>
              </a:rPr>
              <a:t>Bayes</a:t>
            </a:r>
            <a:r>
              <a:rPr dirty="0" sz="1550" spc="135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classifier:</a:t>
            </a:r>
            <a:endParaRPr sz="155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dirty="0" sz="1400" spc="-5" i="1">
                <a:solidFill>
                  <a:srgbClr val="333399"/>
                </a:solidFill>
                <a:latin typeface="Tahoma"/>
                <a:cs typeface="Tahoma"/>
              </a:rPr>
              <a:t>#parameters exponential </a:t>
            </a:r>
            <a:r>
              <a:rPr dirty="0" sz="1400" i="1">
                <a:solidFill>
                  <a:srgbClr val="333399"/>
                </a:solidFill>
                <a:latin typeface="Tahoma"/>
                <a:cs typeface="Tahoma"/>
              </a:rPr>
              <a:t>with</a:t>
            </a:r>
            <a:r>
              <a:rPr dirty="0" sz="1400" spc="-5" i="1">
                <a:solidFill>
                  <a:srgbClr val="333399"/>
                </a:solidFill>
                <a:latin typeface="Tahoma"/>
                <a:cs typeface="Tahoma"/>
              </a:rPr>
              <a:t> #dimensions.</a:t>
            </a:r>
            <a:endParaRPr sz="1400">
              <a:latin typeface="Tahoma"/>
              <a:cs typeface="Tahoma"/>
            </a:endParaRPr>
          </a:p>
          <a:p>
            <a:pPr marL="1041400" marR="367030" indent="-114300">
              <a:lnSpc>
                <a:spcPts val="1650"/>
              </a:lnSpc>
              <a:spcBef>
                <a:spcPts val="425"/>
              </a:spcBef>
            </a:pPr>
            <a:r>
              <a:rPr dirty="0" sz="1400">
                <a:latin typeface="Tahoma"/>
                <a:cs typeface="Tahoma"/>
              </a:rPr>
              <a:t>This means </a:t>
            </a:r>
            <a:r>
              <a:rPr dirty="0" sz="1400" spc="5">
                <a:latin typeface="Tahoma"/>
                <a:cs typeface="Tahoma"/>
              </a:rPr>
              <a:t>we </a:t>
            </a:r>
            <a:r>
              <a:rPr dirty="0" sz="1400" spc="-5">
                <a:latin typeface="Tahoma"/>
                <a:cs typeface="Tahoma"/>
              </a:rPr>
              <a:t>just </a:t>
            </a:r>
            <a:r>
              <a:rPr dirty="0" sz="1400">
                <a:latin typeface="Tahoma"/>
                <a:cs typeface="Tahoma"/>
              </a:rPr>
              <a:t>memorize </a:t>
            </a:r>
            <a:r>
              <a:rPr dirty="0" sz="1400" spc="-5">
                <a:latin typeface="Tahoma"/>
                <a:cs typeface="Tahoma"/>
              </a:rPr>
              <a:t>the  training </a:t>
            </a:r>
            <a:r>
              <a:rPr dirty="0" sz="1400">
                <a:latin typeface="Tahoma"/>
                <a:cs typeface="Tahoma"/>
              </a:rPr>
              <a:t>data, </a:t>
            </a:r>
            <a:r>
              <a:rPr dirty="0" sz="1400" spc="5">
                <a:latin typeface="Tahoma"/>
                <a:cs typeface="Tahoma"/>
              </a:rPr>
              <a:t>and </a:t>
            </a:r>
            <a:r>
              <a:rPr dirty="0" sz="1400">
                <a:latin typeface="Tahoma"/>
                <a:cs typeface="Tahoma"/>
              </a:rPr>
              <a:t>can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overfit.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0200" y="5305425"/>
            <a:ext cx="4562475" cy="341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066800">
              <a:lnSpc>
                <a:spcPct val="100000"/>
              </a:lnSpc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Overfitting</a:t>
            </a:r>
            <a:r>
              <a:rPr dirty="0" sz="21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dangers</a:t>
            </a:r>
            <a:endParaRPr sz="2150">
              <a:latin typeface="Tahoma"/>
              <a:cs typeface="Tahoma"/>
            </a:endParaRPr>
          </a:p>
          <a:p>
            <a:pPr marL="333375" indent="-171450">
              <a:lnSpc>
                <a:spcPct val="100000"/>
              </a:lnSpc>
              <a:spcBef>
                <a:spcPts val="720"/>
              </a:spcBef>
              <a:buChar char="•"/>
              <a:tabLst>
                <a:tab pos="333375" algn="l"/>
              </a:tabLst>
            </a:pPr>
            <a:r>
              <a:rPr dirty="0" sz="1550" spc="15">
                <a:latin typeface="Tahoma"/>
                <a:cs typeface="Tahoma"/>
              </a:rPr>
              <a:t>Problem with </a:t>
            </a:r>
            <a:r>
              <a:rPr dirty="0" sz="1550" spc="10">
                <a:latin typeface="Tahoma"/>
                <a:cs typeface="Tahoma"/>
              </a:rPr>
              <a:t>“Joint” </a:t>
            </a:r>
            <a:r>
              <a:rPr dirty="0" sz="1550" spc="15">
                <a:latin typeface="Tahoma"/>
                <a:cs typeface="Tahoma"/>
              </a:rPr>
              <a:t>Bayes</a:t>
            </a:r>
            <a:r>
              <a:rPr dirty="0" sz="1550" spc="135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classifier:</a:t>
            </a:r>
            <a:endParaRPr sz="1550">
              <a:latin typeface="Tahoma"/>
              <a:cs typeface="Tahoma"/>
            </a:endParaRPr>
          </a:p>
          <a:p>
            <a:pPr marL="619125">
              <a:lnSpc>
                <a:spcPct val="100000"/>
              </a:lnSpc>
              <a:spcBef>
                <a:spcPts val="315"/>
              </a:spcBef>
            </a:pPr>
            <a:r>
              <a:rPr dirty="0" sz="1400" spc="-5" i="1">
                <a:solidFill>
                  <a:srgbClr val="333399"/>
                </a:solidFill>
                <a:latin typeface="Tahoma"/>
                <a:cs typeface="Tahoma"/>
              </a:rPr>
              <a:t>#parameters exponential </a:t>
            </a:r>
            <a:r>
              <a:rPr dirty="0" sz="1400" i="1">
                <a:solidFill>
                  <a:srgbClr val="333399"/>
                </a:solidFill>
                <a:latin typeface="Tahoma"/>
                <a:cs typeface="Tahoma"/>
              </a:rPr>
              <a:t>with</a:t>
            </a:r>
            <a:r>
              <a:rPr dirty="0" sz="1400" spc="-5" i="1">
                <a:solidFill>
                  <a:srgbClr val="333399"/>
                </a:solidFill>
                <a:latin typeface="Tahoma"/>
                <a:cs typeface="Tahoma"/>
              </a:rPr>
              <a:t> #dimensions.</a:t>
            </a:r>
            <a:endParaRPr sz="1400">
              <a:latin typeface="Tahoma"/>
              <a:cs typeface="Tahoma"/>
            </a:endParaRPr>
          </a:p>
          <a:p>
            <a:pPr marL="1190625" marR="821055" indent="-114300">
              <a:lnSpc>
                <a:spcPts val="1650"/>
              </a:lnSpc>
              <a:spcBef>
                <a:spcPts val="425"/>
              </a:spcBef>
            </a:pPr>
            <a:r>
              <a:rPr dirty="0" sz="1400">
                <a:latin typeface="Tahoma"/>
                <a:cs typeface="Tahoma"/>
              </a:rPr>
              <a:t>This means </a:t>
            </a:r>
            <a:r>
              <a:rPr dirty="0" sz="1400" spc="5">
                <a:latin typeface="Tahoma"/>
                <a:cs typeface="Tahoma"/>
              </a:rPr>
              <a:t>we </a:t>
            </a:r>
            <a:r>
              <a:rPr dirty="0" sz="1400" spc="-5">
                <a:latin typeface="Tahoma"/>
                <a:cs typeface="Tahoma"/>
              </a:rPr>
              <a:t>just </a:t>
            </a:r>
            <a:r>
              <a:rPr dirty="0" sz="1400">
                <a:latin typeface="Tahoma"/>
                <a:cs typeface="Tahoma"/>
              </a:rPr>
              <a:t>memorize </a:t>
            </a:r>
            <a:r>
              <a:rPr dirty="0" sz="1400" spc="-5">
                <a:latin typeface="Tahoma"/>
                <a:cs typeface="Tahoma"/>
              </a:rPr>
              <a:t>the  training </a:t>
            </a:r>
            <a:r>
              <a:rPr dirty="0" sz="1400">
                <a:latin typeface="Tahoma"/>
                <a:cs typeface="Tahoma"/>
              </a:rPr>
              <a:t>data, </a:t>
            </a:r>
            <a:r>
              <a:rPr dirty="0" sz="1400" spc="5">
                <a:latin typeface="Tahoma"/>
                <a:cs typeface="Tahoma"/>
              </a:rPr>
              <a:t>and </a:t>
            </a:r>
            <a:r>
              <a:rPr dirty="0" sz="1400">
                <a:latin typeface="Tahoma"/>
                <a:cs typeface="Tahoma"/>
              </a:rPr>
              <a:t>can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overfit.</a:t>
            </a:r>
            <a:endParaRPr sz="1400">
              <a:latin typeface="Tahoma"/>
              <a:cs typeface="Tahoma"/>
            </a:endParaRPr>
          </a:p>
          <a:p>
            <a:pPr marL="333375" indent="-171450">
              <a:lnSpc>
                <a:spcPct val="100000"/>
              </a:lnSpc>
              <a:spcBef>
                <a:spcPts val="445"/>
              </a:spcBef>
              <a:buChar char="•"/>
              <a:tabLst>
                <a:tab pos="333375" algn="l"/>
              </a:tabLst>
            </a:pPr>
            <a:r>
              <a:rPr dirty="0" sz="1550" spc="20">
                <a:latin typeface="Tahoma"/>
                <a:cs typeface="Tahoma"/>
              </a:rPr>
              <a:t>Problemette </a:t>
            </a:r>
            <a:r>
              <a:rPr dirty="0" sz="1550" spc="15">
                <a:latin typeface="Tahoma"/>
                <a:cs typeface="Tahoma"/>
              </a:rPr>
              <a:t>with </a:t>
            </a:r>
            <a:r>
              <a:rPr dirty="0" sz="1550" spc="20">
                <a:latin typeface="Tahoma"/>
                <a:cs typeface="Tahoma"/>
              </a:rPr>
              <a:t>Gaussian Bayes</a:t>
            </a:r>
            <a:r>
              <a:rPr dirty="0" sz="1550" spc="135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classifier:</a:t>
            </a:r>
            <a:endParaRPr sz="1550">
              <a:latin typeface="Tahoma"/>
              <a:cs typeface="Tahoma"/>
            </a:endParaRPr>
          </a:p>
          <a:p>
            <a:pPr marL="619125">
              <a:lnSpc>
                <a:spcPct val="100000"/>
              </a:lnSpc>
              <a:spcBef>
                <a:spcPts val="315"/>
              </a:spcBef>
            </a:pPr>
            <a:r>
              <a:rPr dirty="0" sz="1400" i="1">
                <a:solidFill>
                  <a:srgbClr val="333399"/>
                </a:solidFill>
                <a:latin typeface="Tahoma"/>
                <a:cs typeface="Tahoma"/>
              </a:rPr>
              <a:t>#parameters quadratic with</a:t>
            </a:r>
            <a:r>
              <a:rPr dirty="0" sz="1400" spc="-150" i="1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1400" i="1">
                <a:solidFill>
                  <a:srgbClr val="333399"/>
                </a:solidFill>
                <a:latin typeface="Tahoma"/>
                <a:cs typeface="Tahoma"/>
              </a:rPr>
              <a:t>#dimensions.</a:t>
            </a:r>
            <a:endParaRPr sz="1400">
              <a:latin typeface="Tahoma"/>
              <a:cs typeface="Tahoma"/>
            </a:endParaRPr>
          </a:p>
          <a:p>
            <a:pPr marL="1190625" marR="363855" indent="-114300">
              <a:lnSpc>
                <a:spcPts val="1650"/>
              </a:lnSpc>
              <a:spcBef>
                <a:spcPts val="425"/>
              </a:spcBef>
            </a:pPr>
            <a:r>
              <a:rPr dirty="0" sz="1400">
                <a:latin typeface="Tahoma"/>
                <a:cs typeface="Tahoma"/>
              </a:rPr>
              <a:t>With 10,000 </a:t>
            </a:r>
            <a:r>
              <a:rPr dirty="0" sz="1400" spc="-5">
                <a:latin typeface="Tahoma"/>
                <a:cs typeface="Tahoma"/>
              </a:rPr>
              <a:t>dimensions </a:t>
            </a:r>
            <a:r>
              <a:rPr dirty="0" sz="1400">
                <a:latin typeface="Tahoma"/>
                <a:cs typeface="Tahoma"/>
              </a:rPr>
              <a:t>and only </a:t>
            </a:r>
            <a:r>
              <a:rPr dirty="0" sz="1400" spc="-5">
                <a:latin typeface="Tahoma"/>
                <a:cs typeface="Tahoma"/>
              </a:rPr>
              <a:t>1,000  datapoints </a:t>
            </a:r>
            <a:r>
              <a:rPr dirty="0" sz="1400" spc="5">
                <a:latin typeface="Tahoma"/>
                <a:cs typeface="Tahoma"/>
              </a:rPr>
              <a:t>we </a:t>
            </a:r>
            <a:r>
              <a:rPr dirty="0" sz="1400" spc="-5">
                <a:latin typeface="Tahoma"/>
                <a:cs typeface="Tahoma"/>
              </a:rPr>
              <a:t>could </a:t>
            </a:r>
            <a:r>
              <a:rPr dirty="0" sz="1400" spc="-10">
                <a:latin typeface="Tahoma"/>
                <a:cs typeface="Tahoma"/>
              </a:rPr>
              <a:t>overfit.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076325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Question: </a:t>
            </a:r>
            <a:r>
              <a:rPr dirty="0" sz="1400">
                <a:latin typeface="Tahoma"/>
                <a:cs typeface="Tahoma"/>
              </a:rPr>
              <a:t>Any </a:t>
            </a:r>
            <a:r>
              <a:rPr dirty="0" sz="1400" spc="-5">
                <a:latin typeface="Tahoma"/>
                <a:cs typeface="Tahoma"/>
              </a:rPr>
              <a:t>suggested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solutions?</a:t>
            </a:r>
            <a:endParaRPr sz="1400">
              <a:latin typeface="Tahoma"/>
              <a:cs typeface="Tahoma"/>
            </a:endParaRPr>
          </a:p>
          <a:p>
            <a:pPr marL="161925">
              <a:lnSpc>
                <a:spcPct val="100000"/>
              </a:lnSpc>
              <a:spcBef>
                <a:spcPts val="395"/>
              </a:spcBef>
              <a:tabLst>
                <a:tab pos="31521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1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975" y="1377950"/>
            <a:ext cx="193167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General:</a:t>
            </a:r>
            <a:r>
              <a:rPr dirty="0" spc="-50"/>
              <a:t> </a:t>
            </a:r>
            <a:r>
              <a:rPr dirty="0" spc="20" i="1">
                <a:latin typeface="Tahoma"/>
                <a:cs typeface="Tahoma"/>
              </a:rPr>
              <a:t>O(m</a:t>
            </a:r>
            <a:r>
              <a:rPr dirty="0" baseline="25793" sz="2100" spc="30" i="1">
                <a:latin typeface="Tahoma"/>
                <a:cs typeface="Tahoma"/>
              </a:rPr>
              <a:t>2</a:t>
            </a:r>
            <a:r>
              <a:rPr dirty="0" sz="2150" spc="20" i="1">
                <a:latin typeface="Tahoma"/>
                <a:cs typeface="Tahoma"/>
              </a:rPr>
              <a:t>)</a:t>
            </a:r>
            <a:endParaRPr sz="21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parameters</a:t>
            </a:r>
          </a:p>
        </p:txBody>
      </p:sp>
      <p:sp>
        <p:nvSpPr>
          <p:cNvPr id="5" name="object 5"/>
          <p:cNvSpPr/>
          <p:nvPr/>
        </p:nvSpPr>
        <p:spPr>
          <a:xfrm>
            <a:off x="1600200" y="2390775"/>
            <a:ext cx="4533900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62650" y="2011748"/>
            <a:ext cx="622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Symbol"/>
                <a:cs typeface="Symbol"/>
              </a:rPr>
              <a:t>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2650" y="1926023"/>
            <a:ext cx="622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Symbol"/>
                <a:cs typeface="Symbol"/>
              </a:rPr>
              <a:t>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2650" y="2097473"/>
            <a:ext cx="622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Symbol"/>
                <a:cs typeface="Symbol"/>
              </a:rPr>
              <a:t>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7250" y="1478348"/>
            <a:ext cx="1130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000" spc="-195">
                <a:latin typeface="Symbol"/>
                <a:cs typeface="Symbol"/>
              </a:rPr>
              <a:t></a:t>
            </a:r>
            <a:r>
              <a:rPr dirty="0" baseline="-33333" sz="1500" spc="-292">
                <a:latin typeface="Symbol"/>
                <a:cs typeface="Symbol"/>
              </a:rPr>
              <a:t></a:t>
            </a:r>
            <a:endParaRPr baseline="-33333" sz="1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2025" y="1926023"/>
            <a:ext cx="622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Symbol"/>
                <a:cs typeface="Symbol"/>
              </a:rPr>
              <a:t>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2025" y="2097473"/>
            <a:ext cx="622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Symbol"/>
                <a:cs typeface="Symbol"/>
              </a:rPr>
              <a:t>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6925" y="2122315"/>
            <a:ext cx="6731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9300" y="2055640"/>
            <a:ext cx="50165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1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8275" y="2141365"/>
            <a:ext cx="114935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15">
                <a:latin typeface="Times New Roman"/>
                <a:cs typeface="Times New Roman"/>
              </a:rPr>
              <a:t>2</a:t>
            </a:r>
            <a:r>
              <a:rPr dirty="0" sz="550" spc="-100">
                <a:latin typeface="Times New Roman"/>
                <a:cs typeface="Times New Roman"/>
              </a:rPr>
              <a:t> </a:t>
            </a: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9300" y="1760365"/>
            <a:ext cx="195580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ts val="480"/>
              </a:lnSpc>
              <a:spcBef>
                <a:spcPts val="135"/>
              </a:spcBef>
            </a:pPr>
            <a:r>
              <a:rPr dirty="0" sz="550" spc="25">
                <a:latin typeface="Times New Roman"/>
                <a:cs typeface="Times New Roman"/>
              </a:rPr>
              <a:t>2</a:t>
            </a: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  <a:p>
            <a:pPr algn="r" marR="5080">
              <a:lnSpc>
                <a:spcPts val="1019"/>
              </a:lnSpc>
            </a:pPr>
            <a:r>
              <a:rPr dirty="0" sz="1000">
                <a:latin typeface="Symbol"/>
                <a:cs typeface="Symbol"/>
              </a:rPr>
              <a:t>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33950" y="1760365"/>
            <a:ext cx="8890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20">
                <a:latin typeface="Times New Roman"/>
                <a:cs typeface="Times New Roman"/>
              </a:rPr>
              <a:t>12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29300" y="1569866"/>
            <a:ext cx="10541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20">
                <a:latin typeface="Times New Roman"/>
                <a:cs typeface="Times New Roman"/>
              </a:rPr>
              <a:t>1</a:t>
            </a: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7800" y="1569866"/>
            <a:ext cx="8890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20">
                <a:latin typeface="Times New Roman"/>
                <a:cs typeface="Times New Roman"/>
              </a:rPr>
              <a:t>12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6625" y="2011748"/>
            <a:ext cx="19812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000" spc="60">
                <a:latin typeface="Symbol"/>
                <a:cs typeface="Symbol"/>
              </a:rPr>
              <a:t></a:t>
            </a:r>
            <a:r>
              <a:rPr dirty="0" baseline="-22222" sz="1500" spc="89" i="1">
                <a:latin typeface="Symbol"/>
                <a:cs typeface="Symbol"/>
              </a:rPr>
              <a:t></a:t>
            </a:r>
            <a:endParaRPr baseline="-22222" sz="15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3025" y="2059373"/>
            <a:ext cx="66167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23215" algn="l"/>
              </a:tabLst>
            </a:pP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55">
                <a:latin typeface="Times New Roman"/>
                <a:cs typeface="Times New Roman"/>
              </a:rPr>
              <a:t>	</a:t>
            </a:r>
            <a:r>
              <a:rPr dirty="0" sz="1000" spc="-175">
                <a:latin typeface="MT Extra"/>
                <a:cs typeface="MT Extra"/>
              </a:rPr>
              <a:t>…</a:t>
            </a:r>
            <a:r>
              <a:rPr dirty="0" sz="1000" spc="-145">
                <a:latin typeface="Times New Roman"/>
                <a:cs typeface="Times New Roman"/>
              </a:rPr>
              <a:t> </a:t>
            </a:r>
            <a:r>
              <a:rPr dirty="0" sz="1000" spc="55" i="1">
                <a:latin typeface="Symbol"/>
                <a:cs typeface="Symbol"/>
              </a:rPr>
              <a:t>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83125" y="1451215"/>
            <a:ext cx="1392555" cy="80581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395"/>
              </a:spcBef>
              <a:tabLst>
                <a:tab pos="478790" algn="l"/>
                <a:tab pos="793115" algn="l"/>
                <a:tab pos="1050290" algn="l"/>
              </a:tabLst>
            </a:pPr>
            <a:r>
              <a:rPr dirty="0" baseline="2777" sz="1500" spc="-292">
                <a:latin typeface="Symbol"/>
                <a:cs typeface="Symbol"/>
              </a:rPr>
              <a:t></a:t>
            </a:r>
            <a:r>
              <a:rPr dirty="0" baseline="-30555" sz="1500" spc="-292">
                <a:latin typeface="Symbol"/>
                <a:cs typeface="Symbol"/>
              </a:rPr>
              <a:t></a:t>
            </a:r>
            <a:r>
              <a:rPr dirty="0" baseline="-30555" sz="1500" spc="-292">
                <a:latin typeface="Times New Roman"/>
                <a:cs typeface="Times New Roman"/>
              </a:rPr>
              <a:t> </a:t>
            </a:r>
            <a:r>
              <a:rPr dirty="0" baseline="-30555" sz="1500" spc="-254">
                <a:latin typeface="Times New Roman"/>
                <a:cs typeface="Times New Roman"/>
              </a:rPr>
              <a:t> </a:t>
            </a: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-35" i="1">
                <a:latin typeface="Times New Roman"/>
                <a:cs typeface="Times New Roman"/>
              </a:rPr>
              <a:t> </a:t>
            </a:r>
            <a:r>
              <a:rPr dirty="0" baseline="50505" sz="825" spc="30">
                <a:latin typeface="Times New Roman"/>
                <a:cs typeface="Times New Roman"/>
              </a:rPr>
              <a:t>2</a:t>
            </a:r>
            <a:r>
              <a:rPr dirty="0" sz="550" spc="20">
                <a:latin typeface="Times New Roman"/>
                <a:cs typeface="Times New Roman"/>
              </a:rPr>
              <a:t>1	</a:t>
            </a: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55">
                <a:latin typeface="Times New Roman"/>
                <a:cs typeface="Times New Roman"/>
              </a:rPr>
              <a:t>	</a:t>
            </a:r>
            <a:r>
              <a:rPr dirty="0" sz="1000" spc="-175">
                <a:latin typeface="MT Extra"/>
                <a:cs typeface="MT Extra"/>
              </a:rPr>
              <a:t>…</a:t>
            </a:r>
            <a:r>
              <a:rPr dirty="0" sz="1000" spc="-175">
                <a:latin typeface="Times New Roman"/>
                <a:cs typeface="Times New Roman"/>
              </a:rPr>
              <a:t>	</a:t>
            </a:r>
            <a:r>
              <a:rPr dirty="0" sz="1000" spc="55" i="1">
                <a:latin typeface="Symbol"/>
                <a:cs typeface="Symbol"/>
              </a:rPr>
              <a:t></a:t>
            </a:r>
            <a:endParaRPr sz="1000">
              <a:latin typeface="Symbol"/>
              <a:cs typeface="Symbol"/>
            </a:endParaRPr>
          </a:p>
          <a:p>
            <a:pPr marL="88900">
              <a:lnSpc>
                <a:spcPct val="100000"/>
              </a:lnSpc>
              <a:spcBef>
                <a:spcPts val="300"/>
              </a:spcBef>
              <a:tabLst>
                <a:tab pos="469265" algn="l"/>
                <a:tab pos="793115" algn="l"/>
                <a:tab pos="1278890" algn="l"/>
              </a:tabLst>
            </a:pPr>
            <a:r>
              <a:rPr dirty="0" sz="1000">
                <a:latin typeface="Symbol"/>
                <a:cs typeface="Symbol"/>
              </a:rPr>
              <a:t></a:t>
            </a:r>
            <a:r>
              <a:rPr dirty="0" sz="1000" spc="-114">
                <a:latin typeface="Times New Roman"/>
                <a:cs typeface="Times New Roman"/>
              </a:rPr>
              <a:t> </a:t>
            </a: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55">
                <a:latin typeface="Times New Roman"/>
                <a:cs typeface="Times New Roman"/>
              </a:rPr>
              <a:t>	</a:t>
            </a: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40" i="1">
                <a:latin typeface="Times New Roman"/>
                <a:cs typeface="Times New Roman"/>
              </a:rPr>
              <a:t> </a:t>
            </a:r>
            <a:r>
              <a:rPr dirty="0" baseline="45454" sz="825" spc="30">
                <a:latin typeface="Times New Roman"/>
                <a:cs typeface="Times New Roman"/>
              </a:rPr>
              <a:t>2</a:t>
            </a:r>
            <a:r>
              <a:rPr dirty="0" sz="550" spc="20">
                <a:latin typeface="Times New Roman"/>
                <a:cs typeface="Times New Roman"/>
              </a:rPr>
              <a:t>2	</a:t>
            </a:r>
            <a:r>
              <a:rPr dirty="0" sz="1000" spc="-175">
                <a:latin typeface="MT Extra"/>
                <a:cs typeface="MT Extra"/>
              </a:rPr>
              <a:t>…</a:t>
            </a:r>
            <a:r>
              <a:rPr dirty="0" sz="1000" spc="-175">
                <a:latin typeface="Times New Roman"/>
                <a:cs typeface="Times New Roman"/>
              </a:rPr>
              <a:t>           </a:t>
            </a:r>
            <a:r>
              <a:rPr dirty="0" sz="1000" spc="-130">
                <a:latin typeface="Times New Roman"/>
                <a:cs typeface="Times New Roman"/>
              </a:rPr>
              <a:t> </a:t>
            </a: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55">
                <a:latin typeface="Times New Roman"/>
                <a:cs typeface="Times New Roman"/>
              </a:rPr>
              <a:t>	</a:t>
            </a:r>
            <a:r>
              <a:rPr dirty="0" sz="1000">
                <a:latin typeface="Symbol"/>
                <a:cs typeface="Symbol"/>
              </a:rPr>
              <a:t></a:t>
            </a:r>
            <a:endParaRPr sz="1000">
              <a:latin typeface="Symbol"/>
              <a:cs typeface="Symbol"/>
            </a:endParaRPr>
          </a:p>
          <a:p>
            <a:pPr marL="231775">
              <a:lnSpc>
                <a:spcPct val="100000"/>
              </a:lnSpc>
              <a:spcBef>
                <a:spcPts val="300"/>
              </a:spcBef>
              <a:tabLst>
                <a:tab pos="554990" algn="l"/>
                <a:tab pos="793115" algn="l"/>
                <a:tab pos="1136015" algn="l"/>
              </a:tabLst>
            </a:pPr>
            <a:r>
              <a:rPr dirty="0" sz="1000">
                <a:latin typeface="MT Extra"/>
                <a:cs typeface="MT Extra"/>
              </a:rPr>
              <a:t>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>
                <a:latin typeface="MT Extra"/>
                <a:cs typeface="MT Extra"/>
              </a:rPr>
              <a:t>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675">
                <a:latin typeface="MT Extra"/>
                <a:cs typeface="MT Extra"/>
              </a:rPr>
              <a:t></a:t>
            </a:r>
            <a:r>
              <a:rPr dirty="0" sz="1000" spc="675">
                <a:latin typeface="Times New Roman"/>
                <a:cs typeface="Times New Roman"/>
              </a:rPr>
              <a:t>	</a:t>
            </a:r>
            <a:r>
              <a:rPr dirty="0" sz="1000">
                <a:latin typeface="MT Extra"/>
                <a:cs typeface="MT Extra"/>
              </a:rPr>
              <a:t></a:t>
            </a:r>
            <a:endParaRPr sz="1000">
              <a:latin typeface="MT Extra"/>
              <a:cs typeface="MT Extra"/>
            </a:endParaRPr>
          </a:p>
          <a:p>
            <a:pPr marL="241300">
              <a:lnSpc>
                <a:spcPct val="100000"/>
              </a:lnSpc>
              <a:spcBef>
                <a:spcPts val="975"/>
              </a:spcBef>
            </a:pPr>
            <a:r>
              <a:rPr dirty="0" sz="550" spc="25">
                <a:latin typeface="Times New Roman"/>
                <a:cs typeface="Times New Roman"/>
              </a:rPr>
              <a:t>1</a:t>
            </a: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7550" y="1764098"/>
            <a:ext cx="33210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000" spc="5" b="1">
                <a:latin typeface="Times New Roman"/>
                <a:cs typeface="Times New Roman"/>
              </a:rPr>
              <a:t>S </a:t>
            </a:r>
            <a:r>
              <a:rPr dirty="0" sz="1000" spc="5">
                <a:latin typeface="Symbol"/>
                <a:cs typeface="Symbol"/>
              </a:rPr>
              <a:t>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baseline="-16666" sz="1500">
                <a:latin typeface="Symbol"/>
                <a:cs typeface="Symbol"/>
              </a:rPr>
              <a:t></a:t>
            </a:r>
            <a:endParaRPr baseline="-16666" sz="150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1975" y="5359400"/>
            <a:ext cx="1931670" cy="6997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General:</a:t>
            </a:r>
            <a:r>
              <a:rPr dirty="0" sz="2150" spc="-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 i="1">
                <a:solidFill>
                  <a:srgbClr val="006600"/>
                </a:solidFill>
                <a:latin typeface="Tahoma"/>
                <a:cs typeface="Tahoma"/>
              </a:rPr>
              <a:t>O(m</a:t>
            </a:r>
            <a:r>
              <a:rPr dirty="0" baseline="25793" sz="2100" spc="30" i="1">
                <a:solidFill>
                  <a:srgbClr val="006600"/>
                </a:solidFill>
                <a:latin typeface="Tahoma"/>
                <a:cs typeface="Tahoma"/>
              </a:rPr>
              <a:t>2</a:t>
            </a:r>
            <a:r>
              <a:rPr dirty="0" sz="2150" spc="20" i="1">
                <a:solidFill>
                  <a:srgbClr val="006600"/>
                </a:solidFill>
                <a:latin typeface="Tahoma"/>
                <a:cs typeface="Tahoma"/>
              </a:rPr>
              <a:t>)</a:t>
            </a:r>
            <a:endParaRPr sz="21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parameters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00200" y="6372225"/>
            <a:ext cx="4533900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962650" y="5907473"/>
            <a:ext cx="622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Symbol"/>
                <a:cs typeface="Symbol"/>
              </a:rPr>
              <a:t>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62650" y="6078923"/>
            <a:ext cx="622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Symbol"/>
                <a:cs typeface="Symbol"/>
              </a:rPr>
              <a:t>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7250" y="5459798"/>
            <a:ext cx="1130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000" spc="-195">
                <a:latin typeface="Symbol"/>
                <a:cs typeface="Symbol"/>
              </a:rPr>
              <a:t></a:t>
            </a:r>
            <a:r>
              <a:rPr dirty="0" baseline="-33333" sz="1500" spc="-292">
                <a:latin typeface="Symbol"/>
                <a:cs typeface="Symbol"/>
              </a:rPr>
              <a:t></a:t>
            </a:r>
            <a:endParaRPr baseline="-33333" sz="15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72025" y="5907473"/>
            <a:ext cx="622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Symbol"/>
                <a:cs typeface="Symbol"/>
              </a:rPr>
              <a:t>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2025" y="6078923"/>
            <a:ext cx="622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Symbol"/>
                <a:cs typeface="Symbol"/>
              </a:rPr>
              <a:t>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03900" y="5993198"/>
            <a:ext cx="24637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5050" sz="825" spc="22">
                <a:latin typeface="Times New Roman"/>
                <a:cs typeface="Times New Roman"/>
              </a:rPr>
              <a:t>2</a:t>
            </a:r>
            <a:r>
              <a:rPr dirty="0" baseline="5050" sz="825" spc="135">
                <a:latin typeface="Times New Roman"/>
                <a:cs typeface="Times New Roman"/>
              </a:rPr>
              <a:t> </a:t>
            </a:r>
            <a:r>
              <a:rPr dirty="0" sz="1000">
                <a:latin typeface="Symbol"/>
                <a:cs typeface="Symbol"/>
              </a:rPr>
              <a:t>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48275" y="6122816"/>
            <a:ext cx="114935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15">
                <a:latin typeface="Times New Roman"/>
                <a:cs typeface="Times New Roman"/>
              </a:rPr>
              <a:t>2</a:t>
            </a:r>
            <a:r>
              <a:rPr dirty="0" sz="550" spc="-100">
                <a:latin typeface="Times New Roman"/>
                <a:cs typeface="Times New Roman"/>
              </a:rPr>
              <a:t> </a:t>
            </a: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29300" y="5741816"/>
            <a:ext cx="195580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ts val="480"/>
              </a:lnSpc>
              <a:spcBef>
                <a:spcPts val="135"/>
              </a:spcBef>
            </a:pPr>
            <a:r>
              <a:rPr dirty="0" sz="550" spc="25">
                <a:latin typeface="Times New Roman"/>
                <a:cs typeface="Times New Roman"/>
              </a:rPr>
              <a:t>2</a:t>
            </a: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  <a:p>
            <a:pPr algn="r" marR="5080">
              <a:lnSpc>
                <a:spcPts val="1019"/>
              </a:lnSpc>
            </a:pPr>
            <a:r>
              <a:rPr dirty="0" sz="1000">
                <a:latin typeface="Symbol"/>
                <a:cs typeface="Symbol"/>
              </a:rPr>
              <a:t>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33950" y="5741816"/>
            <a:ext cx="8890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20">
                <a:latin typeface="Times New Roman"/>
                <a:cs typeface="Times New Roman"/>
              </a:rPr>
              <a:t>12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29300" y="5551316"/>
            <a:ext cx="10541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20">
                <a:latin typeface="Times New Roman"/>
                <a:cs typeface="Times New Roman"/>
              </a:rPr>
              <a:t>1</a:t>
            </a: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57800" y="5551316"/>
            <a:ext cx="88900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50" spc="20">
                <a:latin typeface="Times New Roman"/>
                <a:cs typeface="Times New Roman"/>
              </a:rPr>
              <a:t>12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24525" y="6050348"/>
            <a:ext cx="21971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baseline="2777" sz="1500" spc="82" i="1">
                <a:latin typeface="Symbol"/>
                <a:cs typeface="Symbol"/>
              </a:rPr>
              <a:t></a:t>
            </a:r>
            <a:r>
              <a:rPr dirty="0" baseline="2777" sz="1500" spc="390" i="1">
                <a:latin typeface="Times New Roman"/>
                <a:cs typeface="Times New Roman"/>
              </a:rPr>
              <a:t> </a:t>
            </a: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46625" y="5993198"/>
            <a:ext cx="19812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000" spc="60">
                <a:latin typeface="Symbol"/>
                <a:cs typeface="Symbol"/>
              </a:rPr>
              <a:t></a:t>
            </a:r>
            <a:r>
              <a:rPr dirty="0" baseline="-22222" sz="1500" spc="89" i="1">
                <a:latin typeface="Symbol"/>
                <a:cs typeface="Symbol"/>
              </a:rPr>
              <a:t></a:t>
            </a:r>
            <a:endParaRPr baseline="-22222" sz="15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53025" y="6040823"/>
            <a:ext cx="46482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23215" algn="l"/>
              </a:tabLst>
            </a:pP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55">
                <a:latin typeface="Times New Roman"/>
                <a:cs typeface="Times New Roman"/>
              </a:rPr>
              <a:t>	</a:t>
            </a:r>
            <a:r>
              <a:rPr dirty="0" sz="1000" spc="-175">
                <a:latin typeface="MT Extra"/>
                <a:cs typeface="MT Extra"/>
              </a:rPr>
              <a:t>…</a:t>
            </a:r>
            <a:endParaRPr sz="1000">
              <a:latin typeface="MT Extra"/>
              <a:cs typeface="MT Extr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83125" y="5432665"/>
            <a:ext cx="1392555" cy="80581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395"/>
              </a:spcBef>
              <a:tabLst>
                <a:tab pos="478790" algn="l"/>
                <a:tab pos="793115" algn="l"/>
                <a:tab pos="1050290" algn="l"/>
              </a:tabLst>
            </a:pPr>
            <a:r>
              <a:rPr dirty="0" baseline="2777" sz="1500" spc="-292">
                <a:latin typeface="Symbol"/>
                <a:cs typeface="Symbol"/>
              </a:rPr>
              <a:t></a:t>
            </a:r>
            <a:r>
              <a:rPr dirty="0" baseline="-30555" sz="1500" spc="-292">
                <a:latin typeface="Symbol"/>
                <a:cs typeface="Symbol"/>
              </a:rPr>
              <a:t></a:t>
            </a:r>
            <a:r>
              <a:rPr dirty="0" baseline="-30555" sz="1500" spc="-292">
                <a:latin typeface="Times New Roman"/>
                <a:cs typeface="Times New Roman"/>
              </a:rPr>
              <a:t> </a:t>
            </a:r>
            <a:r>
              <a:rPr dirty="0" baseline="-30555" sz="1500" spc="-254">
                <a:latin typeface="Times New Roman"/>
                <a:cs typeface="Times New Roman"/>
              </a:rPr>
              <a:t> </a:t>
            </a: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-35" i="1">
                <a:latin typeface="Times New Roman"/>
                <a:cs typeface="Times New Roman"/>
              </a:rPr>
              <a:t> </a:t>
            </a:r>
            <a:r>
              <a:rPr dirty="0" baseline="50505" sz="825" spc="30">
                <a:latin typeface="Times New Roman"/>
                <a:cs typeface="Times New Roman"/>
              </a:rPr>
              <a:t>2</a:t>
            </a:r>
            <a:r>
              <a:rPr dirty="0" sz="550" spc="20">
                <a:latin typeface="Times New Roman"/>
                <a:cs typeface="Times New Roman"/>
              </a:rPr>
              <a:t>1	</a:t>
            </a: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55">
                <a:latin typeface="Times New Roman"/>
                <a:cs typeface="Times New Roman"/>
              </a:rPr>
              <a:t>	</a:t>
            </a:r>
            <a:r>
              <a:rPr dirty="0" sz="1000" spc="-175">
                <a:latin typeface="MT Extra"/>
                <a:cs typeface="MT Extra"/>
              </a:rPr>
              <a:t>…</a:t>
            </a:r>
            <a:r>
              <a:rPr dirty="0" sz="1000" spc="-175">
                <a:latin typeface="Times New Roman"/>
                <a:cs typeface="Times New Roman"/>
              </a:rPr>
              <a:t>	</a:t>
            </a:r>
            <a:r>
              <a:rPr dirty="0" sz="1000" spc="55" i="1">
                <a:latin typeface="Symbol"/>
                <a:cs typeface="Symbol"/>
              </a:rPr>
              <a:t></a:t>
            </a:r>
            <a:endParaRPr sz="1000">
              <a:latin typeface="Symbol"/>
              <a:cs typeface="Symbol"/>
            </a:endParaRPr>
          </a:p>
          <a:p>
            <a:pPr marL="88900">
              <a:lnSpc>
                <a:spcPct val="100000"/>
              </a:lnSpc>
              <a:spcBef>
                <a:spcPts val="300"/>
              </a:spcBef>
              <a:tabLst>
                <a:tab pos="469265" algn="l"/>
                <a:tab pos="793115" algn="l"/>
                <a:tab pos="1278890" algn="l"/>
              </a:tabLst>
            </a:pPr>
            <a:r>
              <a:rPr dirty="0" sz="1000">
                <a:latin typeface="Symbol"/>
                <a:cs typeface="Symbol"/>
              </a:rPr>
              <a:t></a:t>
            </a:r>
            <a:r>
              <a:rPr dirty="0" sz="1000" spc="-114">
                <a:latin typeface="Times New Roman"/>
                <a:cs typeface="Times New Roman"/>
              </a:rPr>
              <a:t> </a:t>
            </a: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55">
                <a:latin typeface="Times New Roman"/>
                <a:cs typeface="Times New Roman"/>
              </a:rPr>
              <a:t>	</a:t>
            </a: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40" i="1">
                <a:latin typeface="Times New Roman"/>
                <a:cs typeface="Times New Roman"/>
              </a:rPr>
              <a:t> </a:t>
            </a:r>
            <a:r>
              <a:rPr dirty="0" baseline="45454" sz="825" spc="30">
                <a:latin typeface="Times New Roman"/>
                <a:cs typeface="Times New Roman"/>
              </a:rPr>
              <a:t>2</a:t>
            </a:r>
            <a:r>
              <a:rPr dirty="0" sz="550" spc="20">
                <a:latin typeface="Times New Roman"/>
                <a:cs typeface="Times New Roman"/>
              </a:rPr>
              <a:t>2	</a:t>
            </a:r>
            <a:r>
              <a:rPr dirty="0" sz="1000" spc="-175">
                <a:latin typeface="MT Extra"/>
                <a:cs typeface="MT Extra"/>
              </a:rPr>
              <a:t>…</a:t>
            </a:r>
            <a:r>
              <a:rPr dirty="0" sz="1000" spc="-175">
                <a:latin typeface="Times New Roman"/>
                <a:cs typeface="Times New Roman"/>
              </a:rPr>
              <a:t>           </a:t>
            </a:r>
            <a:r>
              <a:rPr dirty="0" sz="1000" spc="-130">
                <a:latin typeface="Times New Roman"/>
                <a:cs typeface="Times New Roman"/>
              </a:rPr>
              <a:t> </a:t>
            </a:r>
            <a:r>
              <a:rPr dirty="0" sz="1000" spc="55" i="1">
                <a:latin typeface="Symbol"/>
                <a:cs typeface="Symbol"/>
              </a:rPr>
              <a:t></a:t>
            </a:r>
            <a:r>
              <a:rPr dirty="0" sz="1000" spc="55">
                <a:latin typeface="Times New Roman"/>
                <a:cs typeface="Times New Roman"/>
              </a:rPr>
              <a:t>	</a:t>
            </a:r>
            <a:r>
              <a:rPr dirty="0" sz="1000">
                <a:latin typeface="Symbol"/>
                <a:cs typeface="Symbol"/>
              </a:rPr>
              <a:t></a:t>
            </a:r>
            <a:endParaRPr sz="1000">
              <a:latin typeface="Symbol"/>
              <a:cs typeface="Symbol"/>
            </a:endParaRPr>
          </a:p>
          <a:p>
            <a:pPr marL="231775">
              <a:lnSpc>
                <a:spcPct val="100000"/>
              </a:lnSpc>
              <a:spcBef>
                <a:spcPts val="300"/>
              </a:spcBef>
              <a:tabLst>
                <a:tab pos="554990" algn="l"/>
                <a:tab pos="793115" algn="l"/>
                <a:tab pos="1136015" algn="l"/>
              </a:tabLst>
            </a:pPr>
            <a:r>
              <a:rPr dirty="0" sz="1000">
                <a:latin typeface="MT Extra"/>
                <a:cs typeface="MT Extra"/>
              </a:rPr>
              <a:t>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>
                <a:latin typeface="MT Extra"/>
                <a:cs typeface="MT Extra"/>
              </a:rPr>
              <a:t>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675">
                <a:latin typeface="MT Extra"/>
                <a:cs typeface="MT Extra"/>
              </a:rPr>
              <a:t></a:t>
            </a:r>
            <a:r>
              <a:rPr dirty="0" sz="1000" spc="675">
                <a:latin typeface="Times New Roman"/>
                <a:cs typeface="Times New Roman"/>
              </a:rPr>
              <a:t>	</a:t>
            </a:r>
            <a:r>
              <a:rPr dirty="0" sz="1000">
                <a:latin typeface="MT Extra"/>
                <a:cs typeface="MT Extra"/>
              </a:rPr>
              <a:t></a:t>
            </a:r>
            <a:endParaRPr sz="1000">
              <a:latin typeface="MT Extra"/>
              <a:cs typeface="MT Extra"/>
            </a:endParaRPr>
          </a:p>
          <a:p>
            <a:pPr marL="241300">
              <a:lnSpc>
                <a:spcPct val="100000"/>
              </a:lnSpc>
              <a:spcBef>
                <a:spcPts val="975"/>
              </a:spcBef>
            </a:pPr>
            <a:r>
              <a:rPr dirty="0" sz="550" spc="25">
                <a:latin typeface="Times New Roman"/>
                <a:cs typeface="Times New Roman"/>
              </a:rPr>
              <a:t>1</a:t>
            </a: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27550" y="5745548"/>
            <a:ext cx="33210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000" spc="5" b="1">
                <a:latin typeface="Times New Roman"/>
                <a:cs typeface="Times New Roman"/>
              </a:rPr>
              <a:t>S </a:t>
            </a:r>
            <a:r>
              <a:rPr dirty="0" sz="1000" spc="5">
                <a:latin typeface="Symbol"/>
                <a:cs typeface="Symbol"/>
              </a:rPr>
              <a:t>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baseline="-16666" sz="1500">
                <a:latin typeface="Symbol"/>
                <a:cs typeface="Symbol"/>
              </a:rPr>
              <a:t></a:t>
            </a:r>
            <a:endParaRPr baseline="-16666" sz="150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67000" y="6486525"/>
            <a:ext cx="2409825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3575" y="1377950"/>
            <a:ext cx="175577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Aligned:</a:t>
            </a:r>
            <a:r>
              <a:rPr dirty="0" spc="-75"/>
              <a:t> </a:t>
            </a:r>
            <a:r>
              <a:rPr dirty="0" spc="45" i="1">
                <a:latin typeface="Tahoma"/>
                <a:cs typeface="Tahoma"/>
              </a:rPr>
              <a:t>O(m)</a:t>
            </a:r>
          </a:p>
          <a:p>
            <a:pPr algn="ctr" marR="23495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parameters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5525" y="2071197"/>
            <a:ext cx="577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5525" y="1737822"/>
            <a:ext cx="577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5525" y="2233122"/>
            <a:ext cx="577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</a:t>
            </a:r>
            <a:endParaRPr sz="9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1975" y="2071197"/>
            <a:ext cx="577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</a:t>
            </a:r>
            <a:endParaRPr sz="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1975" y="2233122"/>
            <a:ext cx="577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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825" y="2156922"/>
            <a:ext cx="2228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5555" sz="750" spc="22">
                <a:latin typeface="Times New Roman"/>
                <a:cs typeface="Times New Roman"/>
              </a:rPr>
              <a:t>2</a:t>
            </a:r>
            <a:r>
              <a:rPr dirty="0" baseline="5555" sz="750" spc="3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6575" y="2156922"/>
            <a:ext cx="236220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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baseline="-24691" sz="1350" spc="7">
                <a:latin typeface="Times New Roman"/>
                <a:cs typeface="Times New Roman"/>
              </a:rPr>
              <a:t>0</a:t>
            </a:r>
            <a:endParaRPr baseline="-24691"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6775" y="1956897"/>
            <a:ext cx="24193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37037" sz="1350" spc="7">
                <a:latin typeface="Times New Roman"/>
                <a:cs typeface="Times New Roman"/>
              </a:rPr>
              <a:t>0</a:t>
            </a:r>
            <a:r>
              <a:rPr dirty="0" baseline="-37037" sz="1350" spc="104">
                <a:latin typeface="Times New Roman"/>
                <a:cs typeface="Times New Roman"/>
              </a:rPr>
              <a:t> </a:t>
            </a: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6575" y="1956897"/>
            <a:ext cx="236220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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baseline="-37037" sz="1350" spc="7">
                <a:latin typeface="Times New Roman"/>
                <a:cs typeface="Times New Roman"/>
              </a:rPr>
              <a:t>0</a:t>
            </a:r>
            <a:endParaRPr baseline="-37037"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6775" y="1623522"/>
            <a:ext cx="24193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27777" sz="1350" spc="7">
                <a:latin typeface="Times New Roman"/>
                <a:cs typeface="Times New Roman"/>
              </a:rPr>
              <a:t>0</a:t>
            </a:r>
            <a:r>
              <a:rPr dirty="0" baseline="-27777" sz="1350" spc="104">
                <a:latin typeface="Times New Roman"/>
                <a:cs typeface="Times New Roman"/>
              </a:rPr>
              <a:t> </a:t>
            </a: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5975" y="2204547"/>
            <a:ext cx="205104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5" i="1">
                <a:latin typeface="Symbol"/>
                <a:cs typeface="Symbol"/>
              </a:rPr>
              <a:t></a:t>
            </a:r>
            <a:r>
              <a:rPr dirty="0" sz="900" spc="265" i="1">
                <a:latin typeface="Times New Roman"/>
                <a:cs typeface="Times New Roman"/>
              </a:rPr>
              <a:t> </a:t>
            </a:r>
            <a:r>
              <a:rPr dirty="0" sz="500" spc="20" i="1">
                <a:latin typeface="Times New Roman"/>
                <a:cs typeface="Times New Roman"/>
              </a:rPr>
              <a:t>m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8475" y="1305975"/>
            <a:ext cx="1956435" cy="10636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365"/>
              </a:spcBef>
              <a:tabLst>
                <a:tab pos="462915" algn="l"/>
                <a:tab pos="758190" algn="l"/>
                <a:tab pos="986790" algn="l"/>
                <a:tab pos="1310640" algn="l"/>
                <a:tab pos="1663064" algn="l"/>
              </a:tabLst>
            </a:pPr>
            <a:r>
              <a:rPr dirty="0" baseline="3086" sz="1350" spc="-262">
                <a:latin typeface="Symbol"/>
                <a:cs typeface="Symbol"/>
              </a:rPr>
              <a:t></a:t>
            </a:r>
            <a:r>
              <a:rPr dirty="0" baseline="-27777" sz="1350" spc="-262">
                <a:latin typeface="Symbol"/>
                <a:cs typeface="Symbol"/>
              </a:rPr>
              <a:t></a:t>
            </a:r>
            <a:r>
              <a:rPr dirty="0" baseline="-27777" sz="1350" spc="-195">
                <a:latin typeface="Times New Roman"/>
                <a:cs typeface="Times New Roman"/>
              </a:rPr>
              <a:t> </a:t>
            </a:r>
            <a:r>
              <a:rPr dirty="0" baseline="3086" sz="1350" spc="82" i="1">
                <a:latin typeface="Symbol"/>
                <a:cs typeface="Symbol"/>
              </a:rPr>
              <a:t></a:t>
            </a:r>
            <a:r>
              <a:rPr dirty="0" baseline="3086" sz="1350" spc="-44" i="1">
                <a:latin typeface="Times New Roman"/>
                <a:cs typeface="Times New Roman"/>
              </a:rPr>
              <a:t> </a:t>
            </a:r>
            <a:r>
              <a:rPr dirty="0" baseline="50000" sz="750" spc="44">
                <a:latin typeface="Times New Roman"/>
                <a:cs typeface="Times New Roman"/>
              </a:rPr>
              <a:t>2</a:t>
            </a:r>
            <a:r>
              <a:rPr dirty="0" sz="500" spc="30">
                <a:latin typeface="Times New Roman"/>
                <a:cs typeface="Times New Roman"/>
              </a:rPr>
              <a:t>1	</a:t>
            </a:r>
            <a:r>
              <a:rPr dirty="0" baseline="3086" sz="1350" spc="7">
                <a:latin typeface="Times New Roman"/>
                <a:cs typeface="Times New Roman"/>
              </a:rPr>
              <a:t>0	0	</a:t>
            </a:r>
            <a:r>
              <a:rPr dirty="0" baseline="3086" sz="1350" spc="-225">
                <a:latin typeface="MT Extra"/>
                <a:cs typeface="MT Extra"/>
              </a:rPr>
              <a:t>…</a:t>
            </a:r>
            <a:r>
              <a:rPr dirty="0" baseline="3086" sz="1350" spc="-225">
                <a:latin typeface="Times New Roman"/>
                <a:cs typeface="Times New Roman"/>
              </a:rPr>
              <a:t>	</a:t>
            </a:r>
            <a:r>
              <a:rPr dirty="0" baseline="3086" sz="1350" spc="7">
                <a:latin typeface="Times New Roman"/>
                <a:cs typeface="Times New Roman"/>
              </a:rPr>
              <a:t>0	0 </a:t>
            </a:r>
            <a:r>
              <a:rPr dirty="0" baseline="3086" sz="1350" spc="75">
                <a:latin typeface="Times New Roman"/>
                <a:cs typeface="Times New Roman"/>
              </a:rPr>
              <a:t> </a:t>
            </a:r>
            <a:r>
              <a:rPr dirty="0" baseline="3086" sz="1350" spc="-262">
                <a:latin typeface="Symbol"/>
                <a:cs typeface="Symbol"/>
              </a:rPr>
              <a:t></a:t>
            </a:r>
            <a:r>
              <a:rPr dirty="0" baseline="-27777" sz="1350" spc="-262">
                <a:latin typeface="Symbol"/>
                <a:cs typeface="Symbol"/>
              </a:rPr>
              <a:t></a:t>
            </a:r>
            <a:endParaRPr baseline="-27777" sz="135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396240" algn="l"/>
                <a:tab pos="758190" algn="l"/>
                <a:tab pos="986790" algn="l"/>
                <a:tab pos="1310640" algn="l"/>
                <a:tab pos="1663064" algn="l"/>
              </a:tabLst>
            </a:pPr>
            <a:r>
              <a:rPr dirty="0" sz="900" spc="5">
                <a:latin typeface="Symbol"/>
                <a:cs typeface="Symbol"/>
              </a:rPr>
              <a:t>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9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0	</a:t>
            </a:r>
            <a:r>
              <a:rPr dirty="0" sz="900" spc="55" i="1">
                <a:latin typeface="Symbol"/>
                <a:cs typeface="Symbol"/>
              </a:rPr>
              <a:t></a:t>
            </a:r>
            <a:r>
              <a:rPr dirty="0" sz="900" spc="45" i="1">
                <a:latin typeface="Times New Roman"/>
                <a:cs typeface="Times New Roman"/>
              </a:rPr>
              <a:t> </a:t>
            </a:r>
            <a:r>
              <a:rPr dirty="0" baseline="50000" sz="750" spc="44">
                <a:latin typeface="Times New Roman"/>
                <a:cs typeface="Times New Roman"/>
              </a:rPr>
              <a:t>2</a:t>
            </a:r>
            <a:r>
              <a:rPr dirty="0" sz="500" spc="30">
                <a:latin typeface="Times New Roman"/>
                <a:cs typeface="Times New Roman"/>
              </a:rPr>
              <a:t>2	</a:t>
            </a:r>
            <a:r>
              <a:rPr dirty="0" sz="900" spc="5">
                <a:latin typeface="Times New Roman"/>
                <a:cs typeface="Times New Roman"/>
              </a:rPr>
              <a:t>0	</a:t>
            </a:r>
            <a:r>
              <a:rPr dirty="0" sz="900" spc="-150">
                <a:latin typeface="MT Extra"/>
                <a:cs typeface="MT Extra"/>
              </a:rPr>
              <a:t>…</a:t>
            </a:r>
            <a:r>
              <a:rPr dirty="0" sz="900" spc="-150">
                <a:latin typeface="Times New Roman"/>
                <a:cs typeface="Times New Roman"/>
              </a:rPr>
              <a:t>	</a:t>
            </a:r>
            <a:r>
              <a:rPr dirty="0" sz="900" spc="5">
                <a:latin typeface="Times New Roman"/>
                <a:cs typeface="Times New Roman"/>
              </a:rPr>
              <a:t>0	0 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2915" algn="l"/>
                <a:tab pos="691515" algn="l"/>
                <a:tab pos="1310640" algn="l"/>
              </a:tabLst>
            </a:pPr>
            <a:r>
              <a:rPr dirty="0" baseline="27777" sz="1350" spc="7">
                <a:latin typeface="Symbol"/>
                <a:cs typeface="Symbol"/>
              </a:rPr>
              <a:t></a:t>
            </a:r>
            <a:r>
              <a:rPr dirty="0" baseline="27777" sz="1350" spc="7">
                <a:latin typeface="Times New Roman"/>
                <a:cs typeface="Times New Roman"/>
              </a:rPr>
              <a:t> </a:t>
            </a:r>
            <a:r>
              <a:rPr dirty="0" baseline="27777" sz="1350" spc="13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0	0	</a:t>
            </a:r>
            <a:r>
              <a:rPr dirty="0" sz="900" spc="55" i="1">
                <a:latin typeface="Symbol"/>
                <a:cs typeface="Symbol"/>
              </a:rPr>
              <a:t></a:t>
            </a:r>
            <a:r>
              <a:rPr dirty="0" sz="900" spc="45" i="1">
                <a:latin typeface="Times New Roman"/>
                <a:cs typeface="Times New Roman"/>
              </a:rPr>
              <a:t> </a:t>
            </a:r>
            <a:r>
              <a:rPr dirty="0" baseline="50000" sz="750" spc="44">
                <a:latin typeface="Times New Roman"/>
                <a:cs typeface="Times New Roman"/>
              </a:rPr>
              <a:t>2</a:t>
            </a:r>
            <a:r>
              <a:rPr dirty="0" sz="500" spc="30">
                <a:latin typeface="Times New Roman"/>
                <a:cs typeface="Times New Roman"/>
              </a:rPr>
              <a:t>3     </a:t>
            </a:r>
            <a:r>
              <a:rPr dirty="0" sz="500" spc="35">
                <a:latin typeface="Times New Roman"/>
                <a:cs typeface="Times New Roman"/>
              </a:rPr>
              <a:t> </a:t>
            </a:r>
            <a:r>
              <a:rPr dirty="0" sz="900" spc="-150">
                <a:latin typeface="MT Extra"/>
                <a:cs typeface="MT Extra"/>
              </a:rPr>
              <a:t>…</a:t>
            </a:r>
            <a:r>
              <a:rPr dirty="0" sz="900" spc="-150">
                <a:latin typeface="Times New Roman"/>
                <a:cs typeface="Times New Roman"/>
              </a:rPr>
              <a:t>	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72440" algn="l"/>
                <a:tab pos="767715" algn="l"/>
                <a:tab pos="986790" algn="l"/>
                <a:tab pos="1320165" algn="l"/>
                <a:tab pos="1672589" algn="l"/>
              </a:tabLst>
            </a:pPr>
            <a:r>
              <a:rPr dirty="0" baseline="3086" sz="1350" spc="7">
                <a:latin typeface="Symbol"/>
                <a:cs typeface="Symbol"/>
              </a:rPr>
              <a:t></a:t>
            </a:r>
            <a:r>
              <a:rPr dirty="0" baseline="3086" sz="1350" spc="7">
                <a:latin typeface="Times New Roman"/>
                <a:cs typeface="Times New Roman"/>
              </a:rPr>
              <a:t> </a:t>
            </a:r>
            <a:r>
              <a:rPr dirty="0" baseline="3086" sz="1350" spc="247">
                <a:latin typeface="Times New Roman"/>
                <a:cs typeface="Times New Roman"/>
              </a:rPr>
              <a:t> </a:t>
            </a:r>
            <a:r>
              <a:rPr dirty="0" sz="900" spc="5">
                <a:latin typeface="MT Extra"/>
                <a:cs typeface="MT Extra"/>
              </a:rPr>
              <a:t></a:t>
            </a:r>
            <a:r>
              <a:rPr dirty="0" sz="900" spc="5">
                <a:latin typeface="Times New Roman"/>
                <a:cs typeface="Times New Roman"/>
              </a:rPr>
              <a:t>	</a:t>
            </a:r>
            <a:r>
              <a:rPr dirty="0" sz="900" spc="5">
                <a:latin typeface="MT Extra"/>
                <a:cs typeface="MT Extra"/>
              </a:rPr>
              <a:t></a:t>
            </a:r>
            <a:r>
              <a:rPr dirty="0" sz="900" spc="5">
                <a:latin typeface="Times New Roman"/>
                <a:cs typeface="Times New Roman"/>
              </a:rPr>
              <a:t>	</a:t>
            </a:r>
            <a:r>
              <a:rPr dirty="0" sz="900" spc="5">
                <a:latin typeface="MT Extra"/>
                <a:cs typeface="MT Extra"/>
              </a:rPr>
              <a:t></a:t>
            </a:r>
            <a:r>
              <a:rPr dirty="0" sz="900" spc="5">
                <a:latin typeface="Times New Roman"/>
                <a:cs typeface="Times New Roman"/>
              </a:rPr>
              <a:t>	</a:t>
            </a:r>
            <a:r>
              <a:rPr dirty="0" sz="900" spc="615">
                <a:latin typeface="MT Extra"/>
                <a:cs typeface="MT Extra"/>
              </a:rPr>
              <a:t></a:t>
            </a:r>
            <a:r>
              <a:rPr dirty="0" sz="900" spc="615">
                <a:latin typeface="Times New Roman"/>
                <a:cs typeface="Times New Roman"/>
              </a:rPr>
              <a:t>	</a:t>
            </a:r>
            <a:r>
              <a:rPr dirty="0" sz="900" spc="5">
                <a:latin typeface="MT Extra"/>
                <a:cs typeface="MT Extra"/>
              </a:rPr>
              <a:t></a:t>
            </a:r>
            <a:r>
              <a:rPr dirty="0" sz="900" spc="5">
                <a:latin typeface="Times New Roman"/>
                <a:cs typeface="Times New Roman"/>
              </a:rPr>
              <a:t>	</a:t>
            </a:r>
            <a:r>
              <a:rPr dirty="0" sz="900" spc="5">
                <a:latin typeface="MT Extra"/>
                <a:cs typeface="MT Extra"/>
              </a:rPr>
              <a:t></a:t>
            </a:r>
            <a:r>
              <a:rPr dirty="0" sz="900" spc="165">
                <a:latin typeface="Times New Roman"/>
                <a:cs typeface="Times New Roman"/>
              </a:rPr>
              <a:t> </a:t>
            </a:r>
            <a:r>
              <a:rPr dirty="0" baseline="3086" sz="1350" spc="7">
                <a:latin typeface="Symbol"/>
                <a:cs typeface="Symbol"/>
              </a:rPr>
              <a:t></a:t>
            </a:r>
            <a:endParaRPr baseline="3086" sz="1350">
              <a:latin typeface="Symbol"/>
              <a:cs typeface="Symbol"/>
            </a:endParaRPr>
          </a:p>
          <a:p>
            <a:pPr marL="463550">
              <a:lnSpc>
                <a:spcPct val="100000"/>
              </a:lnSpc>
              <a:spcBef>
                <a:spcPts val="345"/>
              </a:spcBef>
              <a:tabLst>
                <a:tab pos="758190" algn="l"/>
                <a:tab pos="986790" algn="l"/>
              </a:tabLst>
            </a:pPr>
            <a:r>
              <a:rPr dirty="0" sz="900" spc="5">
                <a:latin typeface="Times New Roman"/>
                <a:cs typeface="Times New Roman"/>
              </a:rPr>
              <a:t>0	0	</a:t>
            </a:r>
            <a:r>
              <a:rPr dirty="0" sz="900" spc="-150">
                <a:latin typeface="MT Extra"/>
                <a:cs typeface="MT Extra"/>
              </a:rPr>
              <a:t>…</a:t>
            </a:r>
            <a:r>
              <a:rPr dirty="0" sz="900" spc="-150">
                <a:latin typeface="Times New Roman"/>
                <a:cs typeface="Times New Roman"/>
              </a:rPr>
              <a:t> </a:t>
            </a:r>
            <a:r>
              <a:rPr dirty="0" sz="900" spc="55" i="1">
                <a:latin typeface="Symbol"/>
                <a:cs typeface="Symbol"/>
              </a:rPr>
              <a:t></a:t>
            </a:r>
            <a:r>
              <a:rPr dirty="0" sz="900" spc="55" i="1">
                <a:latin typeface="Times New Roman"/>
                <a:cs typeface="Times New Roman"/>
              </a:rPr>
              <a:t> </a:t>
            </a:r>
            <a:r>
              <a:rPr dirty="0" baseline="50000" sz="750" spc="22">
                <a:latin typeface="Times New Roman"/>
                <a:cs typeface="Times New Roman"/>
              </a:rPr>
              <a:t>2</a:t>
            </a:r>
            <a:r>
              <a:rPr dirty="0" baseline="50000" sz="750" spc="-104">
                <a:latin typeface="Times New Roman"/>
                <a:cs typeface="Times New Roman"/>
              </a:rPr>
              <a:t> </a:t>
            </a:r>
            <a:r>
              <a:rPr dirty="0" sz="500" spc="15" i="1">
                <a:latin typeface="Times New Roman"/>
                <a:cs typeface="Times New Roman"/>
              </a:rPr>
              <a:t>m</a:t>
            </a:r>
            <a:r>
              <a:rPr dirty="0" sz="500" spc="15">
                <a:latin typeface="Symbol"/>
                <a:cs typeface="Symbol"/>
              </a:rPr>
              <a:t></a:t>
            </a:r>
            <a:r>
              <a:rPr dirty="0" sz="500" spc="15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270"/>
              </a:spcBef>
              <a:tabLst>
                <a:tab pos="758190" algn="l"/>
                <a:tab pos="986790" algn="l"/>
                <a:tab pos="1310640" algn="l"/>
              </a:tabLst>
            </a:pPr>
            <a:r>
              <a:rPr dirty="0" sz="900" spc="5">
                <a:latin typeface="Times New Roman"/>
                <a:cs typeface="Times New Roman"/>
              </a:rPr>
              <a:t>0	0	</a:t>
            </a:r>
            <a:r>
              <a:rPr dirty="0" sz="900" spc="-150">
                <a:latin typeface="MT Extra"/>
                <a:cs typeface="MT Extra"/>
              </a:rPr>
              <a:t>…</a:t>
            </a:r>
            <a:r>
              <a:rPr dirty="0" sz="900" spc="-150">
                <a:latin typeface="Times New Roman"/>
                <a:cs typeface="Times New Roman"/>
              </a:rPr>
              <a:t>	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6550" y="1756872"/>
            <a:ext cx="308610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900" spc="5" b="1">
                <a:latin typeface="Times New Roman"/>
                <a:cs typeface="Times New Roman"/>
              </a:rPr>
              <a:t>S </a:t>
            </a:r>
            <a:r>
              <a:rPr dirty="0" sz="900" spc="5">
                <a:latin typeface="Symbol"/>
                <a:cs typeface="Symbol"/>
              </a:rPr>
              <a:t>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baseline="9259" sz="1350" spc="7">
                <a:latin typeface="Symbol"/>
                <a:cs typeface="Symbol"/>
              </a:rPr>
              <a:t></a:t>
            </a:r>
            <a:endParaRPr baseline="9259" sz="13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200" y="2390775"/>
            <a:ext cx="4533900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575" y="5359400"/>
            <a:ext cx="1755775" cy="6997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Aligned:</a:t>
            </a:r>
            <a:r>
              <a:rPr dirty="0" sz="2150" spc="-7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45" i="1">
                <a:solidFill>
                  <a:srgbClr val="006600"/>
                </a:solidFill>
                <a:latin typeface="Tahoma"/>
                <a:cs typeface="Tahoma"/>
              </a:rPr>
              <a:t>O(m)</a:t>
            </a:r>
            <a:endParaRPr sz="2150">
              <a:latin typeface="Tahoma"/>
              <a:cs typeface="Tahoma"/>
            </a:endParaRPr>
          </a:p>
          <a:p>
            <a:pPr algn="ctr" marR="23495">
              <a:lnSpc>
                <a:spcPct val="100000"/>
              </a:lnSpc>
              <a:spcBef>
                <a:spcPts val="120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parameters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5525" y="6138372"/>
            <a:ext cx="577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5525" y="6052647"/>
            <a:ext cx="577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05525" y="5719272"/>
            <a:ext cx="577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5525" y="6214572"/>
            <a:ext cx="577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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71975" y="6052647"/>
            <a:ext cx="577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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71975" y="6214572"/>
            <a:ext cx="5778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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91225" y="6177337"/>
            <a:ext cx="46990" cy="10731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00" spc="15">
                <a:latin typeface="Times New Roman"/>
                <a:cs typeface="Times New Roman"/>
              </a:rPr>
              <a:t>2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46575" y="6138372"/>
            <a:ext cx="236220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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baseline="-24691" sz="1350" spc="7">
                <a:latin typeface="Times New Roman"/>
                <a:cs typeface="Times New Roman"/>
              </a:rPr>
              <a:t>0</a:t>
            </a:r>
            <a:endParaRPr baseline="-24691"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46775" y="5938347"/>
            <a:ext cx="24193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37037" sz="1350" spc="7">
                <a:latin typeface="Times New Roman"/>
                <a:cs typeface="Times New Roman"/>
              </a:rPr>
              <a:t>0</a:t>
            </a:r>
            <a:r>
              <a:rPr dirty="0" baseline="-37037" sz="1350" spc="104">
                <a:latin typeface="Times New Roman"/>
                <a:cs typeface="Times New Roman"/>
              </a:rPr>
              <a:t> </a:t>
            </a: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46575" y="5938347"/>
            <a:ext cx="236220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900" spc="5">
                <a:latin typeface="Symbol"/>
                <a:cs typeface="Symbol"/>
              </a:rPr>
              <a:t>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baseline="-37037" sz="1350" spc="7">
                <a:latin typeface="Times New Roman"/>
                <a:cs typeface="Times New Roman"/>
              </a:rPr>
              <a:t>0</a:t>
            </a:r>
            <a:endParaRPr baseline="-37037"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46775" y="5604972"/>
            <a:ext cx="241935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27777" sz="1350" spc="7">
                <a:latin typeface="Times New Roman"/>
                <a:cs typeface="Times New Roman"/>
              </a:rPr>
              <a:t>0</a:t>
            </a:r>
            <a:r>
              <a:rPr dirty="0" baseline="-27777" sz="1350" spc="104">
                <a:latin typeface="Times New Roman"/>
                <a:cs typeface="Times New Roman"/>
              </a:rPr>
              <a:t> </a:t>
            </a: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5975" y="6185997"/>
            <a:ext cx="205104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00" spc="55" i="1">
                <a:latin typeface="Symbol"/>
                <a:cs typeface="Symbol"/>
              </a:rPr>
              <a:t></a:t>
            </a:r>
            <a:r>
              <a:rPr dirty="0" sz="900" spc="265" i="1">
                <a:latin typeface="Times New Roman"/>
                <a:cs typeface="Times New Roman"/>
              </a:rPr>
              <a:t> </a:t>
            </a:r>
            <a:r>
              <a:rPr dirty="0" sz="500" spc="20" i="1">
                <a:latin typeface="Times New Roman"/>
                <a:cs typeface="Times New Roman"/>
              </a:rPr>
              <a:t>m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8475" y="5287425"/>
            <a:ext cx="1956435" cy="10636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365"/>
              </a:spcBef>
              <a:tabLst>
                <a:tab pos="462915" algn="l"/>
                <a:tab pos="758190" algn="l"/>
                <a:tab pos="986790" algn="l"/>
                <a:tab pos="1310640" algn="l"/>
                <a:tab pos="1663064" algn="l"/>
              </a:tabLst>
            </a:pPr>
            <a:r>
              <a:rPr dirty="0" baseline="3086" sz="1350" spc="-262">
                <a:latin typeface="Symbol"/>
                <a:cs typeface="Symbol"/>
              </a:rPr>
              <a:t></a:t>
            </a:r>
            <a:r>
              <a:rPr dirty="0" baseline="-27777" sz="1350" spc="-262">
                <a:latin typeface="Symbol"/>
                <a:cs typeface="Symbol"/>
              </a:rPr>
              <a:t></a:t>
            </a:r>
            <a:r>
              <a:rPr dirty="0" baseline="-27777" sz="1350" spc="-195">
                <a:latin typeface="Times New Roman"/>
                <a:cs typeface="Times New Roman"/>
              </a:rPr>
              <a:t> </a:t>
            </a:r>
            <a:r>
              <a:rPr dirty="0" baseline="3086" sz="1350" spc="82" i="1">
                <a:latin typeface="Symbol"/>
                <a:cs typeface="Symbol"/>
              </a:rPr>
              <a:t></a:t>
            </a:r>
            <a:r>
              <a:rPr dirty="0" baseline="3086" sz="1350" spc="-44" i="1">
                <a:latin typeface="Times New Roman"/>
                <a:cs typeface="Times New Roman"/>
              </a:rPr>
              <a:t> </a:t>
            </a:r>
            <a:r>
              <a:rPr dirty="0" baseline="50000" sz="750" spc="44">
                <a:latin typeface="Times New Roman"/>
                <a:cs typeface="Times New Roman"/>
              </a:rPr>
              <a:t>2</a:t>
            </a:r>
            <a:r>
              <a:rPr dirty="0" sz="500" spc="30">
                <a:latin typeface="Times New Roman"/>
                <a:cs typeface="Times New Roman"/>
              </a:rPr>
              <a:t>1	</a:t>
            </a:r>
            <a:r>
              <a:rPr dirty="0" baseline="3086" sz="1350" spc="7">
                <a:latin typeface="Times New Roman"/>
                <a:cs typeface="Times New Roman"/>
              </a:rPr>
              <a:t>0	0	</a:t>
            </a:r>
            <a:r>
              <a:rPr dirty="0" baseline="3086" sz="1350" spc="-225">
                <a:latin typeface="MT Extra"/>
                <a:cs typeface="MT Extra"/>
              </a:rPr>
              <a:t>…</a:t>
            </a:r>
            <a:r>
              <a:rPr dirty="0" baseline="3086" sz="1350" spc="-225">
                <a:latin typeface="Times New Roman"/>
                <a:cs typeface="Times New Roman"/>
              </a:rPr>
              <a:t>	</a:t>
            </a:r>
            <a:r>
              <a:rPr dirty="0" baseline="3086" sz="1350" spc="7">
                <a:latin typeface="Times New Roman"/>
                <a:cs typeface="Times New Roman"/>
              </a:rPr>
              <a:t>0	0 </a:t>
            </a:r>
            <a:r>
              <a:rPr dirty="0" baseline="3086" sz="1350" spc="75">
                <a:latin typeface="Times New Roman"/>
                <a:cs typeface="Times New Roman"/>
              </a:rPr>
              <a:t> </a:t>
            </a:r>
            <a:r>
              <a:rPr dirty="0" baseline="3086" sz="1350" spc="-262">
                <a:latin typeface="Symbol"/>
                <a:cs typeface="Symbol"/>
              </a:rPr>
              <a:t></a:t>
            </a:r>
            <a:r>
              <a:rPr dirty="0" baseline="-27777" sz="1350" spc="-262">
                <a:latin typeface="Symbol"/>
                <a:cs typeface="Symbol"/>
              </a:rPr>
              <a:t></a:t>
            </a:r>
            <a:endParaRPr baseline="-27777" sz="135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396240" algn="l"/>
                <a:tab pos="758190" algn="l"/>
                <a:tab pos="986790" algn="l"/>
                <a:tab pos="1310640" algn="l"/>
                <a:tab pos="1663064" algn="l"/>
              </a:tabLst>
            </a:pPr>
            <a:r>
              <a:rPr dirty="0" sz="900" spc="5">
                <a:latin typeface="Symbol"/>
                <a:cs typeface="Symbol"/>
              </a:rPr>
              <a:t>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9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0	</a:t>
            </a:r>
            <a:r>
              <a:rPr dirty="0" sz="900" spc="55" i="1">
                <a:latin typeface="Symbol"/>
                <a:cs typeface="Symbol"/>
              </a:rPr>
              <a:t></a:t>
            </a:r>
            <a:r>
              <a:rPr dirty="0" sz="900" spc="45" i="1">
                <a:latin typeface="Times New Roman"/>
                <a:cs typeface="Times New Roman"/>
              </a:rPr>
              <a:t> </a:t>
            </a:r>
            <a:r>
              <a:rPr dirty="0" baseline="50000" sz="750" spc="44">
                <a:latin typeface="Times New Roman"/>
                <a:cs typeface="Times New Roman"/>
              </a:rPr>
              <a:t>2</a:t>
            </a:r>
            <a:r>
              <a:rPr dirty="0" sz="500" spc="30">
                <a:latin typeface="Times New Roman"/>
                <a:cs typeface="Times New Roman"/>
              </a:rPr>
              <a:t>2	</a:t>
            </a:r>
            <a:r>
              <a:rPr dirty="0" sz="900" spc="5">
                <a:latin typeface="Times New Roman"/>
                <a:cs typeface="Times New Roman"/>
              </a:rPr>
              <a:t>0	</a:t>
            </a:r>
            <a:r>
              <a:rPr dirty="0" sz="900" spc="-150">
                <a:latin typeface="MT Extra"/>
                <a:cs typeface="MT Extra"/>
              </a:rPr>
              <a:t>…</a:t>
            </a:r>
            <a:r>
              <a:rPr dirty="0" sz="900" spc="-150">
                <a:latin typeface="Times New Roman"/>
                <a:cs typeface="Times New Roman"/>
              </a:rPr>
              <a:t>	</a:t>
            </a:r>
            <a:r>
              <a:rPr dirty="0" sz="900" spc="5">
                <a:latin typeface="Times New Roman"/>
                <a:cs typeface="Times New Roman"/>
              </a:rPr>
              <a:t>0	0 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62915" algn="l"/>
                <a:tab pos="691515" algn="l"/>
                <a:tab pos="1310640" algn="l"/>
              </a:tabLst>
            </a:pPr>
            <a:r>
              <a:rPr dirty="0" baseline="27777" sz="1350" spc="7">
                <a:latin typeface="Symbol"/>
                <a:cs typeface="Symbol"/>
              </a:rPr>
              <a:t></a:t>
            </a:r>
            <a:r>
              <a:rPr dirty="0" baseline="27777" sz="1350" spc="7">
                <a:latin typeface="Times New Roman"/>
                <a:cs typeface="Times New Roman"/>
              </a:rPr>
              <a:t> </a:t>
            </a:r>
            <a:r>
              <a:rPr dirty="0" baseline="27777" sz="1350" spc="13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0	0	</a:t>
            </a:r>
            <a:r>
              <a:rPr dirty="0" sz="900" spc="55" i="1">
                <a:latin typeface="Symbol"/>
                <a:cs typeface="Symbol"/>
              </a:rPr>
              <a:t></a:t>
            </a:r>
            <a:r>
              <a:rPr dirty="0" sz="900" spc="45" i="1">
                <a:latin typeface="Times New Roman"/>
                <a:cs typeface="Times New Roman"/>
              </a:rPr>
              <a:t> </a:t>
            </a:r>
            <a:r>
              <a:rPr dirty="0" baseline="50000" sz="750" spc="44">
                <a:latin typeface="Times New Roman"/>
                <a:cs typeface="Times New Roman"/>
              </a:rPr>
              <a:t>2</a:t>
            </a:r>
            <a:r>
              <a:rPr dirty="0" sz="500" spc="30">
                <a:latin typeface="Times New Roman"/>
                <a:cs typeface="Times New Roman"/>
              </a:rPr>
              <a:t>3     </a:t>
            </a:r>
            <a:r>
              <a:rPr dirty="0" sz="500" spc="35">
                <a:latin typeface="Times New Roman"/>
                <a:cs typeface="Times New Roman"/>
              </a:rPr>
              <a:t> </a:t>
            </a:r>
            <a:r>
              <a:rPr dirty="0" sz="900" spc="-150">
                <a:latin typeface="MT Extra"/>
                <a:cs typeface="MT Extra"/>
              </a:rPr>
              <a:t>…</a:t>
            </a:r>
            <a:r>
              <a:rPr dirty="0" sz="900" spc="-150">
                <a:latin typeface="Times New Roman"/>
                <a:cs typeface="Times New Roman"/>
              </a:rPr>
              <a:t>	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  <a:tabLst>
                <a:tab pos="472440" algn="l"/>
                <a:tab pos="767715" algn="l"/>
                <a:tab pos="986790" algn="l"/>
                <a:tab pos="1320165" algn="l"/>
                <a:tab pos="1672589" algn="l"/>
              </a:tabLst>
            </a:pPr>
            <a:r>
              <a:rPr dirty="0" baseline="3086" sz="1350" spc="7">
                <a:latin typeface="Symbol"/>
                <a:cs typeface="Symbol"/>
              </a:rPr>
              <a:t></a:t>
            </a:r>
            <a:r>
              <a:rPr dirty="0" baseline="3086" sz="1350" spc="7">
                <a:latin typeface="Times New Roman"/>
                <a:cs typeface="Times New Roman"/>
              </a:rPr>
              <a:t> </a:t>
            </a:r>
            <a:r>
              <a:rPr dirty="0" baseline="3086" sz="1350" spc="247">
                <a:latin typeface="Times New Roman"/>
                <a:cs typeface="Times New Roman"/>
              </a:rPr>
              <a:t> </a:t>
            </a:r>
            <a:r>
              <a:rPr dirty="0" sz="900" spc="5">
                <a:latin typeface="MT Extra"/>
                <a:cs typeface="MT Extra"/>
              </a:rPr>
              <a:t></a:t>
            </a:r>
            <a:r>
              <a:rPr dirty="0" sz="900" spc="5">
                <a:latin typeface="Times New Roman"/>
                <a:cs typeface="Times New Roman"/>
              </a:rPr>
              <a:t>	</a:t>
            </a:r>
            <a:r>
              <a:rPr dirty="0" sz="900" spc="5">
                <a:latin typeface="MT Extra"/>
                <a:cs typeface="MT Extra"/>
              </a:rPr>
              <a:t></a:t>
            </a:r>
            <a:r>
              <a:rPr dirty="0" sz="900" spc="5">
                <a:latin typeface="Times New Roman"/>
                <a:cs typeface="Times New Roman"/>
              </a:rPr>
              <a:t>	</a:t>
            </a:r>
            <a:r>
              <a:rPr dirty="0" sz="900" spc="5">
                <a:latin typeface="MT Extra"/>
                <a:cs typeface="MT Extra"/>
              </a:rPr>
              <a:t></a:t>
            </a:r>
            <a:r>
              <a:rPr dirty="0" sz="900" spc="5">
                <a:latin typeface="Times New Roman"/>
                <a:cs typeface="Times New Roman"/>
              </a:rPr>
              <a:t>	</a:t>
            </a:r>
            <a:r>
              <a:rPr dirty="0" sz="900" spc="615">
                <a:latin typeface="MT Extra"/>
                <a:cs typeface="MT Extra"/>
              </a:rPr>
              <a:t></a:t>
            </a:r>
            <a:r>
              <a:rPr dirty="0" sz="900" spc="615">
                <a:latin typeface="Times New Roman"/>
                <a:cs typeface="Times New Roman"/>
              </a:rPr>
              <a:t>	</a:t>
            </a:r>
            <a:r>
              <a:rPr dirty="0" sz="900" spc="5">
                <a:latin typeface="MT Extra"/>
                <a:cs typeface="MT Extra"/>
              </a:rPr>
              <a:t></a:t>
            </a:r>
            <a:r>
              <a:rPr dirty="0" sz="900" spc="5">
                <a:latin typeface="Times New Roman"/>
                <a:cs typeface="Times New Roman"/>
              </a:rPr>
              <a:t>	</a:t>
            </a:r>
            <a:r>
              <a:rPr dirty="0" sz="900" spc="5">
                <a:latin typeface="MT Extra"/>
                <a:cs typeface="MT Extra"/>
              </a:rPr>
              <a:t></a:t>
            </a:r>
            <a:r>
              <a:rPr dirty="0" sz="900" spc="165">
                <a:latin typeface="Times New Roman"/>
                <a:cs typeface="Times New Roman"/>
              </a:rPr>
              <a:t> </a:t>
            </a:r>
            <a:r>
              <a:rPr dirty="0" baseline="3086" sz="1350" spc="7">
                <a:latin typeface="Symbol"/>
                <a:cs typeface="Symbol"/>
              </a:rPr>
              <a:t></a:t>
            </a:r>
            <a:endParaRPr baseline="3086" sz="1350">
              <a:latin typeface="Symbol"/>
              <a:cs typeface="Symbol"/>
            </a:endParaRPr>
          </a:p>
          <a:p>
            <a:pPr marL="463550">
              <a:lnSpc>
                <a:spcPct val="100000"/>
              </a:lnSpc>
              <a:spcBef>
                <a:spcPts val="345"/>
              </a:spcBef>
              <a:tabLst>
                <a:tab pos="758190" algn="l"/>
                <a:tab pos="986790" algn="l"/>
              </a:tabLst>
            </a:pPr>
            <a:r>
              <a:rPr dirty="0" sz="900" spc="5">
                <a:latin typeface="Times New Roman"/>
                <a:cs typeface="Times New Roman"/>
              </a:rPr>
              <a:t>0	0	</a:t>
            </a:r>
            <a:r>
              <a:rPr dirty="0" sz="900" spc="-150">
                <a:latin typeface="MT Extra"/>
                <a:cs typeface="MT Extra"/>
              </a:rPr>
              <a:t>…</a:t>
            </a:r>
            <a:r>
              <a:rPr dirty="0" sz="900" spc="-150">
                <a:latin typeface="Times New Roman"/>
                <a:cs typeface="Times New Roman"/>
              </a:rPr>
              <a:t> </a:t>
            </a:r>
            <a:r>
              <a:rPr dirty="0" sz="900" spc="55" i="1">
                <a:latin typeface="Symbol"/>
                <a:cs typeface="Symbol"/>
              </a:rPr>
              <a:t></a:t>
            </a:r>
            <a:r>
              <a:rPr dirty="0" sz="900" spc="55" i="1">
                <a:latin typeface="Times New Roman"/>
                <a:cs typeface="Times New Roman"/>
              </a:rPr>
              <a:t> </a:t>
            </a:r>
            <a:r>
              <a:rPr dirty="0" baseline="50000" sz="750" spc="22">
                <a:latin typeface="Times New Roman"/>
                <a:cs typeface="Times New Roman"/>
              </a:rPr>
              <a:t>2</a:t>
            </a:r>
            <a:r>
              <a:rPr dirty="0" baseline="50000" sz="750" spc="-104">
                <a:latin typeface="Times New Roman"/>
                <a:cs typeface="Times New Roman"/>
              </a:rPr>
              <a:t> </a:t>
            </a:r>
            <a:r>
              <a:rPr dirty="0" sz="500" spc="15" i="1">
                <a:latin typeface="Times New Roman"/>
                <a:cs typeface="Times New Roman"/>
              </a:rPr>
              <a:t>m</a:t>
            </a:r>
            <a:r>
              <a:rPr dirty="0" sz="500" spc="15">
                <a:latin typeface="Symbol"/>
                <a:cs typeface="Symbol"/>
              </a:rPr>
              <a:t></a:t>
            </a:r>
            <a:r>
              <a:rPr dirty="0" sz="500" spc="15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270"/>
              </a:spcBef>
              <a:tabLst>
                <a:tab pos="758190" algn="l"/>
                <a:tab pos="986790" algn="l"/>
                <a:tab pos="1310640" algn="l"/>
              </a:tabLst>
            </a:pPr>
            <a:r>
              <a:rPr dirty="0" sz="900" spc="5">
                <a:latin typeface="Times New Roman"/>
                <a:cs typeface="Times New Roman"/>
              </a:rPr>
              <a:t>0	0	</a:t>
            </a:r>
            <a:r>
              <a:rPr dirty="0" sz="900" spc="-150">
                <a:latin typeface="MT Extra"/>
                <a:cs typeface="MT Extra"/>
              </a:rPr>
              <a:t>…</a:t>
            </a:r>
            <a:r>
              <a:rPr dirty="0" sz="900" spc="-150">
                <a:latin typeface="Times New Roman"/>
                <a:cs typeface="Times New Roman"/>
              </a:rPr>
              <a:t>	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46550" y="5738322"/>
            <a:ext cx="308610" cy="165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900" spc="5" b="1">
                <a:latin typeface="Times New Roman"/>
                <a:cs typeface="Times New Roman"/>
              </a:rPr>
              <a:t>S </a:t>
            </a:r>
            <a:r>
              <a:rPr dirty="0" sz="900" spc="5">
                <a:latin typeface="Symbol"/>
                <a:cs typeface="Symbol"/>
              </a:rPr>
              <a:t>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baseline="9259" sz="1350" spc="7">
                <a:latin typeface="Symbol"/>
                <a:cs typeface="Symbol"/>
              </a:rPr>
              <a:t></a:t>
            </a:r>
            <a:endParaRPr baseline="9259" sz="135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00200" y="6372225"/>
            <a:ext cx="4533900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67000" y="6486525"/>
            <a:ext cx="2409825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7850" y="1377950"/>
            <a:ext cx="189928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Spherical:</a:t>
            </a:r>
            <a:r>
              <a:rPr dirty="0" spc="-80"/>
              <a:t> </a:t>
            </a:r>
            <a:r>
              <a:rPr dirty="0" spc="15" i="1">
                <a:latin typeface="Tahoma"/>
                <a:cs typeface="Tahoma"/>
              </a:rPr>
              <a:t>O(1)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cov</a:t>
            </a:r>
            <a:r>
              <a:rPr dirty="0" spc="-70"/>
              <a:t> </a:t>
            </a:r>
            <a:r>
              <a:rPr dirty="0" spc="10"/>
              <a:t>parameters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5525" y="2173893"/>
            <a:ext cx="58419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5525" y="2078643"/>
            <a:ext cx="58419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5525" y="1745268"/>
            <a:ext cx="58419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5525" y="2250093"/>
            <a:ext cx="58419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</a:t>
            </a:r>
            <a:endParaRPr sz="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8200" y="2078643"/>
            <a:ext cx="58419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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200" y="2250093"/>
            <a:ext cx="58419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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8375" y="2213725"/>
            <a:ext cx="47625" cy="108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50" spc="-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5825" y="1964343"/>
            <a:ext cx="22352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37037" sz="1350" spc="22">
                <a:latin typeface="Times New Roman"/>
                <a:cs typeface="Times New Roman"/>
              </a:rPr>
              <a:t>0</a:t>
            </a:r>
            <a:r>
              <a:rPr dirty="0" baseline="-37037" sz="1350" spc="217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2800" y="1964343"/>
            <a:ext cx="21844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</a:t>
            </a:r>
            <a:r>
              <a:rPr dirty="0" sz="900" spc="110">
                <a:latin typeface="Times New Roman"/>
                <a:cs typeface="Times New Roman"/>
              </a:rPr>
              <a:t> </a:t>
            </a:r>
            <a:r>
              <a:rPr dirty="0" baseline="-37037" sz="1350" spc="22">
                <a:latin typeface="Times New Roman"/>
                <a:cs typeface="Times New Roman"/>
              </a:rPr>
              <a:t>0</a:t>
            </a:r>
            <a:endParaRPr baseline="-37037"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5825" y="1630968"/>
            <a:ext cx="22352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27777" sz="1350" spc="22">
                <a:latin typeface="Times New Roman"/>
                <a:cs typeface="Times New Roman"/>
              </a:rPr>
              <a:t>0</a:t>
            </a:r>
            <a:r>
              <a:rPr dirty="0" baseline="-27777" sz="1350" spc="217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1225" y="1402368"/>
            <a:ext cx="17272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ts val="99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  <a:p>
            <a:pPr algn="r" marR="5080">
              <a:lnSpc>
                <a:spcPts val="990"/>
              </a:lnSpc>
            </a:pPr>
            <a:r>
              <a:rPr dirty="0" baseline="3086" sz="1350" spc="22">
                <a:latin typeface="Times New Roman"/>
                <a:cs typeface="Times New Roman"/>
              </a:rPr>
              <a:t>0</a:t>
            </a:r>
            <a:r>
              <a:rPr dirty="0" baseline="3086" sz="1350" spc="157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22800" y="1402368"/>
            <a:ext cx="21844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ts val="99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</a:t>
            </a:r>
            <a:endParaRPr sz="900">
              <a:latin typeface="Symbol"/>
              <a:cs typeface="Symbol"/>
            </a:endParaRPr>
          </a:p>
          <a:p>
            <a:pPr marL="25400">
              <a:lnSpc>
                <a:spcPts val="900"/>
              </a:lnSpc>
            </a:pPr>
            <a:r>
              <a:rPr dirty="0" sz="900" spc="10">
                <a:latin typeface="Symbol"/>
                <a:cs typeface="Symbol"/>
              </a:rPr>
              <a:t>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baseline="3086" sz="1350" spc="22">
                <a:latin typeface="Times New Roman"/>
                <a:cs typeface="Times New Roman"/>
              </a:rPr>
              <a:t>0</a:t>
            </a:r>
            <a:endParaRPr baseline="3086" sz="1350">
              <a:latin typeface="Times New Roman"/>
              <a:cs typeface="Times New Roman"/>
            </a:endParaRPr>
          </a:p>
          <a:p>
            <a:pPr marL="25400">
              <a:lnSpc>
                <a:spcPts val="990"/>
              </a:lnSpc>
            </a:pPr>
            <a:r>
              <a:rPr dirty="0" sz="900" spc="10">
                <a:latin typeface="Symbol"/>
                <a:cs typeface="Symbol"/>
              </a:rPr>
              <a:t>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baseline="-27777" sz="1350" spc="22">
                <a:latin typeface="Times New Roman"/>
                <a:cs typeface="Times New Roman"/>
              </a:rPr>
              <a:t>0</a:t>
            </a:r>
            <a:endParaRPr baseline="-27777"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3600" y="2221518"/>
            <a:ext cx="84455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65" i="1">
                <a:latin typeface="Symbol"/>
                <a:cs typeface="Symbol"/>
              </a:rPr>
              <a:t>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2000" y="1306391"/>
            <a:ext cx="1680845" cy="108267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R="17780">
              <a:lnSpc>
                <a:spcPct val="100000"/>
              </a:lnSpc>
              <a:spcBef>
                <a:spcPts val="360"/>
              </a:spcBef>
              <a:tabLst>
                <a:tab pos="351790" algn="l"/>
                <a:tab pos="608965" algn="l"/>
                <a:tab pos="818515" algn="l"/>
                <a:tab pos="1085215" algn="l"/>
                <a:tab pos="1342390" algn="l"/>
              </a:tabLst>
            </a:pPr>
            <a:r>
              <a:rPr dirty="0" baseline="3086" sz="1350" spc="67">
                <a:latin typeface="Symbol"/>
                <a:cs typeface="Symbol"/>
              </a:rPr>
              <a:t></a:t>
            </a:r>
            <a:r>
              <a:rPr dirty="0" sz="900" spc="45" i="1">
                <a:latin typeface="Symbol"/>
                <a:cs typeface="Symbol"/>
              </a:rPr>
              <a:t></a:t>
            </a:r>
            <a:r>
              <a:rPr dirty="0" sz="900" spc="35" i="1">
                <a:latin typeface="Times New Roman"/>
                <a:cs typeface="Times New Roman"/>
              </a:rPr>
              <a:t> </a:t>
            </a:r>
            <a:r>
              <a:rPr dirty="0" baseline="45454" sz="825" spc="-7">
                <a:latin typeface="Times New Roman"/>
                <a:cs typeface="Times New Roman"/>
              </a:rPr>
              <a:t>2	</a:t>
            </a:r>
            <a:r>
              <a:rPr dirty="0" sz="900" spc="15">
                <a:latin typeface="Times New Roman"/>
                <a:cs typeface="Times New Roman"/>
              </a:rPr>
              <a:t>0	0	</a:t>
            </a:r>
            <a:r>
              <a:rPr dirty="0" sz="900" spc="-135">
                <a:latin typeface="MT Extra"/>
                <a:cs typeface="MT Extra"/>
              </a:rPr>
              <a:t>…</a:t>
            </a:r>
            <a:r>
              <a:rPr dirty="0" sz="900" spc="-135">
                <a:latin typeface="Times New Roman"/>
                <a:cs typeface="Times New Roman"/>
              </a:rPr>
              <a:t>	</a:t>
            </a:r>
            <a:r>
              <a:rPr dirty="0" sz="900" spc="15">
                <a:latin typeface="Times New Roman"/>
                <a:cs typeface="Times New Roman"/>
              </a:rPr>
              <a:t>0	0</a:t>
            </a:r>
            <a:r>
              <a:rPr dirty="0" sz="900" spc="165">
                <a:latin typeface="Times New Roman"/>
                <a:cs typeface="Times New Roman"/>
              </a:rPr>
              <a:t> </a:t>
            </a:r>
            <a:r>
              <a:rPr dirty="0" baseline="3086" sz="1350" spc="15">
                <a:latin typeface="Symbol"/>
                <a:cs typeface="Symbol"/>
              </a:rPr>
              <a:t></a:t>
            </a:r>
            <a:endParaRPr baseline="3086" sz="1350">
              <a:latin typeface="Symbol"/>
              <a:cs typeface="Symbol"/>
            </a:endParaRPr>
          </a:p>
          <a:p>
            <a:pPr algn="ctr" marR="70485">
              <a:lnSpc>
                <a:spcPct val="100000"/>
              </a:lnSpc>
              <a:spcBef>
                <a:spcPts val="270"/>
              </a:spcBef>
              <a:tabLst>
                <a:tab pos="304165" algn="l"/>
                <a:tab pos="513715" algn="l"/>
                <a:tab pos="780415" algn="l"/>
              </a:tabLst>
            </a:pPr>
            <a:r>
              <a:rPr dirty="0" sz="900" spc="65" i="1">
                <a:latin typeface="Symbol"/>
                <a:cs typeface="Symbol"/>
              </a:rPr>
              <a:t></a:t>
            </a:r>
            <a:r>
              <a:rPr dirty="0" sz="900" spc="35" i="1">
                <a:latin typeface="Times New Roman"/>
                <a:cs typeface="Times New Roman"/>
              </a:rPr>
              <a:t> </a:t>
            </a:r>
            <a:r>
              <a:rPr dirty="0" baseline="35353" sz="825" spc="-7">
                <a:latin typeface="Times New Roman"/>
                <a:cs typeface="Times New Roman"/>
              </a:rPr>
              <a:t>2	</a:t>
            </a:r>
            <a:r>
              <a:rPr dirty="0" sz="900" spc="15">
                <a:latin typeface="Times New Roman"/>
                <a:cs typeface="Times New Roman"/>
              </a:rPr>
              <a:t>0	</a:t>
            </a:r>
            <a:r>
              <a:rPr dirty="0" sz="900" spc="-135">
                <a:latin typeface="MT Extra"/>
                <a:cs typeface="MT Extra"/>
              </a:rPr>
              <a:t>…</a:t>
            </a:r>
            <a:r>
              <a:rPr dirty="0" sz="900" spc="-135">
                <a:latin typeface="Times New Roman"/>
                <a:cs typeface="Times New Roman"/>
              </a:rPr>
              <a:t>	</a:t>
            </a:r>
            <a:r>
              <a:rPr dirty="0" sz="900" spc="1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algn="ctr" marR="22860">
              <a:lnSpc>
                <a:spcPct val="100000"/>
              </a:lnSpc>
              <a:spcBef>
                <a:spcPts val="345"/>
              </a:spcBef>
              <a:tabLst>
                <a:tab pos="208915" algn="l"/>
                <a:tab pos="732790" algn="l"/>
              </a:tabLst>
            </a:pPr>
            <a:r>
              <a:rPr dirty="0" sz="900" spc="15">
                <a:latin typeface="Times New Roman"/>
                <a:cs typeface="Times New Roman"/>
              </a:rPr>
              <a:t>0	</a:t>
            </a:r>
            <a:r>
              <a:rPr dirty="0" sz="900" spc="65" i="1">
                <a:latin typeface="Symbol"/>
                <a:cs typeface="Symbol"/>
              </a:rPr>
              <a:t></a:t>
            </a:r>
            <a:r>
              <a:rPr dirty="0" sz="900" spc="35" i="1">
                <a:latin typeface="Times New Roman"/>
                <a:cs typeface="Times New Roman"/>
              </a:rPr>
              <a:t> </a:t>
            </a:r>
            <a:r>
              <a:rPr dirty="0" baseline="45454" sz="825" spc="-7">
                <a:latin typeface="Times New Roman"/>
                <a:cs typeface="Times New Roman"/>
              </a:rPr>
              <a:t>2      </a:t>
            </a:r>
            <a:r>
              <a:rPr dirty="0" baseline="45454" sz="825">
                <a:latin typeface="Times New Roman"/>
                <a:cs typeface="Times New Roman"/>
              </a:rPr>
              <a:t> </a:t>
            </a:r>
            <a:r>
              <a:rPr dirty="0" sz="900" spc="-135">
                <a:latin typeface="MT Extra"/>
                <a:cs typeface="MT Extra"/>
              </a:rPr>
              <a:t>…</a:t>
            </a:r>
            <a:r>
              <a:rPr dirty="0" sz="900" spc="-135">
                <a:latin typeface="Times New Roman"/>
                <a:cs typeface="Times New Roman"/>
              </a:rPr>
              <a:t>	</a:t>
            </a:r>
            <a:r>
              <a:rPr dirty="0" sz="900" spc="1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algn="ctr" marR="17780">
              <a:lnSpc>
                <a:spcPct val="100000"/>
              </a:lnSpc>
              <a:spcBef>
                <a:spcPts val="270"/>
              </a:spcBef>
              <a:tabLst>
                <a:tab pos="361315" algn="l"/>
                <a:tab pos="618490" algn="l"/>
                <a:tab pos="818515" algn="l"/>
                <a:tab pos="1094740" algn="l"/>
                <a:tab pos="1351915" algn="l"/>
              </a:tabLst>
            </a:pPr>
            <a:r>
              <a:rPr dirty="0" baseline="3086" sz="1350" spc="15">
                <a:latin typeface="Symbol"/>
                <a:cs typeface="Symbol"/>
              </a:rPr>
              <a:t></a:t>
            </a:r>
            <a:r>
              <a:rPr dirty="0" baseline="3086" sz="1350" spc="359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MT Extra"/>
                <a:cs typeface="MT Extra"/>
              </a:rPr>
              <a:t></a:t>
            </a:r>
            <a:r>
              <a:rPr dirty="0" sz="900" spc="10">
                <a:latin typeface="Times New Roman"/>
                <a:cs typeface="Times New Roman"/>
              </a:rPr>
              <a:t>	</a:t>
            </a:r>
            <a:r>
              <a:rPr dirty="0" sz="900" spc="10">
                <a:latin typeface="MT Extra"/>
                <a:cs typeface="MT Extra"/>
              </a:rPr>
              <a:t></a:t>
            </a:r>
            <a:r>
              <a:rPr dirty="0" sz="900" spc="10">
                <a:latin typeface="Times New Roman"/>
                <a:cs typeface="Times New Roman"/>
              </a:rPr>
              <a:t>	</a:t>
            </a:r>
            <a:r>
              <a:rPr dirty="0" sz="900" spc="10">
                <a:latin typeface="MT Extra"/>
                <a:cs typeface="MT Extra"/>
              </a:rPr>
              <a:t></a:t>
            </a:r>
            <a:r>
              <a:rPr dirty="0" sz="900" spc="10">
                <a:latin typeface="Times New Roman"/>
                <a:cs typeface="Times New Roman"/>
              </a:rPr>
              <a:t>	</a:t>
            </a:r>
            <a:r>
              <a:rPr dirty="0" sz="900" spc="630">
                <a:latin typeface="MT Extra"/>
                <a:cs typeface="MT Extra"/>
              </a:rPr>
              <a:t></a:t>
            </a:r>
            <a:r>
              <a:rPr dirty="0" sz="900" spc="630">
                <a:latin typeface="Times New Roman"/>
                <a:cs typeface="Times New Roman"/>
              </a:rPr>
              <a:t>	</a:t>
            </a:r>
            <a:r>
              <a:rPr dirty="0" sz="900" spc="10">
                <a:latin typeface="MT Extra"/>
                <a:cs typeface="MT Extra"/>
              </a:rPr>
              <a:t></a:t>
            </a:r>
            <a:r>
              <a:rPr dirty="0" sz="900" spc="10">
                <a:latin typeface="Times New Roman"/>
                <a:cs typeface="Times New Roman"/>
              </a:rPr>
              <a:t>	</a:t>
            </a:r>
            <a:r>
              <a:rPr dirty="0" sz="900" spc="10">
                <a:latin typeface="MT Extra"/>
                <a:cs typeface="MT Extra"/>
              </a:rPr>
              <a:t>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baseline="3086" sz="1350" spc="15">
                <a:latin typeface="Symbol"/>
                <a:cs typeface="Symbol"/>
              </a:rPr>
              <a:t></a:t>
            </a:r>
            <a:endParaRPr baseline="3086" sz="1350">
              <a:latin typeface="Symbol"/>
              <a:cs typeface="Symbol"/>
            </a:endParaRPr>
          </a:p>
          <a:p>
            <a:pPr algn="ctr" marL="1270">
              <a:lnSpc>
                <a:spcPct val="100000"/>
              </a:lnSpc>
              <a:spcBef>
                <a:spcPts val="345"/>
              </a:spcBef>
              <a:tabLst>
                <a:tab pos="258445" algn="l"/>
                <a:tab pos="467995" algn="l"/>
              </a:tabLst>
            </a:pPr>
            <a:r>
              <a:rPr dirty="0" sz="900" spc="15">
                <a:latin typeface="Times New Roman"/>
                <a:cs typeface="Times New Roman"/>
              </a:rPr>
              <a:t>0	0	</a:t>
            </a:r>
            <a:r>
              <a:rPr dirty="0" sz="900" spc="-135">
                <a:latin typeface="MT Extra"/>
                <a:cs typeface="MT Extra"/>
              </a:rPr>
              <a:t>…</a:t>
            </a:r>
            <a:r>
              <a:rPr dirty="0" sz="900" spc="-135">
                <a:latin typeface="Times New Roman"/>
                <a:cs typeface="Times New Roman"/>
              </a:rPr>
              <a:t>        </a:t>
            </a:r>
            <a:r>
              <a:rPr dirty="0" sz="900" spc="65" i="1">
                <a:latin typeface="Symbol"/>
                <a:cs typeface="Symbol"/>
              </a:rPr>
              <a:t></a:t>
            </a:r>
            <a:r>
              <a:rPr dirty="0" sz="900" spc="15" i="1">
                <a:latin typeface="Times New Roman"/>
                <a:cs typeface="Times New Roman"/>
              </a:rPr>
              <a:t> </a:t>
            </a:r>
            <a:r>
              <a:rPr dirty="0" baseline="35353" sz="825" spc="-7">
                <a:latin typeface="Times New Roman"/>
                <a:cs typeface="Times New Roman"/>
              </a:rPr>
              <a:t>2</a:t>
            </a:r>
            <a:endParaRPr baseline="35353" sz="825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45"/>
              </a:spcBef>
              <a:tabLst>
                <a:tab pos="427990" algn="l"/>
                <a:tab pos="685165" algn="l"/>
                <a:tab pos="894715" algn="l"/>
                <a:tab pos="1161415" algn="l"/>
              </a:tabLst>
            </a:pPr>
            <a:r>
              <a:rPr dirty="0" baseline="21604" sz="1350" spc="15">
                <a:latin typeface="Symbol"/>
                <a:cs typeface="Symbol"/>
              </a:rPr>
              <a:t></a:t>
            </a:r>
            <a:r>
              <a:rPr dirty="0" baseline="21604" sz="1350" spc="247">
                <a:latin typeface="Times New Roman"/>
                <a:cs typeface="Times New Roman"/>
              </a:rPr>
              <a:t> </a:t>
            </a:r>
            <a:r>
              <a:rPr dirty="0" sz="900" spc="15">
                <a:latin typeface="Times New Roman"/>
                <a:cs typeface="Times New Roman"/>
              </a:rPr>
              <a:t>0	0	0	</a:t>
            </a:r>
            <a:r>
              <a:rPr dirty="0" sz="900" spc="-135">
                <a:latin typeface="MT Extra"/>
                <a:cs typeface="MT Extra"/>
              </a:rPr>
              <a:t>…</a:t>
            </a:r>
            <a:r>
              <a:rPr dirty="0" sz="900" spc="-135">
                <a:latin typeface="Times New Roman"/>
                <a:cs typeface="Times New Roman"/>
              </a:rPr>
              <a:t>	</a:t>
            </a:r>
            <a:r>
              <a:rPr dirty="0" sz="900" spc="1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13250" y="1764318"/>
            <a:ext cx="31877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900" spc="15" b="1">
                <a:latin typeface="Times New Roman"/>
                <a:cs typeface="Times New Roman"/>
              </a:rPr>
              <a:t>S </a:t>
            </a:r>
            <a:r>
              <a:rPr dirty="0" sz="900" spc="15">
                <a:latin typeface="Symbol"/>
                <a:cs typeface="Symbol"/>
              </a:rPr>
              <a:t></a:t>
            </a:r>
            <a:r>
              <a:rPr dirty="0" sz="900" spc="-155">
                <a:latin typeface="Times New Roman"/>
                <a:cs typeface="Times New Roman"/>
              </a:rPr>
              <a:t> </a:t>
            </a:r>
            <a:r>
              <a:rPr dirty="0" baseline="9259" sz="1350" spc="15">
                <a:latin typeface="Symbol"/>
                <a:cs typeface="Symbol"/>
              </a:rPr>
              <a:t></a:t>
            </a:r>
            <a:endParaRPr baseline="9259" sz="13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0200" y="2390775"/>
            <a:ext cx="4533900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47850" y="5359400"/>
            <a:ext cx="1899285" cy="6997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Spherical:</a:t>
            </a:r>
            <a:r>
              <a:rPr dirty="0" sz="2150" spc="-8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 i="1">
                <a:solidFill>
                  <a:srgbClr val="006600"/>
                </a:solidFill>
                <a:latin typeface="Tahoma"/>
                <a:cs typeface="Tahoma"/>
              </a:rPr>
              <a:t>O(1)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cov</a:t>
            </a:r>
            <a:r>
              <a:rPr dirty="0" sz="2150" spc="-7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parameters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05525" y="6060093"/>
            <a:ext cx="58419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5525" y="5726718"/>
            <a:ext cx="58419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5525" y="6231543"/>
            <a:ext cx="58419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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48200" y="6060093"/>
            <a:ext cx="58419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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48200" y="6231543"/>
            <a:ext cx="58419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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22975" y="6155343"/>
            <a:ext cx="16637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5050" sz="825" spc="-7">
                <a:latin typeface="Times New Roman"/>
                <a:cs typeface="Times New Roman"/>
              </a:rPr>
              <a:t>2</a:t>
            </a:r>
            <a:r>
              <a:rPr dirty="0" baseline="5050" sz="82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65825" y="5945793"/>
            <a:ext cx="22352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37037" sz="1350" spc="22">
                <a:latin typeface="Times New Roman"/>
                <a:cs typeface="Times New Roman"/>
              </a:rPr>
              <a:t>0</a:t>
            </a:r>
            <a:r>
              <a:rPr dirty="0" baseline="-37037" sz="1350" spc="217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22800" y="5945793"/>
            <a:ext cx="21844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</a:t>
            </a:r>
            <a:r>
              <a:rPr dirty="0" sz="900" spc="110">
                <a:latin typeface="Times New Roman"/>
                <a:cs typeface="Times New Roman"/>
              </a:rPr>
              <a:t> </a:t>
            </a:r>
            <a:r>
              <a:rPr dirty="0" baseline="-37037" sz="1350" spc="22">
                <a:latin typeface="Times New Roman"/>
                <a:cs typeface="Times New Roman"/>
              </a:rPr>
              <a:t>0</a:t>
            </a:r>
            <a:endParaRPr baseline="-37037"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5825" y="5612418"/>
            <a:ext cx="22352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27777" sz="1350" spc="22">
                <a:latin typeface="Times New Roman"/>
                <a:cs typeface="Times New Roman"/>
              </a:rPr>
              <a:t>0</a:t>
            </a:r>
            <a:r>
              <a:rPr dirty="0" baseline="-27777" sz="1350" spc="217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91225" y="5383818"/>
            <a:ext cx="17272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ts val="99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  <a:p>
            <a:pPr algn="r" marR="5080">
              <a:lnSpc>
                <a:spcPts val="990"/>
              </a:lnSpc>
            </a:pPr>
            <a:r>
              <a:rPr dirty="0" baseline="3086" sz="1350" spc="22">
                <a:latin typeface="Times New Roman"/>
                <a:cs typeface="Times New Roman"/>
              </a:rPr>
              <a:t>0</a:t>
            </a:r>
            <a:r>
              <a:rPr dirty="0" baseline="3086" sz="1350" spc="157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Symbol"/>
                <a:cs typeface="Symbol"/>
              </a:rPr>
              <a:t>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22800" y="5383818"/>
            <a:ext cx="21844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ts val="990"/>
              </a:lnSpc>
              <a:spcBef>
                <a:spcPts val="130"/>
              </a:spcBef>
            </a:pPr>
            <a:r>
              <a:rPr dirty="0" sz="900" spc="10">
                <a:latin typeface="Symbol"/>
                <a:cs typeface="Symbol"/>
              </a:rPr>
              <a:t></a:t>
            </a:r>
            <a:endParaRPr sz="900">
              <a:latin typeface="Symbol"/>
              <a:cs typeface="Symbol"/>
            </a:endParaRPr>
          </a:p>
          <a:p>
            <a:pPr marL="25400">
              <a:lnSpc>
                <a:spcPts val="900"/>
              </a:lnSpc>
            </a:pPr>
            <a:r>
              <a:rPr dirty="0" sz="900" spc="10">
                <a:latin typeface="Symbol"/>
                <a:cs typeface="Symbol"/>
              </a:rPr>
              <a:t>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baseline="3086" sz="1350" spc="22">
                <a:latin typeface="Times New Roman"/>
                <a:cs typeface="Times New Roman"/>
              </a:rPr>
              <a:t>0</a:t>
            </a:r>
            <a:endParaRPr baseline="3086" sz="1350">
              <a:latin typeface="Times New Roman"/>
              <a:cs typeface="Times New Roman"/>
            </a:endParaRPr>
          </a:p>
          <a:p>
            <a:pPr marL="25400">
              <a:lnSpc>
                <a:spcPts val="990"/>
              </a:lnSpc>
            </a:pPr>
            <a:r>
              <a:rPr dirty="0" sz="900" spc="10">
                <a:latin typeface="Symbol"/>
                <a:cs typeface="Symbol"/>
              </a:rPr>
              <a:t>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baseline="-27777" sz="1350" spc="22">
                <a:latin typeface="Times New Roman"/>
                <a:cs typeface="Times New Roman"/>
              </a:rPr>
              <a:t>0</a:t>
            </a:r>
            <a:endParaRPr baseline="-27777"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43600" y="6202968"/>
            <a:ext cx="84455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00" spc="65" i="1">
                <a:latin typeface="Symbol"/>
                <a:cs typeface="Symbol"/>
              </a:rPr>
              <a:t>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72000" y="5287841"/>
            <a:ext cx="1680845" cy="108267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R="17780">
              <a:lnSpc>
                <a:spcPct val="100000"/>
              </a:lnSpc>
              <a:spcBef>
                <a:spcPts val="360"/>
              </a:spcBef>
              <a:tabLst>
                <a:tab pos="351790" algn="l"/>
                <a:tab pos="608965" algn="l"/>
                <a:tab pos="818515" algn="l"/>
                <a:tab pos="1085215" algn="l"/>
                <a:tab pos="1342390" algn="l"/>
              </a:tabLst>
            </a:pPr>
            <a:r>
              <a:rPr dirty="0" baseline="3086" sz="1350" spc="67">
                <a:latin typeface="Symbol"/>
                <a:cs typeface="Symbol"/>
              </a:rPr>
              <a:t></a:t>
            </a:r>
            <a:r>
              <a:rPr dirty="0" sz="900" spc="45" i="1">
                <a:latin typeface="Symbol"/>
                <a:cs typeface="Symbol"/>
              </a:rPr>
              <a:t></a:t>
            </a:r>
            <a:r>
              <a:rPr dirty="0" sz="900" spc="35" i="1">
                <a:latin typeface="Times New Roman"/>
                <a:cs typeface="Times New Roman"/>
              </a:rPr>
              <a:t> </a:t>
            </a:r>
            <a:r>
              <a:rPr dirty="0" baseline="45454" sz="825" spc="-7">
                <a:latin typeface="Times New Roman"/>
                <a:cs typeface="Times New Roman"/>
              </a:rPr>
              <a:t>2	</a:t>
            </a:r>
            <a:r>
              <a:rPr dirty="0" sz="900" spc="15">
                <a:latin typeface="Times New Roman"/>
                <a:cs typeface="Times New Roman"/>
              </a:rPr>
              <a:t>0	0	</a:t>
            </a:r>
            <a:r>
              <a:rPr dirty="0" sz="900" spc="-135">
                <a:latin typeface="MT Extra"/>
                <a:cs typeface="MT Extra"/>
              </a:rPr>
              <a:t>…</a:t>
            </a:r>
            <a:r>
              <a:rPr dirty="0" sz="900" spc="-135">
                <a:latin typeface="Times New Roman"/>
                <a:cs typeface="Times New Roman"/>
              </a:rPr>
              <a:t>	</a:t>
            </a:r>
            <a:r>
              <a:rPr dirty="0" sz="900" spc="15">
                <a:latin typeface="Times New Roman"/>
                <a:cs typeface="Times New Roman"/>
              </a:rPr>
              <a:t>0	0</a:t>
            </a:r>
            <a:r>
              <a:rPr dirty="0" sz="900" spc="165">
                <a:latin typeface="Times New Roman"/>
                <a:cs typeface="Times New Roman"/>
              </a:rPr>
              <a:t> </a:t>
            </a:r>
            <a:r>
              <a:rPr dirty="0" baseline="3086" sz="1350" spc="15">
                <a:latin typeface="Symbol"/>
                <a:cs typeface="Symbol"/>
              </a:rPr>
              <a:t></a:t>
            </a:r>
            <a:endParaRPr baseline="3086" sz="1350">
              <a:latin typeface="Symbol"/>
              <a:cs typeface="Symbol"/>
            </a:endParaRPr>
          </a:p>
          <a:p>
            <a:pPr algn="ctr" marR="70485">
              <a:lnSpc>
                <a:spcPct val="100000"/>
              </a:lnSpc>
              <a:spcBef>
                <a:spcPts val="270"/>
              </a:spcBef>
              <a:tabLst>
                <a:tab pos="304165" algn="l"/>
                <a:tab pos="513715" algn="l"/>
                <a:tab pos="780415" algn="l"/>
              </a:tabLst>
            </a:pPr>
            <a:r>
              <a:rPr dirty="0" sz="900" spc="65" i="1">
                <a:latin typeface="Symbol"/>
                <a:cs typeface="Symbol"/>
              </a:rPr>
              <a:t></a:t>
            </a:r>
            <a:r>
              <a:rPr dirty="0" sz="900" spc="35" i="1">
                <a:latin typeface="Times New Roman"/>
                <a:cs typeface="Times New Roman"/>
              </a:rPr>
              <a:t> </a:t>
            </a:r>
            <a:r>
              <a:rPr dirty="0" baseline="35353" sz="825" spc="-7">
                <a:latin typeface="Times New Roman"/>
                <a:cs typeface="Times New Roman"/>
              </a:rPr>
              <a:t>2	</a:t>
            </a:r>
            <a:r>
              <a:rPr dirty="0" sz="900" spc="15">
                <a:latin typeface="Times New Roman"/>
                <a:cs typeface="Times New Roman"/>
              </a:rPr>
              <a:t>0	</a:t>
            </a:r>
            <a:r>
              <a:rPr dirty="0" sz="900" spc="-135">
                <a:latin typeface="MT Extra"/>
                <a:cs typeface="MT Extra"/>
              </a:rPr>
              <a:t>…</a:t>
            </a:r>
            <a:r>
              <a:rPr dirty="0" sz="900" spc="-135">
                <a:latin typeface="Times New Roman"/>
                <a:cs typeface="Times New Roman"/>
              </a:rPr>
              <a:t>	</a:t>
            </a:r>
            <a:r>
              <a:rPr dirty="0" sz="900" spc="1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algn="ctr" marR="22860">
              <a:lnSpc>
                <a:spcPct val="100000"/>
              </a:lnSpc>
              <a:spcBef>
                <a:spcPts val="345"/>
              </a:spcBef>
              <a:tabLst>
                <a:tab pos="208915" algn="l"/>
                <a:tab pos="732790" algn="l"/>
              </a:tabLst>
            </a:pPr>
            <a:r>
              <a:rPr dirty="0" sz="900" spc="15">
                <a:latin typeface="Times New Roman"/>
                <a:cs typeface="Times New Roman"/>
              </a:rPr>
              <a:t>0	</a:t>
            </a:r>
            <a:r>
              <a:rPr dirty="0" sz="900" spc="65" i="1">
                <a:latin typeface="Symbol"/>
                <a:cs typeface="Symbol"/>
              </a:rPr>
              <a:t></a:t>
            </a:r>
            <a:r>
              <a:rPr dirty="0" sz="900" spc="35" i="1">
                <a:latin typeface="Times New Roman"/>
                <a:cs typeface="Times New Roman"/>
              </a:rPr>
              <a:t> </a:t>
            </a:r>
            <a:r>
              <a:rPr dirty="0" baseline="45454" sz="825" spc="-7">
                <a:latin typeface="Times New Roman"/>
                <a:cs typeface="Times New Roman"/>
              </a:rPr>
              <a:t>2      </a:t>
            </a:r>
            <a:r>
              <a:rPr dirty="0" baseline="45454" sz="825">
                <a:latin typeface="Times New Roman"/>
                <a:cs typeface="Times New Roman"/>
              </a:rPr>
              <a:t> </a:t>
            </a:r>
            <a:r>
              <a:rPr dirty="0" sz="900" spc="-135">
                <a:latin typeface="MT Extra"/>
                <a:cs typeface="MT Extra"/>
              </a:rPr>
              <a:t>…</a:t>
            </a:r>
            <a:r>
              <a:rPr dirty="0" sz="900" spc="-135">
                <a:latin typeface="Times New Roman"/>
                <a:cs typeface="Times New Roman"/>
              </a:rPr>
              <a:t>	</a:t>
            </a:r>
            <a:r>
              <a:rPr dirty="0" sz="900" spc="1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algn="ctr" marR="17780">
              <a:lnSpc>
                <a:spcPct val="100000"/>
              </a:lnSpc>
              <a:spcBef>
                <a:spcPts val="270"/>
              </a:spcBef>
              <a:tabLst>
                <a:tab pos="361315" algn="l"/>
                <a:tab pos="618490" algn="l"/>
                <a:tab pos="818515" algn="l"/>
                <a:tab pos="1094740" algn="l"/>
                <a:tab pos="1351915" algn="l"/>
              </a:tabLst>
            </a:pPr>
            <a:r>
              <a:rPr dirty="0" baseline="3086" sz="1350" spc="15">
                <a:latin typeface="Symbol"/>
                <a:cs typeface="Symbol"/>
              </a:rPr>
              <a:t></a:t>
            </a:r>
            <a:r>
              <a:rPr dirty="0" baseline="3086" sz="1350" spc="359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MT Extra"/>
                <a:cs typeface="MT Extra"/>
              </a:rPr>
              <a:t></a:t>
            </a:r>
            <a:r>
              <a:rPr dirty="0" sz="900" spc="10">
                <a:latin typeface="Times New Roman"/>
                <a:cs typeface="Times New Roman"/>
              </a:rPr>
              <a:t>	</a:t>
            </a:r>
            <a:r>
              <a:rPr dirty="0" sz="900" spc="10">
                <a:latin typeface="MT Extra"/>
                <a:cs typeface="MT Extra"/>
              </a:rPr>
              <a:t></a:t>
            </a:r>
            <a:r>
              <a:rPr dirty="0" sz="900" spc="10">
                <a:latin typeface="Times New Roman"/>
                <a:cs typeface="Times New Roman"/>
              </a:rPr>
              <a:t>	</a:t>
            </a:r>
            <a:r>
              <a:rPr dirty="0" sz="900" spc="10">
                <a:latin typeface="MT Extra"/>
                <a:cs typeface="MT Extra"/>
              </a:rPr>
              <a:t></a:t>
            </a:r>
            <a:r>
              <a:rPr dirty="0" sz="900" spc="10">
                <a:latin typeface="Times New Roman"/>
                <a:cs typeface="Times New Roman"/>
              </a:rPr>
              <a:t>	</a:t>
            </a:r>
            <a:r>
              <a:rPr dirty="0" sz="900" spc="630">
                <a:latin typeface="MT Extra"/>
                <a:cs typeface="MT Extra"/>
              </a:rPr>
              <a:t></a:t>
            </a:r>
            <a:r>
              <a:rPr dirty="0" sz="900" spc="630">
                <a:latin typeface="Times New Roman"/>
                <a:cs typeface="Times New Roman"/>
              </a:rPr>
              <a:t>	</a:t>
            </a:r>
            <a:r>
              <a:rPr dirty="0" sz="900" spc="10">
                <a:latin typeface="MT Extra"/>
                <a:cs typeface="MT Extra"/>
              </a:rPr>
              <a:t></a:t>
            </a:r>
            <a:r>
              <a:rPr dirty="0" sz="900" spc="10">
                <a:latin typeface="Times New Roman"/>
                <a:cs typeface="Times New Roman"/>
              </a:rPr>
              <a:t>	</a:t>
            </a:r>
            <a:r>
              <a:rPr dirty="0" sz="900" spc="10">
                <a:latin typeface="MT Extra"/>
                <a:cs typeface="MT Extra"/>
              </a:rPr>
              <a:t></a:t>
            </a:r>
            <a:r>
              <a:rPr dirty="0" sz="900" spc="240">
                <a:latin typeface="Times New Roman"/>
                <a:cs typeface="Times New Roman"/>
              </a:rPr>
              <a:t> </a:t>
            </a:r>
            <a:r>
              <a:rPr dirty="0" baseline="3086" sz="1350" spc="15">
                <a:latin typeface="Symbol"/>
                <a:cs typeface="Symbol"/>
              </a:rPr>
              <a:t></a:t>
            </a:r>
            <a:endParaRPr baseline="3086" sz="1350">
              <a:latin typeface="Symbol"/>
              <a:cs typeface="Symbol"/>
            </a:endParaRPr>
          </a:p>
          <a:p>
            <a:pPr algn="ctr" marL="1270">
              <a:lnSpc>
                <a:spcPct val="100000"/>
              </a:lnSpc>
              <a:spcBef>
                <a:spcPts val="345"/>
              </a:spcBef>
              <a:tabLst>
                <a:tab pos="258445" algn="l"/>
                <a:tab pos="467995" algn="l"/>
              </a:tabLst>
            </a:pPr>
            <a:r>
              <a:rPr dirty="0" sz="900" spc="15">
                <a:latin typeface="Times New Roman"/>
                <a:cs typeface="Times New Roman"/>
              </a:rPr>
              <a:t>0	0	</a:t>
            </a:r>
            <a:r>
              <a:rPr dirty="0" sz="900" spc="-135">
                <a:latin typeface="MT Extra"/>
                <a:cs typeface="MT Extra"/>
              </a:rPr>
              <a:t>…</a:t>
            </a:r>
            <a:r>
              <a:rPr dirty="0" sz="900" spc="-135">
                <a:latin typeface="Times New Roman"/>
                <a:cs typeface="Times New Roman"/>
              </a:rPr>
              <a:t>        </a:t>
            </a:r>
            <a:r>
              <a:rPr dirty="0" sz="900" spc="65" i="1">
                <a:latin typeface="Symbol"/>
                <a:cs typeface="Symbol"/>
              </a:rPr>
              <a:t></a:t>
            </a:r>
            <a:r>
              <a:rPr dirty="0" sz="900" spc="15" i="1">
                <a:latin typeface="Times New Roman"/>
                <a:cs typeface="Times New Roman"/>
              </a:rPr>
              <a:t> </a:t>
            </a:r>
            <a:r>
              <a:rPr dirty="0" baseline="35353" sz="825" spc="-7">
                <a:latin typeface="Times New Roman"/>
                <a:cs typeface="Times New Roman"/>
              </a:rPr>
              <a:t>2</a:t>
            </a:r>
            <a:endParaRPr baseline="35353" sz="825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45"/>
              </a:spcBef>
              <a:tabLst>
                <a:tab pos="427990" algn="l"/>
                <a:tab pos="685165" algn="l"/>
                <a:tab pos="894715" algn="l"/>
                <a:tab pos="1161415" algn="l"/>
              </a:tabLst>
            </a:pPr>
            <a:r>
              <a:rPr dirty="0" baseline="21604" sz="1350" spc="15">
                <a:latin typeface="Symbol"/>
                <a:cs typeface="Symbol"/>
              </a:rPr>
              <a:t></a:t>
            </a:r>
            <a:r>
              <a:rPr dirty="0" baseline="21604" sz="1350" spc="247">
                <a:latin typeface="Times New Roman"/>
                <a:cs typeface="Times New Roman"/>
              </a:rPr>
              <a:t> </a:t>
            </a:r>
            <a:r>
              <a:rPr dirty="0" sz="900" spc="15">
                <a:latin typeface="Times New Roman"/>
                <a:cs typeface="Times New Roman"/>
              </a:rPr>
              <a:t>0	0	0	</a:t>
            </a:r>
            <a:r>
              <a:rPr dirty="0" sz="900" spc="-135">
                <a:latin typeface="MT Extra"/>
                <a:cs typeface="MT Extra"/>
              </a:rPr>
              <a:t>…</a:t>
            </a:r>
            <a:r>
              <a:rPr dirty="0" sz="900" spc="-135">
                <a:latin typeface="Times New Roman"/>
                <a:cs typeface="Times New Roman"/>
              </a:rPr>
              <a:t>	</a:t>
            </a:r>
            <a:r>
              <a:rPr dirty="0" sz="900" spc="1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13250" y="5745768"/>
            <a:ext cx="31877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900" spc="15" b="1">
                <a:latin typeface="Times New Roman"/>
                <a:cs typeface="Times New Roman"/>
              </a:rPr>
              <a:t>S </a:t>
            </a:r>
            <a:r>
              <a:rPr dirty="0" sz="900" spc="15">
                <a:latin typeface="Symbol"/>
                <a:cs typeface="Symbol"/>
              </a:rPr>
              <a:t></a:t>
            </a:r>
            <a:r>
              <a:rPr dirty="0" sz="900" spc="-155">
                <a:latin typeface="Times New Roman"/>
                <a:cs typeface="Times New Roman"/>
              </a:rPr>
              <a:t> </a:t>
            </a:r>
            <a:r>
              <a:rPr dirty="0" baseline="9259" sz="1350" spc="15">
                <a:latin typeface="Symbol"/>
                <a:cs typeface="Symbol"/>
              </a:rPr>
              <a:t></a:t>
            </a:r>
            <a:endParaRPr baseline="9259" sz="135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00200" y="6372225"/>
            <a:ext cx="4533900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67000" y="6486525"/>
            <a:ext cx="2409825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1075" y="4568825"/>
            <a:ext cx="11785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7625" y="1606550"/>
            <a:ext cx="252095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Why </a:t>
            </a:r>
            <a:r>
              <a:rPr dirty="0" spc="20"/>
              <a:t>we should</a:t>
            </a:r>
            <a:r>
              <a:rPr dirty="0" spc="-45"/>
              <a:t> </a:t>
            </a:r>
            <a:r>
              <a:rPr dirty="0" spc="25"/>
              <a:t>care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960879"/>
            <a:ext cx="4178300" cy="106362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9"/>
              </a:spcBef>
              <a:buChar char="•"/>
              <a:tabLst>
                <a:tab pos="184150" algn="l"/>
              </a:tabLst>
            </a:pPr>
            <a:r>
              <a:rPr dirty="0" sz="1550" spc="20">
                <a:latin typeface="Tahoma"/>
                <a:cs typeface="Tahoma"/>
              </a:rPr>
              <a:t>One </a:t>
            </a:r>
            <a:r>
              <a:rPr dirty="0" sz="1550" spc="10">
                <a:latin typeface="Tahoma"/>
                <a:cs typeface="Tahoma"/>
              </a:rPr>
              <a:t>of the original </a:t>
            </a:r>
            <a:r>
              <a:rPr dirty="0" sz="1550" spc="15">
                <a:latin typeface="Tahoma"/>
                <a:cs typeface="Tahoma"/>
              </a:rPr>
              <a:t>“Data </a:t>
            </a:r>
            <a:r>
              <a:rPr dirty="0" sz="1550" spc="20">
                <a:latin typeface="Tahoma"/>
                <a:cs typeface="Tahoma"/>
              </a:rPr>
              <a:t>Mining”</a:t>
            </a:r>
            <a:r>
              <a:rPr dirty="0" sz="1550" spc="215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algorithms</a:t>
            </a:r>
            <a:endParaRPr sz="15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315"/>
              </a:spcBef>
              <a:buChar char="•"/>
              <a:tabLst>
                <a:tab pos="184150" algn="l"/>
              </a:tabLst>
            </a:pPr>
            <a:r>
              <a:rPr dirty="0" sz="1550" spc="15">
                <a:latin typeface="Tahoma"/>
                <a:cs typeface="Tahoma"/>
              </a:rPr>
              <a:t>Very simple and</a:t>
            </a:r>
            <a:r>
              <a:rPr dirty="0" sz="1550" spc="100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effective</a:t>
            </a:r>
            <a:endParaRPr sz="1550">
              <a:latin typeface="Tahoma"/>
              <a:cs typeface="Tahoma"/>
            </a:endParaRPr>
          </a:p>
          <a:p>
            <a:pPr marL="184150" marR="166370" indent="-171450">
              <a:lnSpc>
                <a:spcPts val="1730"/>
              </a:lnSpc>
              <a:spcBef>
                <a:spcPts val="405"/>
              </a:spcBef>
              <a:buChar char="•"/>
              <a:tabLst>
                <a:tab pos="184150" algn="l"/>
              </a:tabLst>
            </a:pPr>
            <a:r>
              <a:rPr dirty="0" sz="1550" spc="15">
                <a:latin typeface="Tahoma"/>
                <a:cs typeface="Tahoma"/>
              </a:rPr>
              <a:t>Demonstrates </a:t>
            </a:r>
            <a:r>
              <a:rPr dirty="0" sz="1550" spc="10">
                <a:latin typeface="Tahoma"/>
                <a:cs typeface="Tahoma"/>
              </a:rPr>
              <a:t>the </a:t>
            </a:r>
            <a:r>
              <a:rPr dirty="0" sz="1550" spc="15">
                <a:latin typeface="Tahoma"/>
                <a:cs typeface="Tahoma"/>
              </a:rPr>
              <a:t>usefulness </a:t>
            </a:r>
            <a:r>
              <a:rPr dirty="0" sz="1550" spc="10">
                <a:latin typeface="Tahoma"/>
                <a:cs typeface="Tahoma"/>
              </a:rPr>
              <a:t>of </a:t>
            </a:r>
            <a:r>
              <a:rPr dirty="0" sz="1550" spc="15">
                <a:latin typeface="Tahoma"/>
                <a:cs typeface="Tahoma"/>
              </a:rPr>
              <a:t>our </a:t>
            </a:r>
            <a:r>
              <a:rPr dirty="0" sz="1550" spc="10">
                <a:latin typeface="Tahoma"/>
                <a:cs typeface="Tahoma"/>
              </a:rPr>
              <a:t>earlier  </a:t>
            </a:r>
            <a:r>
              <a:rPr dirty="0" sz="1550" spc="25">
                <a:latin typeface="Tahoma"/>
                <a:cs typeface="Tahoma"/>
              </a:rPr>
              <a:t>groundwork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8375" y="8550275"/>
            <a:ext cx="11912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7525" y="5245100"/>
            <a:ext cx="4128135" cy="699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1900" marR="5080" indent="-1219200">
              <a:lnSpc>
                <a:spcPct val="104700"/>
              </a:lnSpc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Where we were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at the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end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of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the 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MLE</a:t>
            </a:r>
            <a:r>
              <a:rPr dirty="0" sz="2150" spc="-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lecture…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0617" y="6911445"/>
            <a:ext cx="59055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28575">
              <a:lnSpc>
                <a:spcPts val="770"/>
              </a:lnSpc>
              <a:spcBef>
                <a:spcPts val="805"/>
              </a:spcBef>
            </a:pPr>
            <a:r>
              <a:rPr dirty="0" sz="950" spc="10">
                <a:latin typeface="Tahoma"/>
                <a:cs typeface="Tahoma"/>
              </a:rPr>
              <a:t>Classifier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7892" y="69977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0525" y="6902450"/>
            <a:ext cx="3968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7892" y="690245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3375" y="7054850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90592" y="68542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14550" y="69056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90692" y="70066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76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90592" y="69304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14550" y="69818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90592" y="70066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4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14550" y="71342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14550" y="72104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49575" y="7397750"/>
            <a:ext cx="358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905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14550" y="7400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76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14550" y="7477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14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14550" y="7629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985830" y="7325783"/>
          <a:ext cx="94742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628650"/>
                <a:gridCol w="114300"/>
              </a:tblGrid>
              <a:tr h="952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" marR="67945" indent="57150">
                        <a:lnSpc>
                          <a:spcPts val="1200"/>
                        </a:lnSpc>
                        <a:spcBef>
                          <a:spcPts val="795"/>
                        </a:spcBef>
                      </a:pPr>
                      <a:r>
                        <a:rPr dirty="0" sz="950" spc="25">
                          <a:latin typeface="Tahoma"/>
                          <a:cs typeface="Tahoma"/>
                        </a:rPr>
                        <a:t>Density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Estimator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ts val="445"/>
                        </a:lnSpc>
                        <a:spcBef>
                          <a:spcPts val="55"/>
                        </a:spcBef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2114550" y="7705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796989" y="6912099"/>
            <a:ext cx="175260" cy="132080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4565" algn="l"/>
              </a:tabLst>
            </a:pP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   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62042" y="7863945"/>
            <a:ext cx="64770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>
              <a:lnSpc>
                <a:spcPts val="770"/>
              </a:lnSpc>
              <a:spcBef>
                <a:spcPts val="805"/>
              </a:spcBef>
              <a:tabLst>
                <a:tab pos="2476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15">
                <a:latin typeface="Tahoma"/>
                <a:cs typeface="Tahoma"/>
              </a:rPr>
              <a:t>Regressor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01950" y="7854950"/>
            <a:ext cx="4445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28575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real</a:t>
            </a:r>
            <a:r>
              <a:rPr dirty="0" sz="95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90592" y="78067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14550" y="7858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90692" y="79591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76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90592" y="78829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14550" y="7934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90592" y="79591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14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90592" y="80353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14550" y="8086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14550" y="8162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95317" y="72543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95317" y="77496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479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695317" y="67590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386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242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463925" y="6378575"/>
            <a:ext cx="63563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Tahoma"/>
                <a:cs typeface="Tahoma"/>
              </a:rPr>
              <a:t>Categorical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6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54625" y="6378575"/>
            <a:ext cx="70866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latin typeface="Tahoma"/>
                <a:cs typeface="Tahoma"/>
              </a:rPr>
              <a:t>Mixed Real /  </a:t>
            </a:r>
            <a:r>
              <a:rPr dirty="0" sz="950" spc="15">
                <a:latin typeface="Tahoma"/>
                <a:cs typeface="Tahoma"/>
              </a:rPr>
              <a:t>Cat</a:t>
            </a:r>
            <a:r>
              <a:rPr dirty="0" sz="95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okay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40225" y="6378575"/>
            <a:ext cx="6731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Real</a:t>
            </a:r>
            <a:r>
              <a:rPr dirty="0" sz="950" spc="25">
                <a:latin typeface="Tahoma"/>
                <a:cs typeface="Tahoma"/>
              </a:rPr>
              <a:t>-</a:t>
            </a:r>
            <a:r>
              <a:rPr dirty="0" sz="950" spc="15">
                <a:latin typeface="Tahoma"/>
                <a:cs typeface="Tahoma"/>
              </a:rPr>
              <a:t>valued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3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92725" y="6911975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Tahoma"/>
                <a:cs typeface="Tahoma"/>
              </a:rPr>
              <a:t>Dec</a:t>
            </a:r>
            <a:r>
              <a:rPr dirty="0" sz="950" spc="-5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Tree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47917" y="6759045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28575" marR="354965">
              <a:lnSpc>
                <a:spcPct val="157900"/>
              </a:lnSpc>
              <a:spcBef>
                <a:spcPts val="70"/>
              </a:spcBef>
            </a:pPr>
            <a:r>
              <a:rPr dirty="0" sz="950" spc="-10">
                <a:latin typeface="Tahoma"/>
                <a:cs typeface="Tahoma"/>
              </a:rPr>
              <a:t>Joint BC  </a:t>
            </a:r>
            <a:r>
              <a:rPr dirty="0" sz="950">
                <a:latin typeface="Tahoma"/>
                <a:cs typeface="Tahoma"/>
              </a:rPr>
              <a:t>Naïve</a:t>
            </a:r>
            <a:r>
              <a:rPr dirty="0" sz="950" spc="-30">
                <a:latin typeface="Tahoma"/>
                <a:cs typeface="Tahoma"/>
              </a:rPr>
              <a:t> </a:t>
            </a:r>
            <a:r>
              <a:rPr dirty="0" sz="950" spc="-5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47917" y="7254345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28575" marR="353695">
              <a:lnSpc>
                <a:spcPct val="157900"/>
              </a:lnSpc>
              <a:spcBef>
                <a:spcPts val="370"/>
              </a:spcBef>
            </a:pPr>
            <a:r>
              <a:rPr dirty="0" sz="950" spc="5">
                <a:latin typeface="Tahoma"/>
                <a:cs typeface="Tahoma"/>
              </a:rPr>
              <a:t>Joint </a:t>
            </a:r>
            <a:r>
              <a:rPr dirty="0" sz="950" spc="10">
                <a:latin typeface="Tahoma"/>
                <a:cs typeface="Tahoma"/>
              </a:rPr>
              <a:t>DE  </a:t>
            </a:r>
            <a:r>
              <a:rPr dirty="0" sz="950" spc="-10">
                <a:latin typeface="Tahoma"/>
                <a:cs typeface="Tahoma"/>
              </a:rPr>
              <a:t>Naïve</a:t>
            </a:r>
            <a:r>
              <a:rPr dirty="0" sz="950" spc="-25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24217" y="7254345"/>
            <a:ext cx="9144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dirty="0" sz="950" spc="5">
                <a:latin typeface="Tahoma"/>
                <a:cs typeface="Tahoma"/>
              </a:rPr>
              <a:t>Gauss</a:t>
            </a:r>
            <a:r>
              <a:rPr dirty="0" sz="950" spc="6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275" y="4568825"/>
            <a:ext cx="12255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0425" marR="5080" indent="-581025">
              <a:lnSpc>
                <a:spcPct val="104700"/>
              </a:lnSpc>
            </a:pPr>
            <a:r>
              <a:rPr dirty="0" spc="15"/>
              <a:t>BCs that </a:t>
            </a:r>
            <a:r>
              <a:rPr dirty="0" spc="20"/>
              <a:t>have </a:t>
            </a:r>
            <a:r>
              <a:rPr dirty="0" spc="15"/>
              <a:t>both real </a:t>
            </a:r>
            <a:r>
              <a:rPr dirty="0" spc="20"/>
              <a:t>and  </a:t>
            </a:r>
            <a:r>
              <a:rPr dirty="0" spc="10"/>
              <a:t>categorical</a:t>
            </a:r>
            <a:r>
              <a:rPr dirty="0" spc="5"/>
              <a:t> </a:t>
            </a:r>
            <a:r>
              <a:rPr dirty="0" spc="15"/>
              <a:t>inputs?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90617" y="2985293"/>
            <a:ext cx="59055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365"/>
              </a:spcBef>
            </a:pPr>
            <a:r>
              <a:rPr dirty="0" sz="950" spc="10">
                <a:latin typeface="Tahoma"/>
                <a:cs typeface="Tahoma"/>
              </a:rPr>
              <a:t>Classifier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7892" y="301625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7892" y="29210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7992" y="2921000"/>
            <a:ext cx="61658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07950" marR="5080" indent="-95885">
              <a:lnSpc>
                <a:spcPct val="105300"/>
              </a:lnSpc>
              <a:spcBef>
                <a:spcPts val="65"/>
              </a:spcBef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</a:t>
            </a:r>
            <a:r>
              <a:rPr dirty="0" u="sng" sz="950" spc="5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3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0592" y="29281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14550" y="29241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76550" y="30765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0592" y="30043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4550" y="30003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14550" y="30765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4550" y="31527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90592" y="32329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14550" y="32289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49575" y="3416300"/>
            <a:ext cx="358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905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4550" y="34194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76550" y="3571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14550" y="34956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4550" y="3571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85830" y="3399631"/>
          <a:ext cx="94742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628650"/>
                <a:gridCol w="114300"/>
              </a:tblGrid>
              <a:tr h="952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28575" marR="67945" indent="57150">
                        <a:lnSpc>
                          <a:spcPct val="105300"/>
                        </a:lnSpc>
                        <a:spcBef>
                          <a:spcPts val="305"/>
                        </a:spcBef>
                      </a:pPr>
                      <a:r>
                        <a:rPr dirty="0" sz="950" spc="25">
                          <a:latin typeface="Tahoma"/>
                          <a:cs typeface="Tahoma"/>
                        </a:rPr>
                        <a:t>Density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Estimator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 rowSpan="2">
                  <a:txBody>
                    <a:bodyPr/>
                    <a:lstStyle/>
                    <a:p>
                      <a:pPr>
                        <a:lnSpc>
                          <a:spcPts val="760"/>
                        </a:lnSpc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ts val="725"/>
                        </a:lnSpc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114550" y="3648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14550" y="37242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96989" y="2930648"/>
            <a:ext cx="175260" cy="132080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4565" algn="l"/>
              </a:tabLst>
            </a:pP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   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2042" y="3937793"/>
            <a:ext cx="64770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  <a:tabLst>
                <a:tab pos="2476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15">
                <a:latin typeface="Tahoma"/>
                <a:cs typeface="Tahoma"/>
              </a:rPr>
              <a:t>Regressor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1950" y="3873500"/>
            <a:ext cx="4445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28575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real</a:t>
            </a:r>
            <a:r>
              <a:rPr dirty="0" sz="95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77892" y="40259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90592" y="38806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14550" y="38766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90692" y="4033043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76550" y="4029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90592" y="39568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14550" y="3952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90592" y="40330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14550" y="4029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14550" y="41052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14550" y="41814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95317" y="33281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95317" y="38234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47917" y="2337593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95317" y="28328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38617" y="2337593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24217" y="2337593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463925" y="2397125"/>
            <a:ext cx="63563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Tahoma"/>
                <a:cs typeface="Tahoma"/>
              </a:rPr>
              <a:t>Categorical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6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54625" y="2397125"/>
            <a:ext cx="70866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latin typeface="Tahoma"/>
                <a:cs typeface="Tahoma"/>
              </a:rPr>
              <a:t>Mixed Real /  </a:t>
            </a:r>
            <a:r>
              <a:rPr dirty="0" sz="950" spc="15">
                <a:latin typeface="Tahoma"/>
                <a:cs typeface="Tahoma"/>
              </a:rPr>
              <a:t>Cat</a:t>
            </a:r>
            <a:r>
              <a:rPr dirty="0" sz="95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okay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40225" y="2397125"/>
            <a:ext cx="6731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Real</a:t>
            </a:r>
            <a:r>
              <a:rPr dirty="0" sz="950" spc="25">
                <a:latin typeface="Tahoma"/>
                <a:cs typeface="Tahoma"/>
              </a:rPr>
              <a:t>-</a:t>
            </a:r>
            <a:r>
              <a:rPr dirty="0" sz="950" spc="15">
                <a:latin typeface="Tahoma"/>
                <a:cs typeface="Tahoma"/>
              </a:rPr>
              <a:t>valued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3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2725" y="2850514"/>
            <a:ext cx="65405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900"/>
              </a:lnSpc>
              <a:spcBef>
                <a:spcPts val="95"/>
              </a:spcBef>
            </a:pPr>
            <a:r>
              <a:rPr dirty="0" sz="950" spc="10">
                <a:latin typeface="Tahoma"/>
                <a:cs typeface="Tahoma"/>
              </a:rPr>
              <a:t>Dec Tree  </a:t>
            </a:r>
            <a:r>
              <a:rPr dirty="0" sz="950" spc="10">
                <a:solidFill>
                  <a:srgbClr val="FF0000"/>
                </a:solidFill>
                <a:latin typeface="Tahoma"/>
                <a:cs typeface="Tahoma"/>
              </a:rPr>
              <a:t>BC</a:t>
            </a:r>
            <a:r>
              <a:rPr dirty="0" sz="9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50" spc="5">
                <a:solidFill>
                  <a:srgbClr val="FF0000"/>
                </a:solidFill>
                <a:latin typeface="Tahoma"/>
                <a:cs typeface="Tahoma"/>
              </a:rPr>
              <a:t>Here???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47917" y="2832893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950" spc="-10">
                <a:latin typeface="Tahoma"/>
                <a:cs typeface="Tahoma"/>
              </a:rPr>
              <a:t>Joint</a:t>
            </a:r>
            <a:r>
              <a:rPr dirty="0" sz="950" spc="50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  <a:p>
            <a:pPr marL="28575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latin typeface="Tahoma"/>
                <a:cs typeface="Tahoma"/>
              </a:rPr>
              <a:t>Naïve</a:t>
            </a:r>
            <a:r>
              <a:rPr dirty="0" sz="950" spc="50">
                <a:latin typeface="Tahoma"/>
                <a:cs typeface="Tahoma"/>
              </a:rPr>
              <a:t> </a:t>
            </a:r>
            <a:r>
              <a:rPr dirty="0" sz="950" spc="-5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47917" y="3328193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28575" marR="353695">
              <a:lnSpc>
                <a:spcPts val="1800"/>
              </a:lnSpc>
              <a:spcBef>
                <a:spcPts val="100"/>
              </a:spcBef>
            </a:pPr>
            <a:r>
              <a:rPr dirty="0" sz="950" spc="5">
                <a:latin typeface="Tahoma"/>
                <a:cs typeface="Tahoma"/>
              </a:rPr>
              <a:t>Joint </a:t>
            </a:r>
            <a:r>
              <a:rPr dirty="0" sz="950" spc="10">
                <a:latin typeface="Tahoma"/>
                <a:cs typeface="Tahoma"/>
              </a:rPr>
              <a:t>DE  </a:t>
            </a:r>
            <a:r>
              <a:rPr dirty="0" sz="950" spc="-10">
                <a:latin typeface="Tahoma"/>
                <a:cs typeface="Tahoma"/>
              </a:rPr>
              <a:t>Naïve</a:t>
            </a:r>
            <a:r>
              <a:rPr dirty="0" sz="950" spc="-25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24217" y="3328193"/>
            <a:ext cx="9144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590"/>
              </a:spcBef>
            </a:pPr>
            <a:r>
              <a:rPr dirty="0" sz="950" spc="5">
                <a:latin typeface="Tahoma"/>
                <a:cs typeface="Tahoma"/>
              </a:rPr>
              <a:t>Gauss</a:t>
            </a:r>
            <a:r>
              <a:rPr dirty="0" sz="950" spc="6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24217" y="2832893"/>
            <a:ext cx="9144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950" spc="-5">
                <a:latin typeface="Tahoma"/>
                <a:cs typeface="Tahoma"/>
              </a:rPr>
              <a:t>Gauss</a:t>
            </a:r>
            <a:r>
              <a:rPr dirty="0" sz="950" spc="45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40275" y="8550275"/>
            <a:ext cx="12255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11375" y="5245100"/>
            <a:ext cx="3470275" cy="699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93725" marR="5080" indent="-581025">
              <a:lnSpc>
                <a:spcPct val="104700"/>
              </a:lnSpc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BCs that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have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both real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and 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categorical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inputs?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90617" y="6911445"/>
            <a:ext cx="59055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28575">
              <a:lnSpc>
                <a:spcPts val="770"/>
              </a:lnSpc>
              <a:spcBef>
                <a:spcPts val="805"/>
              </a:spcBef>
            </a:pPr>
            <a:r>
              <a:rPr dirty="0" sz="950" spc="10">
                <a:latin typeface="Tahoma"/>
                <a:cs typeface="Tahoma"/>
              </a:rPr>
              <a:t>Classifier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77892" y="69977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30525" y="6902450"/>
            <a:ext cx="3968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77892" y="690245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73375" y="7054850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990592" y="68542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14550" y="69056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790692" y="70066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876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90592" y="69304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14550" y="69818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990592" y="70066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14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114550" y="71342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14550" y="72104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949575" y="7397750"/>
            <a:ext cx="358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905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114550" y="7400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876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14550" y="7477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114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114550" y="7629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1985830" y="7325783"/>
          <a:ext cx="94742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628650"/>
                <a:gridCol w="114300"/>
              </a:tblGrid>
              <a:tr h="952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" marR="67945" indent="57150">
                        <a:lnSpc>
                          <a:spcPts val="1200"/>
                        </a:lnSpc>
                        <a:spcBef>
                          <a:spcPts val="795"/>
                        </a:spcBef>
                      </a:pPr>
                      <a:r>
                        <a:rPr dirty="0" sz="950" spc="25">
                          <a:latin typeface="Tahoma"/>
                          <a:cs typeface="Tahoma"/>
                        </a:rPr>
                        <a:t>Density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Estimator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ts val="445"/>
                        </a:lnSpc>
                        <a:spcBef>
                          <a:spcPts val="55"/>
                        </a:spcBef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2114550" y="7705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796989" y="6912099"/>
            <a:ext cx="175260" cy="132080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4565" algn="l"/>
              </a:tabLst>
            </a:pP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   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162042" y="7863945"/>
            <a:ext cx="64770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>
              <a:lnSpc>
                <a:spcPts val="770"/>
              </a:lnSpc>
              <a:spcBef>
                <a:spcPts val="805"/>
              </a:spcBef>
              <a:tabLst>
                <a:tab pos="2476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15">
                <a:latin typeface="Tahoma"/>
                <a:cs typeface="Tahoma"/>
              </a:rPr>
              <a:t>Regressor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01950" y="7854950"/>
            <a:ext cx="4445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28575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real</a:t>
            </a:r>
            <a:r>
              <a:rPr dirty="0" sz="95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990592" y="78067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14550" y="7858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790692" y="79591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876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990592" y="78829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114550" y="7934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990592" y="79591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114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990592" y="80353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114550" y="8086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114550" y="8162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695317" y="72543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695317" y="77496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4479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695317" y="67590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2386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242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3463925" y="6378575"/>
            <a:ext cx="63563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Tahoma"/>
                <a:cs typeface="Tahoma"/>
              </a:rPr>
              <a:t>Categorical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6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254625" y="6378575"/>
            <a:ext cx="70866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latin typeface="Tahoma"/>
                <a:cs typeface="Tahoma"/>
              </a:rPr>
              <a:t>Mixed Real /  </a:t>
            </a:r>
            <a:r>
              <a:rPr dirty="0" sz="950" spc="15">
                <a:latin typeface="Tahoma"/>
                <a:cs typeface="Tahoma"/>
              </a:rPr>
              <a:t>Cat</a:t>
            </a:r>
            <a:r>
              <a:rPr dirty="0" sz="95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okay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340225" y="6378575"/>
            <a:ext cx="6731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Real</a:t>
            </a:r>
            <a:r>
              <a:rPr dirty="0" sz="950" spc="25">
                <a:latin typeface="Tahoma"/>
                <a:cs typeface="Tahoma"/>
              </a:rPr>
              <a:t>-</a:t>
            </a:r>
            <a:r>
              <a:rPr dirty="0" sz="950" spc="15">
                <a:latin typeface="Tahoma"/>
                <a:cs typeface="Tahoma"/>
              </a:rPr>
              <a:t>valued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3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92725" y="6831965"/>
            <a:ext cx="65405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900"/>
              </a:lnSpc>
              <a:spcBef>
                <a:spcPts val="95"/>
              </a:spcBef>
            </a:pPr>
            <a:r>
              <a:rPr dirty="0" sz="950" spc="10">
                <a:latin typeface="Tahoma"/>
                <a:cs typeface="Tahoma"/>
              </a:rPr>
              <a:t>Dec Tree  </a:t>
            </a:r>
            <a:r>
              <a:rPr dirty="0" sz="950" spc="10">
                <a:solidFill>
                  <a:srgbClr val="FF0000"/>
                </a:solidFill>
                <a:latin typeface="Tahoma"/>
                <a:cs typeface="Tahoma"/>
              </a:rPr>
              <a:t>BC</a:t>
            </a:r>
            <a:r>
              <a:rPr dirty="0" sz="9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50" spc="5">
                <a:solidFill>
                  <a:srgbClr val="FF0000"/>
                </a:solidFill>
                <a:latin typeface="Tahoma"/>
                <a:cs typeface="Tahoma"/>
              </a:rPr>
              <a:t>Here???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47917" y="6759045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28575" marR="354965">
              <a:lnSpc>
                <a:spcPct val="157900"/>
              </a:lnSpc>
              <a:spcBef>
                <a:spcPts val="70"/>
              </a:spcBef>
            </a:pPr>
            <a:r>
              <a:rPr dirty="0" sz="950" spc="-10">
                <a:latin typeface="Tahoma"/>
                <a:cs typeface="Tahoma"/>
              </a:rPr>
              <a:t>Joint BC  </a:t>
            </a:r>
            <a:r>
              <a:rPr dirty="0" sz="950">
                <a:latin typeface="Tahoma"/>
                <a:cs typeface="Tahoma"/>
              </a:rPr>
              <a:t>Naïve</a:t>
            </a:r>
            <a:r>
              <a:rPr dirty="0" sz="950" spc="-30">
                <a:latin typeface="Tahoma"/>
                <a:cs typeface="Tahoma"/>
              </a:rPr>
              <a:t> </a:t>
            </a:r>
            <a:r>
              <a:rPr dirty="0" sz="950" spc="-5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447917" y="7254345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28575" marR="353695">
              <a:lnSpc>
                <a:spcPct val="157900"/>
              </a:lnSpc>
              <a:spcBef>
                <a:spcPts val="370"/>
              </a:spcBef>
            </a:pPr>
            <a:r>
              <a:rPr dirty="0" sz="950" spc="5">
                <a:latin typeface="Tahoma"/>
                <a:cs typeface="Tahoma"/>
              </a:rPr>
              <a:t>Joint </a:t>
            </a:r>
            <a:r>
              <a:rPr dirty="0" sz="950" spc="10">
                <a:latin typeface="Tahoma"/>
                <a:cs typeface="Tahoma"/>
              </a:rPr>
              <a:t>DE  </a:t>
            </a:r>
            <a:r>
              <a:rPr dirty="0" sz="950" spc="-10">
                <a:latin typeface="Tahoma"/>
                <a:cs typeface="Tahoma"/>
              </a:rPr>
              <a:t>Naïve</a:t>
            </a:r>
            <a:r>
              <a:rPr dirty="0" sz="950" spc="-25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324217" y="7254345"/>
            <a:ext cx="9144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dirty="0" sz="950" spc="5">
                <a:latin typeface="Tahoma"/>
                <a:cs typeface="Tahoma"/>
              </a:rPr>
              <a:t>Gauss</a:t>
            </a:r>
            <a:r>
              <a:rPr dirty="0" sz="950" spc="6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324217" y="6759045"/>
            <a:ext cx="9144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730"/>
              </a:spcBef>
            </a:pPr>
            <a:r>
              <a:rPr dirty="0" sz="950" spc="-5">
                <a:latin typeface="Tahoma"/>
                <a:cs typeface="Tahoma"/>
              </a:rPr>
              <a:t>Gauss</a:t>
            </a:r>
            <a:r>
              <a:rPr dirty="0" sz="950" spc="45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552817" y="7263870"/>
            <a:ext cx="981075" cy="904875"/>
          </a:xfrm>
          <a:custGeom>
            <a:avLst/>
            <a:gdLst/>
            <a:ahLst/>
            <a:cxnLst/>
            <a:rect l="l" t="t" r="r" b="b"/>
            <a:pathLst>
              <a:path w="981075" h="904875">
                <a:moveTo>
                  <a:pt x="952500" y="333375"/>
                </a:moveTo>
                <a:lnTo>
                  <a:pt x="0" y="333375"/>
                </a:lnTo>
                <a:lnTo>
                  <a:pt x="0" y="904875"/>
                </a:lnTo>
                <a:lnTo>
                  <a:pt x="952500" y="904875"/>
                </a:lnTo>
                <a:lnTo>
                  <a:pt x="952500" y="333375"/>
                </a:lnTo>
                <a:close/>
              </a:path>
              <a:path w="981075" h="904875">
                <a:moveTo>
                  <a:pt x="981075" y="0"/>
                </a:moveTo>
                <a:lnTo>
                  <a:pt x="552450" y="333375"/>
                </a:lnTo>
                <a:lnTo>
                  <a:pt x="790575" y="333375"/>
                </a:lnTo>
                <a:lnTo>
                  <a:pt x="981075" y="0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52817" y="7263870"/>
            <a:ext cx="981075" cy="904875"/>
          </a:xfrm>
          <a:custGeom>
            <a:avLst/>
            <a:gdLst/>
            <a:ahLst/>
            <a:cxnLst/>
            <a:rect l="l" t="t" r="r" b="b"/>
            <a:pathLst>
              <a:path w="981075" h="904875">
                <a:moveTo>
                  <a:pt x="0" y="333375"/>
                </a:moveTo>
                <a:lnTo>
                  <a:pt x="0" y="904875"/>
                </a:lnTo>
                <a:lnTo>
                  <a:pt x="952500" y="904875"/>
                </a:lnTo>
                <a:lnTo>
                  <a:pt x="952500" y="333375"/>
                </a:lnTo>
                <a:lnTo>
                  <a:pt x="790575" y="333375"/>
                </a:lnTo>
                <a:lnTo>
                  <a:pt x="981075" y="0"/>
                </a:lnTo>
                <a:lnTo>
                  <a:pt x="552450" y="333375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4845050" y="7712075"/>
            <a:ext cx="3302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latin typeface="Tahoma"/>
                <a:cs typeface="Tahoma"/>
              </a:rPr>
              <a:t>Easy!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664075" y="8016875"/>
            <a:ext cx="6921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Tahoma"/>
                <a:cs typeface="Tahoma"/>
              </a:rPr>
              <a:t>Guess</a:t>
            </a:r>
            <a:r>
              <a:rPr dirty="0" sz="950" spc="3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how?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275" y="4568825"/>
            <a:ext cx="12255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0425" marR="5080" indent="-581025">
              <a:lnSpc>
                <a:spcPct val="104700"/>
              </a:lnSpc>
            </a:pPr>
            <a:r>
              <a:rPr dirty="0" spc="15"/>
              <a:t>BCs that </a:t>
            </a:r>
            <a:r>
              <a:rPr dirty="0" spc="20"/>
              <a:t>have </a:t>
            </a:r>
            <a:r>
              <a:rPr dirty="0" spc="15"/>
              <a:t>both real </a:t>
            </a:r>
            <a:r>
              <a:rPr dirty="0" spc="20"/>
              <a:t>and  </a:t>
            </a:r>
            <a:r>
              <a:rPr dirty="0" spc="10"/>
              <a:t>categorical</a:t>
            </a:r>
            <a:r>
              <a:rPr dirty="0" spc="5"/>
              <a:t> </a:t>
            </a:r>
            <a:r>
              <a:rPr dirty="0" spc="15"/>
              <a:t>inputs?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90617" y="2985293"/>
            <a:ext cx="59055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365"/>
              </a:spcBef>
            </a:pPr>
            <a:r>
              <a:rPr dirty="0" sz="950" spc="10">
                <a:latin typeface="Tahoma"/>
                <a:cs typeface="Tahoma"/>
              </a:rPr>
              <a:t>Classifier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7892" y="301625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7892" y="29210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7992" y="2921000"/>
            <a:ext cx="61658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07950" marR="5080" indent="-95885">
              <a:lnSpc>
                <a:spcPct val="105300"/>
              </a:lnSpc>
              <a:spcBef>
                <a:spcPts val="65"/>
              </a:spcBef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</a:t>
            </a:r>
            <a:r>
              <a:rPr dirty="0" u="sng" sz="950" spc="5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3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0592" y="29281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14550" y="29241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76550" y="30765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0592" y="30043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4550" y="30003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14550" y="30765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4550" y="31527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90592" y="32329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14550" y="32289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49575" y="3416300"/>
            <a:ext cx="358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905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4550" y="34194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76550" y="3571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14550" y="34956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4550" y="3571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85830" y="3399631"/>
          <a:ext cx="94742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628650"/>
                <a:gridCol w="114300"/>
              </a:tblGrid>
              <a:tr h="952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28575" marR="67945" indent="57150">
                        <a:lnSpc>
                          <a:spcPct val="105300"/>
                        </a:lnSpc>
                        <a:spcBef>
                          <a:spcPts val="305"/>
                        </a:spcBef>
                      </a:pPr>
                      <a:r>
                        <a:rPr dirty="0" sz="950" spc="25">
                          <a:latin typeface="Tahoma"/>
                          <a:cs typeface="Tahoma"/>
                        </a:rPr>
                        <a:t>Density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Estimator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 rowSpan="2">
                  <a:txBody>
                    <a:bodyPr/>
                    <a:lstStyle/>
                    <a:p>
                      <a:pPr>
                        <a:lnSpc>
                          <a:spcPts val="760"/>
                        </a:lnSpc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ts val="725"/>
                        </a:lnSpc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114550" y="3648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14550" y="37242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96989" y="2930648"/>
            <a:ext cx="175260" cy="132080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4565" algn="l"/>
              </a:tabLst>
            </a:pP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   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2042" y="3937793"/>
            <a:ext cx="64770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  <a:tabLst>
                <a:tab pos="2476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15">
                <a:latin typeface="Tahoma"/>
                <a:cs typeface="Tahoma"/>
              </a:rPr>
              <a:t>Regressor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1950" y="3873500"/>
            <a:ext cx="4445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28575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real</a:t>
            </a:r>
            <a:r>
              <a:rPr dirty="0" sz="95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77892" y="40259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90592" y="38806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14550" y="38766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90692" y="4033043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76550" y="4029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90592" y="39568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14550" y="3952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90592" y="40330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14550" y="4029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14550" y="41052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14550" y="41814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95317" y="33281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95317" y="38234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47917" y="2337593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95317" y="28328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38617" y="2337593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24217" y="2337593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463925" y="2397125"/>
            <a:ext cx="63563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Tahoma"/>
                <a:cs typeface="Tahoma"/>
              </a:rPr>
              <a:t>Categorical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6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54625" y="2397125"/>
            <a:ext cx="70866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latin typeface="Tahoma"/>
                <a:cs typeface="Tahoma"/>
              </a:rPr>
              <a:t>Mixed Real /  </a:t>
            </a:r>
            <a:r>
              <a:rPr dirty="0" sz="950" spc="15">
                <a:latin typeface="Tahoma"/>
                <a:cs typeface="Tahoma"/>
              </a:rPr>
              <a:t>Cat</a:t>
            </a:r>
            <a:r>
              <a:rPr dirty="0" sz="95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okay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40225" y="2397125"/>
            <a:ext cx="6731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Real</a:t>
            </a:r>
            <a:r>
              <a:rPr dirty="0" sz="950" spc="25">
                <a:latin typeface="Tahoma"/>
                <a:cs typeface="Tahoma"/>
              </a:rPr>
              <a:t>-</a:t>
            </a:r>
            <a:r>
              <a:rPr dirty="0" sz="950" spc="15">
                <a:latin typeface="Tahoma"/>
                <a:cs typeface="Tahoma"/>
              </a:rPr>
              <a:t>valued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3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54625" y="2831464"/>
            <a:ext cx="882650" cy="539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95"/>
              </a:spcBef>
            </a:pPr>
            <a:r>
              <a:rPr dirty="0" sz="950" spc="10">
                <a:latin typeface="Tahoma"/>
                <a:cs typeface="Tahoma"/>
              </a:rPr>
              <a:t>Dec Tree  </a:t>
            </a:r>
            <a:r>
              <a:rPr dirty="0" sz="950" spc="5">
                <a:latin typeface="Tahoma"/>
                <a:cs typeface="Tahoma"/>
              </a:rPr>
              <a:t>Gauss/Joint BC  Gauss </a:t>
            </a:r>
            <a:r>
              <a:rPr dirty="0" sz="950">
                <a:latin typeface="Tahoma"/>
                <a:cs typeface="Tahoma"/>
              </a:rPr>
              <a:t>Naïve</a:t>
            </a:r>
            <a:r>
              <a:rPr dirty="0" sz="950" spc="55">
                <a:latin typeface="Tahoma"/>
                <a:cs typeface="Tahoma"/>
              </a:rPr>
              <a:t> </a:t>
            </a:r>
            <a:r>
              <a:rPr dirty="0" sz="950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47917" y="2832893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950" spc="-10">
                <a:latin typeface="Tahoma"/>
                <a:cs typeface="Tahoma"/>
              </a:rPr>
              <a:t>Joint</a:t>
            </a:r>
            <a:r>
              <a:rPr dirty="0" sz="950" spc="50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  <a:p>
            <a:pPr marL="28575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latin typeface="Tahoma"/>
                <a:cs typeface="Tahoma"/>
              </a:rPr>
              <a:t>Naïve</a:t>
            </a:r>
            <a:r>
              <a:rPr dirty="0" sz="950" spc="50">
                <a:latin typeface="Tahoma"/>
                <a:cs typeface="Tahoma"/>
              </a:rPr>
              <a:t> </a:t>
            </a:r>
            <a:r>
              <a:rPr dirty="0" sz="950" spc="-5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47917" y="3328193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28575" marR="353695">
              <a:lnSpc>
                <a:spcPts val="1800"/>
              </a:lnSpc>
              <a:spcBef>
                <a:spcPts val="100"/>
              </a:spcBef>
            </a:pPr>
            <a:r>
              <a:rPr dirty="0" sz="950" spc="5">
                <a:latin typeface="Tahoma"/>
                <a:cs typeface="Tahoma"/>
              </a:rPr>
              <a:t>Joint </a:t>
            </a:r>
            <a:r>
              <a:rPr dirty="0" sz="950" spc="10">
                <a:latin typeface="Tahoma"/>
                <a:cs typeface="Tahoma"/>
              </a:rPr>
              <a:t>DE  </a:t>
            </a:r>
            <a:r>
              <a:rPr dirty="0" sz="950" spc="-10">
                <a:latin typeface="Tahoma"/>
                <a:cs typeface="Tahoma"/>
              </a:rPr>
              <a:t>Naïve</a:t>
            </a:r>
            <a:r>
              <a:rPr dirty="0" sz="950" spc="-25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24217" y="3328193"/>
            <a:ext cx="9144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66675" marR="315595">
              <a:lnSpc>
                <a:spcPts val="1800"/>
              </a:lnSpc>
              <a:spcBef>
                <a:spcPts val="100"/>
              </a:spcBef>
            </a:pPr>
            <a:r>
              <a:rPr dirty="0" sz="950" spc="5">
                <a:latin typeface="Tahoma"/>
                <a:cs typeface="Tahoma"/>
              </a:rPr>
              <a:t>Gauss</a:t>
            </a:r>
            <a:r>
              <a:rPr dirty="0" sz="950" spc="-1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DE  </a:t>
            </a:r>
            <a:r>
              <a:rPr dirty="0" sz="950" spc="5">
                <a:latin typeface="Tahoma"/>
                <a:cs typeface="Tahoma"/>
              </a:rPr>
              <a:t>Gauss</a:t>
            </a:r>
            <a:r>
              <a:rPr dirty="0" sz="950" spc="-1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24217" y="2832893"/>
            <a:ext cx="9144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950" spc="-5">
                <a:latin typeface="Tahoma"/>
                <a:cs typeface="Tahoma"/>
              </a:rPr>
              <a:t>Gauss</a:t>
            </a:r>
            <a:r>
              <a:rPr dirty="0" sz="950" spc="45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16525" y="3307715"/>
            <a:ext cx="90170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900"/>
              </a:lnSpc>
              <a:spcBef>
                <a:spcPts val="95"/>
              </a:spcBef>
            </a:pPr>
            <a:r>
              <a:rPr dirty="0" sz="950" spc="10">
                <a:latin typeface="Tahoma"/>
                <a:cs typeface="Tahoma"/>
              </a:rPr>
              <a:t>Gauss/Joint </a:t>
            </a:r>
            <a:r>
              <a:rPr dirty="0" sz="950" spc="15">
                <a:latin typeface="Tahoma"/>
                <a:cs typeface="Tahoma"/>
              </a:rPr>
              <a:t>DE  </a:t>
            </a:r>
            <a:r>
              <a:rPr dirty="0" sz="950" spc="5">
                <a:latin typeface="Tahoma"/>
                <a:cs typeface="Tahoma"/>
              </a:rPr>
              <a:t>Gauss Naïve</a:t>
            </a:r>
            <a:r>
              <a:rPr dirty="0" sz="950" spc="8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28867" y="3336194"/>
            <a:ext cx="1590675" cy="249554"/>
          </a:xfrm>
          <a:custGeom>
            <a:avLst/>
            <a:gdLst/>
            <a:ahLst/>
            <a:cxnLst/>
            <a:rect l="l" t="t" r="r" b="b"/>
            <a:pathLst>
              <a:path w="1590675" h="249554">
                <a:moveTo>
                  <a:pt x="781050" y="30098"/>
                </a:moveTo>
                <a:lnTo>
                  <a:pt x="731939" y="36499"/>
                </a:lnTo>
                <a:lnTo>
                  <a:pt x="681913" y="39014"/>
                </a:lnTo>
                <a:lnTo>
                  <a:pt x="631202" y="38328"/>
                </a:lnTo>
                <a:lnTo>
                  <a:pt x="580034" y="35128"/>
                </a:lnTo>
                <a:lnTo>
                  <a:pt x="528637" y="30099"/>
                </a:lnTo>
                <a:lnTo>
                  <a:pt x="477240" y="23926"/>
                </a:lnTo>
                <a:lnTo>
                  <a:pt x="426072" y="17297"/>
                </a:lnTo>
                <a:lnTo>
                  <a:pt x="375361" y="10896"/>
                </a:lnTo>
                <a:lnTo>
                  <a:pt x="325335" y="5410"/>
                </a:lnTo>
                <a:lnTo>
                  <a:pt x="276225" y="1523"/>
                </a:lnTo>
                <a:lnTo>
                  <a:pt x="222123" y="761"/>
                </a:lnTo>
                <a:lnTo>
                  <a:pt x="172593" y="0"/>
                </a:lnTo>
                <a:lnTo>
                  <a:pt x="125349" y="1524"/>
                </a:lnTo>
                <a:lnTo>
                  <a:pt x="78104" y="7620"/>
                </a:lnTo>
                <a:lnTo>
                  <a:pt x="28575" y="20573"/>
                </a:lnTo>
                <a:lnTo>
                  <a:pt x="7143" y="57483"/>
                </a:lnTo>
                <a:lnTo>
                  <a:pt x="0" y="87248"/>
                </a:lnTo>
                <a:lnTo>
                  <a:pt x="148" y="114186"/>
                </a:lnTo>
                <a:lnTo>
                  <a:pt x="4018" y="160918"/>
                </a:lnTo>
                <a:lnTo>
                  <a:pt x="25003" y="200358"/>
                </a:lnTo>
                <a:lnTo>
                  <a:pt x="47625" y="211073"/>
                </a:lnTo>
                <a:lnTo>
                  <a:pt x="79176" y="223724"/>
                </a:lnTo>
                <a:lnTo>
                  <a:pt x="114300" y="233695"/>
                </a:lnTo>
                <a:lnTo>
                  <a:pt x="149423" y="241881"/>
                </a:lnTo>
                <a:lnTo>
                  <a:pt x="180975" y="249173"/>
                </a:lnTo>
                <a:lnTo>
                  <a:pt x="230981" y="247935"/>
                </a:lnTo>
                <a:lnTo>
                  <a:pt x="280987" y="246605"/>
                </a:lnTo>
                <a:lnTo>
                  <a:pt x="330993" y="245192"/>
                </a:lnTo>
                <a:lnTo>
                  <a:pt x="381000" y="243705"/>
                </a:lnTo>
                <a:lnTo>
                  <a:pt x="431006" y="242152"/>
                </a:lnTo>
                <a:lnTo>
                  <a:pt x="481012" y="240541"/>
                </a:lnTo>
                <a:lnTo>
                  <a:pt x="531018" y="238881"/>
                </a:lnTo>
                <a:lnTo>
                  <a:pt x="581025" y="237179"/>
                </a:lnTo>
                <a:lnTo>
                  <a:pt x="631031" y="235444"/>
                </a:lnTo>
                <a:lnTo>
                  <a:pt x="681037" y="233684"/>
                </a:lnTo>
                <a:lnTo>
                  <a:pt x="731043" y="231908"/>
                </a:lnTo>
                <a:lnTo>
                  <a:pt x="781050" y="230123"/>
                </a:lnTo>
                <a:lnTo>
                  <a:pt x="831056" y="228339"/>
                </a:lnTo>
                <a:lnTo>
                  <a:pt x="881062" y="226563"/>
                </a:lnTo>
                <a:lnTo>
                  <a:pt x="931068" y="224803"/>
                </a:lnTo>
                <a:lnTo>
                  <a:pt x="981075" y="223068"/>
                </a:lnTo>
                <a:lnTo>
                  <a:pt x="1031081" y="221366"/>
                </a:lnTo>
                <a:lnTo>
                  <a:pt x="1081087" y="219706"/>
                </a:lnTo>
                <a:lnTo>
                  <a:pt x="1131093" y="218095"/>
                </a:lnTo>
                <a:lnTo>
                  <a:pt x="1181100" y="216542"/>
                </a:lnTo>
                <a:lnTo>
                  <a:pt x="1231106" y="215055"/>
                </a:lnTo>
                <a:lnTo>
                  <a:pt x="1281112" y="213642"/>
                </a:lnTo>
                <a:lnTo>
                  <a:pt x="1331118" y="212312"/>
                </a:lnTo>
                <a:lnTo>
                  <a:pt x="1381125" y="211073"/>
                </a:lnTo>
                <a:lnTo>
                  <a:pt x="1412825" y="212115"/>
                </a:lnTo>
                <a:lnTo>
                  <a:pt x="1448990" y="212264"/>
                </a:lnTo>
                <a:lnTo>
                  <a:pt x="1486941" y="207055"/>
                </a:lnTo>
                <a:lnTo>
                  <a:pt x="1524000" y="192023"/>
                </a:lnTo>
                <a:lnTo>
                  <a:pt x="1533971" y="188898"/>
                </a:lnTo>
                <a:lnTo>
                  <a:pt x="1546621" y="181308"/>
                </a:lnTo>
                <a:lnTo>
                  <a:pt x="1557486" y="171932"/>
                </a:lnTo>
                <a:lnTo>
                  <a:pt x="1562100" y="163448"/>
                </a:lnTo>
                <a:lnTo>
                  <a:pt x="1570583" y="153477"/>
                </a:lnTo>
                <a:lnTo>
                  <a:pt x="1579959" y="140827"/>
                </a:lnTo>
                <a:lnTo>
                  <a:pt x="1587549" y="129962"/>
                </a:lnTo>
                <a:lnTo>
                  <a:pt x="1590675" y="125348"/>
                </a:lnTo>
                <a:lnTo>
                  <a:pt x="1586507" y="109573"/>
                </a:lnTo>
                <a:lnTo>
                  <a:pt x="1585912" y="92011"/>
                </a:lnTo>
                <a:lnTo>
                  <a:pt x="1571922" y="48702"/>
                </a:lnTo>
                <a:lnTo>
                  <a:pt x="1524892" y="25187"/>
                </a:lnTo>
                <a:lnTo>
                  <a:pt x="1452995" y="18205"/>
                </a:lnTo>
                <a:lnTo>
                  <a:pt x="1401040" y="16265"/>
                </a:lnTo>
                <a:lnTo>
                  <a:pt x="1349086" y="14713"/>
                </a:lnTo>
                <a:lnTo>
                  <a:pt x="1297131" y="13503"/>
                </a:lnTo>
                <a:lnTo>
                  <a:pt x="1245177" y="12594"/>
                </a:lnTo>
                <a:lnTo>
                  <a:pt x="1193222" y="11943"/>
                </a:lnTo>
                <a:lnTo>
                  <a:pt x="1141268" y="11507"/>
                </a:lnTo>
                <a:lnTo>
                  <a:pt x="1089313" y="11242"/>
                </a:lnTo>
                <a:lnTo>
                  <a:pt x="1037359" y="11106"/>
                </a:lnTo>
                <a:lnTo>
                  <a:pt x="985404" y="11056"/>
                </a:lnTo>
                <a:lnTo>
                  <a:pt x="933450" y="11048"/>
                </a:lnTo>
                <a:lnTo>
                  <a:pt x="884039" y="5691"/>
                </a:lnTo>
                <a:lnTo>
                  <a:pt x="852487" y="3905"/>
                </a:lnTo>
                <a:lnTo>
                  <a:pt x="820935" y="5691"/>
                </a:lnTo>
                <a:lnTo>
                  <a:pt x="771525" y="11048"/>
                </a:lnTo>
                <a:lnTo>
                  <a:pt x="754260" y="15513"/>
                </a:lnTo>
                <a:lnTo>
                  <a:pt x="733425" y="25336"/>
                </a:lnTo>
                <a:lnTo>
                  <a:pt x="712589" y="35159"/>
                </a:lnTo>
                <a:lnTo>
                  <a:pt x="695325" y="3962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238617" y="2985293"/>
            <a:ext cx="942975" cy="247650"/>
          </a:xfrm>
          <a:custGeom>
            <a:avLst/>
            <a:gdLst/>
            <a:ahLst/>
            <a:cxnLst/>
            <a:rect l="l" t="t" r="r" b="b"/>
            <a:pathLst>
              <a:path w="942975" h="247650">
                <a:moveTo>
                  <a:pt x="457200" y="38100"/>
                </a:moveTo>
                <a:lnTo>
                  <a:pt x="408869" y="46522"/>
                </a:lnTo>
                <a:lnTo>
                  <a:pt x="359480" y="45155"/>
                </a:lnTo>
                <a:lnTo>
                  <a:pt x="309562" y="36909"/>
                </a:lnTo>
                <a:lnTo>
                  <a:pt x="259644" y="24694"/>
                </a:lnTo>
                <a:lnTo>
                  <a:pt x="210255" y="11421"/>
                </a:lnTo>
                <a:lnTo>
                  <a:pt x="161925" y="0"/>
                </a:lnTo>
                <a:lnTo>
                  <a:pt x="122187" y="4464"/>
                </a:lnTo>
                <a:lnTo>
                  <a:pt x="86915" y="7143"/>
                </a:lnTo>
                <a:lnTo>
                  <a:pt x="53429" y="13394"/>
                </a:lnTo>
                <a:lnTo>
                  <a:pt x="19050" y="28575"/>
                </a:lnTo>
                <a:lnTo>
                  <a:pt x="9376" y="52387"/>
                </a:lnTo>
                <a:lnTo>
                  <a:pt x="5953" y="61912"/>
                </a:lnTo>
                <a:lnTo>
                  <a:pt x="4316" y="71437"/>
                </a:lnTo>
                <a:lnTo>
                  <a:pt x="0" y="95250"/>
                </a:lnTo>
                <a:lnTo>
                  <a:pt x="0" y="118169"/>
                </a:lnTo>
                <a:lnTo>
                  <a:pt x="0" y="142875"/>
                </a:lnTo>
                <a:lnTo>
                  <a:pt x="0" y="167580"/>
                </a:lnTo>
                <a:lnTo>
                  <a:pt x="0" y="190500"/>
                </a:lnTo>
                <a:lnTo>
                  <a:pt x="3125" y="194964"/>
                </a:lnTo>
                <a:lnTo>
                  <a:pt x="10715" y="204787"/>
                </a:lnTo>
                <a:lnTo>
                  <a:pt x="20091" y="214610"/>
                </a:lnTo>
                <a:lnTo>
                  <a:pt x="28575" y="219075"/>
                </a:lnTo>
                <a:lnTo>
                  <a:pt x="45987" y="231576"/>
                </a:lnTo>
                <a:lnTo>
                  <a:pt x="67865" y="240506"/>
                </a:lnTo>
                <a:lnTo>
                  <a:pt x="91529" y="245864"/>
                </a:lnTo>
                <a:lnTo>
                  <a:pt x="114300" y="247650"/>
                </a:lnTo>
                <a:lnTo>
                  <a:pt x="163428" y="245608"/>
                </a:lnTo>
                <a:lnTo>
                  <a:pt x="212826" y="243567"/>
                </a:lnTo>
                <a:lnTo>
                  <a:pt x="262475" y="241526"/>
                </a:lnTo>
                <a:lnTo>
                  <a:pt x="312353" y="239485"/>
                </a:lnTo>
                <a:lnTo>
                  <a:pt x="362439" y="237444"/>
                </a:lnTo>
                <a:lnTo>
                  <a:pt x="412712" y="235403"/>
                </a:lnTo>
                <a:lnTo>
                  <a:pt x="463153" y="233362"/>
                </a:lnTo>
                <a:lnTo>
                  <a:pt x="513739" y="231321"/>
                </a:lnTo>
                <a:lnTo>
                  <a:pt x="564449" y="229280"/>
                </a:lnTo>
                <a:lnTo>
                  <a:pt x="615265" y="227239"/>
                </a:lnTo>
                <a:lnTo>
                  <a:pt x="666163" y="225198"/>
                </a:lnTo>
                <a:lnTo>
                  <a:pt x="717124" y="223157"/>
                </a:lnTo>
                <a:lnTo>
                  <a:pt x="768126" y="221116"/>
                </a:lnTo>
                <a:lnTo>
                  <a:pt x="819150" y="219075"/>
                </a:lnTo>
                <a:lnTo>
                  <a:pt x="836562" y="218777"/>
                </a:lnTo>
                <a:lnTo>
                  <a:pt x="858440" y="216693"/>
                </a:lnTo>
                <a:lnTo>
                  <a:pt x="882104" y="211038"/>
                </a:lnTo>
                <a:lnTo>
                  <a:pt x="904875" y="200025"/>
                </a:lnTo>
                <a:lnTo>
                  <a:pt x="907851" y="195560"/>
                </a:lnTo>
                <a:lnTo>
                  <a:pt x="914400" y="185737"/>
                </a:lnTo>
                <a:lnTo>
                  <a:pt x="920948" y="175914"/>
                </a:lnTo>
                <a:lnTo>
                  <a:pt x="923925" y="171450"/>
                </a:lnTo>
                <a:lnTo>
                  <a:pt x="930919" y="161478"/>
                </a:lnTo>
                <a:lnTo>
                  <a:pt x="937021" y="148828"/>
                </a:lnTo>
                <a:lnTo>
                  <a:pt x="941337" y="137963"/>
                </a:lnTo>
                <a:lnTo>
                  <a:pt x="942975" y="133350"/>
                </a:lnTo>
                <a:lnTo>
                  <a:pt x="942826" y="117574"/>
                </a:lnTo>
                <a:lnTo>
                  <a:pt x="933450" y="66675"/>
                </a:lnTo>
                <a:lnTo>
                  <a:pt x="905321" y="25151"/>
                </a:lnTo>
                <a:lnTo>
                  <a:pt x="895350" y="19050"/>
                </a:lnTo>
                <a:lnTo>
                  <a:pt x="846364" y="19050"/>
                </a:lnTo>
                <a:lnTo>
                  <a:pt x="797378" y="19050"/>
                </a:lnTo>
                <a:lnTo>
                  <a:pt x="552450" y="19050"/>
                </a:lnTo>
                <a:lnTo>
                  <a:pt x="525512" y="13692"/>
                </a:lnTo>
                <a:lnTo>
                  <a:pt x="508396" y="11906"/>
                </a:lnTo>
                <a:lnTo>
                  <a:pt x="489495" y="13692"/>
                </a:lnTo>
                <a:lnTo>
                  <a:pt x="457200" y="19050"/>
                </a:lnTo>
                <a:lnTo>
                  <a:pt x="447079" y="23514"/>
                </a:lnTo>
                <a:lnTo>
                  <a:pt x="433387" y="33337"/>
                </a:lnTo>
                <a:lnTo>
                  <a:pt x="419695" y="43160"/>
                </a:lnTo>
                <a:lnTo>
                  <a:pt x="409575" y="47625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00517" y="3366293"/>
            <a:ext cx="952500" cy="190500"/>
          </a:xfrm>
          <a:custGeom>
            <a:avLst/>
            <a:gdLst/>
            <a:ahLst/>
            <a:cxnLst/>
            <a:rect l="l" t="t" r="r" b="b"/>
            <a:pathLst>
              <a:path w="952500" h="190500">
                <a:moveTo>
                  <a:pt x="466725" y="28575"/>
                </a:moveTo>
                <a:lnTo>
                  <a:pt x="417688" y="33734"/>
                </a:lnTo>
                <a:lnTo>
                  <a:pt x="366536" y="31750"/>
                </a:lnTo>
                <a:lnTo>
                  <a:pt x="314325" y="25003"/>
                </a:lnTo>
                <a:lnTo>
                  <a:pt x="262113" y="15875"/>
                </a:lnTo>
                <a:lnTo>
                  <a:pt x="210961" y="6746"/>
                </a:lnTo>
                <a:lnTo>
                  <a:pt x="161925" y="0"/>
                </a:lnTo>
                <a:lnTo>
                  <a:pt x="126206" y="4316"/>
                </a:lnTo>
                <a:lnTo>
                  <a:pt x="90487" y="5953"/>
                </a:lnTo>
                <a:lnTo>
                  <a:pt x="54768" y="9376"/>
                </a:lnTo>
                <a:lnTo>
                  <a:pt x="19050" y="19050"/>
                </a:lnTo>
                <a:lnTo>
                  <a:pt x="9376" y="38695"/>
                </a:lnTo>
                <a:lnTo>
                  <a:pt x="5953" y="47625"/>
                </a:lnTo>
                <a:lnTo>
                  <a:pt x="4316" y="56554"/>
                </a:lnTo>
                <a:lnTo>
                  <a:pt x="0" y="76200"/>
                </a:lnTo>
                <a:lnTo>
                  <a:pt x="0" y="91975"/>
                </a:lnTo>
                <a:lnTo>
                  <a:pt x="0" y="109537"/>
                </a:lnTo>
                <a:lnTo>
                  <a:pt x="0" y="127099"/>
                </a:lnTo>
                <a:lnTo>
                  <a:pt x="0" y="142875"/>
                </a:lnTo>
                <a:lnTo>
                  <a:pt x="3125" y="150018"/>
                </a:lnTo>
                <a:lnTo>
                  <a:pt x="10715" y="157162"/>
                </a:lnTo>
                <a:lnTo>
                  <a:pt x="20091" y="164306"/>
                </a:lnTo>
                <a:lnTo>
                  <a:pt x="28575" y="171450"/>
                </a:lnTo>
                <a:lnTo>
                  <a:pt x="45987" y="178444"/>
                </a:lnTo>
                <a:lnTo>
                  <a:pt x="67865" y="184546"/>
                </a:lnTo>
                <a:lnTo>
                  <a:pt x="91529" y="188862"/>
                </a:lnTo>
                <a:lnTo>
                  <a:pt x="114300" y="190500"/>
                </a:lnTo>
                <a:lnTo>
                  <a:pt x="165191" y="188462"/>
                </a:lnTo>
                <a:lnTo>
                  <a:pt x="215853" y="186445"/>
                </a:lnTo>
                <a:lnTo>
                  <a:pt x="266349" y="184470"/>
                </a:lnTo>
                <a:lnTo>
                  <a:pt x="316740" y="182557"/>
                </a:lnTo>
                <a:lnTo>
                  <a:pt x="367090" y="180728"/>
                </a:lnTo>
                <a:lnTo>
                  <a:pt x="417461" y="179003"/>
                </a:lnTo>
                <a:lnTo>
                  <a:pt x="467915" y="177403"/>
                </a:lnTo>
                <a:lnTo>
                  <a:pt x="518515" y="175948"/>
                </a:lnTo>
                <a:lnTo>
                  <a:pt x="569323" y="174660"/>
                </a:lnTo>
                <a:lnTo>
                  <a:pt x="620402" y="173560"/>
                </a:lnTo>
                <a:lnTo>
                  <a:pt x="671814" y="172668"/>
                </a:lnTo>
                <a:lnTo>
                  <a:pt x="723622" y="172005"/>
                </a:lnTo>
                <a:lnTo>
                  <a:pt x="775888" y="171592"/>
                </a:lnTo>
                <a:lnTo>
                  <a:pt x="828675" y="171450"/>
                </a:lnTo>
                <a:lnTo>
                  <a:pt x="846087" y="167133"/>
                </a:lnTo>
                <a:lnTo>
                  <a:pt x="867965" y="165496"/>
                </a:lnTo>
                <a:lnTo>
                  <a:pt x="891629" y="162073"/>
                </a:lnTo>
                <a:lnTo>
                  <a:pt x="914400" y="152400"/>
                </a:lnTo>
                <a:lnTo>
                  <a:pt x="917376" y="149423"/>
                </a:lnTo>
                <a:lnTo>
                  <a:pt x="923925" y="142875"/>
                </a:lnTo>
                <a:lnTo>
                  <a:pt x="930473" y="136326"/>
                </a:lnTo>
                <a:lnTo>
                  <a:pt x="933450" y="133350"/>
                </a:lnTo>
                <a:lnTo>
                  <a:pt x="940444" y="124866"/>
                </a:lnTo>
                <a:lnTo>
                  <a:pt x="946546" y="115490"/>
                </a:lnTo>
                <a:lnTo>
                  <a:pt x="950862" y="107900"/>
                </a:lnTo>
                <a:lnTo>
                  <a:pt x="952500" y="104775"/>
                </a:lnTo>
                <a:lnTo>
                  <a:pt x="952351" y="90487"/>
                </a:lnTo>
                <a:lnTo>
                  <a:pt x="942975" y="47625"/>
                </a:lnTo>
                <a:lnTo>
                  <a:pt x="904875" y="19050"/>
                </a:lnTo>
                <a:lnTo>
                  <a:pt x="855889" y="15523"/>
                </a:lnTo>
                <a:lnTo>
                  <a:pt x="806903" y="12996"/>
                </a:lnTo>
                <a:lnTo>
                  <a:pt x="757917" y="11302"/>
                </a:lnTo>
                <a:lnTo>
                  <a:pt x="708932" y="10274"/>
                </a:lnTo>
                <a:lnTo>
                  <a:pt x="659946" y="9747"/>
                </a:lnTo>
                <a:lnTo>
                  <a:pt x="610960" y="9552"/>
                </a:lnTo>
                <a:lnTo>
                  <a:pt x="561975" y="9525"/>
                </a:lnTo>
                <a:lnTo>
                  <a:pt x="529679" y="8185"/>
                </a:lnTo>
                <a:lnTo>
                  <a:pt x="510778" y="5953"/>
                </a:lnTo>
                <a:lnTo>
                  <a:pt x="493662" y="5506"/>
                </a:lnTo>
                <a:lnTo>
                  <a:pt x="466725" y="9525"/>
                </a:lnTo>
                <a:lnTo>
                  <a:pt x="452437" y="13989"/>
                </a:lnTo>
                <a:lnTo>
                  <a:pt x="438150" y="23812"/>
                </a:lnTo>
                <a:lnTo>
                  <a:pt x="423862" y="33635"/>
                </a:lnTo>
                <a:lnTo>
                  <a:pt x="409575" y="381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976680" y="3151981"/>
            <a:ext cx="304800" cy="26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40275" y="8550275"/>
            <a:ext cx="12255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111375" y="5245100"/>
            <a:ext cx="3470275" cy="699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93725" marR="5080" indent="-581025">
              <a:lnSpc>
                <a:spcPct val="104700"/>
              </a:lnSpc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BCs that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have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both real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and 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categorical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inputs?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90617" y="6911445"/>
            <a:ext cx="59055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28575">
              <a:lnSpc>
                <a:spcPts val="770"/>
              </a:lnSpc>
              <a:spcBef>
                <a:spcPts val="805"/>
              </a:spcBef>
            </a:pPr>
            <a:r>
              <a:rPr dirty="0" sz="950" spc="10">
                <a:latin typeface="Tahoma"/>
                <a:cs typeface="Tahoma"/>
              </a:rPr>
              <a:t>Classifier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77892" y="69977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30525" y="6902450"/>
            <a:ext cx="3968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73375" y="7054850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990592" y="68542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14550" y="69056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790692" y="70066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76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90592" y="69304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14550" y="69818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990592" y="70066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114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990592" y="70828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14550" y="71342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114550" y="72104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2949575" y="7397750"/>
            <a:ext cx="358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905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114550" y="7400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76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114550" y="7477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14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14550" y="7629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1985830" y="7325783"/>
          <a:ext cx="94742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628650"/>
                <a:gridCol w="114300"/>
              </a:tblGrid>
              <a:tr h="952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" marR="67945" indent="57150">
                        <a:lnSpc>
                          <a:spcPts val="1200"/>
                        </a:lnSpc>
                        <a:spcBef>
                          <a:spcPts val="795"/>
                        </a:spcBef>
                      </a:pPr>
                      <a:r>
                        <a:rPr dirty="0" sz="950" spc="25">
                          <a:latin typeface="Tahoma"/>
                          <a:cs typeface="Tahoma"/>
                        </a:rPr>
                        <a:t>Density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Estimator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ts val="445"/>
                        </a:lnSpc>
                        <a:spcBef>
                          <a:spcPts val="55"/>
                        </a:spcBef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5" name="object 85"/>
          <p:cNvSpPr/>
          <p:nvPr/>
        </p:nvSpPr>
        <p:spPr>
          <a:xfrm>
            <a:off x="2114550" y="7705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1796989" y="6912099"/>
            <a:ext cx="175260" cy="132080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4565" algn="l"/>
              </a:tabLst>
            </a:pP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   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162042" y="7863945"/>
            <a:ext cx="64770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>
              <a:lnSpc>
                <a:spcPts val="770"/>
              </a:lnSpc>
              <a:spcBef>
                <a:spcPts val="805"/>
              </a:spcBef>
              <a:tabLst>
                <a:tab pos="2476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15">
                <a:latin typeface="Tahoma"/>
                <a:cs typeface="Tahoma"/>
              </a:rPr>
              <a:t>Regressor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901950" y="7854950"/>
            <a:ext cx="4445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28575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real</a:t>
            </a:r>
            <a:r>
              <a:rPr dirty="0" sz="95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990592" y="78067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114550" y="7858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790692" y="79591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876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90592" y="78829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114550" y="7934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990592" y="79591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114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990592" y="80353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114550" y="8086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114550" y="8162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695317" y="72543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695317" y="77496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479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695317" y="67590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2386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3242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3463925" y="6378575"/>
            <a:ext cx="63563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Tahoma"/>
                <a:cs typeface="Tahoma"/>
              </a:rPr>
              <a:t>Categorical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6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254625" y="6378575"/>
            <a:ext cx="70866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latin typeface="Tahoma"/>
                <a:cs typeface="Tahoma"/>
              </a:rPr>
              <a:t>Mixed Real /  </a:t>
            </a:r>
            <a:r>
              <a:rPr dirty="0" sz="950" spc="15">
                <a:latin typeface="Tahoma"/>
                <a:cs typeface="Tahoma"/>
              </a:rPr>
              <a:t>Cat</a:t>
            </a:r>
            <a:r>
              <a:rPr dirty="0" sz="95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okay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340225" y="6378575"/>
            <a:ext cx="6731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Real</a:t>
            </a:r>
            <a:r>
              <a:rPr dirty="0" sz="950" spc="25">
                <a:latin typeface="Tahoma"/>
                <a:cs typeface="Tahoma"/>
              </a:rPr>
              <a:t>-</a:t>
            </a:r>
            <a:r>
              <a:rPr dirty="0" sz="950" spc="15">
                <a:latin typeface="Tahoma"/>
                <a:cs typeface="Tahoma"/>
              </a:rPr>
              <a:t>valued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3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254625" y="6812915"/>
            <a:ext cx="882650" cy="539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95"/>
              </a:spcBef>
            </a:pPr>
            <a:r>
              <a:rPr dirty="0" sz="950" spc="10">
                <a:latin typeface="Tahoma"/>
                <a:cs typeface="Tahoma"/>
              </a:rPr>
              <a:t>Dec Tree  </a:t>
            </a:r>
            <a:r>
              <a:rPr dirty="0" sz="950" spc="5">
                <a:latin typeface="Tahoma"/>
                <a:cs typeface="Tahoma"/>
              </a:rPr>
              <a:t>Gauss/Joint BC  Gauss </a:t>
            </a:r>
            <a:r>
              <a:rPr dirty="0" sz="950">
                <a:latin typeface="Tahoma"/>
                <a:cs typeface="Tahoma"/>
              </a:rPr>
              <a:t>Naïve</a:t>
            </a:r>
            <a:r>
              <a:rPr dirty="0" sz="950" spc="55">
                <a:latin typeface="Tahoma"/>
                <a:cs typeface="Tahoma"/>
              </a:rPr>
              <a:t> </a:t>
            </a:r>
            <a:r>
              <a:rPr dirty="0" sz="950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47917" y="6759045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28575" marR="354965">
              <a:lnSpc>
                <a:spcPct val="157900"/>
              </a:lnSpc>
              <a:spcBef>
                <a:spcPts val="70"/>
              </a:spcBef>
            </a:pPr>
            <a:r>
              <a:rPr dirty="0" sz="950" spc="-10">
                <a:latin typeface="Tahoma"/>
                <a:cs typeface="Tahoma"/>
              </a:rPr>
              <a:t>Joint BC  </a:t>
            </a:r>
            <a:r>
              <a:rPr dirty="0" sz="950">
                <a:latin typeface="Tahoma"/>
                <a:cs typeface="Tahoma"/>
              </a:rPr>
              <a:t>Naïve</a:t>
            </a:r>
            <a:r>
              <a:rPr dirty="0" sz="950" spc="-30">
                <a:latin typeface="Tahoma"/>
                <a:cs typeface="Tahoma"/>
              </a:rPr>
              <a:t> </a:t>
            </a:r>
            <a:r>
              <a:rPr dirty="0" sz="950" spc="-5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447917" y="7254345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28575" marR="353695">
              <a:lnSpc>
                <a:spcPct val="157900"/>
              </a:lnSpc>
              <a:spcBef>
                <a:spcPts val="370"/>
              </a:spcBef>
            </a:pPr>
            <a:r>
              <a:rPr dirty="0" sz="950" spc="5">
                <a:latin typeface="Tahoma"/>
                <a:cs typeface="Tahoma"/>
              </a:rPr>
              <a:t>Joint </a:t>
            </a:r>
            <a:r>
              <a:rPr dirty="0" sz="950" spc="10">
                <a:latin typeface="Tahoma"/>
                <a:cs typeface="Tahoma"/>
              </a:rPr>
              <a:t>DE  </a:t>
            </a:r>
            <a:r>
              <a:rPr dirty="0" sz="950" spc="-10">
                <a:latin typeface="Tahoma"/>
                <a:cs typeface="Tahoma"/>
              </a:rPr>
              <a:t>Naïve</a:t>
            </a:r>
            <a:r>
              <a:rPr dirty="0" sz="950" spc="-25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324217" y="7254345"/>
            <a:ext cx="9144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66675" marR="315595">
              <a:lnSpc>
                <a:spcPct val="157900"/>
              </a:lnSpc>
              <a:spcBef>
                <a:spcPts val="370"/>
              </a:spcBef>
            </a:pPr>
            <a:r>
              <a:rPr dirty="0" sz="950" spc="5">
                <a:latin typeface="Tahoma"/>
                <a:cs typeface="Tahoma"/>
              </a:rPr>
              <a:t>Gauss</a:t>
            </a:r>
            <a:r>
              <a:rPr dirty="0" sz="950" spc="-1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DE  </a:t>
            </a:r>
            <a:r>
              <a:rPr dirty="0" sz="950" spc="5">
                <a:latin typeface="Tahoma"/>
                <a:cs typeface="Tahoma"/>
              </a:rPr>
              <a:t>Gauss</a:t>
            </a:r>
            <a:r>
              <a:rPr dirty="0" sz="950" spc="-1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324217" y="6759045"/>
            <a:ext cx="9144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730"/>
              </a:spcBef>
            </a:pPr>
            <a:r>
              <a:rPr dirty="0" sz="950" spc="-5">
                <a:latin typeface="Tahoma"/>
                <a:cs typeface="Tahoma"/>
              </a:rPr>
              <a:t>Gauss</a:t>
            </a:r>
            <a:r>
              <a:rPr dirty="0" sz="950" spc="45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216525" y="7289165"/>
            <a:ext cx="90170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900"/>
              </a:lnSpc>
              <a:spcBef>
                <a:spcPts val="95"/>
              </a:spcBef>
            </a:pPr>
            <a:r>
              <a:rPr dirty="0" sz="950" spc="10">
                <a:latin typeface="Tahoma"/>
                <a:cs typeface="Tahoma"/>
              </a:rPr>
              <a:t>Gauss/Joint </a:t>
            </a:r>
            <a:r>
              <a:rPr dirty="0" sz="950" spc="15">
                <a:latin typeface="Tahoma"/>
                <a:cs typeface="Tahoma"/>
              </a:rPr>
              <a:t>DE  </a:t>
            </a:r>
            <a:r>
              <a:rPr dirty="0" sz="950" spc="5">
                <a:latin typeface="Tahoma"/>
                <a:cs typeface="Tahoma"/>
              </a:rPr>
              <a:t>Gauss Naïve</a:t>
            </a:r>
            <a:r>
              <a:rPr dirty="0" sz="950" spc="8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428867" y="7490946"/>
            <a:ext cx="1590675" cy="249554"/>
          </a:xfrm>
          <a:custGeom>
            <a:avLst/>
            <a:gdLst/>
            <a:ahLst/>
            <a:cxnLst/>
            <a:rect l="l" t="t" r="r" b="b"/>
            <a:pathLst>
              <a:path w="1590675" h="249554">
                <a:moveTo>
                  <a:pt x="781050" y="30099"/>
                </a:moveTo>
                <a:lnTo>
                  <a:pt x="731939" y="36499"/>
                </a:lnTo>
                <a:lnTo>
                  <a:pt x="681913" y="39014"/>
                </a:lnTo>
                <a:lnTo>
                  <a:pt x="631202" y="38328"/>
                </a:lnTo>
                <a:lnTo>
                  <a:pt x="580034" y="35128"/>
                </a:lnTo>
                <a:lnTo>
                  <a:pt x="528637" y="30099"/>
                </a:lnTo>
                <a:lnTo>
                  <a:pt x="477240" y="23926"/>
                </a:lnTo>
                <a:lnTo>
                  <a:pt x="426072" y="17297"/>
                </a:lnTo>
                <a:lnTo>
                  <a:pt x="375361" y="10896"/>
                </a:lnTo>
                <a:lnTo>
                  <a:pt x="325335" y="5410"/>
                </a:lnTo>
                <a:lnTo>
                  <a:pt x="276225" y="1524"/>
                </a:lnTo>
                <a:lnTo>
                  <a:pt x="222123" y="762"/>
                </a:lnTo>
                <a:lnTo>
                  <a:pt x="172593" y="0"/>
                </a:lnTo>
                <a:lnTo>
                  <a:pt x="125349" y="1524"/>
                </a:lnTo>
                <a:lnTo>
                  <a:pt x="78104" y="7619"/>
                </a:lnTo>
                <a:lnTo>
                  <a:pt x="28575" y="20574"/>
                </a:lnTo>
                <a:lnTo>
                  <a:pt x="7143" y="57483"/>
                </a:lnTo>
                <a:lnTo>
                  <a:pt x="0" y="87249"/>
                </a:lnTo>
                <a:lnTo>
                  <a:pt x="148" y="114186"/>
                </a:lnTo>
                <a:lnTo>
                  <a:pt x="4018" y="160918"/>
                </a:lnTo>
                <a:lnTo>
                  <a:pt x="25003" y="200358"/>
                </a:lnTo>
                <a:lnTo>
                  <a:pt x="47625" y="211074"/>
                </a:lnTo>
                <a:lnTo>
                  <a:pt x="79176" y="223724"/>
                </a:lnTo>
                <a:lnTo>
                  <a:pt x="114300" y="233695"/>
                </a:lnTo>
                <a:lnTo>
                  <a:pt x="149423" y="241881"/>
                </a:lnTo>
                <a:lnTo>
                  <a:pt x="180975" y="249174"/>
                </a:lnTo>
                <a:lnTo>
                  <a:pt x="230981" y="247935"/>
                </a:lnTo>
                <a:lnTo>
                  <a:pt x="280987" y="246605"/>
                </a:lnTo>
                <a:lnTo>
                  <a:pt x="330993" y="245192"/>
                </a:lnTo>
                <a:lnTo>
                  <a:pt x="381000" y="243705"/>
                </a:lnTo>
                <a:lnTo>
                  <a:pt x="431006" y="242152"/>
                </a:lnTo>
                <a:lnTo>
                  <a:pt x="481012" y="240541"/>
                </a:lnTo>
                <a:lnTo>
                  <a:pt x="531018" y="238881"/>
                </a:lnTo>
                <a:lnTo>
                  <a:pt x="581025" y="237179"/>
                </a:lnTo>
                <a:lnTo>
                  <a:pt x="631031" y="235444"/>
                </a:lnTo>
                <a:lnTo>
                  <a:pt x="681037" y="233684"/>
                </a:lnTo>
                <a:lnTo>
                  <a:pt x="731043" y="231908"/>
                </a:lnTo>
                <a:lnTo>
                  <a:pt x="781050" y="230124"/>
                </a:lnTo>
                <a:lnTo>
                  <a:pt x="831056" y="228339"/>
                </a:lnTo>
                <a:lnTo>
                  <a:pt x="881062" y="226563"/>
                </a:lnTo>
                <a:lnTo>
                  <a:pt x="931068" y="224803"/>
                </a:lnTo>
                <a:lnTo>
                  <a:pt x="981075" y="223068"/>
                </a:lnTo>
                <a:lnTo>
                  <a:pt x="1031081" y="221366"/>
                </a:lnTo>
                <a:lnTo>
                  <a:pt x="1081087" y="219706"/>
                </a:lnTo>
                <a:lnTo>
                  <a:pt x="1131093" y="218095"/>
                </a:lnTo>
                <a:lnTo>
                  <a:pt x="1181100" y="216542"/>
                </a:lnTo>
                <a:lnTo>
                  <a:pt x="1231106" y="215055"/>
                </a:lnTo>
                <a:lnTo>
                  <a:pt x="1281112" y="213642"/>
                </a:lnTo>
                <a:lnTo>
                  <a:pt x="1331118" y="212312"/>
                </a:lnTo>
                <a:lnTo>
                  <a:pt x="1381125" y="211074"/>
                </a:lnTo>
                <a:lnTo>
                  <a:pt x="1412825" y="212115"/>
                </a:lnTo>
                <a:lnTo>
                  <a:pt x="1448990" y="212264"/>
                </a:lnTo>
                <a:lnTo>
                  <a:pt x="1486941" y="207055"/>
                </a:lnTo>
                <a:lnTo>
                  <a:pt x="1524000" y="192024"/>
                </a:lnTo>
                <a:lnTo>
                  <a:pt x="1533971" y="188898"/>
                </a:lnTo>
                <a:lnTo>
                  <a:pt x="1546621" y="181308"/>
                </a:lnTo>
                <a:lnTo>
                  <a:pt x="1557486" y="171932"/>
                </a:lnTo>
                <a:lnTo>
                  <a:pt x="1562100" y="163449"/>
                </a:lnTo>
                <a:lnTo>
                  <a:pt x="1570583" y="153477"/>
                </a:lnTo>
                <a:lnTo>
                  <a:pt x="1579959" y="140827"/>
                </a:lnTo>
                <a:lnTo>
                  <a:pt x="1587549" y="129962"/>
                </a:lnTo>
                <a:lnTo>
                  <a:pt x="1590675" y="125349"/>
                </a:lnTo>
                <a:lnTo>
                  <a:pt x="1586507" y="109573"/>
                </a:lnTo>
                <a:lnTo>
                  <a:pt x="1585912" y="92011"/>
                </a:lnTo>
                <a:lnTo>
                  <a:pt x="1571922" y="48702"/>
                </a:lnTo>
                <a:lnTo>
                  <a:pt x="1524892" y="25187"/>
                </a:lnTo>
                <a:lnTo>
                  <a:pt x="1452995" y="18205"/>
                </a:lnTo>
                <a:lnTo>
                  <a:pt x="1401040" y="16265"/>
                </a:lnTo>
                <a:lnTo>
                  <a:pt x="1349086" y="14713"/>
                </a:lnTo>
                <a:lnTo>
                  <a:pt x="1297131" y="13503"/>
                </a:lnTo>
                <a:lnTo>
                  <a:pt x="1245177" y="12594"/>
                </a:lnTo>
                <a:lnTo>
                  <a:pt x="1193222" y="11943"/>
                </a:lnTo>
                <a:lnTo>
                  <a:pt x="1141268" y="11507"/>
                </a:lnTo>
                <a:lnTo>
                  <a:pt x="1089313" y="11242"/>
                </a:lnTo>
                <a:lnTo>
                  <a:pt x="1037359" y="11106"/>
                </a:lnTo>
                <a:lnTo>
                  <a:pt x="985404" y="11056"/>
                </a:lnTo>
                <a:lnTo>
                  <a:pt x="933450" y="11049"/>
                </a:lnTo>
                <a:lnTo>
                  <a:pt x="884039" y="5691"/>
                </a:lnTo>
                <a:lnTo>
                  <a:pt x="852487" y="3905"/>
                </a:lnTo>
                <a:lnTo>
                  <a:pt x="820935" y="5691"/>
                </a:lnTo>
                <a:lnTo>
                  <a:pt x="771525" y="11049"/>
                </a:lnTo>
                <a:lnTo>
                  <a:pt x="754260" y="15513"/>
                </a:lnTo>
                <a:lnTo>
                  <a:pt x="733425" y="25336"/>
                </a:lnTo>
                <a:lnTo>
                  <a:pt x="712589" y="35159"/>
                </a:lnTo>
                <a:lnTo>
                  <a:pt x="695325" y="3962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238617" y="7063845"/>
            <a:ext cx="942975" cy="247650"/>
          </a:xfrm>
          <a:custGeom>
            <a:avLst/>
            <a:gdLst/>
            <a:ahLst/>
            <a:cxnLst/>
            <a:rect l="l" t="t" r="r" b="b"/>
            <a:pathLst>
              <a:path w="942975" h="247650">
                <a:moveTo>
                  <a:pt x="457200" y="38100"/>
                </a:moveTo>
                <a:lnTo>
                  <a:pt x="408869" y="46522"/>
                </a:lnTo>
                <a:lnTo>
                  <a:pt x="359480" y="45155"/>
                </a:lnTo>
                <a:lnTo>
                  <a:pt x="309562" y="36909"/>
                </a:lnTo>
                <a:lnTo>
                  <a:pt x="259644" y="24694"/>
                </a:lnTo>
                <a:lnTo>
                  <a:pt x="210255" y="11421"/>
                </a:lnTo>
                <a:lnTo>
                  <a:pt x="161925" y="0"/>
                </a:lnTo>
                <a:lnTo>
                  <a:pt x="122187" y="4464"/>
                </a:lnTo>
                <a:lnTo>
                  <a:pt x="86915" y="7143"/>
                </a:lnTo>
                <a:lnTo>
                  <a:pt x="53429" y="13394"/>
                </a:lnTo>
                <a:lnTo>
                  <a:pt x="19050" y="28575"/>
                </a:lnTo>
                <a:lnTo>
                  <a:pt x="9376" y="52387"/>
                </a:lnTo>
                <a:lnTo>
                  <a:pt x="5953" y="61912"/>
                </a:lnTo>
                <a:lnTo>
                  <a:pt x="4316" y="71437"/>
                </a:lnTo>
                <a:lnTo>
                  <a:pt x="0" y="95250"/>
                </a:lnTo>
                <a:lnTo>
                  <a:pt x="0" y="118169"/>
                </a:lnTo>
                <a:lnTo>
                  <a:pt x="0" y="142875"/>
                </a:lnTo>
                <a:lnTo>
                  <a:pt x="0" y="167580"/>
                </a:lnTo>
                <a:lnTo>
                  <a:pt x="0" y="190500"/>
                </a:lnTo>
                <a:lnTo>
                  <a:pt x="3125" y="194964"/>
                </a:lnTo>
                <a:lnTo>
                  <a:pt x="10715" y="204787"/>
                </a:lnTo>
                <a:lnTo>
                  <a:pt x="20091" y="214610"/>
                </a:lnTo>
                <a:lnTo>
                  <a:pt x="28575" y="219075"/>
                </a:lnTo>
                <a:lnTo>
                  <a:pt x="45987" y="231576"/>
                </a:lnTo>
                <a:lnTo>
                  <a:pt x="67865" y="240506"/>
                </a:lnTo>
                <a:lnTo>
                  <a:pt x="91529" y="245864"/>
                </a:lnTo>
                <a:lnTo>
                  <a:pt x="114300" y="247650"/>
                </a:lnTo>
                <a:lnTo>
                  <a:pt x="163428" y="245608"/>
                </a:lnTo>
                <a:lnTo>
                  <a:pt x="212826" y="243567"/>
                </a:lnTo>
                <a:lnTo>
                  <a:pt x="262475" y="241526"/>
                </a:lnTo>
                <a:lnTo>
                  <a:pt x="312353" y="239485"/>
                </a:lnTo>
                <a:lnTo>
                  <a:pt x="362439" y="237444"/>
                </a:lnTo>
                <a:lnTo>
                  <a:pt x="412712" y="235403"/>
                </a:lnTo>
                <a:lnTo>
                  <a:pt x="463153" y="233362"/>
                </a:lnTo>
                <a:lnTo>
                  <a:pt x="513739" y="231321"/>
                </a:lnTo>
                <a:lnTo>
                  <a:pt x="564449" y="229280"/>
                </a:lnTo>
                <a:lnTo>
                  <a:pt x="615265" y="227239"/>
                </a:lnTo>
                <a:lnTo>
                  <a:pt x="666163" y="225198"/>
                </a:lnTo>
                <a:lnTo>
                  <a:pt x="717124" y="223157"/>
                </a:lnTo>
                <a:lnTo>
                  <a:pt x="768126" y="221116"/>
                </a:lnTo>
                <a:lnTo>
                  <a:pt x="819150" y="219075"/>
                </a:lnTo>
                <a:lnTo>
                  <a:pt x="836562" y="218777"/>
                </a:lnTo>
                <a:lnTo>
                  <a:pt x="858440" y="216693"/>
                </a:lnTo>
                <a:lnTo>
                  <a:pt x="882104" y="211038"/>
                </a:lnTo>
                <a:lnTo>
                  <a:pt x="904875" y="200025"/>
                </a:lnTo>
                <a:lnTo>
                  <a:pt x="907851" y="195560"/>
                </a:lnTo>
                <a:lnTo>
                  <a:pt x="914400" y="185737"/>
                </a:lnTo>
                <a:lnTo>
                  <a:pt x="920948" y="175914"/>
                </a:lnTo>
                <a:lnTo>
                  <a:pt x="923925" y="171450"/>
                </a:lnTo>
                <a:lnTo>
                  <a:pt x="930919" y="161478"/>
                </a:lnTo>
                <a:lnTo>
                  <a:pt x="937021" y="148828"/>
                </a:lnTo>
                <a:lnTo>
                  <a:pt x="941337" y="137963"/>
                </a:lnTo>
                <a:lnTo>
                  <a:pt x="942975" y="133350"/>
                </a:lnTo>
                <a:lnTo>
                  <a:pt x="942826" y="117574"/>
                </a:lnTo>
                <a:lnTo>
                  <a:pt x="933450" y="66675"/>
                </a:lnTo>
                <a:lnTo>
                  <a:pt x="905321" y="25151"/>
                </a:lnTo>
                <a:lnTo>
                  <a:pt x="895350" y="19050"/>
                </a:lnTo>
                <a:lnTo>
                  <a:pt x="846364" y="19050"/>
                </a:lnTo>
                <a:lnTo>
                  <a:pt x="797378" y="19050"/>
                </a:lnTo>
                <a:lnTo>
                  <a:pt x="552450" y="19050"/>
                </a:lnTo>
                <a:lnTo>
                  <a:pt x="525512" y="13692"/>
                </a:lnTo>
                <a:lnTo>
                  <a:pt x="508396" y="11906"/>
                </a:lnTo>
                <a:lnTo>
                  <a:pt x="489495" y="13692"/>
                </a:lnTo>
                <a:lnTo>
                  <a:pt x="457200" y="19050"/>
                </a:lnTo>
                <a:lnTo>
                  <a:pt x="447079" y="23514"/>
                </a:lnTo>
                <a:lnTo>
                  <a:pt x="433387" y="33337"/>
                </a:lnTo>
                <a:lnTo>
                  <a:pt x="419695" y="43160"/>
                </a:lnTo>
                <a:lnTo>
                  <a:pt x="409575" y="47625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200517" y="7521045"/>
            <a:ext cx="952500" cy="190500"/>
          </a:xfrm>
          <a:custGeom>
            <a:avLst/>
            <a:gdLst/>
            <a:ahLst/>
            <a:cxnLst/>
            <a:rect l="l" t="t" r="r" b="b"/>
            <a:pathLst>
              <a:path w="952500" h="190500">
                <a:moveTo>
                  <a:pt x="466725" y="28575"/>
                </a:moveTo>
                <a:lnTo>
                  <a:pt x="417688" y="33734"/>
                </a:lnTo>
                <a:lnTo>
                  <a:pt x="366536" y="31750"/>
                </a:lnTo>
                <a:lnTo>
                  <a:pt x="314325" y="25003"/>
                </a:lnTo>
                <a:lnTo>
                  <a:pt x="262113" y="15875"/>
                </a:lnTo>
                <a:lnTo>
                  <a:pt x="210961" y="6746"/>
                </a:lnTo>
                <a:lnTo>
                  <a:pt x="161925" y="0"/>
                </a:lnTo>
                <a:lnTo>
                  <a:pt x="126206" y="4316"/>
                </a:lnTo>
                <a:lnTo>
                  <a:pt x="90487" y="5953"/>
                </a:lnTo>
                <a:lnTo>
                  <a:pt x="54768" y="9376"/>
                </a:lnTo>
                <a:lnTo>
                  <a:pt x="19050" y="19050"/>
                </a:lnTo>
                <a:lnTo>
                  <a:pt x="9376" y="38695"/>
                </a:lnTo>
                <a:lnTo>
                  <a:pt x="5953" y="47625"/>
                </a:lnTo>
                <a:lnTo>
                  <a:pt x="4316" y="56554"/>
                </a:lnTo>
                <a:lnTo>
                  <a:pt x="0" y="76200"/>
                </a:lnTo>
                <a:lnTo>
                  <a:pt x="0" y="91975"/>
                </a:lnTo>
                <a:lnTo>
                  <a:pt x="0" y="109537"/>
                </a:lnTo>
                <a:lnTo>
                  <a:pt x="0" y="127099"/>
                </a:lnTo>
                <a:lnTo>
                  <a:pt x="0" y="142875"/>
                </a:lnTo>
                <a:lnTo>
                  <a:pt x="3125" y="150018"/>
                </a:lnTo>
                <a:lnTo>
                  <a:pt x="10715" y="157162"/>
                </a:lnTo>
                <a:lnTo>
                  <a:pt x="20091" y="164306"/>
                </a:lnTo>
                <a:lnTo>
                  <a:pt x="28575" y="171450"/>
                </a:lnTo>
                <a:lnTo>
                  <a:pt x="45987" y="178444"/>
                </a:lnTo>
                <a:lnTo>
                  <a:pt x="67865" y="184546"/>
                </a:lnTo>
                <a:lnTo>
                  <a:pt x="91529" y="188862"/>
                </a:lnTo>
                <a:lnTo>
                  <a:pt x="114300" y="190500"/>
                </a:lnTo>
                <a:lnTo>
                  <a:pt x="165191" y="188462"/>
                </a:lnTo>
                <a:lnTo>
                  <a:pt x="215853" y="186445"/>
                </a:lnTo>
                <a:lnTo>
                  <a:pt x="266349" y="184470"/>
                </a:lnTo>
                <a:lnTo>
                  <a:pt x="316740" y="182557"/>
                </a:lnTo>
                <a:lnTo>
                  <a:pt x="367090" y="180728"/>
                </a:lnTo>
                <a:lnTo>
                  <a:pt x="417461" y="179003"/>
                </a:lnTo>
                <a:lnTo>
                  <a:pt x="467915" y="177403"/>
                </a:lnTo>
                <a:lnTo>
                  <a:pt x="518515" y="175948"/>
                </a:lnTo>
                <a:lnTo>
                  <a:pt x="569323" y="174660"/>
                </a:lnTo>
                <a:lnTo>
                  <a:pt x="620402" y="173560"/>
                </a:lnTo>
                <a:lnTo>
                  <a:pt x="671814" y="172668"/>
                </a:lnTo>
                <a:lnTo>
                  <a:pt x="723622" y="172005"/>
                </a:lnTo>
                <a:lnTo>
                  <a:pt x="775888" y="171592"/>
                </a:lnTo>
                <a:lnTo>
                  <a:pt x="828675" y="171450"/>
                </a:lnTo>
                <a:lnTo>
                  <a:pt x="846087" y="167133"/>
                </a:lnTo>
                <a:lnTo>
                  <a:pt x="867965" y="165496"/>
                </a:lnTo>
                <a:lnTo>
                  <a:pt x="891629" y="162073"/>
                </a:lnTo>
                <a:lnTo>
                  <a:pt x="914400" y="152400"/>
                </a:lnTo>
                <a:lnTo>
                  <a:pt x="917376" y="149423"/>
                </a:lnTo>
                <a:lnTo>
                  <a:pt x="923925" y="142875"/>
                </a:lnTo>
                <a:lnTo>
                  <a:pt x="930473" y="136326"/>
                </a:lnTo>
                <a:lnTo>
                  <a:pt x="933450" y="133350"/>
                </a:lnTo>
                <a:lnTo>
                  <a:pt x="940444" y="124866"/>
                </a:lnTo>
                <a:lnTo>
                  <a:pt x="946546" y="115490"/>
                </a:lnTo>
                <a:lnTo>
                  <a:pt x="950862" y="107900"/>
                </a:lnTo>
                <a:lnTo>
                  <a:pt x="952500" y="104775"/>
                </a:lnTo>
                <a:lnTo>
                  <a:pt x="952351" y="90487"/>
                </a:lnTo>
                <a:lnTo>
                  <a:pt x="942975" y="47625"/>
                </a:lnTo>
                <a:lnTo>
                  <a:pt x="904875" y="19050"/>
                </a:lnTo>
                <a:lnTo>
                  <a:pt x="855889" y="15523"/>
                </a:lnTo>
                <a:lnTo>
                  <a:pt x="806903" y="12996"/>
                </a:lnTo>
                <a:lnTo>
                  <a:pt x="757917" y="11302"/>
                </a:lnTo>
                <a:lnTo>
                  <a:pt x="708932" y="10274"/>
                </a:lnTo>
                <a:lnTo>
                  <a:pt x="659946" y="9747"/>
                </a:lnTo>
                <a:lnTo>
                  <a:pt x="610960" y="9552"/>
                </a:lnTo>
                <a:lnTo>
                  <a:pt x="561975" y="9525"/>
                </a:lnTo>
                <a:lnTo>
                  <a:pt x="529679" y="8185"/>
                </a:lnTo>
                <a:lnTo>
                  <a:pt x="510778" y="5953"/>
                </a:lnTo>
                <a:lnTo>
                  <a:pt x="493662" y="5506"/>
                </a:lnTo>
                <a:lnTo>
                  <a:pt x="466725" y="9525"/>
                </a:lnTo>
                <a:lnTo>
                  <a:pt x="452437" y="13989"/>
                </a:lnTo>
                <a:lnTo>
                  <a:pt x="438150" y="23812"/>
                </a:lnTo>
                <a:lnTo>
                  <a:pt x="423862" y="33635"/>
                </a:lnTo>
                <a:lnTo>
                  <a:pt x="409575" y="381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976680" y="7306733"/>
            <a:ext cx="304800" cy="322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275" y="4568825"/>
            <a:ext cx="12255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65250" marR="5080" indent="-1352550">
              <a:lnSpc>
                <a:spcPct val="104700"/>
              </a:lnSpc>
            </a:pPr>
            <a:r>
              <a:rPr dirty="0" spc="15"/>
              <a:t>Mixed Categorical </a:t>
            </a:r>
            <a:r>
              <a:rPr dirty="0" spc="5"/>
              <a:t>/ </a:t>
            </a:r>
            <a:r>
              <a:rPr dirty="0" spc="15"/>
              <a:t>Real Density  </a:t>
            </a:r>
            <a:r>
              <a:rPr dirty="0" spc="10"/>
              <a:t>Estimation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6725" y="2025650"/>
            <a:ext cx="423291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125"/>
              </a:spcBef>
              <a:buChar char="•"/>
              <a:tabLst>
                <a:tab pos="196850" algn="l"/>
              </a:tabLst>
            </a:pPr>
            <a:r>
              <a:rPr dirty="0" sz="1550" spc="15">
                <a:latin typeface="Tahoma"/>
                <a:cs typeface="Tahoma"/>
              </a:rPr>
              <a:t>Write </a:t>
            </a:r>
            <a:r>
              <a:rPr dirty="0" sz="1550" spc="10" b="1" i="1">
                <a:latin typeface="Tahoma"/>
                <a:cs typeface="Tahoma"/>
              </a:rPr>
              <a:t>x </a:t>
            </a:r>
            <a:r>
              <a:rPr dirty="0" sz="1550" spc="15" i="1">
                <a:latin typeface="Tahoma"/>
                <a:cs typeface="Tahoma"/>
              </a:rPr>
              <a:t>= </a:t>
            </a:r>
            <a:r>
              <a:rPr dirty="0" sz="1550" spc="5" i="1">
                <a:latin typeface="Tahoma"/>
                <a:cs typeface="Tahoma"/>
              </a:rPr>
              <a:t>(</a:t>
            </a:r>
            <a:r>
              <a:rPr dirty="0" sz="1550" spc="5" b="1" i="1">
                <a:latin typeface="Tahoma"/>
                <a:cs typeface="Tahoma"/>
              </a:rPr>
              <a:t>u</a:t>
            </a:r>
            <a:r>
              <a:rPr dirty="0" sz="1550" spc="5" i="1">
                <a:latin typeface="Tahoma"/>
                <a:cs typeface="Tahoma"/>
              </a:rPr>
              <a:t>,</a:t>
            </a:r>
            <a:r>
              <a:rPr dirty="0" sz="1550" spc="5" b="1" i="1">
                <a:latin typeface="Tahoma"/>
                <a:cs typeface="Tahoma"/>
              </a:rPr>
              <a:t>v</a:t>
            </a:r>
            <a:r>
              <a:rPr dirty="0" sz="1550" spc="5" i="1">
                <a:latin typeface="Tahoma"/>
                <a:cs typeface="Tahoma"/>
              </a:rPr>
              <a:t>) </a:t>
            </a:r>
            <a:r>
              <a:rPr dirty="0" sz="1550" spc="15" i="1">
                <a:latin typeface="Tahoma"/>
                <a:cs typeface="Tahoma"/>
              </a:rPr>
              <a:t>= </a:t>
            </a:r>
            <a:r>
              <a:rPr dirty="0" sz="1550" i="1">
                <a:latin typeface="Tahoma"/>
                <a:cs typeface="Tahoma"/>
              </a:rPr>
              <a:t>(u</a:t>
            </a:r>
            <a:r>
              <a:rPr dirty="0" baseline="-21164" sz="1575" i="1">
                <a:latin typeface="Tahoma"/>
                <a:cs typeface="Tahoma"/>
              </a:rPr>
              <a:t>1 </a:t>
            </a:r>
            <a:r>
              <a:rPr dirty="0" sz="1550" i="1">
                <a:latin typeface="Tahoma"/>
                <a:cs typeface="Tahoma"/>
              </a:rPr>
              <a:t>,u</a:t>
            </a:r>
            <a:r>
              <a:rPr dirty="0" baseline="-21164" sz="1575" i="1">
                <a:latin typeface="Tahoma"/>
                <a:cs typeface="Tahoma"/>
              </a:rPr>
              <a:t>2 </a:t>
            </a:r>
            <a:r>
              <a:rPr dirty="0" sz="1550" spc="10" i="1">
                <a:latin typeface="Tahoma"/>
                <a:cs typeface="Tahoma"/>
              </a:rPr>
              <a:t>,…</a:t>
            </a:r>
            <a:r>
              <a:rPr dirty="0" sz="1400" spc="10" i="1">
                <a:latin typeface="Tahoma"/>
                <a:cs typeface="Tahoma"/>
              </a:rPr>
              <a:t>u</a:t>
            </a:r>
            <a:r>
              <a:rPr dirty="0" baseline="-23391" sz="1425" spc="15" i="1">
                <a:latin typeface="Tahoma"/>
                <a:cs typeface="Tahoma"/>
              </a:rPr>
              <a:t>q </a:t>
            </a:r>
            <a:r>
              <a:rPr dirty="0" sz="1550" spc="-20" i="1">
                <a:latin typeface="Tahoma"/>
                <a:cs typeface="Tahoma"/>
              </a:rPr>
              <a:t>,v</a:t>
            </a:r>
            <a:r>
              <a:rPr dirty="0" baseline="-21164" sz="1575" spc="-30" i="1">
                <a:latin typeface="Tahoma"/>
                <a:cs typeface="Tahoma"/>
              </a:rPr>
              <a:t>1 </a:t>
            </a:r>
            <a:r>
              <a:rPr dirty="0" sz="1550" spc="-20" i="1">
                <a:latin typeface="Tahoma"/>
                <a:cs typeface="Tahoma"/>
              </a:rPr>
              <a:t>,v</a:t>
            </a:r>
            <a:r>
              <a:rPr dirty="0" baseline="-21164" sz="1575" spc="-30" i="1">
                <a:latin typeface="Tahoma"/>
                <a:cs typeface="Tahoma"/>
              </a:rPr>
              <a:t>2 </a:t>
            </a:r>
            <a:r>
              <a:rPr dirty="0" sz="1550" spc="15" i="1">
                <a:latin typeface="Tahoma"/>
                <a:cs typeface="Tahoma"/>
              </a:rPr>
              <a:t>…</a:t>
            </a:r>
            <a:r>
              <a:rPr dirty="0" sz="1550" spc="-235" i="1">
                <a:latin typeface="Tahoma"/>
                <a:cs typeface="Tahoma"/>
              </a:rPr>
              <a:t> </a:t>
            </a:r>
            <a:r>
              <a:rPr dirty="0" sz="1550" spc="-5" i="1">
                <a:latin typeface="Tahoma"/>
                <a:cs typeface="Tahoma"/>
              </a:rPr>
              <a:t>v</a:t>
            </a:r>
            <a:r>
              <a:rPr dirty="0" baseline="-21164" sz="1575" spc="-7" i="1">
                <a:latin typeface="Tahoma"/>
                <a:cs typeface="Tahoma"/>
              </a:rPr>
              <a:t>m-q</a:t>
            </a:r>
            <a:r>
              <a:rPr dirty="0" sz="1550" spc="-5" i="1">
                <a:latin typeface="Tahoma"/>
                <a:cs typeface="Tahoma"/>
              </a:rPr>
              <a:t>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4617" y="2337593"/>
            <a:ext cx="990600" cy="152400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0" y="0"/>
                </a:moveTo>
                <a:lnTo>
                  <a:pt x="6697" y="27979"/>
                </a:lnTo>
                <a:lnTo>
                  <a:pt x="25003" y="52387"/>
                </a:lnTo>
                <a:lnTo>
                  <a:pt x="52238" y="69651"/>
                </a:lnTo>
                <a:lnTo>
                  <a:pt x="85725" y="76200"/>
                </a:lnTo>
                <a:lnTo>
                  <a:pt x="409575" y="76200"/>
                </a:lnTo>
                <a:lnTo>
                  <a:pt x="443061" y="82748"/>
                </a:lnTo>
                <a:lnTo>
                  <a:pt x="470296" y="100012"/>
                </a:lnTo>
                <a:lnTo>
                  <a:pt x="488602" y="124420"/>
                </a:lnTo>
                <a:lnTo>
                  <a:pt x="495300" y="152400"/>
                </a:lnTo>
                <a:lnTo>
                  <a:pt x="501997" y="124420"/>
                </a:lnTo>
                <a:lnTo>
                  <a:pt x="520303" y="100012"/>
                </a:lnTo>
                <a:lnTo>
                  <a:pt x="547538" y="82748"/>
                </a:lnTo>
                <a:lnTo>
                  <a:pt x="581025" y="76200"/>
                </a:lnTo>
                <a:lnTo>
                  <a:pt x="904875" y="76200"/>
                </a:lnTo>
                <a:lnTo>
                  <a:pt x="938361" y="69651"/>
                </a:lnTo>
                <a:lnTo>
                  <a:pt x="965596" y="52387"/>
                </a:lnTo>
                <a:lnTo>
                  <a:pt x="983902" y="27979"/>
                </a:lnTo>
                <a:lnTo>
                  <a:pt x="990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19517" y="2337593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0" y="0"/>
                </a:moveTo>
                <a:lnTo>
                  <a:pt x="6846" y="27979"/>
                </a:lnTo>
                <a:lnTo>
                  <a:pt x="26193" y="52387"/>
                </a:lnTo>
                <a:lnTo>
                  <a:pt x="56257" y="69651"/>
                </a:lnTo>
                <a:lnTo>
                  <a:pt x="95250" y="76200"/>
                </a:lnTo>
                <a:lnTo>
                  <a:pt x="476250" y="76200"/>
                </a:lnTo>
                <a:lnTo>
                  <a:pt x="515242" y="82748"/>
                </a:lnTo>
                <a:lnTo>
                  <a:pt x="545306" y="100012"/>
                </a:lnTo>
                <a:lnTo>
                  <a:pt x="564653" y="124420"/>
                </a:lnTo>
                <a:lnTo>
                  <a:pt x="571500" y="152400"/>
                </a:lnTo>
                <a:lnTo>
                  <a:pt x="578346" y="124420"/>
                </a:lnTo>
                <a:lnTo>
                  <a:pt x="597693" y="100012"/>
                </a:lnTo>
                <a:lnTo>
                  <a:pt x="627757" y="82748"/>
                </a:lnTo>
                <a:lnTo>
                  <a:pt x="666750" y="76200"/>
                </a:lnTo>
                <a:lnTo>
                  <a:pt x="1047750" y="76200"/>
                </a:lnTo>
                <a:lnTo>
                  <a:pt x="1086742" y="69651"/>
                </a:lnTo>
                <a:lnTo>
                  <a:pt x="1116806" y="52387"/>
                </a:lnTo>
                <a:lnTo>
                  <a:pt x="1136153" y="27979"/>
                </a:ln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06825" y="2511425"/>
            <a:ext cx="6635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Tahoma"/>
                <a:cs typeface="Tahoma"/>
              </a:rPr>
              <a:t>Real</a:t>
            </a:r>
            <a:r>
              <a:rPr dirty="0" sz="950" spc="-60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valued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2675" y="2511425"/>
            <a:ext cx="10452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Tahoma"/>
                <a:cs typeface="Tahoma"/>
              </a:rPr>
              <a:t>Categorical</a:t>
            </a:r>
            <a:r>
              <a:rPr dirty="0" sz="950" spc="2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valued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5625" y="2901950"/>
            <a:ext cx="3854450" cy="998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5" i="1">
                <a:latin typeface="Tahoma"/>
                <a:cs typeface="Tahoma"/>
              </a:rPr>
              <a:t>P(</a:t>
            </a:r>
            <a:r>
              <a:rPr dirty="0" sz="1550" spc="15" b="1" i="1">
                <a:latin typeface="Tahoma"/>
                <a:cs typeface="Tahoma"/>
              </a:rPr>
              <a:t>x </a:t>
            </a:r>
            <a:r>
              <a:rPr dirty="0" sz="1550" spc="10">
                <a:latin typeface="Tahoma"/>
                <a:cs typeface="Tahoma"/>
              </a:rPr>
              <a:t>|</a:t>
            </a:r>
            <a:r>
              <a:rPr dirty="0" sz="1550" spc="10" i="1">
                <a:latin typeface="Tahoma"/>
                <a:cs typeface="Tahoma"/>
              </a:rPr>
              <a:t>M)= P(</a:t>
            </a:r>
            <a:r>
              <a:rPr dirty="0" sz="1550" spc="10" b="1" i="1">
                <a:latin typeface="Tahoma"/>
                <a:cs typeface="Tahoma"/>
              </a:rPr>
              <a:t>u</a:t>
            </a:r>
            <a:r>
              <a:rPr dirty="0" sz="1550" spc="10" i="1">
                <a:latin typeface="Tahoma"/>
                <a:cs typeface="Tahoma"/>
              </a:rPr>
              <a:t>,</a:t>
            </a:r>
            <a:r>
              <a:rPr dirty="0" sz="1550" spc="10" b="1" i="1">
                <a:latin typeface="Tahoma"/>
                <a:cs typeface="Tahoma"/>
              </a:rPr>
              <a:t>v</a:t>
            </a:r>
            <a:r>
              <a:rPr dirty="0" sz="1550" spc="70" b="1" i="1">
                <a:latin typeface="Tahoma"/>
                <a:cs typeface="Tahoma"/>
              </a:rPr>
              <a:t> </a:t>
            </a:r>
            <a:r>
              <a:rPr dirty="0" sz="1550" spc="25">
                <a:latin typeface="Tahoma"/>
                <a:cs typeface="Tahoma"/>
              </a:rPr>
              <a:t>|</a:t>
            </a:r>
            <a:r>
              <a:rPr dirty="0" sz="1550" spc="25" i="1">
                <a:latin typeface="Tahoma"/>
                <a:cs typeface="Tahoma"/>
              </a:rPr>
              <a:t>M)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20">
                <a:latin typeface="Tahoma"/>
                <a:cs typeface="Tahoma"/>
              </a:rPr>
              <a:t>(where </a:t>
            </a:r>
            <a:r>
              <a:rPr dirty="0" sz="1550" spc="15" i="1">
                <a:solidFill>
                  <a:srgbClr val="FF0000"/>
                </a:solidFill>
                <a:latin typeface="Tahoma"/>
                <a:cs typeface="Tahoma"/>
              </a:rPr>
              <a:t>M </a:t>
            </a:r>
            <a:r>
              <a:rPr dirty="0" sz="1550" spc="10">
                <a:latin typeface="Tahoma"/>
                <a:cs typeface="Tahoma"/>
              </a:rPr>
              <a:t>is any Density Estimation</a:t>
            </a:r>
            <a:r>
              <a:rPr dirty="0" sz="1550" spc="150">
                <a:latin typeface="Tahoma"/>
                <a:cs typeface="Tahoma"/>
              </a:rPr>
              <a:t> </a:t>
            </a:r>
            <a:r>
              <a:rPr dirty="0" sz="1550" spc="2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dirty="0" sz="1550" spc="20">
                <a:latin typeface="Tahoma"/>
                <a:cs typeface="Tahoma"/>
              </a:rPr>
              <a:t>odel)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0275" y="8550275"/>
            <a:ext cx="12255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9117" y="5301720"/>
            <a:ext cx="2276475" cy="809625"/>
          </a:xfrm>
          <a:custGeom>
            <a:avLst/>
            <a:gdLst/>
            <a:ahLst/>
            <a:cxnLst/>
            <a:rect l="l" t="t" r="r" b="b"/>
            <a:pathLst>
              <a:path w="2276475" h="809625">
                <a:moveTo>
                  <a:pt x="514349" y="704850"/>
                </a:moveTo>
                <a:lnTo>
                  <a:pt x="380999" y="704850"/>
                </a:lnTo>
                <a:lnTo>
                  <a:pt x="238124" y="809625"/>
                </a:lnTo>
                <a:lnTo>
                  <a:pt x="514349" y="704850"/>
                </a:lnTo>
                <a:close/>
              </a:path>
              <a:path w="2276475" h="809625">
                <a:moveTo>
                  <a:pt x="666749" y="704850"/>
                </a:moveTo>
                <a:lnTo>
                  <a:pt x="514349" y="704850"/>
                </a:lnTo>
                <a:lnTo>
                  <a:pt x="438149" y="809625"/>
                </a:lnTo>
                <a:lnTo>
                  <a:pt x="666749" y="704850"/>
                </a:lnTo>
                <a:close/>
              </a:path>
              <a:path w="2276475" h="809625">
                <a:moveTo>
                  <a:pt x="838199" y="685800"/>
                </a:moveTo>
                <a:lnTo>
                  <a:pt x="276224" y="685800"/>
                </a:lnTo>
                <a:lnTo>
                  <a:pt x="76199" y="790575"/>
                </a:lnTo>
                <a:lnTo>
                  <a:pt x="380999" y="704850"/>
                </a:lnTo>
                <a:lnTo>
                  <a:pt x="803563" y="704850"/>
                </a:lnTo>
                <a:lnTo>
                  <a:pt x="838199" y="685800"/>
                </a:lnTo>
                <a:close/>
              </a:path>
              <a:path w="2276475" h="809625">
                <a:moveTo>
                  <a:pt x="803563" y="704850"/>
                </a:moveTo>
                <a:lnTo>
                  <a:pt x="666749" y="704850"/>
                </a:lnTo>
                <a:lnTo>
                  <a:pt x="647699" y="790575"/>
                </a:lnTo>
                <a:lnTo>
                  <a:pt x="803563" y="704850"/>
                </a:lnTo>
                <a:close/>
              </a:path>
              <a:path w="2276475" h="809625">
                <a:moveTo>
                  <a:pt x="982806" y="685800"/>
                </a:moveTo>
                <a:lnTo>
                  <a:pt x="838199" y="685800"/>
                </a:lnTo>
                <a:lnTo>
                  <a:pt x="885824" y="762000"/>
                </a:lnTo>
                <a:lnTo>
                  <a:pt x="982806" y="685800"/>
                </a:lnTo>
                <a:close/>
              </a:path>
              <a:path w="2276475" h="809625">
                <a:moveTo>
                  <a:pt x="1019174" y="657225"/>
                </a:moveTo>
                <a:lnTo>
                  <a:pt x="200024" y="657225"/>
                </a:lnTo>
                <a:lnTo>
                  <a:pt x="0" y="741850"/>
                </a:lnTo>
                <a:lnTo>
                  <a:pt x="0" y="750794"/>
                </a:lnTo>
                <a:lnTo>
                  <a:pt x="276224" y="685800"/>
                </a:lnTo>
                <a:lnTo>
                  <a:pt x="982806" y="685800"/>
                </a:lnTo>
                <a:lnTo>
                  <a:pt x="1019174" y="657225"/>
                </a:lnTo>
                <a:close/>
              </a:path>
              <a:path w="2276475" h="809625">
                <a:moveTo>
                  <a:pt x="1169669" y="657225"/>
                </a:moveTo>
                <a:lnTo>
                  <a:pt x="1019174" y="657225"/>
                </a:lnTo>
                <a:lnTo>
                  <a:pt x="1123949" y="714375"/>
                </a:lnTo>
                <a:lnTo>
                  <a:pt x="1169669" y="657225"/>
                </a:lnTo>
                <a:close/>
              </a:path>
              <a:path w="2276475" h="809625">
                <a:moveTo>
                  <a:pt x="1200149" y="619125"/>
                </a:moveTo>
                <a:lnTo>
                  <a:pt x="152399" y="619125"/>
                </a:lnTo>
                <a:lnTo>
                  <a:pt x="0" y="671676"/>
                </a:lnTo>
                <a:lnTo>
                  <a:pt x="0" y="692523"/>
                </a:lnTo>
                <a:lnTo>
                  <a:pt x="200024" y="657225"/>
                </a:lnTo>
                <a:lnTo>
                  <a:pt x="1169669" y="657225"/>
                </a:lnTo>
                <a:lnTo>
                  <a:pt x="1200149" y="619125"/>
                </a:lnTo>
                <a:close/>
              </a:path>
              <a:path w="2276475" h="809625">
                <a:moveTo>
                  <a:pt x="1366308" y="619125"/>
                </a:moveTo>
                <a:lnTo>
                  <a:pt x="1200149" y="619125"/>
                </a:lnTo>
                <a:lnTo>
                  <a:pt x="1362074" y="657225"/>
                </a:lnTo>
                <a:lnTo>
                  <a:pt x="1366308" y="619125"/>
                </a:lnTo>
                <a:close/>
              </a:path>
              <a:path w="2276475" h="809625">
                <a:moveTo>
                  <a:pt x="1371599" y="571500"/>
                </a:moveTo>
                <a:lnTo>
                  <a:pt x="142874" y="571500"/>
                </a:lnTo>
                <a:lnTo>
                  <a:pt x="0" y="611683"/>
                </a:lnTo>
                <a:lnTo>
                  <a:pt x="0" y="637597"/>
                </a:lnTo>
                <a:lnTo>
                  <a:pt x="152399" y="619125"/>
                </a:lnTo>
                <a:lnTo>
                  <a:pt x="1366308" y="619125"/>
                </a:lnTo>
                <a:lnTo>
                  <a:pt x="1371599" y="571500"/>
                </a:lnTo>
                <a:close/>
              </a:path>
              <a:path w="2276475" h="809625">
                <a:moveTo>
                  <a:pt x="1574346" y="571500"/>
                </a:moveTo>
                <a:lnTo>
                  <a:pt x="1371599" y="571500"/>
                </a:lnTo>
                <a:lnTo>
                  <a:pt x="1590674" y="590550"/>
                </a:lnTo>
                <a:lnTo>
                  <a:pt x="1574346" y="571500"/>
                </a:lnTo>
                <a:close/>
              </a:path>
              <a:path w="2276475" h="809625">
                <a:moveTo>
                  <a:pt x="1533524" y="523875"/>
                </a:moveTo>
                <a:lnTo>
                  <a:pt x="171449" y="523875"/>
                </a:lnTo>
                <a:lnTo>
                  <a:pt x="0" y="559173"/>
                </a:lnTo>
                <a:lnTo>
                  <a:pt x="0" y="580717"/>
                </a:lnTo>
                <a:lnTo>
                  <a:pt x="142874" y="571500"/>
                </a:lnTo>
                <a:lnTo>
                  <a:pt x="1574346" y="571500"/>
                </a:lnTo>
                <a:lnTo>
                  <a:pt x="1533524" y="523875"/>
                </a:lnTo>
                <a:close/>
              </a:path>
              <a:path w="2276475" h="809625">
                <a:moveTo>
                  <a:pt x="2209799" y="285750"/>
                </a:moveTo>
                <a:lnTo>
                  <a:pt x="323849" y="285750"/>
                </a:lnTo>
                <a:lnTo>
                  <a:pt x="438149" y="342900"/>
                </a:lnTo>
                <a:lnTo>
                  <a:pt x="152399" y="361950"/>
                </a:lnTo>
                <a:lnTo>
                  <a:pt x="314324" y="400050"/>
                </a:lnTo>
                <a:lnTo>
                  <a:pt x="9524" y="447675"/>
                </a:lnTo>
                <a:lnTo>
                  <a:pt x="228599" y="466725"/>
                </a:lnTo>
                <a:lnTo>
                  <a:pt x="0" y="507066"/>
                </a:lnTo>
                <a:lnTo>
                  <a:pt x="0" y="523875"/>
                </a:lnTo>
                <a:lnTo>
                  <a:pt x="1790699" y="523875"/>
                </a:lnTo>
                <a:lnTo>
                  <a:pt x="1676399" y="466725"/>
                </a:lnTo>
                <a:lnTo>
                  <a:pt x="1971674" y="447675"/>
                </a:lnTo>
                <a:lnTo>
                  <a:pt x="1800224" y="400050"/>
                </a:lnTo>
                <a:lnTo>
                  <a:pt x="2114549" y="361950"/>
                </a:lnTo>
                <a:lnTo>
                  <a:pt x="1885949" y="342900"/>
                </a:lnTo>
                <a:lnTo>
                  <a:pt x="2209799" y="285750"/>
                </a:lnTo>
                <a:close/>
              </a:path>
              <a:path w="2276475" h="809625">
                <a:moveTo>
                  <a:pt x="533399" y="209550"/>
                </a:moveTo>
                <a:lnTo>
                  <a:pt x="581024" y="285750"/>
                </a:lnTo>
                <a:lnTo>
                  <a:pt x="1952624" y="285750"/>
                </a:lnTo>
                <a:lnTo>
                  <a:pt x="2149078" y="238125"/>
                </a:lnTo>
                <a:lnTo>
                  <a:pt x="742949" y="238125"/>
                </a:lnTo>
                <a:lnTo>
                  <a:pt x="533399" y="209550"/>
                </a:lnTo>
                <a:close/>
              </a:path>
              <a:path w="2276475" h="809625">
                <a:moveTo>
                  <a:pt x="752474" y="152400"/>
                </a:moveTo>
                <a:lnTo>
                  <a:pt x="742949" y="238125"/>
                </a:lnTo>
                <a:lnTo>
                  <a:pt x="1971674" y="238125"/>
                </a:lnTo>
                <a:lnTo>
                  <a:pt x="2141008" y="190500"/>
                </a:lnTo>
                <a:lnTo>
                  <a:pt x="923924" y="190500"/>
                </a:lnTo>
                <a:lnTo>
                  <a:pt x="752474" y="152400"/>
                </a:lnTo>
                <a:close/>
              </a:path>
              <a:path w="2276475" h="809625">
                <a:moveTo>
                  <a:pt x="2266949" y="209550"/>
                </a:moveTo>
                <a:lnTo>
                  <a:pt x="1971674" y="238125"/>
                </a:lnTo>
                <a:lnTo>
                  <a:pt x="2149078" y="238125"/>
                </a:lnTo>
                <a:lnTo>
                  <a:pt x="2266949" y="209550"/>
                </a:lnTo>
                <a:close/>
              </a:path>
              <a:path w="2276475" h="809625">
                <a:moveTo>
                  <a:pt x="990599" y="95250"/>
                </a:moveTo>
                <a:lnTo>
                  <a:pt x="923924" y="190500"/>
                </a:lnTo>
                <a:lnTo>
                  <a:pt x="1962149" y="190500"/>
                </a:lnTo>
                <a:lnTo>
                  <a:pt x="2076449" y="152400"/>
                </a:lnTo>
                <a:lnTo>
                  <a:pt x="1095374" y="152400"/>
                </a:lnTo>
                <a:lnTo>
                  <a:pt x="990599" y="95250"/>
                </a:lnTo>
                <a:close/>
              </a:path>
              <a:path w="2276475" h="809625">
                <a:moveTo>
                  <a:pt x="2276474" y="152400"/>
                </a:moveTo>
                <a:lnTo>
                  <a:pt x="1962149" y="190500"/>
                </a:lnTo>
                <a:lnTo>
                  <a:pt x="2141008" y="190500"/>
                </a:lnTo>
                <a:lnTo>
                  <a:pt x="2276474" y="152400"/>
                </a:lnTo>
                <a:close/>
              </a:path>
              <a:path w="2276475" h="809625">
                <a:moveTo>
                  <a:pt x="1228724" y="47625"/>
                </a:moveTo>
                <a:lnTo>
                  <a:pt x="1095374" y="152400"/>
                </a:lnTo>
                <a:lnTo>
                  <a:pt x="1924049" y="152400"/>
                </a:lnTo>
                <a:lnTo>
                  <a:pt x="1988993" y="123825"/>
                </a:lnTo>
                <a:lnTo>
                  <a:pt x="1276349" y="123825"/>
                </a:lnTo>
                <a:lnTo>
                  <a:pt x="1228724" y="47625"/>
                </a:lnTo>
                <a:close/>
              </a:path>
              <a:path w="2276475" h="809625">
                <a:moveTo>
                  <a:pt x="2247899" y="95250"/>
                </a:moveTo>
                <a:lnTo>
                  <a:pt x="1924049" y="152400"/>
                </a:lnTo>
                <a:lnTo>
                  <a:pt x="2076449" y="152400"/>
                </a:lnTo>
                <a:lnTo>
                  <a:pt x="2247899" y="95250"/>
                </a:lnTo>
                <a:close/>
              </a:path>
              <a:path w="2276475" h="809625">
                <a:moveTo>
                  <a:pt x="1466849" y="19050"/>
                </a:moveTo>
                <a:lnTo>
                  <a:pt x="1276349" y="123825"/>
                </a:lnTo>
                <a:lnTo>
                  <a:pt x="1847849" y="123825"/>
                </a:lnTo>
                <a:lnTo>
                  <a:pt x="1882486" y="104775"/>
                </a:lnTo>
                <a:lnTo>
                  <a:pt x="1447799" y="104775"/>
                </a:lnTo>
                <a:lnTo>
                  <a:pt x="1466849" y="19050"/>
                </a:lnTo>
                <a:close/>
              </a:path>
              <a:path w="2276475" h="809625">
                <a:moveTo>
                  <a:pt x="2162174" y="47625"/>
                </a:moveTo>
                <a:lnTo>
                  <a:pt x="1847849" y="123825"/>
                </a:lnTo>
                <a:lnTo>
                  <a:pt x="1988993" y="123825"/>
                </a:lnTo>
                <a:lnTo>
                  <a:pt x="2162174" y="47625"/>
                </a:lnTo>
                <a:close/>
              </a:path>
              <a:path w="2276475" h="809625">
                <a:moveTo>
                  <a:pt x="1685924" y="0"/>
                </a:moveTo>
                <a:lnTo>
                  <a:pt x="1447799" y="104775"/>
                </a:lnTo>
                <a:lnTo>
                  <a:pt x="1600199" y="104775"/>
                </a:lnTo>
                <a:lnTo>
                  <a:pt x="1685924" y="0"/>
                </a:lnTo>
                <a:close/>
              </a:path>
              <a:path w="2276475" h="809625">
                <a:moveTo>
                  <a:pt x="1876424" y="0"/>
                </a:moveTo>
                <a:lnTo>
                  <a:pt x="1600199" y="104775"/>
                </a:lnTo>
                <a:lnTo>
                  <a:pt x="1733549" y="104775"/>
                </a:lnTo>
                <a:lnTo>
                  <a:pt x="1876424" y="0"/>
                </a:lnTo>
                <a:close/>
              </a:path>
              <a:path w="2276475" h="809625">
                <a:moveTo>
                  <a:pt x="2038349" y="19050"/>
                </a:moveTo>
                <a:lnTo>
                  <a:pt x="1733549" y="104775"/>
                </a:lnTo>
                <a:lnTo>
                  <a:pt x="1882486" y="104775"/>
                </a:lnTo>
                <a:lnTo>
                  <a:pt x="2038349" y="19050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9117" y="5301720"/>
            <a:ext cx="2276475" cy="809625"/>
          </a:xfrm>
          <a:custGeom>
            <a:avLst/>
            <a:gdLst/>
            <a:ahLst/>
            <a:cxnLst/>
            <a:rect l="l" t="t" r="r" b="b"/>
            <a:pathLst>
              <a:path w="2276475" h="809625">
                <a:moveTo>
                  <a:pt x="2276474" y="152400"/>
                </a:moveTo>
                <a:lnTo>
                  <a:pt x="1962149" y="190500"/>
                </a:lnTo>
                <a:lnTo>
                  <a:pt x="2247899" y="95250"/>
                </a:lnTo>
                <a:lnTo>
                  <a:pt x="1924049" y="152400"/>
                </a:lnTo>
                <a:lnTo>
                  <a:pt x="2162174" y="47625"/>
                </a:lnTo>
                <a:lnTo>
                  <a:pt x="1847849" y="123825"/>
                </a:lnTo>
                <a:lnTo>
                  <a:pt x="2038349" y="19050"/>
                </a:lnTo>
                <a:lnTo>
                  <a:pt x="1733549" y="104775"/>
                </a:lnTo>
                <a:lnTo>
                  <a:pt x="1876424" y="0"/>
                </a:lnTo>
                <a:lnTo>
                  <a:pt x="1600199" y="104775"/>
                </a:lnTo>
                <a:lnTo>
                  <a:pt x="1685924" y="0"/>
                </a:lnTo>
                <a:lnTo>
                  <a:pt x="1447799" y="104775"/>
                </a:lnTo>
                <a:lnTo>
                  <a:pt x="1466849" y="19050"/>
                </a:lnTo>
                <a:lnTo>
                  <a:pt x="1276349" y="123825"/>
                </a:lnTo>
                <a:lnTo>
                  <a:pt x="1228724" y="47625"/>
                </a:lnTo>
                <a:lnTo>
                  <a:pt x="1095374" y="152400"/>
                </a:lnTo>
                <a:lnTo>
                  <a:pt x="990599" y="95250"/>
                </a:lnTo>
                <a:lnTo>
                  <a:pt x="923924" y="190500"/>
                </a:lnTo>
                <a:lnTo>
                  <a:pt x="752474" y="152400"/>
                </a:lnTo>
                <a:lnTo>
                  <a:pt x="742949" y="238125"/>
                </a:lnTo>
                <a:lnTo>
                  <a:pt x="533399" y="209550"/>
                </a:lnTo>
                <a:lnTo>
                  <a:pt x="581024" y="285750"/>
                </a:lnTo>
                <a:lnTo>
                  <a:pt x="323849" y="285750"/>
                </a:lnTo>
                <a:lnTo>
                  <a:pt x="438149" y="342900"/>
                </a:lnTo>
                <a:lnTo>
                  <a:pt x="152399" y="361950"/>
                </a:lnTo>
                <a:lnTo>
                  <a:pt x="314324" y="400050"/>
                </a:lnTo>
                <a:lnTo>
                  <a:pt x="9524" y="447675"/>
                </a:lnTo>
                <a:lnTo>
                  <a:pt x="228599" y="466725"/>
                </a:lnTo>
                <a:lnTo>
                  <a:pt x="0" y="507066"/>
                </a:lnTo>
                <a:lnTo>
                  <a:pt x="0" y="523875"/>
                </a:lnTo>
                <a:lnTo>
                  <a:pt x="171449" y="523875"/>
                </a:lnTo>
                <a:lnTo>
                  <a:pt x="0" y="559173"/>
                </a:lnTo>
                <a:lnTo>
                  <a:pt x="0" y="580717"/>
                </a:lnTo>
                <a:lnTo>
                  <a:pt x="142874" y="571500"/>
                </a:lnTo>
                <a:lnTo>
                  <a:pt x="0" y="611683"/>
                </a:lnTo>
                <a:lnTo>
                  <a:pt x="0" y="637597"/>
                </a:lnTo>
                <a:lnTo>
                  <a:pt x="152399" y="619125"/>
                </a:lnTo>
                <a:lnTo>
                  <a:pt x="0" y="671676"/>
                </a:lnTo>
                <a:lnTo>
                  <a:pt x="0" y="692523"/>
                </a:lnTo>
                <a:lnTo>
                  <a:pt x="200024" y="657225"/>
                </a:lnTo>
                <a:lnTo>
                  <a:pt x="0" y="741850"/>
                </a:lnTo>
                <a:lnTo>
                  <a:pt x="0" y="750794"/>
                </a:lnTo>
                <a:lnTo>
                  <a:pt x="276224" y="685800"/>
                </a:lnTo>
                <a:lnTo>
                  <a:pt x="76199" y="790575"/>
                </a:lnTo>
                <a:lnTo>
                  <a:pt x="380999" y="704850"/>
                </a:lnTo>
                <a:lnTo>
                  <a:pt x="238124" y="809625"/>
                </a:lnTo>
                <a:lnTo>
                  <a:pt x="514349" y="704850"/>
                </a:lnTo>
                <a:lnTo>
                  <a:pt x="438149" y="809625"/>
                </a:lnTo>
                <a:lnTo>
                  <a:pt x="666749" y="704850"/>
                </a:lnTo>
                <a:lnTo>
                  <a:pt x="647699" y="790575"/>
                </a:lnTo>
                <a:lnTo>
                  <a:pt x="838199" y="685800"/>
                </a:lnTo>
                <a:lnTo>
                  <a:pt x="885824" y="762000"/>
                </a:lnTo>
                <a:lnTo>
                  <a:pt x="1019174" y="657225"/>
                </a:lnTo>
                <a:lnTo>
                  <a:pt x="1123949" y="714375"/>
                </a:lnTo>
                <a:lnTo>
                  <a:pt x="1200149" y="619125"/>
                </a:lnTo>
                <a:lnTo>
                  <a:pt x="1362074" y="657225"/>
                </a:lnTo>
                <a:lnTo>
                  <a:pt x="1371599" y="571500"/>
                </a:lnTo>
                <a:lnTo>
                  <a:pt x="1590674" y="590550"/>
                </a:lnTo>
                <a:lnTo>
                  <a:pt x="1533524" y="523875"/>
                </a:lnTo>
                <a:lnTo>
                  <a:pt x="1790699" y="523875"/>
                </a:lnTo>
                <a:lnTo>
                  <a:pt x="1676399" y="466725"/>
                </a:lnTo>
                <a:lnTo>
                  <a:pt x="1971674" y="447675"/>
                </a:lnTo>
                <a:lnTo>
                  <a:pt x="1800224" y="400050"/>
                </a:lnTo>
                <a:lnTo>
                  <a:pt x="2114549" y="361950"/>
                </a:lnTo>
                <a:lnTo>
                  <a:pt x="1885949" y="342900"/>
                </a:lnTo>
                <a:lnTo>
                  <a:pt x="2209799" y="285750"/>
                </a:lnTo>
                <a:lnTo>
                  <a:pt x="1952624" y="285750"/>
                </a:lnTo>
                <a:lnTo>
                  <a:pt x="2266949" y="209550"/>
                </a:lnTo>
                <a:lnTo>
                  <a:pt x="1971674" y="238125"/>
                </a:lnTo>
                <a:lnTo>
                  <a:pt x="2276474" y="152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20940000">
            <a:off x="2069121" y="5631985"/>
            <a:ext cx="1142112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950" spc="10">
                <a:latin typeface="Tahoma"/>
                <a:cs typeface="Tahoma"/>
              </a:rPr>
              <a:t>Not </a:t>
            </a:r>
            <a:r>
              <a:rPr dirty="0" baseline="2923" sz="1425" spc="15">
                <a:latin typeface="Tahoma"/>
                <a:cs typeface="Tahoma"/>
              </a:rPr>
              <a:t>sure which</a:t>
            </a:r>
            <a:r>
              <a:rPr dirty="0" baseline="2923" sz="1425" spc="-82">
                <a:latin typeface="Tahoma"/>
                <a:cs typeface="Tahoma"/>
              </a:rPr>
              <a:t> </a:t>
            </a:r>
            <a:r>
              <a:rPr dirty="0" baseline="5847" sz="1425" spc="15">
                <a:latin typeface="Tahoma"/>
                <a:cs typeface="Tahoma"/>
              </a:rPr>
              <a:t>tasty</a:t>
            </a:r>
            <a:endParaRPr baseline="5847" sz="1425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 rot="20940000">
            <a:off x="2039879" y="5785140"/>
            <a:ext cx="1227367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950" spc="10">
                <a:latin typeface="Tahoma"/>
                <a:cs typeface="Tahoma"/>
              </a:rPr>
              <a:t>DE </a:t>
            </a:r>
            <a:r>
              <a:rPr dirty="0" sz="950" spc="5">
                <a:latin typeface="Tahoma"/>
                <a:cs typeface="Tahoma"/>
              </a:rPr>
              <a:t>to </a:t>
            </a:r>
            <a:r>
              <a:rPr dirty="0" baseline="2923" sz="1425">
                <a:latin typeface="Tahoma"/>
                <a:cs typeface="Tahoma"/>
              </a:rPr>
              <a:t>enjoy? </a:t>
            </a:r>
            <a:r>
              <a:rPr dirty="0" baseline="5847" sz="1425" spc="7">
                <a:latin typeface="Tahoma"/>
                <a:cs typeface="Tahoma"/>
              </a:rPr>
              <a:t>Try</a:t>
            </a:r>
            <a:r>
              <a:rPr dirty="0" baseline="5847" sz="1425" spc="-225">
                <a:latin typeface="Tahoma"/>
                <a:cs typeface="Tahoma"/>
              </a:rPr>
              <a:t> </a:t>
            </a:r>
            <a:r>
              <a:rPr dirty="0" baseline="5847" sz="1425">
                <a:latin typeface="Tahoma"/>
                <a:cs typeface="Tahoma"/>
              </a:rPr>
              <a:t>our…</a:t>
            </a:r>
            <a:endParaRPr baseline="5847" sz="1425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9425" y="5245100"/>
            <a:ext cx="4017010" cy="1233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65400" marR="5080" indent="-590550">
              <a:lnSpc>
                <a:spcPct val="104700"/>
              </a:lnSpc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Joint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/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Gauss</a:t>
            </a:r>
            <a:r>
              <a:rPr dirty="0" sz="2150" spc="-6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DE 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Combo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2150" spc="15" i="1">
                <a:latin typeface="Tahoma"/>
                <a:cs typeface="Tahoma"/>
              </a:rPr>
              <a:t>P(</a:t>
            </a:r>
            <a:r>
              <a:rPr dirty="0" sz="2150" spc="15" b="1" i="1">
                <a:latin typeface="Tahoma"/>
                <a:cs typeface="Tahoma"/>
              </a:rPr>
              <a:t>u</a:t>
            </a:r>
            <a:r>
              <a:rPr dirty="0" sz="2150" spc="15" i="1">
                <a:latin typeface="Tahoma"/>
                <a:cs typeface="Tahoma"/>
              </a:rPr>
              <a:t>,</a:t>
            </a:r>
            <a:r>
              <a:rPr dirty="0" sz="2150" spc="15" b="1" i="1">
                <a:latin typeface="Tahoma"/>
                <a:cs typeface="Tahoma"/>
              </a:rPr>
              <a:t>v </a:t>
            </a:r>
            <a:r>
              <a:rPr dirty="0" sz="2150">
                <a:latin typeface="Tahoma"/>
                <a:cs typeface="Tahoma"/>
              </a:rPr>
              <a:t>|</a:t>
            </a:r>
            <a:r>
              <a:rPr dirty="0" sz="2150" i="1">
                <a:latin typeface="Tahoma"/>
                <a:cs typeface="Tahoma"/>
              </a:rPr>
              <a:t>M) </a:t>
            </a:r>
            <a:r>
              <a:rPr dirty="0" sz="2150" spc="15" i="1">
                <a:latin typeface="Tahoma"/>
                <a:cs typeface="Tahoma"/>
              </a:rPr>
              <a:t>= </a:t>
            </a:r>
            <a:r>
              <a:rPr dirty="0" sz="2150" spc="5" i="1">
                <a:solidFill>
                  <a:srgbClr val="FF0000"/>
                </a:solidFill>
                <a:latin typeface="Tahoma"/>
                <a:cs typeface="Tahoma"/>
              </a:rPr>
              <a:t>P(</a:t>
            </a:r>
            <a:r>
              <a:rPr dirty="0" sz="2150" spc="5" b="1" i="1">
                <a:solidFill>
                  <a:srgbClr val="FF0000"/>
                </a:solidFill>
                <a:latin typeface="Tahoma"/>
                <a:cs typeface="Tahoma"/>
              </a:rPr>
              <a:t>u </a:t>
            </a:r>
            <a:r>
              <a:rPr dirty="0" sz="2150" spc="5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dirty="0" sz="2150" spc="5" b="1" i="1">
                <a:solidFill>
                  <a:srgbClr val="FF0000"/>
                </a:solidFill>
                <a:latin typeface="Tahoma"/>
                <a:cs typeface="Tahoma"/>
              </a:rPr>
              <a:t>v </a:t>
            </a:r>
            <a:r>
              <a:rPr dirty="0" sz="2150" spc="5" i="1">
                <a:solidFill>
                  <a:srgbClr val="FF0000"/>
                </a:solidFill>
                <a:latin typeface="Tahoma"/>
                <a:cs typeface="Tahoma"/>
              </a:rPr>
              <a:t>,M) </a:t>
            </a:r>
            <a:r>
              <a:rPr dirty="0" sz="2150" spc="5" i="1">
                <a:solidFill>
                  <a:srgbClr val="3333CC"/>
                </a:solidFill>
                <a:latin typeface="Tahoma"/>
                <a:cs typeface="Tahoma"/>
              </a:rPr>
              <a:t>P(</a:t>
            </a:r>
            <a:r>
              <a:rPr dirty="0" sz="2150" spc="5" b="1" i="1">
                <a:solidFill>
                  <a:srgbClr val="3333CC"/>
                </a:solidFill>
                <a:latin typeface="Tahoma"/>
                <a:cs typeface="Tahoma"/>
              </a:rPr>
              <a:t>v</a:t>
            </a:r>
            <a:r>
              <a:rPr dirty="0" sz="2150" spc="225" b="1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3333CC"/>
                </a:solidFill>
                <a:latin typeface="Tahoma"/>
                <a:cs typeface="Tahoma"/>
              </a:rPr>
              <a:t>|</a:t>
            </a:r>
            <a:r>
              <a:rPr dirty="0" sz="2150" spc="20" i="1">
                <a:solidFill>
                  <a:srgbClr val="3333CC"/>
                </a:solidFill>
                <a:latin typeface="Tahoma"/>
                <a:cs typeface="Tahoma"/>
              </a:rPr>
              <a:t>M)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71717" y="6492345"/>
            <a:ext cx="1257300" cy="152400"/>
          </a:xfrm>
          <a:custGeom>
            <a:avLst/>
            <a:gdLst/>
            <a:ahLst/>
            <a:cxnLst/>
            <a:rect l="l" t="t" r="r" b="b"/>
            <a:pathLst>
              <a:path w="1257300" h="152400">
                <a:moveTo>
                  <a:pt x="0" y="0"/>
                </a:moveTo>
                <a:lnTo>
                  <a:pt x="8334" y="27979"/>
                </a:lnTo>
                <a:lnTo>
                  <a:pt x="30956" y="52387"/>
                </a:lnTo>
                <a:lnTo>
                  <a:pt x="64293" y="69651"/>
                </a:lnTo>
                <a:lnTo>
                  <a:pt x="104775" y="76200"/>
                </a:lnTo>
                <a:lnTo>
                  <a:pt x="523875" y="76200"/>
                </a:lnTo>
                <a:lnTo>
                  <a:pt x="564356" y="82748"/>
                </a:lnTo>
                <a:lnTo>
                  <a:pt x="597693" y="100012"/>
                </a:lnTo>
                <a:lnTo>
                  <a:pt x="620315" y="124420"/>
                </a:lnTo>
                <a:lnTo>
                  <a:pt x="628650" y="152400"/>
                </a:lnTo>
                <a:lnTo>
                  <a:pt x="636984" y="124420"/>
                </a:lnTo>
                <a:lnTo>
                  <a:pt x="659606" y="100012"/>
                </a:lnTo>
                <a:lnTo>
                  <a:pt x="692943" y="82748"/>
                </a:lnTo>
                <a:lnTo>
                  <a:pt x="733425" y="76200"/>
                </a:lnTo>
                <a:lnTo>
                  <a:pt x="1152525" y="76200"/>
                </a:lnTo>
                <a:lnTo>
                  <a:pt x="1193006" y="69651"/>
                </a:lnTo>
                <a:lnTo>
                  <a:pt x="1226343" y="52387"/>
                </a:lnTo>
                <a:lnTo>
                  <a:pt x="1248965" y="27979"/>
                </a:lnTo>
                <a:lnTo>
                  <a:pt x="12573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43317" y="6492345"/>
            <a:ext cx="876300" cy="152400"/>
          </a:xfrm>
          <a:custGeom>
            <a:avLst/>
            <a:gdLst/>
            <a:ahLst/>
            <a:cxnLst/>
            <a:rect l="l" t="t" r="r" b="b"/>
            <a:pathLst>
              <a:path w="876300" h="152400">
                <a:moveTo>
                  <a:pt x="0" y="0"/>
                </a:moveTo>
                <a:lnTo>
                  <a:pt x="5208" y="27979"/>
                </a:lnTo>
                <a:lnTo>
                  <a:pt x="20240" y="52387"/>
                </a:lnTo>
                <a:lnTo>
                  <a:pt x="44201" y="69651"/>
                </a:lnTo>
                <a:lnTo>
                  <a:pt x="76200" y="76200"/>
                </a:lnTo>
                <a:lnTo>
                  <a:pt x="361950" y="76200"/>
                </a:lnTo>
                <a:lnTo>
                  <a:pt x="393948" y="82748"/>
                </a:lnTo>
                <a:lnTo>
                  <a:pt x="417909" y="100012"/>
                </a:lnTo>
                <a:lnTo>
                  <a:pt x="432941" y="124420"/>
                </a:lnTo>
                <a:lnTo>
                  <a:pt x="438150" y="152400"/>
                </a:lnTo>
                <a:lnTo>
                  <a:pt x="443358" y="124420"/>
                </a:lnTo>
                <a:lnTo>
                  <a:pt x="458390" y="100012"/>
                </a:lnTo>
                <a:lnTo>
                  <a:pt x="482351" y="82748"/>
                </a:lnTo>
                <a:lnTo>
                  <a:pt x="514350" y="76200"/>
                </a:lnTo>
                <a:lnTo>
                  <a:pt x="800100" y="76200"/>
                </a:lnTo>
                <a:lnTo>
                  <a:pt x="832098" y="69651"/>
                </a:lnTo>
                <a:lnTo>
                  <a:pt x="856059" y="52387"/>
                </a:lnTo>
                <a:lnTo>
                  <a:pt x="871091" y="27979"/>
                </a:lnTo>
                <a:lnTo>
                  <a:pt x="8763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33617" y="6644745"/>
            <a:ext cx="981075" cy="514350"/>
          </a:xfrm>
          <a:custGeom>
            <a:avLst/>
            <a:gdLst/>
            <a:ahLst/>
            <a:cxnLst/>
            <a:rect l="l" t="t" r="r" b="b"/>
            <a:pathLst>
              <a:path w="981075" h="514350">
                <a:moveTo>
                  <a:pt x="0" y="514350"/>
                </a:moveTo>
                <a:lnTo>
                  <a:pt x="981075" y="514350"/>
                </a:lnTo>
                <a:lnTo>
                  <a:pt x="981075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349625" y="6731000"/>
            <a:ext cx="887730" cy="4787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 indent="13335">
              <a:lnSpc>
                <a:spcPct val="105300"/>
              </a:lnSpc>
              <a:spcBef>
                <a:spcPts val="65"/>
              </a:spcBef>
            </a:pPr>
            <a:r>
              <a:rPr dirty="0" sz="950" spc="20">
                <a:solidFill>
                  <a:srgbClr val="FF0000"/>
                </a:solidFill>
                <a:latin typeface="Tahoma"/>
                <a:cs typeface="Tahoma"/>
              </a:rPr>
              <a:t>Gaussian with  </a:t>
            </a:r>
            <a:r>
              <a:rPr dirty="0" sz="950" spc="15">
                <a:solidFill>
                  <a:srgbClr val="FF0000"/>
                </a:solidFill>
                <a:latin typeface="Tahoma"/>
                <a:cs typeface="Tahoma"/>
              </a:rPr>
              <a:t>parameters  </a:t>
            </a:r>
            <a:r>
              <a:rPr dirty="0" sz="950" spc="5">
                <a:solidFill>
                  <a:srgbClr val="FF0000"/>
                </a:solidFill>
                <a:latin typeface="Tahoma"/>
                <a:cs typeface="Tahoma"/>
              </a:rPr>
              <a:t>depending </a:t>
            </a:r>
            <a:r>
              <a:rPr dirty="0" sz="950" spc="1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dirty="0" sz="9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50" spc="10" b="1" i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67117" y="6644745"/>
            <a:ext cx="1409700" cy="361950"/>
          </a:xfrm>
          <a:custGeom>
            <a:avLst/>
            <a:gdLst/>
            <a:ahLst/>
            <a:cxnLst/>
            <a:rect l="l" t="t" r="r" b="b"/>
            <a:pathLst>
              <a:path w="1409700" h="361950">
                <a:moveTo>
                  <a:pt x="0" y="361950"/>
                </a:moveTo>
                <a:lnTo>
                  <a:pt x="1409700" y="361950"/>
                </a:lnTo>
                <a:lnTo>
                  <a:pt x="140970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721225" y="6731000"/>
            <a:ext cx="126428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8450" marR="5080" indent="-285750">
              <a:lnSpc>
                <a:spcPct val="105300"/>
              </a:lnSpc>
              <a:spcBef>
                <a:spcPts val="65"/>
              </a:spcBef>
            </a:pPr>
            <a:r>
              <a:rPr dirty="0" sz="950">
                <a:solidFill>
                  <a:srgbClr val="3333CC"/>
                </a:solidFill>
                <a:latin typeface="Tahoma"/>
                <a:cs typeface="Tahoma"/>
              </a:rPr>
              <a:t>Big </a:t>
            </a: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“m-q”-</a:t>
            </a:r>
            <a:r>
              <a:rPr dirty="0" sz="950" spc="-21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dimensional  </a:t>
            </a: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lookup</a:t>
            </a:r>
            <a:r>
              <a:rPr dirty="0" sz="950" spc="6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table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93800" marR="5080" indent="-571500">
              <a:lnSpc>
                <a:spcPct val="104700"/>
              </a:lnSpc>
            </a:pPr>
            <a:r>
              <a:rPr dirty="0" spc="20"/>
              <a:t>MLE </a:t>
            </a:r>
            <a:r>
              <a:rPr dirty="0" spc="15"/>
              <a:t>learning </a:t>
            </a:r>
            <a:r>
              <a:rPr dirty="0" spc="10"/>
              <a:t>of the </a:t>
            </a:r>
            <a:r>
              <a:rPr dirty="0" spc="15"/>
              <a:t>Joint </a:t>
            </a:r>
            <a:r>
              <a:rPr dirty="0" spc="5"/>
              <a:t>/  </a:t>
            </a:r>
            <a:r>
              <a:rPr dirty="0" spc="15"/>
              <a:t>Gauss DE</a:t>
            </a:r>
            <a:r>
              <a:rPr dirty="0" spc="50"/>
              <a:t> </a:t>
            </a:r>
            <a:r>
              <a:rPr dirty="0" spc="20"/>
              <a:t>Combo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9425" y="2025650"/>
            <a:ext cx="389318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 i="1">
                <a:latin typeface="Tahoma"/>
                <a:cs typeface="Tahoma"/>
              </a:rPr>
              <a:t>P(</a:t>
            </a:r>
            <a:r>
              <a:rPr dirty="0" sz="2150" spc="15" b="1" i="1">
                <a:latin typeface="Tahoma"/>
                <a:cs typeface="Tahoma"/>
              </a:rPr>
              <a:t>u</a:t>
            </a:r>
            <a:r>
              <a:rPr dirty="0" sz="2150" spc="15" i="1">
                <a:latin typeface="Tahoma"/>
                <a:cs typeface="Tahoma"/>
              </a:rPr>
              <a:t>,</a:t>
            </a:r>
            <a:r>
              <a:rPr dirty="0" sz="2150" spc="15" b="1" i="1">
                <a:latin typeface="Tahoma"/>
                <a:cs typeface="Tahoma"/>
              </a:rPr>
              <a:t>v </a:t>
            </a:r>
            <a:r>
              <a:rPr dirty="0" sz="2150">
                <a:latin typeface="Tahoma"/>
                <a:cs typeface="Tahoma"/>
              </a:rPr>
              <a:t>|</a:t>
            </a:r>
            <a:r>
              <a:rPr dirty="0" sz="2150" i="1">
                <a:latin typeface="Tahoma"/>
                <a:cs typeface="Tahoma"/>
              </a:rPr>
              <a:t>M) </a:t>
            </a:r>
            <a:r>
              <a:rPr dirty="0" sz="2150" spc="15" i="1">
                <a:latin typeface="Tahoma"/>
                <a:cs typeface="Tahoma"/>
              </a:rPr>
              <a:t>= </a:t>
            </a:r>
            <a:r>
              <a:rPr dirty="0" sz="2150" spc="5" i="1">
                <a:solidFill>
                  <a:srgbClr val="FF0000"/>
                </a:solidFill>
                <a:latin typeface="Tahoma"/>
                <a:cs typeface="Tahoma"/>
              </a:rPr>
              <a:t>P(</a:t>
            </a:r>
            <a:r>
              <a:rPr dirty="0" sz="2150" spc="5" b="1" i="1">
                <a:solidFill>
                  <a:srgbClr val="FF0000"/>
                </a:solidFill>
                <a:latin typeface="Tahoma"/>
                <a:cs typeface="Tahoma"/>
              </a:rPr>
              <a:t>u </a:t>
            </a:r>
            <a:r>
              <a:rPr dirty="0" sz="2150" spc="5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dirty="0" sz="2150" spc="5" b="1" i="1">
                <a:solidFill>
                  <a:srgbClr val="FF0000"/>
                </a:solidFill>
                <a:latin typeface="Tahoma"/>
                <a:cs typeface="Tahoma"/>
              </a:rPr>
              <a:t>v </a:t>
            </a:r>
            <a:r>
              <a:rPr dirty="0" sz="2150" spc="5" i="1">
                <a:solidFill>
                  <a:srgbClr val="FF0000"/>
                </a:solidFill>
                <a:latin typeface="Tahoma"/>
                <a:cs typeface="Tahoma"/>
              </a:rPr>
              <a:t>,M) </a:t>
            </a:r>
            <a:r>
              <a:rPr dirty="0" sz="2150" spc="5" i="1">
                <a:solidFill>
                  <a:srgbClr val="3333CC"/>
                </a:solidFill>
                <a:latin typeface="Tahoma"/>
                <a:cs typeface="Tahoma"/>
              </a:rPr>
              <a:t>P(</a:t>
            </a:r>
            <a:r>
              <a:rPr dirty="0" sz="2150" spc="5" b="1" i="1">
                <a:solidFill>
                  <a:srgbClr val="3333CC"/>
                </a:solidFill>
                <a:latin typeface="Tahoma"/>
                <a:cs typeface="Tahoma"/>
              </a:rPr>
              <a:t>v</a:t>
            </a:r>
            <a:r>
              <a:rPr dirty="0" sz="2150" spc="220" b="1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3333CC"/>
                </a:solidFill>
                <a:latin typeface="Tahoma"/>
                <a:cs typeface="Tahoma"/>
              </a:rPr>
              <a:t>|</a:t>
            </a:r>
            <a:r>
              <a:rPr dirty="0" sz="2150" spc="20" i="1">
                <a:solidFill>
                  <a:srgbClr val="3333CC"/>
                </a:solidFill>
                <a:latin typeface="Tahoma"/>
                <a:cs typeface="Tahoma"/>
              </a:rPr>
              <a:t>M)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925" y="3530600"/>
            <a:ext cx="1524000" cy="4178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28600" marR="30480" indent="-190500">
              <a:lnSpc>
                <a:spcPts val="1430"/>
              </a:lnSpc>
              <a:spcBef>
                <a:spcPts val="380"/>
              </a:spcBef>
            </a:pPr>
            <a:r>
              <a:rPr dirty="0" baseline="-5952" sz="2100" spc="22">
                <a:solidFill>
                  <a:srgbClr val="3333CC"/>
                </a:solidFill>
                <a:latin typeface="Tahoma"/>
                <a:cs typeface="Tahoma"/>
              </a:rPr>
              <a:t>=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Fraction of </a:t>
            </a:r>
            <a:r>
              <a:rPr dirty="0" sz="1200" spc="-10">
                <a:solidFill>
                  <a:srgbClr val="3333CC"/>
                </a:solidFill>
                <a:latin typeface="Tahoma"/>
                <a:cs typeface="Tahoma"/>
              </a:rPr>
              <a:t>records 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that match</a:t>
            </a:r>
            <a:r>
              <a:rPr dirty="0" sz="1200" spc="-2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b="1" i="1">
                <a:solidFill>
                  <a:srgbClr val="3333CC"/>
                </a:solidFill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4025" y="3549650"/>
            <a:ext cx="243204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30" i="1">
                <a:solidFill>
                  <a:srgbClr val="3333CC"/>
                </a:solidFill>
                <a:latin typeface="Tahoma"/>
                <a:cs typeface="Tahoma"/>
              </a:rPr>
              <a:t>q</a:t>
            </a:r>
            <a:r>
              <a:rPr dirty="0" baseline="-23391" sz="1425" spc="44" i="1">
                <a:solidFill>
                  <a:srgbClr val="3333CC"/>
                </a:solidFill>
                <a:latin typeface="Tahoma"/>
                <a:cs typeface="Tahoma"/>
              </a:rPr>
              <a:t>v</a:t>
            </a:r>
            <a:endParaRPr baseline="-23391" sz="1425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925" y="3016250"/>
            <a:ext cx="1564640" cy="4178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28600" marR="30480" indent="-190500">
              <a:lnSpc>
                <a:spcPts val="1430"/>
              </a:lnSpc>
              <a:spcBef>
                <a:spcPts val="380"/>
              </a:spcBef>
            </a:pPr>
            <a:r>
              <a:rPr dirty="0" baseline="-5952" sz="2100" spc="22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200" spc="5">
                <a:solidFill>
                  <a:srgbClr val="FF0000"/>
                </a:solidFill>
                <a:latin typeface="Tahoma"/>
                <a:cs typeface="Tahoma"/>
              </a:rPr>
              <a:t>Cov.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dirty="0" sz="1200" spc="-5" b="1" i="1">
                <a:solidFill>
                  <a:srgbClr val="FF0000"/>
                </a:solidFill>
                <a:latin typeface="Tahoma"/>
                <a:cs typeface="Tahoma"/>
              </a:rPr>
              <a:t>u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among  records matching</a:t>
            </a:r>
            <a:r>
              <a:rPr dirty="0" sz="12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b="1" i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4025" y="3035300"/>
            <a:ext cx="252729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40" b="1" i="1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dirty="0" baseline="-23391" sz="1425" spc="60" i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baseline="-23391" sz="1425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6925" y="2530475"/>
            <a:ext cx="1564640" cy="4178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28600" marR="30480" indent="-190500">
              <a:lnSpc>
                <a:spcPts val="1430"/>
              </a:lnSpc>
              <a:spcBef>
                <a:spcPts val="380"/>
              </a:spcBef>
            </a:pPr>
            <a:r>
              <a:rPr dirty="0" baseline="-5952" sz="2100" spc="22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200" spc="-15">
                <a:solidFill>
                  <a:srgbClr val="FF0000"/>
                </a:solidFill>
                <a:latin typeface="Tahoma"/>
                <a:cs typeface="Tahoma"/>
              </a:rPr>
              <a:t>Mean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dirty="0" sz="1200" spc="-5" b="1" i="1">
                <a:solidFill>
                  <a:srgbClr val="FF0000"/>
                </a:solidFill>
                <a:latin typeface="Tahoma"/>
                <a:cs typeface="Tahoma"/>
              </a:rPr>
              <a:t>u </a:t>
            </a:r>
            <a:r>
              <a:rPr dirty="0" sz="1200" spc="10">
                <a:solidFill>
                  <a:srgbClr val="FF0000"/>
                </a:solidFill>
                <a:latin typeface="Tahoma"/>
                <a:cs typeface="Tahoma"/>
              </a:rPr>
              <a:t>among 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records matching</a:t>
            </a:r>
            <a:r>
              <a:rPr dirty="0" sz="12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b="1" i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4025" y="2549525"/>
            <a:ext cx="252729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50" b="1" i="1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dirty="0" baseline="-23391" sz="1425" spc="75" i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baseline="-23391" sz="1425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3417" y="2528093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 h="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33417" y="3013868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 h="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33417" y="3537743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 h="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33417" y="4052093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 h="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24025" y="4225925"/>
            <a:ext cx="4267200" cy="4597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52500">
              <a:lnSpc>
                <a:spcPct val="100000"/>
              </a:lnSpc>
              <a:spcBef>
                <a:spcPts val="125"/>
              </a:spcBef>
            </a:pPr>
            <a:r>
              <a:rPr dirty="0" sz="1550" spc="15" b="1" i="1">
                <a:solidFill>
                  <a:srgbClr val="FF0000"/>
                </a:solidFill>
                <a:latin typeface="Tahoma"/>
                <a:cs typeface="Tahoma"/>
              </a:rPr>
              <a:t>u </a:t>
            </a:r>
            <a:r>
              <a:rPr dirty="0" sz="1550" spc="5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dirty="0" sz="1550" spc="5" b="1" i="1">
                <a:solidFill>
                  <a:srgbClr val="FF0000"/>
                </a:solidFill>
                <a:latin typeface="Tahoma"/>
                <a:cs typeface="Tahoma"/>
              </a:rPr>
              <a:t>v </a:t>
            </a:r>
            <a:r>
              <a:rPr dirty="0" sz="1550" spc="55" b="1" i="1">
                <a:solidFill>
                  <a:srgbClr val="FF0000"/>
                </a:solidFill>
                <a:latin typeface="Tahoma"/>
                <a:cs typeface="Tahoma"/>
              </a:rPr>
              <a:t>,</a:t>
            </a:r>
            <a:r>
              <a:rPr dirty="0" sz="1550" spc="55" i="1">
                <a:solidFill>
                  <a:srgbClr val="FF0000"/>
                </a:solidFill>
                <a:latin typeface="Tahoma"/>
                <a:cs typeface="Tahoma"/>
              </a:rPr>
              <a:t>M </a:t>
            </a:r>
            <a:r>
              <a:rPr dirty="0" sz="1550" spc="15" i="1">
                <a:solidFill>
                  <a:srgbClr val="FF0000"/>
                </a:solidFill>
                <a:latin typeface="Tahoma"/>
                <a:cs typeface="Tahoma"/>
              </a:rPr>
              <a:t>~ </a:t>
            </a:r>
            <a:r>
              <a:rPr dirty="0" sz="1550" i="1">
                <a:solidFill>
                  <a:srgbClr val="FF0000"/>
                </a:solidFill>
                <a:latin typeface="Tahoma"/>
                <a:cs typeface="Tahoma"/>
              </a:rPr>
              <a:t>N(</a:t>
            </a:r>
            <a:r>
              <a:rPr dirty="0" sz="1550" b="1" i="1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dirty="0" baseline="-21164" sz="1575" i="1">
                <a:solidFill>
                  <a:srgbClr val="FF0000"/>
                </a:solidFill>
                <a:latin typeface="Tahoma"/>
                <a:cs typeface="Tahoma"/>
              </a:rPr>
              <a:t>v </a:t>
            </a:r>
            <a:r>
              <a:rPr dirty="0" sz="1550" spc="5" i="1">
                <a:solidFill>
                  <a:srgbClr val="FF0000"/>
                </a:solidFill>
                <a:latin typeface="Tahoma"/>
                <a:cs typeface="Tahoma"/>
              </a:rPr>
              <a:t>, </a:t>
            </a:r>
            <a:r>
              <a:rPr dirty="0" sz="1550" spc="45" b="1" i="1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dirty="0" baseline="-21164" sz="1575" spc="67" i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dirty="0" sz="1550" spc="45" i="1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dirty="0" sz="1550" spc="5" i="1">
                <a:solidFill>
                  <a:srgbClr val="3333CC"/>
                </a:solidFill>
                <a:latin typeface="Tahoma"/>
                <a:cs typeface="Tahoma"/>
              </a:rPr>
              <a:t>, </a:t>
            </a:r>
            <a:r>
              <a:rPr dirty="0" sz="1550" spc="10" i="1">
                <a:solidFill>
                  <a:srgbClr val="3333CC"/>
                </a:solidFill>
                <a:latin typeface="Tahoma"/>
                <a:cs typeface="Tahoma"/>
              </a:rPr>
              <a:t>P(</a:t>
            </a:r>
            <a:r>
              <a:rPr dirty="0" sz="1550" spc="10" b="1" i="1">
                <a:solidFill>
                  <a:srgbClr val="3333CC"/>
                </a:solidFill>
                <a:latin typeface="Tahoma"/>
                <a:cs typeface="Tahoma"/>
              </a:rPr>
              <a:t>v </a:t>
            </a:r>
            <a:r>
              <a:rPr dirty="0" sz="1550" spc="5">
                <a:solidFill>
                  <a:srgbClr val="3333CC"/>
                </a:solidFill>
                <a:latin typeface="Tahoma"/>
                <a:cs typeface="Tahoma"/>
              </a:rPr>
              <a:t>|</a:t>
            </a:r>
            <a:r>
              <a:rPr dirty="0" sz="1550" spc="5" i="1">
                <a:solidFill>
                  <a:srgbClr val="3333CC"/>
                </a:solidFill>
                <a:latin typeface="Tahoma"/>
                <a:cs typeface="Tahoma"/>
              </a:rPr>
              <a:t>M) </a:t>
            </a:r>
            <a:r>
              <a:rPr dirty="0" sz="1550" spc="15" i="1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sz="1550" spc="-165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550" i="1">
                <a:solidFill>
                  <a:srgbClr val="3333CC"/>
                </a:solidFill>
                <a:latin typeface="Tahoma"/>
                <a:cs typeface="Tahoma"/>
              </a:rPr>
              <a:t>q</a:t>
            </a:r>
            <a:r>
              <a:rPr dirty="0" baseline="-21164" sz="1575" i="1">
                <a:solidFill>
                  <a:srgbClr val="3333CC"/>
                </a:solidFill>
                <a:latin typeface="Tahoma"/>
                <a:cs typeface="Tahoma"/>
              </a:rPr>
              <a:t>v</a:t>
            </a:r>
            <a:endParaRPr baseline="-21164" sz="1575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15"/>
              </a:spcBef>
              <a:tabLst>
                <a:tab pos="3028315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9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49425" y="5245100"/>
            <a:ext cx="3978275" cy="111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9050" marR="5080" indent="-571500">
              <a:lnSpc>
                <a:spcPct val="104700"/>
              </a:lnSpc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MLE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learning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of the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Joint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/ 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Gauss DE</a:t>
            </a:r>
            <a:r>
              <a:rPr dirty="0" sz="2150" spc="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Combo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150" spc="15" i="1">
                <a:latin typeface="Tahoma"/>
                <a:cs typeface="Tahoma"/>
              </a:rPr>
              <a:t>P(</a:t>
            </a:r>
            <a:r>
              <a:rPr dirty="0" sz="2150" spc="15" b="1" i="1">
                <a:latin typeface="Tahoma"/>
                <a:cs typeface="Tahoma"/>
              </a:rPr>
              <a:t>u</a:t>
            </a:r>
            <a:r>
              <a:rPr dirty="0" sz="2150" spc="15" i="1">
                <a:latin typeface="Tahoma"/>
                <a:cs typeface="Tahoma"/>
              </a:rPr>
              <a:t>,</a:t>
            </a:r>
            <a:r>
              <a:rPr dirty="0" sz="2150" spc="15" b="1" i="1">
                <a:latin typeface="Tahoma"/>
                <a:cs typeface="Tahoma"/>
              </a:rPr>
              <a:t>v </a:t>
            </a:r>
            <a:r>
              <a:rPr dirty="0" sz="2150">
                <a:latin typeface="Tahoma"/>
                <a:cs typeface="Tahoma"/>
              </a:rPr>
              <a:t>|</a:t>
            </a:r>
            <a:r>
              <a:rPr dirty="0" sz="2150" i="1">
                <a:latin typeface="Tahoma"/>
                <a:cs typeface="Tahoma"/>
              </a:rPr>
              <a:t>M) </a:t>
            </a:r>
            <a:r>
              <a:rPr dirty="0" sz="2150" spc="15" i="1">
                <a:latin typeface="Tahoma"/>
                <a:cs typeface="Tahoma"/>
              </a:rPr>
              <a:t>= </a:t>
            </a:r>
            <a:r>
              <a:rPr dirty="0" sz="2150" spc="5" i="1">
                <a:solidFill>
                  <a:srgbClr val="FF0000"/>
                </a:solidFill>
                <a:latin typeface="Tahoma"/>
                <a:cs typeface="Tahoma"/>
              </a:rPr>
              <a:t>P(</a:t>
            </a:r>
            <a:r>
              <a:rPr dirty="0" sz="2150" spc="5" b="1" i="1">
                <a:solidFill>
                  <a:srgbClr val="FF0000"/>
                </a:solidFill>
                <a:latin typeface="Tahoma"/>
                <a:cs typeface="Tahoma"/>
              </a:rPr>
              <a:t>u </a:t>
            </a:r>
            <a:r>
              <a:rPr dirty="0" sz="2150" spc="5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dirty="0" sz="2150" spc="5" b="1" i="1">
                <a:solidFill>
                  <a:srgbClr val="FF0000"/>
                </a:solidFill>
                <a:latin typeface="Tahoma"/>
                <a:cs typeface="Tahoma"/>
              </a:rPr>
              <a:t>v </a:t>
            </a:r>
            <a:r>
              <a:rPr dirty="0" sz="2150" spc="5" i="1">
                <a:solidFill>
                  <a:srgbClr val="FF0000"/>
                </a:solidFill>
                <a:latin typeface="Tahoma"/>
                <a:cs typeface="Tahoma"/>
              </a:rPr>
              <a:t>,M) </a:t>
            </a:r>
            <a:r>
              <a:rPr dirty="0" sz="2150" spc="5" i="1">
                <a:solidFill>
                  <a:srgbClr val="3333CC"/>
                </a:solidFill>
                <a:latin typeface="Tahoma"/>
                <a:cs typeface="Tahoma"/>
              </a:rPr>
              <a:t>P(</a:t>
            </a:r>
            <a:r>
              <a:rPr dirty="0" sz="2150" spc="5" b="1" i="1">
                <a:solidFill>
                  <a:srgbClr val="3333CC"/>
                </a:solidFill>
                <a:latin typeface="Tahoma"/>
                <a:cs typeface="Tahoma"/>
              </a:rPr>
              <a:t>v</a:t>
            </a:r>
            <a:r>
              <a:rPr dirty="0" sz="2150" spc="220" b="1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3333CC"/>
                </a:solidFill>
                <a:latin typeface="Tahoma"/>
                <a:cs typeface="Tahoma"/>
              </a:rPr>
              <a:t>|</a:t>
            </a:r>
            <a:r>
              <a:rPr dirty="0" sz="2150" spc="20" i="1">
                <a:solidFill>
                  <a:srgbClr val="3333CC"/>
                </a:solidFill>
                <a:latin typeface="Tahoma"/>
                <a:cs typeface="Tahoma"/>
              </a:rPr>
              <a:t>M)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92525" y="7016750"/>
            <a:ext cx="15748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5">
                <a:solidFill>
                  <a:srgbClr val="FF0000"/>
                </a:solidFill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2525" y="6530975"/>
            <a:ext cx="15748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5">
                <a:solidFill>
                  <a:srgbClr val="FF0000"/>
                </a:solidFill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6925" y="7512050"/>
            <a:ext cx="1524000" cy="4178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28600" marR="30480" indent="-190500">
              <a:lnSpc>
                <a:spcPts val="1430"/>
              </a:lnSpc>
              <a:spcBef>
                <a:spcPts val="380"/>
              </a:spcBef>
            </a:pPr>
            <a:r>
              <a:rPr dirty="0" baseline="-5952" sz="2100" spc="22">
                <a:solidFill>
                  <a:srgbClr val="3333CC"/>
                </a:solidFill>
                <a:latin typeface="Tahoma"/>
                <a:cs typeface="Tahoma"/>
              </a:rPr>
              <a:t>=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Fraction of </a:t>
            </a:r>
            <a:r>
              <a:rPr dirty="0" sz="1200" spc="-10">
                <a:solidFill>
                  <a:srgbClr val="3333CC"/>
                </a:solidFill>
                <a:latin typeface="Tahoma"/>
                <a:cs typeface="Tahoma"/>
              </a:rPr>
              <a:t>records 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that match</a:t>
            </a:r>
            <a:r>
              <a:rPr dirty="0" sz="1200" spc="-2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b="1" i="1">
                <a:solidFill>
                  <a:srgbClr val="3333CC"/>
                </a:solidFill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4025" y="7531100"/>
            <a:ext cx="243204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30" i="1">
                <a:solidFill>
                  <a:srgbClr val="3333CC"/>
                </a:solidFill>
                <a:latin typeface="Tahoma"/>
                <a:cs typeface="Tahoma"/>
              </a:rPr>
              <a:t>q</a:t>
            </a:r>
            <a:r>
              <a:rPr dirty="0" baseline="-23391" sz="1425" spc="44" i="1">
                <a:solidFill>
                  <a:srgbClr val="3333CC"/>
                </a:solidFill>
                <a:latin typeface="Tahoma"/>
                <a:cs typeface="Tahoma"/>
              </a:rPr>
              <a:t>v</a:t>
            </a:r>
            <a:endParaRPr baseline="-23391" sz="1425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66925" y="6997700"/>
            <a:ext cx="1564640" cy="4178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28600" marR="30480" indent="-190500">
              <a:lnSpc>
                <a:spcPts val="1430"/>
              </a:lnSpc>
              <a:spcBef>
                <a:spcPts val="380"/>
              </a:spcBef>
            </a:pPr>
            <a:r>
              <a:rPr dirty="0" baseline="-5952" sz="2100" spc="22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200" spc="5">
                <a:solidFill>
                  <a:srgbClr val="FF0000"/>
                </a:solidFill>
                <a:latin typeface="Tahoma"/>
                <a:cs typeface="Tahoma"/>
              </a:rPr>
              <a:t>Cov.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dirty="0" sz="1200" spc="-5" b="1" i="1">
                <a:solidFill>
                  <a:srgbClr val="FF0000"/>
                </a:solidFill>
                <a:latin typeface="Tahoma"/>
                <a:cs typeface="Tahoma"/>
              </a:rPr>
              <a:t>u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among  records matching</a:t>
            </a:r>
            <a:r>
              <a:rPr dirty="0" sz="12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b="1" i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4025" y="7016750"/>
            <a:ext cx="252729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40" b="1" i="1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dirty="0" baseline="-23391" sz="1425" spc="60" i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baseline="-23391" sz="1425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6925" y="6511925"/>
            <a:ext cx="1564640" cy="4178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28600" marR="30480" indent="-190500">
              <a:lnSpc>
                <a:spcPts val="1430"/>
              </a:lnSpc>
              <a:spcBef>
                <a:spcPts val="380"/>
              </a:spcBef>
            </a:pPr>
            <a:r>
              <a:rPr dirty="0" baseline="-5952" sz="2100" spc="22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200" spc="-15">
                <a:solidFill>
                  <a:srgbClr val="FF0000"/>
                </a:solidFill>
                <a:latin typeface="Tahoma"/>
                <a:cs typeface="Tahoma"/>
              </a:rPr>
              <a:t>Mean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dirty="0" sz="1200" spc="-5" b="1" i="1">
                <a:solidFill>
                  <a:srgbClr val="FF0000"/>
                </a:solidFill>
                <a:latin typeface="Tahoma"/>
                <a:cs typeface="Tahoma"/>
              </a:rPr>
              <a:t>u </a:t>
            </a:r>
            <a:r>
              <a:rPr dirty="0" sz="1200" spc="10">
                <a:solidFill>
                  <a:srgbClr val="FF0000"/>
                </a:solidFill>
                <a:latin typeface="Tahoma"/>
                <a:cs typeface="Tahoma"/>
              </a:rPr>
              <a:t>among 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records matching</a:t>
            </a:r>
            <a:r>
              <a:rPr dirty="0" sz="12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b="1" i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4025" y="6530975"/>
            <a:ext cx="252729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50" b="1" i="1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dirty="0" baseline="-23391" sz="1425" spc="75" i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baseline="-23391" sz="1425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33417" y="6454245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 h="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33417" y="6940020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 h="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33417" y="7463895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 h="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33417" y="7978245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 h="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19550" y="6743700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8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400550" y="6489609"/>
            <a:ext cx="421640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9876" sz="3375" spc="22">
                <a:latin typeface="Symbol"/>
                <a:cs typeface="Symbol"/>
              </a:rPr>
              <a:t></a:t>
            </a:r>
            <a:r>
              <a:rPr dirty="0" baseline="-9876" sz="3375" spc="-532">
                <a:latin typeface="Times New Roman"/>
                <a:cs typeface="Times New Roman"/>
              </a:rPr>
              <a:t> </a:t>
            </a:r>
            <a:r>
              <a:rPr dirty="0" sz="1500" spc="5" b="1">
                <a:latin typeface="Times New Roman"/>
                <a:cs typeface="Times New Roman"/>
              </a:rPr>
              <a:t>u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87900" y="6713855"/>
            <a:ext cx="7556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5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24325" y="6847205"/>
            <a:ext cx="71374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9803" sz="1275" spc="22" b="1">
                <a:latin typeface="Times New Roman"/>
                <a:cs typeface="Times New Roman"/>
              </a:rPr>
              <a:t>v</a:t>
            </a:r>
            <a:r>
              <a:rPr dirty="0" baseline="-9803" sz="1275" spc="-30" b="1">
                <a:latin typeface="Times New Roman"/>
                <a:cs typeface="Times New Roman"/>
              </a:rPr>
              <a:t> </a:t>
            </a:r>
            <a:r>
              <a:rPr dirty="0" sz="850" spc="15" i="1">
                <a:latin typeface="Times New Roman"/>
                <a:cs typeface="Times New Roman"/>
              </a:rPr>
              <a:t>k </a:t>
            </a:r>
            <a:r>
              <a:rPr dirty="0" sz="850" spc="40">
                <a:latin typeface="Times New Roman"/>
                <a:cs typeface="Times New Roman"/>
              </a:rPr>
              <a:t>s.t. </a:t>
            </a:r>
            <a:r>
              <a:rPr dirty="0" sz="850" spc="15" b="1">
                <a:latin typeface="Times New Roman"/>
                <a:cs typeface="Times New Roman"/>
              </a:rPr>
              <a:t>v </a:t>
            </a:r>
            <a:r>
              <a:rPr dirty="0" baseline="-23148" sz="900" spc="15" i="1">
                <a:latin typeface="Times New Roman"/>
                <a:cs typeface="Times New Roman"/>
              </a:rPr>
              <a:t>k </a:t>
            </a:r>
            <a:r>
              <a:rPr dirty="0" sz="850" spc="15">
                <a:latin typeface="Symbol"/>
                <a:cs typeface="Symbol"/>
              </a:rPr>
              <a:t></a:t>
            </a:r>
            <a:r>
              <a:rPr dirty="0" sz="850" spc="15">
                <a:latin typeface="Times New Roman"/>
                <a:cs typeface="Times New Roman"/>
              </a:rPr>
              <a:t> </a:t>
            </a:r>
            <a:r>
              <a:rPr dirty="0" sz="850" spc="15" b="1">
                <a:latin typeface="Times New Roman"/>
                <a:cs typeface="Times New Roman"/>
              </a:rPr>
              <a:t>v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73525" y="6462123"/>
            <a:ext cx="12192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62400" y="72771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359275" y="7070635"/>
            <a:ext cx="162496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0215" algn="l"/>
                <a:tab pos="831215" algn="l"/>
                <a:tab pos="1174115" algn="l"/>
                <a:tab pos="1555115" algn="l"/>
              </a:tabLst>
            </a:pPr>
            <a:r>
              <a:rPr dirty="0" sz="2250" spc="15">
                <a:latin typeface="Symbol"/>
                <a:cs typeface="Symbol"/>
              </a:rPr>
              <a:t></a:t>
            </a:r>
            <a:r>
              <a:rPr dirty="0" sz="2250" spc="15">
                <a:latin typeface="Times New Roman"/>
                <a:cs typeface="Times New Roman"/>
              </a:rPr>
              <a:t>	</a:t>
            </a:r>
            <a:r>
              <a:rPr dirty="0" sz="850" spc="15" i="1">
                <a:latin typeface="Times New Roman"/>
                <a:cs typeface="Times New Roman"/>
              </a:rPr>
              <a:t>k</a:t>
            </a:r>
            <a:r>
              <a:rPr dirty="0" sz="850" spc="15" i="1">
                <a:latin typeface="Times New Roman"/>
                <a:cs typeface="Times New Roman"/>
              </a:rPr>
              <a:t>	</a:t>
            </a:r>
            <a:r>
              <a:rPr dirty="0" sz="850" spc="15" b="1">
                <a:latin typeface="Times New Roman"/>
                <a:cs typeface="Times New Roman"/>
              </a:rPr>
              <a:t>v</a:t>
            </a:r>
            <a:r>
              <a:rPr dirty="0" sz="850" spc="15" b="1">
                <a:latin typeface="Times New Roman"/>
                <a:cs typeface="Times New Roman"/>
              </a:rPr>
              <a:t>	</a:t>
            </a:r>
            <a:r>
              <a:rPr dirty="0" sz="850" spc="15" i="1">
                <a:latin typeface="Times New Roman"/>
                <a:cs typeface="Times New Roman"/>
              </a:rPr>
              <a:t>k</a:t>
            </a:r>
            <a:r>
              <a:rPr dirty="0" sz="850" spc="15" i="1">
                <a:latin typeface="Times New Roman"/>
                <a:cs typeface="Times New Roman"/>
              </a:rPr>
              <a:t>	</a:t>
            </a:r>
            <a:r>
              <a:rPr dirty="0" sz="850" spc="15" b="1">
                <a:latin typeface="Times New Roman"/>
                <a:cs typeface="Times New Roman"/>
              </a:rPr>
              <a:t>v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68750" y="7271748"/>
            <a:ext cx="14351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10" i="1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67175" y="7380605"/>
            <a:ext cx="70421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9803" sz="1275" spc="22" b="1">
                <a:latin typeface="Times New Roman"/>
                <a:cs typeface="Times New Roman"/>
              </a:rPr>
              <a:t>v </a:t>
            </a:r>
            <a:r>
              <a:rPr dirty="0" sz="850" spc="15" i="1">
                <a:latin typeface="Times New Roman"/>
                <a:cs typeface="Times New Roman"/>
              </a:rPr>
              <a:t>k </a:t>
            </a:r>
            <a:r>
              <a:rPr dirty="0" sz="850" spc="40">
                <a:latin typeface="Times New Roman"/>
                <a:cs typeface="Times New Roman"/>
              </a:rPr>
              <a:t>s.t.</a:t>
            </a:r>
            <a:r>
              <a:rPr dirty="0" sz="850" spc="40" b="1">
                <a:latin typeface="Times New Roman"/>
                <a:cs typeface="Times New Roman"/>
              </a:rPr>
              <a:t>v </a:t>
            </a:r>
            <a:r>
              <a:rPr dirty="0" baseline="-23148" sz="900" spc="15" i="1">
                <a:latin typeface="Times New Roman"/>
                <a:cs typeface="Times New Roman"/>
              </a:rPr>
              <a:t>k </a:t>
            </a:r>
            <a:r>
              <a:rPr dirty="0" sz="850" spc="15">
                <a:latin typeface="Symbol"/>
                <a:cs typeface="Symbol"/>
              </a:rPr>
              <a:t></a:t>
            </a:r>
            <a:r>
              <a:rPr dirty="0" sz="850" spc="-120">
                <a:latin typeface="Times New Roman"/>
                <a:cs typeface="Times New Roman"/>
              </a:rPr>
              <a:t> </a:t>
            </a:r>
            <a:r>
              <a:rPr dirty="0" sz="850" spc="15" b="1">
                <a:latin typeface="Times New Roman"/>
                <a:cs typeface="Times New Roman"/>
              </a:rPr>
              <a:t>v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72000" y="7119348"/>
            <a:ext cx="160591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51790" algn="l"/>
                <a:tab pos="1075690" algn="l"/>
              </a:tabLst>
            </a:pPr>
            <a:r>
              <a:rPr dirty="0" sz="1500" spc="15">
                <a:latin typeface="Times New Roman"/>
                <a:cs typeface="Times New Roman"/>
              </a:rPr>
              <a:t>(</a:t>
            </a:r>
            <a:r>
              <a:rPr dirty="0" sz="1500" spc="15" b="1">
                <a:latin typeface="Times New Roman"/>
                <a:cs typeface="Times New Roman"/>
              </a:rPr>
              <a:t>u	</a:t>
            </a:r>
            <a:r>
              <a:rPr dirty="0" sz="1500" spc="5">
                <a:latin typeface="Symbol"/>
                <a:cs typeface="Symbol"/>
              </a:rPr>
              <a:t></a:t>
            </a:r>
            <a:r>
              <a:rPr dirty="0" sz="1500" spc="-160">
                <a:latin typeface="Times New Roman"/>
                <a:cs typeface="Times New Roman"/>
              </a:rPr>
              <a:t> </a:t>
            </a:r>
            <a:r>
              <a:rPr dirty="0" sz="1500" spc="5" b="1">
                <a:latin typeface="Times New Roman"/>
                <a:cs typeface="Times New Roman"/>
              </a:rPr>
              <a:t>µ </a:t>
            </a:r>
            <a:r>
              <a:rPr dirty="0" sz="1500" spc="100" b="1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)(</a:t>
            </a:r>
            <a:r>
              <a:rPr dirty="0" sz="1500" spc="15" b="1">
                <a:latin typeface="Times New Roman"/>
                <a:cs typeface="Times New Roman"/>
              </a:rPr>
              <a:t>u	</a:t>
            </a:r>
            <a:r>
              <a:rPr dirty="0" sz="1500" spc="5">
                <a:latin typeface="Symbol"/>
                <a:cs typeface="Symbol"/>
              </a:rPr>
              <a:t>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5" b="1">
                <a:latin typeface="Times New Roman"/>
                <a:cs typeface="Times New Roman"/>
              </a:rPr>
              <a:t>µ</a:t>
            </a:r>
            <a:r>
              <a:rPr dirty="0" sz="1500" spc="245" b="1">
                <a:latin typeface="Times New Roman"/>
                <a:cs typeface="Times New Roman"/>
              </a:rPr>
              <a:t> </a:t>
            </a:r>
            <a:r>
              <a:rPr dirty="0" sz="1500" spc="55">
                <a:latin typeface="Times New Roman"/>
                <a:cs typeface="Times New Roman"/>
              </a:rPr>
              <a:t>)</a:t>
            </a:r>
            <a:r>
              <a:rPr dirty="0" baseline="42483" sz="1275" spc="82" i="1">
                <a:latin typeface="Times New Roman"/>
                <a:cs typeface="Times New Roman"/>
              </a:rPr>
              <a:t>T</a:t>
            </a:r>
            <a:endParaRPr baseline="42483" sz="127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6375" y="6712385"/>
            <a:ext cx="153035" cy="5397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320"/>
              </a:spcBef>
            </a:pPr>
            <a:r>
              <a:rPr dirty="0" sz="1500" spc="10" i="1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500" spc="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76700" y="78105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667125" y="7483720"/>
            <a:ext cx="659765" cy="577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466725" marR="43180" indent="-428625">
              <a:lnSpc>
                <a:spcPct val="120800"/>
              </a:lnSpc>
              <a:spcBef>
                <a:spcPts val="95"/>
              </a:spcBef>
              <a:tabLst>
                <a:tab pos="427990" algn="l"/>
              </a:tabLst>
            </a:pPr>
            <a:r>
              <a:rPr dirty="0" baseline="1984" sz="2100" spc="22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1984" sz="2100" spc="22">
                <a:solidFill>
                  <a:srgbClr val="3333CC"/>
                </a:solidFill>
                <a:latin typeface="Tahoma"/>
                <a:cs typeface="Tahoma"/>
              </a:rPr>
              <a:t>	</a:t>
            </a:r>
            <a:r>
              <a:rPr dirty="0" sz="1500" spc="55" i="1">
                <a:latin typeface="Times New Roman"/>
                <a:cs typeface="Times New Roman"/>
              </a:rPr>
              <a:t>R</a:t>
            </a:r>
            <a:r>
              <a:rPr dirty="0" baseline="-26143" sz="1275" spc="15" b="1">
                <a:latin typeface="Times New Roman"/>
                <a:cs typeface="Times New Roman"/>
              </a:rPr>
              <a:t>v  </a:t>
            </a:r>
            <a:r>
              <a:rPr dirty="0" sz="1500" spc="5" i="1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24025" y="8207375"/>
            <a:ext cx="4267200" cy="4597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52500">
              <a:lnSpc>
                <a:spcPct val="100000"/>
              </a:lnSpc>
              <a:spcBef>
                <a:spcPts val="125"/>
              </a:spcBef>
            </a:pPr>
            <a:r>
              <a:rPr dirty="0" sz="1550" spc="15" b="1" i="1">
                <a:solidFill>
                  <a:srgbClr val="FF0000"/>
                </a:solidFill>
                <a:latin typeface="Tahoma"/>
                <a:cs typeface="Tahoma"/>
              </a:rPr>
              <a:t>u </a:t>
            </a:r>
            <a:r>
              <a:rPr dirty="0" sz="1550" spc="5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dirty="0" sz="1550" spc="5" b="1" i="1">
                <a:solidFill>
                  <a:srgbClr val="FF0000"/>
                </a:solidFill>
                <a:latin typeface="Tahoma"/>
                <a:cs typeface="Tahoma"/>
              </a:rPr>
              <a:t>v </a:t>
            </a:r>
            <a:r>
              <a:rPr dirty="0" sz="1550" spc="55" b="1" i="1">
                <a:solidFill>
                  <a:srgbClr val="FF0000"/>
                </a:solidFill>
                <a:latin typeface="Tahoma"/>
                <a:cs typeface="Tahoma"/>
              </a:rPr>
              <a:t>,</a:t>
            </a:r>
            <a:r>
              <a:rPr dirty="0" sz="1550" spc="55" i="1">
                <a:solidFill>
                  <a:srgbClr val="FF0000"/>
                </a:solidFill>
                <a:latin typeface="Tahoma"/>
                <a:cs typeface="Tahoma"/>
              </a:rPr>
              <a:t>M </a:t>
            </a:r>
            <a:r>
              <a:rPr dirty="0" sz="1550" spc="15" i="1">
                <a:solidFill>
                  <a:srgbClr val="FF0000"/>
                </a:solidFill>
                <a:latin typeface="Tahoma"/>
                <a:cs typeface="Tahoma"/>
              </a:rPr>
              <a:t>~ </a:t>
            </a:r>
            <a:r>
              <a:rPr dirty="0" sz="1550" i="1">
                <a:solidFill>
                  <a:srgbClr val="FF0000"/>
                </a:solidFill>
                <a:latin typeface="Tahoma"/>
                <a:cs typeface="Tahoma"/>
              </a:rPr>
              <a:t>N(</a:t>
            </a:r>
            <a:r>
              <a:rPr dirty="0" sz="1550" b="1" i="1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dirty="0" baseline="-21164" sz="1575" i="1">
                <a:solidFill>
                  <a:srgbClr val="FF0000"/>
                </a:solidFill>
                <a:latin typeface="Tahoma"/>
                <a:cs typeface="Tahoma"/>
              </a:rPr>
              <a:t>v </a:t>
            </a:r>
            <a:r>
              <a:rPr dirty="0" sz="1550" spc="5" i="1">
                <a:solidFill>
                  <a:srgbClr val="FF0000"/>
                </a:solidFill>
                <a:latin typeface="Tahoma"/>
                <a:cs typeface="Tahoma"/>
              </a:rPr>
              <a:t>, </a:t>
            </a:r>
            <a:r>
              <a:rPr dirty="0" sz="1550" spc="45" b="1" i="1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dirty="0" baseline="-21164" sz="1575" spc="67" i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dirty="0" sz="1550" spc="45" i="1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dirty="0" sz="1550" spc="5" i="1">
                <a:solidFill>
                  <a:srgbClr val="3333CC"/>
                </a:solidFill>
                <a:latin typeface="Tahoma"/>
                <a:cs typeface="Tahoma"/>
              </a:rPr>
              <a:t>, </a:t>
            </a:r>
            <a:r>
              <a:rPr dirty="0" sz="1550" spc="10" i="1">
                <a:solidFill>
                  <a:srgbClr val="3333CC"/>
                </a:solidFill>
                <a:latin typeface="Tahoma"/>
                <a:cs typeface="Tahoma"/>
              </a:rPr>
              <a:t>P(</a:t>
            </a:r>
            <a:r>
              <a:rPr dirty="0" sz="1550" spc="10" b="1" i="1">
                <a:solidFill>
                  <a:srgbClr val="3333CC"/>
                </a:solidFill>
                <a:latin typeface="Tahoma"/>
                <a:cs typeface="Tahoma"/>
              </a:rPr>
              <a:t>v </a:t>
            </a:r>
            <a:r>
              <a:rPr dirty="0" sz="1550" spc="5">
                <a:solidFill>
                  <a:srgbClr val="3333CC"/>
                </a:solidFill>
                <a:latin typeface="Tahoma"/>
                <a:cs typeface="Tahoma"/>
              </a:rPr>
              <a:t>|</a:t>
            </a:r>
            <a:r>
              <a:rPr dirty="0" sz="1550" spc="5" i="1">
                <a:solidFill>
                  <a:srgbClr val="3333CC"/>
                </a:solidFill>
                <a:latin typeface="Tahoma"/>
                <a:cs typeface="Tahoma"/>
              </a:rPr>
              <a:t>M) </a:t>
            </a:r>
            <a:r>
              <a:rPr dirty="0" sz="1550" spc="15" i="1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sz="1550" spc="-165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550" i="1">
                <a:solidFill>
                  <a:srgbClr val="3333CC"/>
                </a:solidFill>
                <a:latin typeface="Tahoma"/>
                <a:cs typeface="Tahoma"/>
              </a:rPr>
              <a:t>q</a:t>
            </a:r>
            <a:r>
              <a:rPr dirty="0" baseline="-21164" sz="1575" i="1">
                <a:solidFill>
                  <a:srgbClr val="3333CC"/>
                </a:solidFill>
                <a:latin typeface="Tahoma"/>
                <a:cs typeface="Tahoma"/>
              </a:rPr>
              <a:t>v</a:t>
            </a:r>
            <a:endParaRPr baseline="-21164" sz="1575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15"/>
              </a:spcBef>
              <a:tabLst>
                <a:tab pos="3028315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9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00417" y="7863945"/>
            <a:ext cx="1714500" cy="200025"/>
          </a:xfrm>
          <a:custGeom>
            <a:avLst/>
            <a:gdLst/>
            <a:ahLst/>
            <a:cxnLst/>
            <a:rect l="l" t="t" r="r" b="b"/>
            <a:pathLst>
              <a:path w="1714500" h="200025">
                <a:moveTo>
                  <a:pt x="0" y="200025"/>
                </a:moveTo>
                <a:lnTo>
                  <a:pt x="1714500" y="200025"/>
                </a:lnTo>
                <a:lnTo>
                  <a:pt x="1714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00417" y="7863945"/>
            <a:ext cx="1714500" cy="200025"/>
          </a:xfrm>
          <a:custGeom>
            <a:avLst/>
            <a:gdLst/>
            <a:ahLst/>
            <a:cxnLst/>
            <a:rect l="l" t="t" r="r" b="b"/>
            <a:pathLst>
              <a:path w="1714500" h="200025">
                <a:moveTo>
                  <a:pt x="0" y="200025"/>
                </a:moveTo>
                <a:lnTo>
                  <a:pt x="1714500" y="200025"/>
                </a:lnTo>
                <a:lnTo>
                  <a:pt x="17145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400550" y="7950200"/>
            <a:ext cx="16719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Tahoma"/>
                <a:cs typeface="Tahoma"/>
              </a:rPr>
              <a:t>R</a:t>
            </a:r>
            <a:r>
              <a:rPr dirty="0" baseline="-21367" sz="975" spc="15" b="1">
                <a:latin typeface="Tahoma"/>
                <a:cs typeface="Tahoma"/>
              </a:rPr>
              <a:t>v </a:t>
            </a:r>
            <a:r>
              <a:rPr dirty="0" sz="950" spc="15">
                <a:latin typeface="Tahoma"/>
                <a:cs typeface="Tahoma"/>
              </a:rPr>
              <a:t>= # records that </a:t>
            </a:r>
            <a:r>
              <a:rPr dirty="0" sz="950" spc="20">
                <a:latin typeface="Tahoma"/>
                <a:cs typeface="Tahoma"/>
              </a:rPr>
              <a:t>match</a:t>
            </a:r>
            <a:r>
              <a:rPr dirty="0" sz="950" spc="-70">
                <a:latin typeface="Tahoma"/>
                <a:cs typeface="Tahoma"/>
              </a:rPr>
              <a:t> </a:t>
            </a:r>
            <a:r>
              <a:rPr dirty="0" sz="950" spc="10" b="1">
                <a:latin typeface="Tahoma"/>
                <a:cs typeface="Tahoma"/>
              </a:rPr>
              <a:t>v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323975"/>
            <a:ext cx="4562475" cy="341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algn="ctr" marR="68580">
              <a:lnSpc>
                <a:spcPct val="100000"/>
              </a:lnSpc>
              <a:spcBef>
                <a:spcPts val="550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Gender and Hours</a:t>
            </a:r>
            <a:r>
              <a:rPr dirty="0" sz="2150" spc="-3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Worked*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695325" marR="259079">
              <a:lnSpc>
                <a:spcPts val="1050"/>
              </a:lnSpc>
              <a:spcBef>
                <a:spcPts val="1939"/>
              </a:spcBef>
            </a:pPr>
            <a:r>
              <a:rPr dirty="0" sz="900" spc="-5">
                <a:solidFill>
                  <a:srgbClr val="66895B"/>
                </a:solidFill>
                <a:latin typeface="Tahoma"/>
                <a:cs typeface="Tahoma"/>
              </a:rPr>
              <a:t>*As with </a:t>
            </a:r>
            <a:r>
              <a:rPr dirty="0" sz="900">
                <a:solidFill>
                  <a:srgbClr val="66895B"/>
                </a:solidFill>
                <a:latin typeface="Tahoma"/>
                <a:cs typeface="Tahoma"/>
              </a:rPr>
              <a:t>all </a:t>
            </a:r>
            <a:r>
              <a:rPr dirty="0" sz="900" spc="-5">
                <a:solidFill>
                  <a:srgbClr val="66895B"/>
                </a:solidFill>
                <a:latin typeface="Tahoma"/>
                <a:cs typeface="Tahoma"/>
              </a:rPr>
              <a:t>the results from the </a:t>
            </a:r>
            <a:r>
              <a:rPr dirty="0" sz="900">
                <a:solidFill>
                  <a:srgbClr val="66895B"/>
                </a:solidFill>
                <a:latin typeface="Tahoma"/>
                <a:cs typeface="Tahoma"/>
              </a:rPr>
              <a:t>UCI </a:t>
            </a:r>
            <a:r>
              <a:rPr dirty="0" sz="900" spc="-5">
                <a:solidFill>
                  <a:srgbClr val="66895B"/>
                </a:solidFill>
                <a:latin typeface="Tahoma"/>
                <a:cs typeface="Tahoma"/>
              </a:rPr>
              <a:t>“adult census” dataset, we </a:t>
            </a:r>
            <a:r>
              <a:rPr dirty="0" sz="900" spc="-10">
                <a:solidFill>
                  <a:srgbClr val="66895B"/>
                </a:solidFill>
                <a:latin typeface="Tahoma"/>
                <a:cs typeface="Tahoma"/>
              </a:rPr>
              <a:t>can’t  draw any real-world </a:t>
            </a:r>
            <a:r>
              <a:rPr dirty="0" sz="900" spc="-5">
                <a:solidFill>
                  <a:srgbClr val="66895B"/>
                </a:solidFill>
                <a:latin typeface="Tahoma"/>
                <a:cs typeface="Tahoma"/>
              </a:rPr>
              <a:t>conclusions since it’s such </a:t>
            </a:r>
            <a:r>
              <a:rPr dirty="0" sz="900">
                <a:solidFill>
                  <a:srgbClr val="66895B"/>
                </a:solidFill>
                <a:latin typeface="Tahoma"/>
                <a:cs typeface="Tahoma"/>
              </a:rPr>
              <a:t>a </a:t>
            </a:r>
            <a:r>
              <a:rPr dirty="0" sz="900" spc="-10">
                <a:solidFill>
                  <a:srgbClr val="66895B"/>
                </a:solidFill>
                <a:latin typeface="Tahoma"/>
                <a:cs typeface="Tahoma"/>
              </a:rPr>
              <a:t>non-real-world</a:t>
            </a:r>
            <a:r>
              <a:rPr dirty="0" sz="900" spc="210">
                <a:solidFill>
                  <a:srgbClr val="66895B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66895B"/>
                </a:solidFill>
                <a:latin typeface="Tahoma"/>
                <a:cs typeface="Tahoma"/>
              </a:rPr>
              <a:t>sample</a:t>
            </a:r>
            <a:endParaRPr sz="900">
              <a:latin typeface="Tahoma"/>
              <a:cs typeface="Tahoma"/>
            </a:endParaRPr>
          </a:p>
          <a:p>
            <a:pPr algn="ctr" marR="40005">
              <a:lnSpc>
                <a:spcPct val="100000"/>
              </a:lnSpc>
              <a:spcBef>
                <a:spcPts val="540"/>
              </a:spcBef>
              <a:tabLst>
                <a:tab pos="2990215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12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704975"/>
            <a:ext cx="222885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43300" y="2009775"/>
            <a:ext cx="2628900" cy="1533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275" y="8550275"/>
            <a:ext cx="12255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1575" y="5245100"/>
            <a:ext cx="2054860" cy="699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3250" marR="5080" indent="-590550">
              <a:lnSpc>
                <a:spcPct val="104700"/>
              </a:lnSpc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Joint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/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Gauss</a:t>
            </a:r>
            <a:r>
              <a:rPr dirty="0" sz="2150" spc="-6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DE 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Combo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1325" y="5435600"/>
            <a:ext cx="155003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5">
                <a:latin typeface="Tahoma"/>
                <a:cs typeface="Tahoma"/>
              </a:rPr>
              <a:t>What we </a:t>
            </a:r>
            <a:r>
              <a:rPr dirty="0" sz="1550" spc="10">
                <a:latin typeface="Tahoma"/>
                <a:cs typeface="Tahoma"/>
              </a:rPr>
              <a:t>just</a:t>
            </a:r>
            <a:r>
              <a:rPr dirty="0" sz="1550" spc="60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did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5042" y="5482695"/>
            <a:ext cx="304800" cy="42545"/>
          </a:xfrm>
          <a:custGeom>
            <a:avLst/>
            <a:gdLst/>
            <a:ahLst/>
            <a:cxnLst/>
            <a:rect l="l" t="t" r="r" b="b"/>
            <a:pathLst>
              <a:path w="304800" h="42545">
                <a:moveTo>
                  <a:pt x="0" y="38100"/>
                </a:moveTo>
                <a:lnTo>
                  <a:pt x="53187" y="39014"/>
                </a:lnTo>
                <a:lnTo>
                  <a:pt x="100888" y="40843"/>
                </a:lnTo>
                <a:lnTo>
                  <a:pt x="146761" y="42214"/>
                </a:lnTo>
                <a:lnTo>
                  <a:pt x="194462" y="41757"/>
                </a:lnTo>
                <a:lnTo>
                  <a:pt x="247650" y="38100"/>
                </a:lnTo>
                <a:lnTo>
                  <a:pt x="283815" y="18008"/>
                </a:lnTo>
                <a:lnTo>
                  <a:pt x="295275" y="9525"/>
                </a:lnTo>
                <a:lnTo>
                  <a:pt x="295275" y="0"/>
                </a:lnTo>
                <a:lnTo>
                  <a:pt x="3048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81400" y="5505450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0" y="0"/>
                </a:moveTo>
                <a:lnTo>
                  <a:pt x="19050" y="104775"/>
                </a:lnTo>
                <a:lnTo>
                  <a:pt x="114300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275" y="4568825"/>
            <a:ext cx="12255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2050" y="1263650"/>
            <a:ext cx="2092325" cy="6997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Joint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/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Gauss</a:t>
            </a:r>
            <a:r>
              <a:rPr dirty="0" sz="2150" spc="-6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80" b="1">
                <a:solidFill>
                  <a:srgbClr val="FF0000"/>
                </a:solidFill>
                <a:latin typeface="Tahoma"/>
                <a:cs typeface="Tahoma"/>
              </a:rPr>
              <a:t>BC</a:t>
            </a:r>
            <a:endParaRPr sz="2150">
              <a:latin typeface="Tahoma"/>
              <a:cs typeface="Tahoma"/>
            </a:endParaRPr>
          </a:p>
          <a:p>
            <a:pPr algn="ctr" marR="10795">
              <a:lnSpc>
                <a:spcPct val="100000"/>
              </a:lnSpc>
              <a:spcBef>
                <a:spcPts val="120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Combo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1325" y="1454150"/>
            <a:ext cx="155003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>
                <a:latin typeface="Tahoma"/>
                <a:cs typeface="Tahoma"/>
              </a:rPr>
              <a:t>What </a:t>
            </a:r>
            <a:r>
              <a:rPr dirty="0" sz="1550" spc="15">
                <a:latin typeface="Tahoma"/>
                <a:cs typeface="Tahoma"/>
              </a:rPr>
              <a:t>we </a:t>
            </a:r>
            <a:r>
              <a:rPr dirty="0" sz="1550" spc="10">
                <a:latin typeface="Tahoma"/>
                <a:cs typeface="Tahoma"/>
              </a:rPr>
              <a:t>do</a:t>
            </a:r>
            <a:r>
              <a:rPr dirty="0" sz="1550" spc="30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next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05042" y="1556543"/>
            <a:ext cx="304800" cy="42545"/>
          </a:xfrm>
          <a:custGeom>
            <a:avLst/>
            <a:gdLst/>
            <a:ahLst/>
            <a:cxnLst/>
            <a:rect l="l" t="t" r="r" b="b"/>
            <a:pathLst>
              <a:path w="304800" h="42544">
                <a:moveTo>
                  <a:pt x="0" y="38100"/>
                </a:moveTo>
                <a:lnTo>
                  <a:pt x="53187" y="39014"/>
                </a:lnTo>
                <a:lnTo>
                  <a:pt x="100888" y="40843"/>
                </a:lnTo>
                <a:lnTo>
                  <a:pt x="146761" y="42214"/>
                </a:lnTo>
                <a:lnTo>
                  <a:pt x="194462" y="41757"/>
                </a:lnTo>
                <a:lnTo>
                  <a:pt x="247650" y="38100"/>
                </a:lnTo>
                <a:lnTo>
                  <a:pt x="283815" y="18008"/>
                </a:lnTo>
                <a:lnTo>
                  <a:pt x="295275" y="9525"/>
                </a:lnTo>
                <a:lnTo>
                  <a:pt x="295275" y="0"/>
                </a:lnTo>
                <a:lnTo>
                  <a:pt x="3048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81400" y="1524000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0" y="0"/>
                </a:moveTo>
                <a:lnTo>
                  <a:pt x="19050" y="104775"/>
                </a:lnTo>
                <a:lnTo>
                  <a:pt x="114300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0275" y="8550275"/>
            <a:ext cx="12255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4200" y="5876925"/>
            <a:ext cx="2971800" cy="533400"/>
          </a:xfrm>
          <a:custGeom>
            <a:avLst/>
            <a:gdLst/>
            <a:ahLst/>
            <a:cxnLst/>
            <a:rect l="l" t="t" r="r" b="b"/>
            <a:pathLst>
              <a:path w="2971800" h="533400">
                <a:moveTo>
                  <a:pt x="0" y="533400"/>
                </a:moveTo>
                <a:lnTo>
                  <a:pt x="2971800" y="533400"/>
                </a:lnTo>
                <a:lnTo>
                  <a:pt x="2971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8650" y="6134100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 h="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95700" y="6667500"/>
            <a:ext cx="2409825" cy="0"/>
          </a:xfrm>
          <a:custGeom>
            <a:avLst/>
            <a:gdLst/>
            <a:ahLst/>
            <a:cxnLst/>
            <a:rect l="l" t="t" r="r" b="b"/>
            <a:pathLst>
              <a:path w="2409825" h="0">
                <a:moveTo>
                  <a:pt x="0" y="0"/>
                </a:moveTo>
                <a:lnTo>
                  <a:pt x="2409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24275" y="7448550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 h="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60700" y="5245100"/>
            <a:ext cx="3122295" cy="2445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252729"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Joint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/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Gauss</a:t>
            </a:r>
            <a:r>
              <a:rPr dirty="0" sz="2150" spc="-2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80" b="1">
                <a:solidFill>
                  <a:srgbClr val="FF0000"/>
                </a:solidFill>
                <a:latin typeface="Tahoma"/>
                <a:cs typeface="Tahoma"/>
              </a:rPr>
              <a:t>BC</a:t>
            </a:r>
            <a:endParaRPr sz="2150">
              <a:latin typeface="Tahoma"/>
              <a:cs typeface="Tahoma"/>
            </a:endParaRPr>
          </a:p>
          <a:p>
            <a:pPr algn="ctr" marL="233679">
              <a:lnSpc>
                <a:spcPts val="2325"/>
              </a:lnSpc>
              <a:spcBef>
                <a:spcPts val="120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Combo</a:t>
            </a:r>
            <a:endParaRPr sz="2150">
              <a:latin typeface="Tahoma"/>
              <a:cs typeface="Tahoma"/>
            </a:endParaRPr>
          </a:p>
          <a:p>
            <a:pPr marL="101600">
              <a:lnSpc>
                <a:spcPts val="1550"/>
              </a:lnSpc>
            </a:pPr>
            <a:r>
              <a:rPr dirty="0" baseline="-37037" sz="2250" spc="44" i="1">
                <a:latin typeface="Times New Roman"/>
                <a:cs typeface="Times New Roman"/>
              </a:rPr>
              <a:t>P</a:t>
            </a:r>
            <a:r>
              <a:rPr dirty="0" baseline="-37037" sz="2250" spc="44">
                <a:latin typeface="Times New Roman"/>
                <a:cs typeface="Times New Roman"/>
              </a:rPr>
              <a:t>(</a:t>
            </a:r>
            <a:r>
              <a:rPr dirty="0" baseline="-37037" sz="2250" spc="44" i="1">
                <a:latin typeface="Times New Roman"/>
                <a:cs typeface="Times New Roman"/>
              </a:rPr>
              <a:t>Y</a:t>
            </a:r>
            <a:r>
              <a:rPr dirty="0" baseline="-37037" sz="2250" spc="292" i="1">
                <a:latin typeface="Times New Roman"/>
                <a:cs typeface="Times New Roman"/>
              </a:rPr>
              <a:t> </a:t>
            </a:r>
            <a:r>
              <a:rPr dirty="0" baseline="-37037" sz="2250" spc="22">
                <a:latin typeface="Symbol"/>
                <a:cs typeface="Symbol"/>
              </a:rPr>
              <a:t></a:t>
            </a:r>
            <a:r>
              <a:rPr dirty="0" baseline="-37037" sz="2250" spc="-30">
                <a:latin typeface="Times New Roman"/>
                <a:cs typeface="Times New Roman"/>
              </a:rPr>
              <a:t> </a:t>
            </a:r>
            <a:r>
              <a:rPr dirty="0" baseline="-37037" sz="2250" spc="7" i="1">
                <a:latin typeface="Times New Roman"/>
                <a:cs typeface="Times New Roman"/>
              </a:rPr>
              <a:t>i</a:t>
            </a:r>
            <a:r>
              <a:rPr dirty="0" baseline="-37037" sz="2250" spc="-75" i="1">
                <a:latin typeface="Times New Roman"/>
                <a:cs typeface="Times New Roman"/>
              </a:rPr>
              <a:t> </a:t>
            </a:r>
            <a:r>
              <a:rPr dirty="0" baseline="-37037" sz="2250" spc="7">
                <a:latin typeface="Times New Roman"/>
                <a:cs typeface="Times New Roman"/>
              </a:rPr>
              <a:t>|</a:t>
            </a:r>
            <a:r>
              <a:rPr dirty="0" baseline="-37037" sz="2250" spc="-135">
                <a:latin typeface="Times New Roman"/>
                <a:cs typeface="Times New Roman"/>
              </a:rPr>
              <a:t> </a:t>
            </a:r>
            <a:r>
              <a:rPr dirty="0" baseline="-37037" sz="2250" spc="52" b="1">
                <a:latin typeface="Times New Roman"/>
                <a:cs typeface="Times New Roman"/>
              </a:rPr>
              <a:t>u</a:t>
            </a:r>
            <a:r>
              <a:rPr dirty="0" baseline="-37037" sz="2250" spc="52">
                <a:latin typeface="Times New Roman"/>
                <a:cs typeface="Times New Roman"/>
              </a:rPr>
              <a:t>,</a:t>
            </a:r>
            <a:r>
              <a:rPr dirty="0" baseline="-37037" sz="2250" spc="-240">
                <a:latin typeface="Times New Roman"/>
                <a:cs typeface="Times New Roman"/>
              </a:rPr>
              <a:t> </a:t>
            </a:r>
            <a:r>
              <a:rPr dirty="0" baseline="-37037" sz="2250" spc="15" b="1">
                <a:latin typeface="Times New Roman"/>
                <a:cs typeface="Times New Roman"/>
              </a:rPr>
              <a:t>v</a:t>
            </a:r>
            <a:r>
              <a:rPr dirty="0" baseline="-37037" sz="2250" spc="-359" b="1">
                <a:latin typeface="Times New Roman"/>
                <a:cs typeface="Times New Roman"/>
              </a:rPr>
              <a:t> </a:t>
            </a:r>
            <a:r>
              <a:rPr dirty="0" baseline="-37037" sz="2250" spc="7">
                <a:latin typeface="Times New Roman"/>
                <a:cs typeface="Times New Roman"/>
              </a:rPr>
              <a:t>)</a:t>
            </a:r>
            <a:r>
              <a:rPr dirty="0" baseline="-37037" sz="2250" spc="15">
                <a:latin typeface="Times New Roman"/>
                <a:cs typeface="Times New Roman"/>
              </a:rPr>
              <a:t> </a:t>
            </a:r>
            <a:r>
              <a:rPr dirty="0" baseline="-37037" sz="2250" spc="22">
                <a:latin typeface="Symbol"/>
                <a:cs typeface="Symbol"/>
              </a:rPr>
              <a:t></a:t>
            </a:r>
            <a:r>
              <a:rPr dirty="0" baseline="-37037" sz="2250" spc="540">
                <a:latin typeface="Times New Roman"/>
                <a:cs typeface="Times New Roman"/>
              </a:rPr>
              <a:t> </a:t>
            </a:r>
            <a:r>
              <a:rPr dirty="0" sz="1500" spc="40" i="1">
                <a:latin typeface="Times New Roman"/>
                <a:cs typeface="Times New Roman"/>
              </a:rPr>
              <a:t>p</a:t>
            </a:r>
            <a:r>
              <a:rPr dirty="0" sz="1500" spc="40">
                <a:latin typeface="Times New Roman"/>
                <a:cs typeface="Times New Roman"/>
              </a:rPr>
              <a:t>(</a:t>
            </a:r>
            <a:r>
              <a:rPr dirty="0" sz="1500" spc="40" b="1">
                <a:latin typeface="Times New Roman"/>
                <a:cs typeface="Times New Roman"/>
              </a:rPr>
              <a:t>u</a:t>
            </a:r>
            <a:r>
              <a:rPr dirty="0" sz="1500" spc="40">
                <a:latin typeface="Times New Roman"/>
                <a:cs typeface="Times New Roman"/>
              </a:rPr>
              <a:t>,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10" b="1">
                <a:latin typeface="Times New Roman"/>
                <a:cs typeface="Times New Roman"/>
              </a:rPr>
              <a:t>v</a:t>
            </a:r>
            <a:r>
              <a:rPr dirty="0" sz="1500" spc="-90" b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|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20" i="1">
                <a:latin typeface="Times New Roman"/>
                <a:cs typeface="Times New Roman"/>
              </a:rPr>
              <a:t>M</a:t>
            </a:r>
            <a:r>
              <a:rPr dirty="0" sz="1500" spc="-150" i="1">
                <a:latin typeface="Times New Roman"/>
                <a:cs typeface="Times New Roman"/>
              </a:rPr>
              <a:t> 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spc="-37" i="1">
                <a:latin typeface="Times New Roman"/>
                <a:cs typeface="Times New Roman"/>
              </a:rPr>
              <a:t> </a:t>
            </a:r>
            <a:r>
              <a:rPr dirty="0" sz="1500" spc="45">
                <a:latin typeface="Times New Roman"/>
                <a:cs typeface="Times New Roman"/>
              </a:rPr>
              <a:t>)</a:t>
            </a:r>
            <a:r>
              <a:rPr dirty="0" sz="1500" spc="45" i="1">
                <a:latin typeface="Times New Roman"/>
                <a:cs typeface="Times New Roman"/>
              </a:rPr>
              <a:t>P</a:t>
            </a:r>
            <a:r>
              <a:rPr dirty="0" sz="1500" spc="45">
                <a:latin typeface="Times New Roman"/>
                <a:cs typeface="Times New Roman"/>
              </a:rPr>
              <a:t>(</a:t>
            </a:r>
            <a:r>
              <a:rPr dirty="0" sz="1500" spc="45" i="1">
                <a:latin typeface="Times New Roman"/>
                <a:cs typeface="Times New Roman"/>
              </a:rPr>
              <a:t>Y</a:t>
            </a:r>
            <a:r>
              <a:rPr dirty="0" sz="1500" spc="195" i="1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Symbol"/>
                <a:cs typeface="Symbol"/>
              </a:rPr>
              <a:t>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55" i="1">
                <a:latin typeface="Times New Roman"/>
                <a:cs typeface="Times New Roman"/>
              </a:rPr>
              <a:t>i</a:t>
            </a:r>
            <a:r>
              <a:rPr dirty="0" sz="1500" spc="5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  <a:p>
            <a:pPr marL="1930400">
              <a:lnSpc>
                <a:spcPct val="100000"/>
              </a:lnSpc>
              <a:spcBef>
                <a:spcPts val="375"/>
              </a:spcBef>
            </a:pPr>
            <a:r>
              <a:rPr dirty="0" sz="1500" spc="40" i="1">
                <a:latin typeface="Times New Roman"/>
                <a:cs typeface="Times New Roman"/>
              </a:rPr>
              <a:t>p</a:t>
            </a:r>
            <a:r>
              <a:rPr dirty="0" sz="1500" spc="40">
                <a:latin typeface="Times New Roman"/>
                <a:cs typeface="Times New Roman"/>
              </a:rPr>
              <a:t>(</a:t>
            </a:r>
            <a:r>
              <a:rPr dirty="0" sz="1500" spc="40" b="1">
                <a:latin typeface="Times New Roman"/>
                <a:cs typeface="Times New Roman"/>
              </a:rPr>
              <a:t>u</a:t>
            </a:r>
            <a:r>
              <a:rPr dirty="0" sz="1500" spc="40">
                <a:latin typeface="Times New Roman"/>
                <a:cs typeface="Times New Roman"/>
              </a:rPr>
              <a:t>,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40" b="1">
                <a:latin typeface="Times New Roman"/>
                <a:cs typeface="Times New Roman"/>
              </a:rPr>
              <a:t>v</a:t>
            </a:r>
            <a:r>
              <a:rPr dirty="0" sz="1500" spc="4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225"/>
              </a:spcBef>
            </a:pPr>
            <a:r>
              <a:rPr dirty="0" baseline="-37037" sz="2250" spc="22">
                <a:latin typeface="Symbol"/>
                <a:cs typeface="Symbol"/>
              </a:rPr>
              <a:t></a:t>
            </a:r>
            <a:r>
              <a:rPr dirty="0" baseline="-37037" sz="2250" spc="525">
                <a:latin typeface="Times New Roman"/>
                <a:cs typeface="Times New Roman"/>
              </a:rPr>
              <a:t> </a:t>
            </a:r>
            <a:r>
              <a:rPr dirty="0" sz="1500" spc="10" i="1">
                <a:latin typeface="Times New Roman"/>
                <a:cs typeface="Times New Roman"/>
              </a:rPr>
              <a:t>p</a:t>
            </a:r>
            <a:r>
              <a:rPr dirty="0" sz="1500" spc="-240" i="1">
                <a:latin typeface="Times New Roman"/>
                <a:cs typeface="Times New Roman"/>
              </a:rPr>
              <a:t> </a:t>
            </a:r>
            <a:r>
              <a:rPr dirty="0" sz="1500" spc="40">
                <a:latin typeface="Times New Roman"/>
                <a:cs typeface="Times New Roman"/>
              </a:rPr>
              <a:t>(</a:t>
            </a:r>
            <a:r>
              <a:rPr dirty="0" sz="1500" spc="40" b="1">
                <a:latin typeface="Times New Roman"/>
                <a:cs typeface="Times New Roman"/>
              </a:rPr>
              <a:t>u</a:t>
            </a:r>
            <a:r>
              <a:rPr dirty="0" sz="1500" spc="40">
                <a:latin typeface="Times New Roman"/>
                <a:cs typeface="Times New Roman"/>
              </a:rPr>
              <a:t>,|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40" b="1">
                <a:latin typeface="Times New Roman"/>
                <a:cs typeface="Times New Roman"/>
              </a:rPr>
              <a:t>v</a:t>
            </a:r>
            <a:r>
              <a:rPr dirty="0" sz="1500" spc="40">
                <a:latin typeface="Times New Roman"/>
                <a:cs typeface="Times New Roman"/>
              </a:rPr>
              <a:t>,</a:t>
            </a:r>
            <a:r>
              <a:rPr dirty="0" sz="1500" spc="-165">
                <a:latin typeface="Times New Roman"/>
                <a:cs typeface="Times New Roman"/>
              </a:rPr>
              <a:t> </a:t>
            </a:r>
            <a:r>
              <a:rPr dirty="0" sz="1500" spc="20" i="1">
                <a:latin typeface="Times New Roman"/>
                <a:cs typeface="Times New Roman"/>
              </a:rPr>
              <a:t>M</a:t>
            </a:r>
            <a:r>
              <a:rPr dirty="0" sz="1500" spc="-150" i="1">
                <a:latin typeface="Times New Roman"/>
                <a:cs typeface="Times New Roman"/>
              </a:rPr>
              <a:t> 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spc="-44" i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)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60" i="1">
                <a:latin typeface="Times New Roman"/>
                <a:cs typeface="Times New Roman"/>
              </a:rPr>
              <a:t>p</a:t>
            </a:r>
            <a:r>
              <a:rPr dirty="0" sz="1500" spc="60">
                <a:latin typeface="Times New Roman"/>
                <a:cs typeface="Times New Roman"/>
              </a:rPr>
              <a:t>(</a:t>
            </a:r>
            <a:r>
              <a:rPr dirty="0" sz="1500" spc="60" b="1">
                <a:latin typeface="Times New Roman"/>
                <a:cs typeface="Times New Roman"/>
              </a:rPr>
              <a:t>v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|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85" i="1">
                <a:latin typeface="Times New Roman"/>
                <a:cs typeface="Times New Roman"/>
              </a:rPr>
              <a:t>M</a:t>
            </a:r>
            <a:r>
              <a:rPr dirty="0" baseline="-24691" sz="1350" spc="127" i="1">
                <a:latin typeface="Times New Roman"/>
                <a:cs typeface="Times New Roman"/>
              </a:rPr>
              <a:t>i</a:t>
            </a:r>
            <a:r>
              <a:rPr dirty="0" baseline="-24691" sz="1350" spc="75" i="1">
                <a:latin typeface="Times New Roman"/>
                <a:cs typeface="Times New Roman"/>
              </a:rPr>
              <a:t> </a:t>
            </a:r>
            <a:r>
              <a:rPr dirty="0" sz="1500" spc="45">
                <a:latin typeface="Times New Roman"/>
                <a:cs typeface="Times New Roman"/>
              </a:rPr>
              <a:t>)</a:t>
            </a:r>
            <a:r>
              <a:rPr dirty="0" sz="1500" spc="45" i="1">
                <a:latin typeface="Times New Roman"/>
                <a:cs typeface="Times New Roman"/>
              </a:rPr>
              <a:t>P</a:t>
            </a:r>
            <a:r>
              <a:rPr dirty="0" sz="1500" spc="45">
                <a:latin typeface="Times New Roman"/>
                <a:cs typeface="Times New Roman"/>
              </a:rPr>
              <a:t>(</a:t>
            </a:r>
            <a:r>
              <a:rPr dirty="0" sz="1500" spc="45" i="1">
                <a:latin typeface="Times New Roman"/>
                <a:cs typeface="Times New Roman"/>
              </a:rPr>
              <a:t>Y</a:t>
            </a:r>
            <a:r>
              <a:rPr dirty="0" sz="1500" spc="190" i="1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Symbol"/>
                <a:cs typeface="Symbol"/>
              </a:rPr>
              <a:t>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55" i="1">
                <a:latin typeface="Times New Roman"/>
                <a:cs typeface="Times New Roman"/>
              </a:rPr>
              <a:t>i</a:t>
            </a:r>
            <a:r>
              <a:rPr dirty="0" sz="1500" spc="5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  <a:p>
            <a:pPr marL="1577975">
              <a:lnSpc>
                <a:spcPct val="100000"/>
              </a:lnSpc>
              <a:spcBef>
                <a:spcPts val="375"/>
              </a:spcBef>
            </a:pPr>
            <a:r>
              <a:rPr dirty="0" sz="1500" spc="10" i="1">
                <a:latin typeface="Times New Roman"/>
                <a:cs typeface="Times New Roman"/>
              </a:rPr>
              <a:t>p</a:t>
            </a:r>
            <a:r>
              <a:rPr dirty="0" sz="1500" spc="-245" i="1">
                <a:latin typeface="Times New Roman"/>
                <a:cs typeface="Times New Roman"/>
              </a:rPr>
              <a:t> </a:t>
            </a:r>
            <a:r>
              <a:rPr dirty="0" sz="1500" spc="30">
                <a:latin typeface="Times New Roman"/>
                <a:cs typeface="Times New Roman"/>
              </a:rPr>
              <a:t>(</a:t>
            </a:r>
            <a:r>
              <a:rPr dirty="0" sz="1500" spc="30" b="1">
                <a:latin typeface="Times New Roman"/>
                <a:cs typeface="Times New Roman"/>
              </a:rPr>
              <a:t>u</a:t>
            </a:r>
            <a:r>
              <a:rPr dirty="0" sz="1500" spc="30">
                <a:latin typeface="Times New Roman"/>
                <a:cs typeface="Times New Roman"/>
              </a:rPr>
              <a:t>,</a:t>
            </a:r>
            <a:r>
              <a:rPr dirty="0" sz="1500" spc="-160">
                <a:latin typeface="Times New Roman"/>
                <a:cs typeface="Times New Roman"/>
              </a:rPr>
              <a:t> </a:t>
            </a:r>
            <a:r>
              <a:rPr dirty="0" sz="1500" spc="10" b="1">
                <a:latin typeface="Times New Roman"/>
                <a:cs typeface="Times New Roman"/>
              </a:rPr>
              <a:t>v</a:t>
            </a:r>
            <a:r>
              <a:rPr dirty="0" sz="1500" spc="-240" b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511175">
              <a:lnSpc>
                <a:spcPct val="100000"/>
              </a:lnSpc>
            </a:pPr>
            <a:r>
              <a:rPr dirty="0" baseline="-42592" sz="2250">
                <a:latin typeface="Symbol"/>
                <a:cs typeface="Symbol"/>
              </a:rPr>
              <a:t></a:t>
            </a:r>
            <a:r>
              <a:rPr dirty="0" baseline="-42592" sz="2250" spc="322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N</a:t>
            </a:r>
            <a:r>
              <a:rPr dirty="0" sz="1500" spc="-190" i="1">
                <a:latin typeface="Times New Roman"/>
                <a:cs typeface="Times New Roman"/>
              </a:rPr>
              <a:t> </a:t>
            </a:r>
            <a:r>
              <a:rPr dirty="0" sz="1500" spc="50">
                <a:latin typeface="Times New Roman"/>
                <a:cs typeface="Times New Roman"/>
              </a:rPr>
              <a:t>(</a:t>
            </a:r>
            <a:r>
              <a:rPr dirty="0" sz="1500" spc="50" b="1">
                <a:latin typeface="Times New Roman"/>
                <a:cs typeface="Times New Roman"/>
              </a:rPr>
              <a:t>u</a:t>
            </a:r>
            <a:r>
              <a:rPr dirty="0" sz="1500" spc="50">
                <a:latin typeface="Times New Roman"/>
                <a:cs typeface="Times New Roman"/>
              </a:rPr>
              <a:t>;</a:t>
            </a:r>
            <a:r>
              <a:rPr dirty="0" sz="1500" spc="50" b="1">
                <a:latin typeface="Times New Roman"/>
                <a:cs typeface="Times New Roman"/>
              </a:rPr>
              <a:t>µ</a:t>
            </a:r>
            <a:r>
              <a:rPr dirty="0" baseline="-26143" sz="1275" spc="75" i="1">
                <a:latin typeface="Times New Roman"/>
                <a:cs typeface="Times New Roman"/>
              </a:rPr>
              <a:t>i</a:t>
            </a:r>
            <a:r>
              <a:rPr dirty="0" baseline="-26143" sz="1275" spc="75">
                <a:latin typeface="Times New Roman"/>
                <a:cs typeface="Times New Roman"/>
              </a:rPr>
              <a:t>,</a:t>
            </a:r>
            <a:r>
              <a:rPr dirty="0" baseline="-26143" sz="1275" spc="-202">
                <a:latin typeface="Times New Roman"/>
                <a:cs typeface="Times New Roman"/>
              </a:rPr>
              <a:t> </a:t>
            </a:r>
            <a:r>
              <a:rPr dirty="0" baseline="-26143" sz="1275" spc="22" b="1">
                <a:latin typeface="Times New Roman"/>
                <a:cs typeface="Times New Roman"/>
              </a:rPr>
              <a:t>v</a:t>
            </a:r>
            <a:r>
              <a:rPr dirty="0" baseline="-26143" sz="1275" spc="-82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,</a:t>
            </a:r>
            <a:r>
              <a:rPr dirty="0" sz="1500" spc="-15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</a:t>
            </a:r>
            <a:r>
              <a:rPr dirty="0" sz="1500" spc="-165" b="1">
                <a:latin typeface="Times New Roman"/>
                <a:cs typeface="Times New Roman"/>
              </a:rPr>
              <a:t> </a:t>
            </a:r>
            <a:r>
              <a:rPr dirty="0" baseline="-26143" sz="1275" spc="52" i="1">
                <a:latin typeface="Times New Roman"/>
                <a:cs typeface="Times New Roman"/>
              </a:rPr>
              <a:t>i</a:t>
            </a:r>
            <a:r>
              <a:rPr dirty="0" baseline="-26143" sz="1275" spc="52">
                <a:latin typeface="Times New Roman"/>
                <a:cs typeface="Times New Roman"/>
              </a:rPr>
              <a:t>,</a:t>
            </a:r>
            <a:r>
              <a:rPr dirty="0" baseline="-26143" sz="1275" spc="-209">
                <a:latin typeface="Times New Roman"/>
                <a:cs typeface="Times New Roman"/>
              </a:rPr>
              <a:t> </a:t>
            </a:r>
            <a:r>
              <a:rPr dirty="0" baseline="-26143" sz="1275" spc="22" b="1">
                <a:latin typeface="Times New Roman"/>
                <a:cs typeface="Times New Roman"/>
              </a:rPr>
              <a:t>v</a:t>
            </a:r>
            <a:r>
              <a:rPr dirty="0" baseline="-26143" sz="1275" spc="3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)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45" i="1">
                <a:latin typeface="Times New Roman"/>
                <a:cs typeface="Times New Roman"/>
              </a:rPr>
              <a:t>q</a:t>
            </a:r>
            <a:r>
              <a:rPr dirty="0" baseline="-26143" sz="1275" spc="67" i="1">
                <a:latin typeface="Times New Roman"/>
                <a:cs typeface="Times New Roman"/>
              </a:rPr>
              <a:t>i</a:t>
            </a:r>
            <a:r>
              <a:rPr dirty="0" baseline="-26143" sz="1275" spc="67">
                <a:latin typeface="Times New Roman"/>
                <a:cs typeface="Times New Roman"/>
              </a:rPr>
              <a:t>,</a:t>
            </a:r>
            <a:r>
              <a:rPr dirty="0" baseline="-26143" sz="1275" spc="-202">
                <a:latin typeface="Times New Roman"/>
                <a:cs typeface="Times New Roman"/>
              </a:rPr>
              <a:t> </a:t>
            </a:r>
            <a:r>
              <a:rPr dirty="0" baseline="-26143" sz="1275" spc="22" b="1">
                <a:latin typeface="Times New Roman"/>
                <a:cs typeface="Times New Roman"/>
              </a:rPr>
              <a:t>v</a:t>
            </a:r>
            <a:r>
              <a:rPr dirty="0" baseline="-26143" sz="1275" spc="352" b="1">
                <a:latin typeface="Times New Roman"/>
                <a:cs typeface="Times New Roman"/>
              </a:rPr>
              <a:t> </a:t>
            </a:r>
            <a:r>
              <a:rPr dirty="0" sz="1500" i="1">
                <a:latin typeface="Times New Roman"/>
                <a:cs typeface="Times New Roman"/>
              </a:rPr>
              <a:t>p</a:t>
            </a:r>
            <a:r>
              <a:rPr dirty="0" baseline="-26143" sz="1275" i="1">
                <a:latin typeface="Times New Roman"/>
                <a:cs typeface="Times New Roman"/>
              </a:rPr>
              <a:t>i</a:t>
            </a:r>
            <a:endParaRPr baseline="-26143" sz="1275">
              <a:latin typeface="Times New Roman"/>
              <a:cs typeface="Times New Roman"/>
            </a:endParaRPr>
          </a:p>
          <a:p>
            <a:pPr algn="ctr" marR="94615">
              <a:lnSpc>
                <a:spcPct val="100000"/>
              </a:lnSpc>
              <a:spcBef>
                <a:spcPts val="450"/>
              </a:spcBef>
            </a:pPr>
            <a:r>
              <a:rPr dirty="0" sz="1500" spc="20" i="1">
                <a:latin typeface="Times New Roman"/>
                <a:cs typeface="Times New Roman"/>
              </a:rPr>
              <a:t>p</a:t>
            </a:r>
            <a:r>
              <a:rPr dirty="0" sz="1500" spc="20">
                <a:latin typeface="Times New Roman"/>
                <a:cs typeface="Times New Roman"/>
              </a:rPr>
              <a:t>(</a:t>
            </a:r>
            <a:r>
              <a:rPr dirty="0" sz="1500" spc="20" b="1">
                <a:latin typeface="Times New Roman"/>
                <a:cs typeface="Times New Roman"/>
              </a:rPr>
              <a:t>u</a:t>
            </a:r>
            <a:r>
              <a:rPr dirty="0" sz="1500" spc="20">
                <a:latin typeface="Times New Roman"/>
                <a:cs typeface="Times New Roman"/>
              </a:rPr>
              <a:t>,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35" b="1">
                <a:latin typeface="Times New Roman"/>
                <a:cs typeface="Times New Roman"/>
              </a:rPr>
              <a:t>v</a:t>
            </a:r>
            <a:r>
              <a:rPr dirty="0" sz="1500" spc="3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0" y="1895475"/>
            <a:ext cx="2971800" cy="533400"/>
          </a:xfrm>
          <a:custGeom>
            <a:avLst/>
            <a:gdLst/>
            <a:ahLst/>
            <a:cxnLst/>
            <a:rect l="l" t="t" r="r" b="b"/>
            <a:pathLst>
              <a:path w="2971800" h="533400">
                <a:moveTo>
                  <a:pt x="0" y="533400"/>
                </a:moveTo>
                <a:lnTo>
                  <a:pt x="2971800" y="533400"/>
                </a:lnTo>
                <a:lnTo>
                  <a:pt x="2971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38650" y="2152650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 h="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24275" y="3467100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 h="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23398" y="3109118"/>
            <a:ext cx="1201420" cy="333375"/>
          </a:xfrm>
          <a:custGeom>
            <a:avLst/>
            <a:gdLst/>
            <a:ahLst/>
            <a:cxnLst/>
            <a:rect l="l" t="t" r="r" b="b"/>
            <a:pathLst>
              <a:path w="1201420" h="333375">
                <a:moveTo>
                  <a:pt x="200769" y="66675"/>
                </a:moveTo>
                <a:lnTo>
                  <a:pt x="163507" y="63322"/>
                </a:lnTo>
                <a:lnTo>
                  <a:pt x="115272" y="58140"/>
                </a:lnTo>
                <a:lnTo>
                  <a:pt x="65666" y="58445"/>
                </a:lnTo>
                <a:lnTo>
                  <a:pt x="24289" y="71551"/>
                </a:lnTo>
                <a:lnTo>
                  <a:pt x="744" y="104775"/>
                </a:lnTo>
                <a:lnTo>
                  <a:pt x="0" y="144660"/>
                </a:lnTo>
                <a:lnTo>
                  <a:pt x="1934" y="188118"/>
                </a:lnTo>
                <a:lnTo>
                  <a:pt x="12799" y="228004"/>
                </a:lnTo>
                <a:lnTo>
                  <a:pt x="38844" y="257175"/>
                </a:lnTo>
                <a:lnTo>
                  <a:pt x="63549" y="286494"/>
                </a:lnTo>
                <a:lnTo>
                  <a:pt x="93612" y="305990"/>
                </a:lnTo>
                <a:lnTo>
                  <a:pt x="127248" y="320129"/>
                </a:lnTo>
                <a:lnTo>
                  <a:pt x="162669" y="333375"/>
                </a:lnTo>
                <a:lnTo>
                  <a:pt x="219132" y="328644"/>
                </a:lnTo>
                <a:lnTo>
                  <a:pt x="270056" y="324816"/>
                </a:lnTo>
                <a:lnTo>
                  <a:pt x="316987" y="321846"/>
                </a:lnTo>
                <a:lnTo>
                  <a:pt x="361470" y="319692"/>
                </a:lnTo>
                <a:lnTo>
                  <a:pt x="405052" y="318311"/>
                </a:lnTo>
                <a:lnTo>
                  <a:pt x="449277" y="317659"/>
                </a:lnTo>
                <a:lnTo>
                  <a:pt x="495693" y="317695"/>
                </a:lnTo>
                <a:lnTo>
                  <a:pt x="545844" y="318375"/>
                </a:lnTo>
                <a:lnTo>
                  <a:pt x="601277" y="319656"/>
                </a:lnTo>
                <a:lnTo>
                  <a:pt x="663536" y="321495"/>
                </a:lnTo>
                <a:lnTo>
                  <a:pt x="734169" y="323850"/>
                </a:lnTo>
                <a:lnTo>
                  <a:pt x="783747" y="323812"/>
                </a:lnTo>
                <a:lnTo>
                  <a:pt x="832544" y="323552"/>
                </a:lnTo>
                <a:lnTo>
                  <a:pt x="880671" y="322845"/>
                </a:lnTo>
                <a:lnTo>
                  <a:pt x="928241" y="321468"/>
                </a:lnTo>
                <a:lnTo>
                  <a:pt x="975363" y="319199"/>
                </a:lnTo>
                <a:lnTo>
                  <a:pt x="1022151" y="315813"/>
                </a:lnTo>
                <a:lnTo>
                  <a:pt x="1068716" y="311087"/>
                </a:lnTo>
                <a:lnTo>
                  <a:pt x="1115169" y="304800"/>
                </a:lnTo>
                <a:lnTo>
                  <a:pt x="1152078" y="288131"/>
                </a:lnTo>
                <a:lnTo>
                  <a:pt x="1181844" y="257175"/>
                </a:lnTo>
                <a:lnTo>
                  <a:pt x="1195238" y="231725"/>
                </a:lnTo>
                <a:lnTo>
                  <a:pt x="1200894" y="219075"/>
                </a:lnTo>
                <a:lnTo>
                  <a:pt x="1200894" y="209550"/>
                </a:lnTo>
                <a:lnTo>
                  <a:pt x="1200745" y="193178"/>
                </a:lnTo>
                <a:lnTo>
                  <a:pt x="1199703" y="164306"/>
                </a:lnTo>
                <a:lnTo>
                  <a:pt x="1191369" y="104775"/>
                </a:lnTo>
                <a:lnTo>
                  <a:pt x="1160961" y="69479"/>
                </a:lnTo>
                <a:lnTo>
                  <a:pt x="1120723" y="44014"/>
                </a:lnTo>
                <a:lnTo>
                  <a:pt x="1073653" y="26547"/>
                </a:lnTo>
                <a:lnTo>
                  <a:pt x="1022751" y="15245"/>
                </a:lnTo>
                <a:lnTo>
                  <a:pt x="971016" y="8275"/>
                </a:lnTo>
                <a:lnTo>
                  <a:pt x="921447" y="3804"/>
                </a:lnTo>
                <a:lnTo>
                  <a:pt x="877044" y="0"/>
                </a:lnTo>
                <a:lnTo>
                  <a:pt x="828058" y="27"/>
                </a:lnTo>
                <a:lnTo>
                  <a:pt x="779072" y="222"/>
                </a:lnTo>
                <a:lnTo>
                  <a:pt x="730086" y="749"/>
                </a:lnTo>
                <a:lnTo>
                  <a:pt x="681101" y="1777"/>
                </a:lnTo>
                <a:lnTo>
                  <a:pt x="632115" y="3471"/>
                </a:lnTo>
                <a:lnTo>
                  <a:pt x="583129" y="5998"/>
                </a:lnTo>
                <a:lnTo>
                  <a:pt x="534144" y="9525"/>
                </a:lnTo>
                <a:lnTo>
                  <a:pt x="487319" y="11608"/>
                </a:lnTo>
                <a:lnTo>
                  <a:pt x="439935" y="17264"/>
                </a:lnTo>
                <a:lnTo>
                  <a:pt x="392329" y="25598"/>
                </a:lnTo>
                <a:lnTo>
                  <a:pt x="344834" y="35718"/>
                </a:lnTo>
                <a:lnTo>
                  <a:pt x="297786" y="46732"/>
                </a:lnTo>
                <a:lnTo>
                  <a:pt x="251519" y="57745"/>
                </a:lnTo>
                <a:lnTo>
                  <a:pt x="206368" y="67865"/>
                </a:lnTo>
                <a:lnTo>
                  <a:pt x="162669" y="76200"/>
                </a:lnTo>
                <a:lnTo>
                  <a:pt x="153144" y="76200"/>
                </a:lnTo>
                <a:lnTo>
                  <a:pt x="143619" y="85725"/>
                </a:lnTo>
              </a:path>
            </a:pathLst>
          </a:custGeom>
          <a:ln w="9525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57617" y="3049835"/>
            <a:ext cx="704850" cy="726440"/>
          </a:xfrm>
          <a:custGeom>
            <a:avLst/>
            <a:gdLst/>
            <a:ahLst/>
            <a:cxnLst/>
            <a:rect l="l" t="t" r="r" b="b"/>
            <a:pathLst>
              <a:path w="704850" h="726439">
                <a:moveTo>
                  <a:pt x="0" y="87858"/>
                </a:moveTo>
                <a:lnTo>
                  <a:pt x="27235" y="66725"/>
                </a:lnTo>
                <a:lnTo>
                  <a:pt x="53578" y="47377"/>
                </a:lnTo>
                <a:lnTo>
                  <a:pt x="81706" y="31601"/>
                </a:lnTo>
                <a:lnTo>
                  <a:pt x="114300" y="21183"/>
                </a:lnTo>
                <a:lnTo>
                  <a:pt x="127099" y="15528"/>
                </a:lnTo>
                <a:lnTo>
                  <a:pt x="138112" y="11658"/>
                </a:lnTo>
                <a:lnTo>
                  <a:pt x="149125" y="7789"/>
                </a:lnTo>
                <a:lnTo>
                  <a:pt x="161925" y="2133"/>
                </a:lnTo>
                <a:lnTo>
                  <a:pt x="170408" y="2133"/>
                </a:lnTo>
                <a:lnTo>
                  <a:pt x="179784" y="2133"/>
                </a:lnTo>
                <a:lnTo>
                  <a:pt x="187374" y="2133"/>
                </a:lnTo>
                <a:lnTo>
                  <a:pt x="190500" y="2133"/>
                </a:lnTo>
                <a:lnTo>
                  <a:pt x="228295" y="1295"/>
                </a:lnTo>
                <a:lnTo>
                  <a:pt x="280263" y="0"/>
                </a:lnTo>
                <a:lnTo>
                  <a:pt x="340004" y="76"/>
                </a:lnTo>
                <a:lnTo>
                  <a:pt x="401116" y="3352"/>
                </a:lnTo>
                <a:lnTo>
                  <a:pt x="457200" y="11658"/>
                </a:lnTo>
                <a:lnTo>
                  <a:pt x="503634" y="31899"/>
                </a:lnTo>
                <a:lnTo>
                  <a:pt x="542925" y="59283"/>
                </a:lnTo>
                <a:lnTo>
                  <a:pt x="582625" y="89153"/>
                </a:lnTo>
                <a:lnTo>
                  <a:pt x="620496" y="122224"/>
                </a:lnTo>
                <a:lnTo>
                  <a:pt x="654710" y="159410"/>
                </a:lnTo>
                <a:lnTo>
                  <a:pt x="683437" y="201625"/>
                </a:lnTo>
                <a:lnTo>
                  <a:pt x="704850" y="249783"/>
                </a:lnTo>
                <a:lnTo>
                  <a:pt x="704701" y="265559"/>
                </a:lnTo>
                <a:lnTo>
                  <a:pt x="703659" y="283121"/>
                </a:lnTo>
                <a:lnTo>
                  <a:pt x="700831" y="300682"/>
                </a:lnTo>
                <a:lnTo>
                  <a:pt x="695325" y="316458"/>
                </a:lnTo>
                <a:lnTo>
                  <a:pt x="681930" y="363339"/>
                </a:lnTo>
                <a:lnTo>
                  <a:pt x="659606" y="405755"/>
                </a:lnTo>
                <a:lnTo>
                  <a:pt x="633710" y="446385"/>
                </a:lnTo>
                <a:lnTo>
                  <a:pt x="609600" y="487908"/>
                </a:lnTo>
                <a:lnTo>
                  <a:pt x="600967" y="499517"/>
                </a:lnTo>
                <a:lnTo>
                  <a:pt x="590550" y="516483"/>
                </a:lnTo>
                <a:lnTo>
                  <a:pt x="580132" y="533450"/>
                </a:lnTo>
                <a:lnTo>
                  <a:pt x="558403" y="567680"/>
                </a:lnTo>
                <a:lnTo>
                  <a:pt x="552450" y="583158"/>
                </a:lnTo>
                <a:lnTo>
                  <a:pt x="543966" y="598636"/>
                </a:lnTo>
                <a:lnTo>
                  <a:pt x="534590" y="614114"/>
                </a:lnTo>
                <a:lnTo>
                  <a:pt x="527000" y="626021"/>
                </a:lnTo>
                <a:lnTo>
                  <a:pt x="523875" y="630783"/>
                </a:lnTo>
                <a:lnTo>
                  <a:pt x="516582" y="657721"/>
                </a:lnTo>
                <a:lnTo>
                  <a:pt x="508396" y="681980"/>
                </a:lnTo>
                <a:lnTo>
                  <a:pt x="498425" y="704453"/>
                </a:lnTo>
                <a:lnTo>
                  <a:pt x="485775" y="726033"/>
                </a:lnTo>
              </a:path>
            </a:pathLst>
          </a:custGeom>
          <a:ln w="9525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33600" y="4095750"/>
            <a:ext cx="1409700" cy="514350"/>
          </a:xfrm>
          <a:custGeom>
            <a:avLst/>
            <a:gdLst/>
            <a:ahLst/>
            <a:cxnLst/>
            <a:rect l="l" t="t" r="r" b="b"/>
            <a:pathLst>
              <a:path w="1409700" h="514350">
                <a:moveTo>
                  <a:pt x="0" y="514350"/>
                </a:moveTo>
                <a:lnTo>
                  <a:pt x="1409700" y="514350"/>
                </a:lnTo>
                <a:lnTo>
                  <a:pt x="1409700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2314575"/>
            <a:ext cx="1409700" cy="590550"/>
          </a:xfrm>
          <a:custGeom>
            <a:avLst/>
            <a:gdLst/>
            <a:ahLst/>
            <a:cxnLst/>
            <a:rect l="l" t="t" r="r" b="b"/>
            <a:pathLst>
              <a:path w="1409700" h="590550">
                <a:moveTo>
                  <a:pt x="0" y="590550"/>
                </a:moveTo>
                <a:lnTo>
                  <a:pt x="1409700" y="590550"/>
                </a:lnTo>
                <a:lnTo>
                  <a:pt x="140970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43100" y="4095750"/>
            <a:ext cx="190500" cy="514350"/>
          </a:xfrm>
          <a:custGeom>
            <a:avLst/>
            <a:gdLst/>
            <a:ahLst/>
            <a:cxnLst/>
            <a:rect l="l" t="t" r="r" b="b"/>
            <a:pathLst>
              <a:path w="190500" h="514350">
                <a:moveTo>
                  <a:pt x="0" y="514350"/>
                </a:moveTo>
                <a:lnTo>
                  <a:pt x="190500" y="514350"/>
                </a:lnTo>
                <a:lnTo>
                  <a:pt x="190500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0200" y="4095750"/>
            <a:ext cx="342900" cy="514350"/>
          </a:xfrm>
          <a:custGeom>
            <a:avLst/>
            <a:gdLst/>
            <a:ahLst/>
            <a:cxnLst/>
            <a:rect l="l" t="t" r="r" b="b"/>
            <a:pathLst>
              <a:path w="342900" h="514350">
                <a:moveTo>
                  <a:pt x="0" y="514350"/>
                </a:moveTo>
                <a:lnTo>
                  <a:pt x="342900" y="514350"/>
                </a:lnTo>
                <a:lnTo>
                  <a:pt x="342900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04896" y="1319212"/>
          <a:ext cx="456755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855"/>
                <a:gridCol w="65405"/>
                <a:gridCol w="101600"/>
                <a:gridCol w="2499994"/>
              </a:tblGrid>
              <a:tr h="975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r" marR="2857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dirty="0" sz="1500" spc="114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-6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i="1">
                          <a:latin typeface="Times New Roman"/>
                          <a:cs typeface="Times New Roman"/>
                        </a:rPr>
                        <a:t>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500">
                          <a:latin typeface="Symbol"/>
                          <a:cs typeface="Symbol"/>
                        </a:rPr>
                        <a:t></a:t>
                      </a:r>
                      <a:endParaRPr sz="15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21310">
                        <a:lnSpc>
                          <a:spcPts val="2230"/>
                        </a:lnSpc>
                      </a:pPr>
                      <a:r>
                        <a:rPr dirty="0" sz="2150" spc="1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Joint </a:t>
                      </a:r>
                      <a:r>
                        <a:rPr dirty="0" sz="2150" spc="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/ </a:t>
                      </a:r>
                      <a:r>
                        <a:rPr dirty="0" sz="2150" spc="1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Gauss</a:t>
                      </a:r>
                      <a:r>
                        <a:rPr dirty="0" sz="2150" spc="-5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50" spc="8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BC</a:t>
                      </a:r>
                      <a:endParaRPr sz="2150">
                        <a:latin typeface="Tahoma"/>
                        <a:cs typeface="Tahoma"/>
                      </a:endParaRPr>
                    </a:p>
                    <a:p>
                      <a:pPr algn="ctr" marR="340360">
                        <a:lnSpc>
                          <a:spcPts val="2325"/>
                        </a:lnSpc>
                        <a:spcBef>
                          <a:spcPts val="120"/>
                        </a:spcBef>
                      </a:pPr>
                      <a:r>
                        <a:rPr dirty="0" sz="2150" spc="1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Combo</a:t>
                      </a:r>
                      <a:endParaRPr sz="2150">
                        <a:latin typeface="Tahoma"/>
                        <a:cs typeface="Tahoma"/>
                      </a:endParaRPr>
                    </a:p>
                    <a:p>
                      <a:pPr marL="22860">
                        <a:lnSpc>
                          <a:spcPts val="1550"/>
                        </a:lnSpc>
                      </a:pPr>
                      <a:r>
                        <a:rPr dirty="0" baseline="-37037" sz="2250" spc="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37037" sz="2250" spc="-8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7037" sz="2250" spc="7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baseline="-37037" sz="225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7037" sz="2250" spc="52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baseline="-37037" sz="2250" spc="52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baseline="-37037" sz="2250" spc="-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7037" sz="2250" spc="15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37037" sz="2250" spc="-359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7037" sz="2250" spc="7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-37037" sz="22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7037" sz="2250" spc="22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7037" sz="2250" spc="53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4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5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1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5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20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500" spc="-1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4691" sz="1350" spc="-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4691" sz="1350" spc="-4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5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4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500" spc="1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5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500" spc="55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27785">
                        <a:lnSpc>
                          <a:spcPts val="980"/>
                        </a:lnSpc>
                        <a:spcBef>
                          <a:spcPts val="375"/>
                        </a:spcBef>
                      </a:pPr>
                      <a:r>
                        <a:rPr dirty="0" sz="1500" spc="4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5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4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90550">
                <a:tc gridSpan="2">
                  <a:txBody>
                    <a:bodyPr/>
                    <a:lstStyle/>
                    <a:p>
                      <a:pPr marL="38100">
                        <a:lnSpc>
                          <a:spcPts val="1650"/>
                        </a:lnSpc>
                        <a:spcBef>
                          <a:spcPts val="140"/>
                        </a:spcBef>
                      </a:pPr>
                      <a:r>
                        <a:rPr dirty="0" baseline="-5952" sz="2100" spc="52" b="1" i="1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dirty="0" baseline="-32163" sz="1425" spc="52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i,v </a:t>
                      </a:r>
                      <a:r>
                        <a:rPr dirty="0" baseline="-5952" sz="2100" spc="22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 </a:t>
                      </a:r>
                      <a:r>
                        <a:rPr dirty="0" sz="1200" spc="-1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Mean </a:t>
                      </a:r>
                      <a:r>
                        <a:rPr dirty="0" sz="12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1200" spc="-5" b="1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200" spc="135" b="1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among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571500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records matching</a:t>
                      </a:r>
                      <a:r>
                        <a:rPr dirty="0" sz="12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b="1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v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571500">
                        <a:lnSpc>
                          <a:spcPts val="1350"/>
                        </a:lnSpc>
                      </a:pPr>
                      <a:r>
                        <a:rPr dirty="0" sz="12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and in </a:t>
                      </a:r>
                      <a:r>
                        <a:rPr dirty="0" sz="12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which</a:t>
                      </a:r>
                      <a:r>
                        <a:rPr dirty="0" sz="1200" spc="-2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1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y=i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baseline="-37037" sz="2250" spc="22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u="sng" baseline="-14814" sz="2250" spc="517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-2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,|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4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50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20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500" spc="-1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-24691" sz="1350" spc="-7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u="sng" baseline="-24691" sz="1350" spc="-37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5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6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6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6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5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85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u="sng" baseline="-24691" sz="1350" spc="127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u="sng" baseline="-24691" sz="1350" spc="67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5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4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500" spc="1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5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5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500" spc="55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022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-2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3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3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 spc="3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50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1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500" spc="-2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5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baseline="-42592" sz="2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42592" sz="2250" spc="3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500" spc="-19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5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 spc="5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dirty="0" sz="1500" spc="50" b="1">
                          <a:latin typeface="Times New Roman"/>
                          <a:cs typeface="Times New Roman"/>
                        </a:rPr>
                        <a:t>µ</a:t>
                      </a:r>
                      <a:r>
                        <a:rPr dirty="0" baseline="-26143" sz="1275" spc="7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6143" sz="1275" spc="7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baseline="-26143" sz="1275" spc="-20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6143" sz="1275" spc="22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6143" sz="1275" spc="-82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50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500" spc="-1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6143" sz="1275" spc="52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6143" sz="1275" spc="52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baseline="-26143" sz="1275" spc="-2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6143" sz="1275" spc="22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6143" sz="1275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5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4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baseline="-26143" sz="1275" spc="6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6143" sz="1275" spc="67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baseline="-26143" sz="1275" spc="-20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6143" sz="1275" spc="22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6143" sz="1275" spc="352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6143" sz="1275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6143" sz="1275">
                        <a:latin typeface="Times New Roman"/>
                        <a:cs typeface="Times New Roman"/>
                      </a:endParaRPr>
                    </a:p>
                    <a:p>
                      <a:pPr marL="7429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2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2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 spc="2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5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35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500" spc="35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47675" marR="121285">
                        <a:lnSpc>
                          <a:spcPts val="1430"/>
                        </a:lnSpc>
                        <a:spcBef>
                          <a:spcPts val="1105"/>
                        </a:spcBef>
                      </a:pPr>
                      <a:r>
                        <a:rPr dirty="0" sz="1200" spc="-1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Rather </a:t>
                      </a:r>
                      <a:r>
                        <a:rPr dirty="0" sz="120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so-so-notation </a:t>
                      </a:r>
                      <a:r>
                        <a:rPr dirty="0" sz="1200" spc="-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for  “Gaussian with mean </a:t>
                      </a:r>
                      <a:r>
                        <a:rPr dirty="0" sz="1200" spc="25" b="1" i="1">
                          <a:solidFill>
                            <a:srgbClr val="006600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dirty="0" baseline="-20833" sz="1200" spc="37" i="1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i,v </a:t>
                      </a:r>
                      <a:r>
                        <a:rPr dirty="0" sz="1200" spc="-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and  </a:t>
                      </a:r>
                      <a:r>
                        <a:rPr dirty="0" sz="1200" spc="-1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covariance</a:t>
                      </a:r>
                      <a:r>
                        <a:rPr dirty="0" sz="1200" spc="-2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 b="1" i="1">
                          <a:solidFill>
                            <a:srgbClr val="006600"/>
                          </a:solidFill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200" spc="-195" b="1" i="1">
                          <a:solidFill>
                            <a:srgbClr val="00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0833" sz="1200" spc="22" i="1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i,v</a:t>
                      </a:r>
                      <a:r>
                        <a:rPr dirty="0" baseline="-20833" sz="1200" spc="-30" i="1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evaluated</a:t>
                      </a:r>
                      <a:r>
                        <a:rPr dirty="0" sz="1200" spc="-2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dirty="0" sz="1200" spc="-3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25" b="1" i="1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200" spc="2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”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1193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90550">
                <a:tc gridSpan="2">
                  <a:txBody>
                    <a:bodyPr/>
                    <a:lstStyle/>
                    <a:p>
                      <a:pPr marL="38100">
                        <a:lnSpc>
                          <a:spcPts val="1650"/>
                        </a:lnSpc>
                        <a:spcBef>
                          <a:spcPts val="140"/>
                        </a:spcBef>
                      </a:pPr>
                      <a:r>
                        <a:rPr dirty="0" baseline="-5952" sz="2100" spc="44" b="1" i="1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</a:t>
                      </a:r>
                      <a:r>
                        <a:rPr dirty="0" baseline="-32163" sz="1425" spc="44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i,v </a:t>
                      </a:r>
                      <a:r>
                        <a:rPr dirty="0" baseline="-5952" sz="2100" spc="22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 </a:t>
                      </a:r>
                      <a:r>
                        <a:rPr dirty="0" sz="1200" spc="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Cov. </a:t>
                      </a:r>
                      <a:r>
                        <a:rPr dirty="0" sz="12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1200" spc="-5" b="1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200" spc="100" b="1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among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571500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records matching</a:t>
                      </a:r>
                      <a:r>
                        <a:rPr dirty="0" sz="12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b="1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v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571500">
                        <a:lnSpc>
                          <a:spcPts val="1350"/>
                        </a:lnSpc>
                      </a:pPr>
                      <a:r>
                        <a:rPr dirty="0" sz="12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and in </a:t>
                      </a:r>
                      <a:r>
                        <a:rPr dirty="0" sz="12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which</a:t>
                      </a:r>
                      <a:r>
                        <a:rPr dirty="0" sz="1200" spc="-2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1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y=i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93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0075">
                <a:tc gridSpan="2">
                  <a:txBody>
                    <a:bodyPr/>
                    <a:lstStyle/>
                    <a:p>
                      <a:pPr marL="38100">
                        <a:lnSpc>
                          <a:spcPts val="1650"/>
                        </a:lnSpc>
                        <a:spcBef>
                          <a:spcPts val="140"/>
                        </a:spcBef>
                      </a:pPr>
                      <a:r>
                        <a:rPr dirty="0" baseline="-5952" sz="2100" spc="37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q</a:t>
                      </a:r>
                      <a:r>
                        <a:rPr dirty="0" baseline="-32163" sz="1425" spc="37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i,v </a:t>
                      </a:r>
                      <a:r>
                        <a:rPr dirty="0" baseline="-5952" sz="2100" spc="22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= </a:t>
                      </a:r>
                      <a:r>
                        <a:rPr dirty="0" sz="12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Fraction of</a:t>
                      </a:r>
                      <a:r>
                        <a:rPr dirty="0" sz="1200" spc="-15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1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“</a:t>
                      </a:r>
                      <a:r>
                        <a:rPr dirty="0" sz="1200" spc="10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y=i”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571500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records that</a:t>
                      </a:r>
                      <a:r>
                        <a:rPr dirty="0" sz="1200" spc="-4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match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571500">
                        <a:lnSpc>
                          <a:spcPts val="1425"/>
                        </a:lnSpc>
                      </a:pPr>
                      <a:r>
                        <a:rPr dirty="0" sz="1200" b="1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v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93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4350">
                <a:tc gridSpan="2">
                  <a:txBody>
                    <a:bodyPr/>
                    <a:lstStyle/>
                    <a:p>
                      <a:pPr marL="571500" marR="116205" indent="-533400">
                        <a:lnSpc>
                          <a:spcPct val="101200"/>
                        </a:lnSpc>
                        <a:spcBef>
                          <a:spcPts val="45"/>
                        </a:spcBef>
                        <a:tabLst>
                          <a:tab pos="381000" algn="l"/>
                        </a:tabLst>
                      </a:pPr>
                      <a:r>
                        <a:rPr dirty="0" baseline="-9920" sz="2100" spc="37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baseline="-35087" sz="1425" spc="37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i	</a:t>
                      </a:r>
                      <a:r>
                        <a:rPr dirty="0" baseline="-9920" sz="2100" spc="22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= </a:t>
                      </a:r>
                      <a:r>
                        <a:rPr dirty="0" sz="12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Fraction of </a:t>
                      </a:r>
                      <a:r>
                        <a:rPr dirty="0" sz="1200" spc="-1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records  that match</a:t>
                      </a:r>
                      <a:r>
                        <a:rPr dirty="0" sz="1200" spc="-3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1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“</a:t>
                      </a:r>
                      <a:r>
                        <a:rPr dirty="0" sz="1200" spc="10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y=i”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93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8431">
                <a:tc>
                  <a:txBody>
                    <a:bodyPr/>
                    <a:lstStyle/>
                    <a:p>
                      <a:pPr marL="152400">
                        <a:lnSpc>
                          <a:spcPts val="615"/>
                        </a:lnSpc>
                      </a:pP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2001, Andrew </a:t>
                      </a:r>
                      <a:r>
                        <a:rPr dirty="0" sz="600" spc="-5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W.</a:t>
                      </a:r>
                      <a:r>
                        <a:rPr dirty="0" sz="600" spc="145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5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Moore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9660">
                        <a:lnSpc>
                          <a:spcPts val="615"/>
                        </a:lnSpc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Gaussian Bayes Classifiers: Slide</a:t>
                      </a:r>
                      <a:r>
                        <a:rPr dirty="0" sz="600" spc="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30">
                          <a:latin typeface="Tahoma"/>
                          <a:cs typeface="Tahoma"/>
                        </a:rPr>
                        <a:t>51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0775" y="5359400"/>
            <a:ext cx="29273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Gender,</a:t>
            </a:r>
            <a:r>
              <a:rPr dirty="0" sz="2150" spc="-5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30">
                <a:solidFill>
                  <a:srgbClr val="006600"/>
                </a:solidFill>
                <a:latin typeface="Tahoma"/>
                <a:cs typeface="Tahoma"/>
              </a:rPr>
              <a:t>Hours</a:t>
            </a:r>
            <a:r>
              <a:rPr dirty="0" sz="2150" spc="3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dirty="0" sz="2150" spc="30">
                <a:solidFill>
                  <a:srgbClr val="006600"/>
                </a:solidFill>
                <a:latin typeface="Tahoma"/>
                <a:cs typeface="Tahoma"/>
              </a:rPr>
              <a:t>Wealth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4500" y="5724525"/>
            <a:ext cx="4143375" cy="280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0775" y="1377950"/>
            <a:ext cx="292735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Gender,</a:t>
            </a:r>
            <a:r>
              <a:rPr dirty="0" spc="-55"/>
              <a:t> </a:t>
            </a:r>
            <a:r>
              <a:rPr dirty="0" spc="30"/>
              <a:t>Hours</a:t>
            </a:r>
            <a:r>
              <a:rPr dirty="0" spc="30">
                <a:latin typeface="Symbol"/>
                <a:cs typeface="Symbol"/>
              </a:rPr>
              <a:t></a:t>
            </a:r>
            <a:r>
              <a:rPr dirty="0" spc="30"/>
              <a:t>Wealth</a:t>
            </a:r>
          </a:p>
        </p:txBody>
      </p:sp>
      <p:sp>
        <p:nvSpPr>
          <p:cNvPr id="5" name="object 5"/>
          <p:cNvSpPr/>
          <p:nvPr/>
        </p:nvSpPr>
        <p:spPr>
          <a:xfrm>
            <a:off x="1714500" y="1743075"/>
            <a:ext cx="4143375" cy="280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95550" y="2009775"/>
            <a:ext cx="2781300" cy="224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8350" y="5407025"/>
            <a:ext cx="3620135" cy="103314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ctr" marR="5080" indent="1270">
              <a:lnSpc>
                <a:spcPct val="103200"/>
              </a:lnSpc>
              <a:spcBef>
                <a:spcPts val="40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Joint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/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Gauss DE Combo and 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Joint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/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Gauss BC Combo: The  downside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2125" y="6729094"/>
            <a:ext cx="4118610" cy="141605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439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Tahoma"/>
                <a:cs typeface="Tahoma"/>
              </a:rPr>
              <a:t>(Yawn…we’ve done </a:t>
            </a:r>
            <a:r>
              <a:rPr dirty="0" sz="1550" spc="10">
                <a:latin typeface="Tahoma"/>
                <a:cs typeface="Tahoma"/>
              </a:rPr>
              <a:t>this</a:t>
            </a:r>
            <a:r>
              <a:rPr dirty="0" sz="1550" spc="100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before…)</a:t>
            </a:r>
            <a:endParaRPr sz="1550">
              <a:latin typeface="Tahoma"/>
              <a:cs typeface="Tahoma"/>
            </a:endParaRPr>
          </a:p>
          <a:p>
            <a:pPr marL="371475" marR="5080" indent="-142875">
              <a:lnSpc>
                <a:spcPct val="100400"/>
              </a:lnSpc>
              <a:spcBef>
                <a:spcPts val="305"/>
              </a:spcBef>
            </a:pPr>
            <a:r>
              <a:rPr dirty="0" sz="1400" spc="5">
                <a:solidFill>
                  <a:srgbClr val="3333CC"/>
                </a:solidFill>
                <a:latin typeface="Tahoma"/>
                <a:cs typeface="Tahoma"/>
              </a:rPr>
              <a:t>More </a:t>
            </a:r>
            <a:r>
              <a:rPr dirty="0" sz="1400">
                <a:solidFill>
                  <a:srgbClr val="3333CC"/>
                </a:solidFill>
                <a:latin typeface="Tahoma"/>
                <a:cs typeface="Tahoma"/>
              </a:rPr>
              <a:t>than </a:t>
            </a:r>
            <a:r>
              <a:rPr dirty="0" sz="1400" spc="10">
                <a:solidFill>
                  <a:srgbClr val="3333CC"/>
                </a:solidFill>
                <a:latin typeface="Tahoma"/>
                <a:cs typeface="Tahoma"/>
              </a:rPr>
              <a:t>a </a:t>
            </a:r>
            <a:r>
              <a:rPr dirty="0" sz="1400" spc="5">
                <a:solidFill>
                  <a:srgbClr val="3333CC"/>
                </a:solidFill>
                <a:latin typeface="Tahoma"/>
                <a:cs typeface="Tahoma"/>
              </a:rPr>
              <a:t>few </a:t>
            </a:r>
            <a:r>
              <a:rPr dirty="0" sz="1400">
                <a:solidFill>
                  <a:srgbClr val="3333CC"/>
                </a:solidFill>
                <a:latin typeface="Tahoma"/>
                <a:cs typeface="Tahoma"/>
              </a:rPr>
              <a:t>categorical attributes </a:t>
            </a:r>
            <a:r>
              <a:rPr dirty="0" sz="1400">
                <a:latin typeface="Tahoma"/>
                <a:cs typeface="Tahoma"/>
              </a:rPr>
              <a:t>blah blah  </a:t>
            </a:r>
            <a:r>
              <a:rPr dirty="0" sz="1400" spc="15">
                <a:latin typeface="Tahoma"/>
                <a:cs typeface="Tahoma"/>
              </a:rPr>
              <a:t>blah </a:t>
            </a:r>
            <a:r>
              <a:rPr dirty="0" sz="1400" spc="-5">
                <a:solidFill>
                  <a:srgbClr val="006600"/>
                </a:solidFill>
                <a:latin typeface="Tahoma"/>
                <a:cs typeface="Tahoma"/>
              </a:rPr>
              <a:t>massive table </a:t>
            </a:r>
            <a:r>
              <a:rPr dirty="0" sz="1400" spc="10">
                <a:latin typeface="Tahoma"/>
                <a:cs typeface="Tahoma"/>
              </a:rPr>
              <a:t>blah blah </a:t>
            </a:r>
            <a:r>
              <a:rPr dirty="0" sz="1400">
                <a:solidFill>
                  <a:srgbClr val="875C86"/>
                </a:solidFill>
                <a:latin typeface="Tahoma"/>
                <a:cs typeface="Tahoma"/>
              </a:rPr>
              <a:t>lots </a:t>
            </a:r>
            <a:r>
              <a:rPr dirty="0" sz="1400" spc="5">
                <a:solidFill>
                  <a:srgbClr val="875C86"/>
                </a:solidFill>
                <a:latin typeface="Tahoma"/>
                <a:cs typeface="Tahoma"/>
              </a:rPr>
              <a:t>of</a:t>
            </a:r>
            <a:r>
              <a:rPr dirty="0" sz="1400" spc="-120">
                <a:solidFill>
                  <a:srgbClr val="875C86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875C86"/>
                </a:solidFill>
                <a:latin typeface="Tahoma"/>
                <a:cs typeface="Tahoma"/>
              </a:rPr>
              <a:t>parameters  </a:t>
            </a:r>
            <a:r>
              <a:rPr dirty="0" sz="1400" spc="10">
                <a:latin typeface="Tahoma"/>
                <a:cs typeface="Tahoma"/>
              </a:rPr>
              <a:t>blah blah </a:t>
            </a:r>
            <a:r>
              <a:rPr dirty="0" sz="1400">
                <a:solidFill>
                  <a:srgbClr val="FF0000"/>
                </a:solidFill>
                <a:latin typeface="Tahoma"/>
                <a:cs typeface="Tahoma"/>
              </a:rPr>
              <a:t>just memorize training data </a:t>
            </a:r>
            <a:r>
              <a:rPr dirty="0" sz="1400" spc="10">
                <a:latin typeface="Tahoma"/>
                <a:cs typeface="Tahoma"/>
              </a:rPr>
              <a:t>blah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blah  </a:t>
            </a:r>
            <a:r>
              <a:rPr dirty="0" sz="1400" spc="15">
                <a:latin typeface="Tahoma"/>
                <a:cs typeface="Tahoma"/>
              </a:rPr>
              <a:t>blah </a:t>
            </a:r>
            <a:r>
              <a:rPr dirty="0" sz="1400" spc="5">
                <a:solidFill>
                  <a:srgbClr val="FFCF00"/>
                </a:solidFill>
                <a:latin typeface="Tahoma"/>
                <a:cs typeface="Tahoma"/>
              </a:rPr>
              <a:t>do </a:t>
            </a:r>
            <a:r>
              <a:rPr dirty="0" sz="1400">
                <a:solidFill>
                  <a:srgbClr val="FFCF00"/>
                </a:solidFill>
                <a:latin typeface="Tahoma"/>
                <a:cs typeface="Tahoma"/>
              </a:rPr>
              <a:t>worse </a:t>
            </a:r>
            <a:r>
              <a:rPr dirty="0" sz="1400" spc="5">
                <a:solidFill>
                  <a:srgbClr val="FFCF00"/>
                </a:solidFill>
                <a:latin typeface="Tahoma"/>
                <a:cs typeface="Tahoma"/>
              </a:rPr>
              <a:t>on </a:t>
            </a:r>
            <a:r>
              <a:rPr dirty="0" sz="1400">
                <a:solidFill>
                  <a:srgbClr val="FFCF00"/>
                </a:solidFill>
                <a:latin typeface="Tahoma"/>
                <a:cs typeface="Tahoma"/>
              </a:rPr>
              <a:t>future </a:t>
            </a:r>
            <a:r>
              <a:rPr dirty="0" sz="1400" spc="10">
                <a:solidFill>
                  <a:srgbClr val="FFCF00"/>
                </a:solidFill>
                <a:latin typeface="Tahoma"/>
                <a:cs typeface="Tahoma"/>
              </a:rPr>
              <a:t>data </a:t>
            </a:r>
            <a:r>
              <a:rPr dirty="0" sz="1400">
                <a:latin typeface="Tahoma"/>
                <a:cs typeface="Tahoma"/>
              </a:rPr>
              <a:t>blah blah </a:t>
            </a:r>
            <a:r>
              <a:rPr dirty="0" sz="1400" spc="5">
                <a:solidFill>
                  <a:srgbClr val="00E3A7"/>
                </a:solidFill>
                <a:latin typeface="Tahoma"/>
                <a:cs typeface="Tahoma"/>
              </a:rPr>
              <a:t>need</a:t>
            </a:r>
            <a:r>
              <a:rPr dirty="0" sz="1400" spc="-285">
                <a:solidFill>
                  <a:srgbClr val="00E3A7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E3A7"/>
                </a:solidFill>
                <a:latin typeface="Tahoma"/>
                <a:cs typeface="Tahoma"/>
              </a:rPr>
              <a:t>to  </a:t>
            </a:r>
            <a:r>
              <a:rPr dirty="0" sz="1400" spc="5">
                <a:solidFill>
                  <a:srgbClr val="00E3A7"/>
                </a:solidFill>
                <a:latin typeface="Tahoma"/>
                <a:cs typeface="Tahoma"/>
              </a:rPr>
              <a:t>be </a:t>
            </a:r>
            <a:r>
              <a:rPr dirty="0" sz="1400">
                <a:solidFill>
                  <a:srgbClr val="00E3A7"/>
                </a:solidFill>
                <a:latin typeface="Tahoma"/>
                <a:cs typeface="Tahoma"/>
              </a:rPr>
              <a:t>more </a:t>
            </a:r>
            <a:r>
              <a:rPr dirty="0" sz="1400" spc="-5">
                <a:solidFill>
                  <a:srgbClr val="00E3A7"/>
                </a:solidFill>
                <a:latin typeface="Tahoma"/>
                <a:cs typeface="Tahoma"/>
              </a:rPr>
              <a:t>conservative</a:t>
            </a:r>
            <a:r>
              <a:rPr dirty="0" sz="1400" spc="-25">
                <a:solidFill>
                  <a:srgbClr val="00E3A7"/>
                </a:solidFill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blah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4525" y="1339850"/>
            <a:ext cx="386969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Naïve/Gauss combo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for</a:t>
            </a:r>
            <a:r>
              <a:rPr dirty="0" sz="2150" spc="-7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Density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9925" y="1682750"/>
            <a:ext cx="12890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Estimation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6225" y="4149725"/>
            <a:ext cx="188976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Tahoma"/>
                <a:cs typeface="Tahoma"/>
              </a:rPr>
              <a:t>How many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parameters?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3975" y="2405697"/>
            <a:ext cx="8636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3975" y="2043747"/>
            <a:ext cx="8636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3200" y="2043747"/>
            <a:ext cx="8636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9850" y="1986597"/>
            <a:ext cx="471805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16666" sz="2250" spc="15">
                <a:latin typeface="Symbol"/>
                <a:cs typeface="Symbol"/>
              </a:rPr>
              <a:t></a:t>
            </a:r>
            <a:r>
              <a:rPr dirty="0" baseline="-16666" sz="2250" spc="-240">
                <a:latin typeface="Times New Roman"/>
                <a:cs typeface="Times New Roman"/>
              </a:rPr>
              <a:t> </a:t>
            </a:r>
            <a:r>
              <a:rPr dirty="0" sz="850" spc="20" i="1">
                <a:latin typeface="Times New Roman"/>
                <a:cs typeface="Times New Roman"/>
              </a:rPr>
              <a:t>m</a:t>
            </a:r>
            <a:r>
              <a:rPr dirty="0" sz="850" spc="-110" i="1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Symbol"/>
                <a:cs typeface="Symbol"/>
              </a:rPr>
              <a:t></a:t>
            </a:r>
            <a:r>
              <a:rPr dirty="0" sz="850" spc="-114">
                <a:latin typeface="Times New Roman"/>
                <a:cs typeface="Times New Roman"/>
              </a:rPr>
              <a:t> </a:t>
            </a:r>
            <a:r>
              <a:rPr dirty="0" sz="850" spc="10" i="1">
                <a:latin typeface="Times New Roman"/>
                <a:cs typeface="Times New Roman"/>
              </a:rPr>
              <a:t>q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3700" y="2066368"/>
            <a:ext cx="6858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50" spc="10" i="1">
                <a:latin typeface="Times New Roman"/>
                <a:cs typeface="Times New Roman"/>
              </a:rPr>
              <a:t>q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9850" y="2377122"/>
            <a:ext cx="452755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9259" sz="2250" spc="15">
                <a:latin typeface="Symbol"/>
                <a:cs typeface="Symbol"/>
              </a:rPr>
              <a:t></a:t>
            </a:r>
            <a:r>
              <a:rPr dirty="0" baseline="-9259" sz="2250" spc="15">
                <a:latin typeface="Times New Roman"/>
                <a:cs typeface="Times New Roman"/>
              </a:rPr>
              <a:t> </a:t>
            </a:r>
            <a:r>
              <a:rPr dirty="0" sz="850" spc="5" i="1">
                <a:latin typeface="Times New Roman"/>
                <a:cs typeface="Times New Roman"/>
              </a:rPr>
              <a:t>j</a:t>
            </a:r>
            <a:r>
              <a:rPr dirty="0" sz="850" spc="85" i="1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Symbol"/>
                <a:cs typeface="Symbol"/>
              </a:rPr>
              <a:t></a:t>
            </a:r>
            <a:r>
              <a:rPr dirty="0" sz="850" spc="-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7800" y="2377122"/>
            <a:ext cx="376555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9259" sz="2250">
                <a:latin typeface="Symbol"/>
                <a:cs typeface="Symbol"/>
              </a:rPr>
              <a:t></a:t>
            </a:r>
            <a:r>
              <a:rPr dirty="0" baseline="-9259" sz="2250" spc="390">
                <a:latin typeface="Times New Roman"/>
                <a:cs typeface="Times New Roman"/>
              </a:rPr>
              <a:t> </a:t>
            </a:r>
            <a:r>
              <a:rPr dirty="0" sz="850" spc="15" i="1">
                <a:latin typeface="Times New Roman"/>
                <a:cs typeface="Times New Roman"/>
              </a:rPr>
              <a:t>j</a:t>
            </a:r>
            <a:r>
              <a:rPr dirty="0" sz="850" spc="15">
                <a:latin typeface="Symbol"/>
                <a:cs typeface="Symbol"/>
              </a:rPr>
              <a:t></a:t>
            </a: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0525" y="2100421"/>
            <a:ext cx="3585210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500" spc="40" i="1">
                <a:latin typeface="Times New Roman"/>
                <a:cs typeface="Times New Roman"/>
              </a:rPr>
              <a:t>p</a:t>
            </a:r>
            <a:r>
              <a:rPr dirty="0" sz="1500" spc="40">
                <a:latin typeface="Times New Roman"/>
                <a:cs typeface="Times New Roman"/>
              </a:rPr>
              <a:t>(</a:t>
            </a:r>
            <a:r>
              <a:rPr dirty="0" sz="1500" spc="40" b="1">
                <a:latin typeface="Times New Roman"/>
                <a:cs typeface="Times New Roman"/>
              </a:rPr>
              <a:t>u</a:t>
            </a:r>
            <a:r>
              <a:rPr dirty="0" sz="1500" spc="40">
                <a:latin typeface="Times New Roman"/>
                <a:cs typeface="Times New Roman"/>
              </a:rPr>
              <a:t>,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v</a:t>
            </a:r>
            <a:r>
              <a:rPr dirty="0" sz="1500" spc="-8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|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M</a:t>
            </a:r>
            <a:r>
              <a:rPr dirty="0" sz="1500" spc="-60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)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Symbol"/>
                <a:cs typeface="Symbol"/>
              </a:rPr>
              <a:t>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baseline="7407" sz="2250" spc="135">
                <a:latin typeface="Symbol"/>
                <a:cs typeface="Symbol"/>
              </a:rPr>
              <a:t></a:t>
            </a:r>
            <a:r>
              <a:rPr dirty="0" baseline="-7407" sz="3375" spc="135">
                <a:latin typeface="Symbol"/>
                <a:cs typeface="Symbol"/>
              </a:rPr>
              <a:t></a:t>
            </a:r>
            <a:r>
              <a:rPr dirty="0" baseline="-7407" sz="3375" spc="-44">
                <a:latin typeface="Times New Roman"/>
                <a:cs typeface="Times New Roman"/>
              </a:rPr>
              <a:t> </a:t>
            </a:r>
            <a:r>
              <a:rPr dirty="0" sz="1500" spc="30" i="1">
                <a:latin typeface="Times New Roman"/>
                <a:cs typeface="Times New Roman"/>
              </a:rPr>
              <a:t>p</a:t>
            </a:r>
            <a:r>
              <a:rPr dirty="0" sz="1500" spc="30">
                <a:latin typeface="Times New Roman"/>
                <a:cs typeface="Times New Roman"/>
              </a:rPr>
              <a:t>(</a:t>
            </a:r>
            <a:r>
              <a:rPr dirty="0" sz="1500" spc="30" i="1">
                <a:latin typeface="Times New Roman"/>
                <a:cs typeface="Times New Roman"/>
              </a:rPr>
              <a:t>u</a:t>
            </a:r>
            <a:r>
              <a:rPr dirty="0" sz="1500" spc="-80" i="1">
                <a:latin typeface="Times New Roman"/>
                <a:cs typeface="Times New Roman"/>
              </a:rPr>
              <a:t> </a:t>
            </a:r>
            <a:r>
              <a:rPr dirty="0" baseline="-26143" sz="1275" spc="7" i="1">
                <a:latin typeface="Times New Roman"/>
                <a:cs typeface="Times New Roman"/>
              </a:rPr>
              <a:t>j</a:t>
            </a:r>
            <a:r>
              <a:rPr dirty="0" baseline="-26143" sz="1275" spc="322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|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M</a:t>
            </a:r>
            <a:r>
              <a:rPr dirty="0" sz="1500" spc="-65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)</a:t>
            </a:r>
            <a:r>
              <a:rPr dirty="0" sz="1500" spc="-204">
                <a:latin typeface="Times New Roman"/>
                <a:cs typeface="Times New Roman"/>
              </a:rPr>
              <a:t> </a:t>
            </a:r>
            <a:r>
              <a:rPr dirty="0" baseline="7407" sz="2250" spc="97">
                <a:latin typeface="Symbol"/>
                <a:cs typeface="Symbol"/>
              </a:rPr>
              <a:t></a:t>
            </a:r>
            <a:r>
              <a:rPr dirty="0" baseline="-7407" sz="3375" spc="97">
                <a:latin typeface="Symbol"/>
                <a:cs typeface="Symbol"/>
              </a:rPr>
              <a:t></a:t>
            </a:r>
            <a:r>
              <a:rPr dirty="0" baseline="-7407" sz="3375" spc="-262">
                <a:latin typeface="Times New Roman"/>
                <a:cs typeface="Times New Roman"/>
              </a:rPr>
              <a:t> </a:t>
            </a:r>
            <a:r>
              <a:rPr dirty="0" sz="1500" spc="25" i="1">
                <a:latin typeface="Times New Roman"/>
                <a:cs typeface="Times New Roman"/>
              </a:rPr>
              <a:t>P</a:t>
            </a:r>
            <a:r>
              <a:rPr dirty="0" sz="1500" spc="25">
                <a:latin typeface="Times New Roman"/>
                <a:cs typeface="Times New Roman"/>
              </a:rPr>
              <a:t>(</a:t>
            </a:r>
            <a:r>
              <a:rPr dirty="0" sz="1500" spc="25" i="1">
                <a:latin typeface="Times New Roman"/>
                <a:cs typeface="Times New Roman"/>
              </a:rPr>
              <a:t>v</a:t>
            </a:r>
            <a:r>
              <a:rPr dirty="0" sz="1500" spc="-150" i="1">
                <a:latin typeface="Times New Roman"/>
                <a:cs typeface="Times New Roman"/>
              </a:rPr>
              <a:t> </a:t>
            </a:r>
            <a:r>
              <a:rPr dirty="0" baseline="-26143" sz="1275" spc="7" i="1">
                <a:latin typeface="Times New Roman"/>
                <a:cs typeface="Times New Roman"/>
              </a:rPr>
              <a:t>j</a:t>
            </a:r>
            <a:r>
              <a:rPr dirty="0" baseline="-26143" sz="1275" spc="112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|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M</a:t>
            </a:r>
            <a:r>
              <a:rPr dirty="0" sz="1500" spc="-60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)</a:t>
            </a:r>
            <a:r>
              <a:rPr dirty="0" sz="1500" spc="-204">
                <a:latin typeface="Times New Roman"/>
                <a:cs typeface="Times New Roman"/>
              </a:rPr>
              <a:t> </a:t>
            </a:r>
            <a:r>
              <a:rPr dirty="0" baseline="7407" sz="2250">
                <a:latin typeface="Symbol"/>
                <a:cs typeface="Symbol"/>
              </a:rPr>
              <a:t></a:t>
            </a:r>
            <a:endParaRPr baseline="7407" sz="22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24025" y="2619375"/>
            <a:ext cx="1600200" cy="314325"/>
          </a:xfrm>
          <a:custGeom>
            <a:avLst/>
            <a:gdLst/>
            <a:ahLst/>
            <a:cxnLst/>
            <a:rect l="l" t="t" r="r" b="b"/>
            <a:pathLst>
              <a:path w="1600200" h="314325">
                <a:moveTo>
                  <a:pt x="0" y="314325"/>
                </a:moveTo>
                <a:lnTo>
                  <a:pt x="1600200" y="314325"/>
                </a:lnTo>
                <a:lnTo>
                  <a:pt x="160020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14500" y="2621914"/>
            <a:ext cx="1620520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5080">
              <a:lnSpc>
                <a:spcPts val="1390"/>
              </a:lnSpc>
              <a:spcBef>
                <a:spcPts val="130"/>
              </a:spcBef>
            </a:pPr>
            <a:r>
              <a:rPr dirty="0" sz="1500" spc="15" i="1">
                <a:latin typeface="Times New Roman"/>
                <a:cs typeface="Times New Roman"/>
              </a:rPr>
              <a:t>u </a:t>
            </a:r>
            <a:r>
              <a:rPr dirty="0" sz="1500" spc="5">
                <a:latin typeface="Times New Roman"/>
                <a:cs typeface="Times New Roman"/>
              </a:rPr>
              <a:t>| </a:t>
            </a:r>
            <a:r>
              <a:rPr dirty="0" sz="1500" spc="25" i="1">
                <a:latin typeface="Times New Roman"/>
                <a:cs typeface="Times New Roman"/>
              </a:rPr>
              <a:t>M </a:t>
            </a:r>
            <a:r>
              <a:rPr dirty="0" sz="1500" spc="15">
                <a:latin typeface="Times New Roman"/>
                <a:cs typeface="Times New Roman"/>
              </a:rPr>
              <a:t>~ </a:t>
            </a:r>
            <a:r>
              <a:rPr dirty="0" sz="1500" spc="20" i="1">
                <a:latin typeface="Times New Roman"/>
                <a:cs typeface="Times New Roman"/>
              </a:rPr>
              <a:t>N </a:t>
            </a:r>
            <a:r>
              <a:rPr dirty="0" sz="1500" spc="55">
                <a:latin typeface="Times New Roman"/>
                <a:cs typeface="Times New Roman"/>
              </a:rPr>
              <a:t>(</a:t>
            </a:r>
            <a:r>
              <a:rPr dirty="0" sz="1500" spc="55" i="1">
                <a:latin typeface="Symbol"/>
                <a:cs typeface="Symbol"/>
              </a:rPr>
              <a:t></a:t>
            </a:r>
            <a:r>
              <a:rPr dirty="0" sz="1500" spc="55" i="1">
                <a:latin typeface="Times New Roman"/>
                <a:cs typeface="Times New Roman"/>
              </a:rPr>
              <a:t> </a:t>
            </a:r>
            <a:r>
              <a:rPr dirty="0" sz="1500" spc="85">
                <a:latin typeface="Times New Roman"/>
                <a:cs typeface="Times New Roman"/>
              </a:rPr>
              <a:t>,</a:t>
            </a:r>
            <a:r>
              <a:rPr dirty="0" sz="1500" spc="85" i="1">
                <a:latin typeface="Symbol"/>
                <a:cs typeface="Symbol"/>
              </a:rPr>
              <a:t></a:t>
            </a:r>
            <a:r>
              <a:rPr dirty="0" sz="1500" spc="85" i="1">
                <a:latin typeface="Times New Roman"/>
                <a:cs typeface="Times New Roman"/>
              </a:rPr>
              <a:t> </a:t>
            </a:r>
            <a:r>
              <a:rPr dirty="0" baseline="40123" sz="1350" spc="-7">
                <a:latin typeface="Times New Roman"/>
                <a:cs typeface="Times New Roman"/>
              </a:rPr>
              <a:t>2</a:t>
            </a:r>
            <a:r>
              <a:rPr dirty="0" baseline="40123" sz="1350" spc="89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  <a:p>
            <a:pPr algn="ctr" marL="1270">
              <a:lnSpc>
                <a:spcPts val="665"/>
              </a:lnSpc>
              <a:tabLst>
                <a:tab pos="982344" algn="l"/>
                <a:tab pos="1268095" algn="l"/>
              </a:tabLst>
            </a:pPr>
            <a:r>
              <a:rPr dirty="0" sz="900" spc="-5" i="1">
                <a:latin typeface="Times New Roman"/>
                <a:cs typeface="Times New Roman"/>
              </a:rPr>
              <a:t>j	j	j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38525" y="2619375"/>
            <a:ext cx="2628900" cy="314325"/>
          </a:xfrm>
          <a:custGeom>
            <a:avLst/>
            <a:gdLst/>
            <a:ahLst/>
            <a:cxnLst/>
            <a:rect l="l" t="t" r="r" b="b"/>
            <a:pathLst>
              <a:path w="2628900" h="314325">
                <a:moveTo>
                  <a:pt x="0" y="314325"/>
                </a:moveTo>
                <a:lnTo>
                  <a:pt x="2628900" y="314325"/>
                </a:lnTo>
                <a:lnTo>
                  <a:pt x="262890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05500" y="2801937"/>
            <a:ext cx="3556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spc="10" i="1">
                <a:latin typeface="Times New Roman"/>
                <a:cs typeface="Times New Roman"/>
              </a:rPr>
              <a:t>j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1700" y="2602864"/>
            <a:ext cx="263334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500" spc="10" i="1">
                <a:latin typeface="Times New Roman"/>
                <a:cs typeface="Times New Roman"/>
              </a:rPr>
              <a:t>v</a:t>
            </a:r>
            <a:r>
              <a:rPr dirty="0" sz="1500" spc="-160" i="1">
                <a:latin typeface="Times New Roman"/>
                <a:cs typeface="Times New Roman"/>
              </a:rPr>
              <a:t> </a:t>
            </a:r>
            <a:r>
              <a:rPr dirty="0" baseline="-27777" sz="1350" spc="-7" i="1">
                <a:latin typeface="Times New Roman"/>
                <a:cs typeface="Times New Roman"/>
              </a:rPr>
              <a:t>j</a:t>
            </a:r>
            <a:r>
              <a:rPr dirty="0" baseline="-27777" sz="1350" spc="82" i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|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25" i="1">
                <a:latin typeface="Times New Roman"/>
                <a:cs typeface="Times New Roman"/>
              </a:rPr>
              <a:t>M</a:t>
            </a:r>
            <a:r>
              <a:rPr dirty="0" sz="1500" spc="295" i="1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~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Multinomial</a:t>
            </a:r>
            <a:r>
              <a:rPr dirty="0" sz="1500" spc="5">
                <a:latin typeface="Times New Roman"/>
                <a:cs typeface="Times New Roman"/>
              </a:rPr>
              <a:t>[</a:t>
            </a:r>
            <a:r>
              <a:rPr dirty="0" sz="1500" spc="5" i="1">
                <a:latin typeface="Times New Roman"/>
                <a:cs typeface="Times New Roman"/>
              </a:rPr>
              <a:t>q</a:t>
            </a:r>
            <a:r>
              <a:rPr dirty="0" sz="1500" spc="-90" i="1">
                <a:latin typeface="Times New Roman"/>
                <a:cs typeface="Times New Roman"/>
              </a:rPr>
              <a:t> </a:t>
            </a:r>
            <a:r>
              <a:rPr dirty="0" baseline="-27777" sz="1350" spc="22" i="1">
                <a:latin typeface="Times New Roman"/>
                <a:cs typeface="Times New Roman"/>
              </a:rPr>
              <a:t>j</a:t>
            </a:r>
            <a:r>
              <a:rPr dirty="0" baseline="-27777" sz="1350" spc="22">
                <a:latin typeface="Times New Roman"/>
                <a:cs typeface="Times New Roman"/>
              </a:rPr>
              <a:t>1</a:t>
            </a:r>
            <a:r>
              <a:rPr dirty="0" sz="1500" spc="15">
                <a:latin typeface="Times New Roman"/>
                <a:cs typeface="Times New Roman"/>
              </a:rPr>
              <a:t>,</a:t>
            </a:r>
            <a:r>
              <a:rPr dirty="0" sz="1500" spc="-165">
                <a:latin typeface="Times New Roman"/>
                <a:cs typeface="Times New Roman"/>
              </a:rPr>
              <a:t> </a:t>
            </a:r>
            <a:r>
              <a:rPr dirty="0" sz="1500" spc="15" i="1">
                <a:latin typeface="Times New Roman"/>
                <a:cs typeface="Times New Roman"/>
              </a:rPr>
              <a:t>q</a:t>
            </a:r>
            <a:r>
              <a:rPr dirty="0" sz="1500" spc="-90" i="1">
                <a:latin typeface="Times New Roman"/>
                <a:cs typeface="Times New Roman"/>
              </a:rPr>
              <a:t> </a:t>
            </a:r>
            <a:r>
              <a:rPr dirty="0" baseline="-27777" sz="1350" spc="-7" i="1">
                <a:latin typeface="Times New Roman"/>
                <a:cs typeface="Times New Roman"/>
              </a:rPr>
              <a:t>j</a:t>
            </a:r>
            <a:r>
              <a:rPr dirty="0" baseline="-27777" sz="1350" spc="-150" i="1">
                <a:latin typeface="Times New Roman"/>
                <a:cs typeface="Times New Roman"/>
              </a:rPr>
              <a:t> </a:t>
            </a:r>
            <a:r>
              <a:rPr dirty="0" baseline="-27777" sz="1350" spc="-7">
                <a:latin typeface="Times New Roman"/>
                <a:cs typeface="Times New Roman"/>
              </a:rPr>
              <a:t>2</a:t>
            </a:r>
            <a:r>
              <a:rPr dirty="0" baseline="-27777" sz="1350" spc="-112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,...,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15" i="1">
                <a:latin typeface="Times New Roman"/>
                <a:cs typeface="Times New Roman"/>
              </a:rPr>
              <a:t>q</a:t>
            </a:r>
            <a:r>
              <a:rPr dirty="0" sz="1500" spc="-165" i="1">
                <a:latin typeface="Times New Roman"/>
                <a:cs typeface="Times New Roman"/>
              </a:rPr>
              <a:t> </a:t>
            </a:r>
            <a:r>
              <a:rPr dirty="0" baseline="-27777" sz="1350" spc="-15" i="1">
                <a:latin typeface="Times New Roman"/>
                <a:cs typeface="Times New Roman"/>
              </a:rPr>
              <a:t>jN</a:t>
            </a:r>
            <a:r>
              <a:rPr dirty="0" baseline="-27777" sz="1350" spc="120" i="1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]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7825" y="1863725"/>
            <a:ext cx="250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solidFill>
                  <a:srgbClr val="FF0000"/>
                </a:solidFill>
                <a:latin typeface="Tahoma"/>
                <a:cs typeface="Tahoma"/>
              </a:rPr>
              <a:t>Real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3125" y="1825625"/>
            <a:ext cx="622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Categorical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85805" y="2008981"/>
            <a:ext cx="104775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47850" y="22098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38100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95500" y="1980406"/>
            <a:ext cx="261805" cy="315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4525" y="5321300"/>
            <a:ext cx="386969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Naïve/Gauss combo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for</a:t>
            </a:r>
            <a:r>
              <a:rPr dirty="0" sz="2150" spc="-7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Density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9925" y="5664200"/>
            <a:ext cx="12890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Estimation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3975" y="6387147"/>
            <a:ext cx="8636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33975" y="6025197"/>
            <a:ext cx="8636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3200" y="6025197"/>
            <a:ext cx="8636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79850" y="5968047"/>
            <a:ext cx="471805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16666" sz="2250" spc="15">
                <a:latin typeface="Symbol"/>
                <a:cs typeface="Symbol"/>
              </a:rPr>
              <a:t></a:t>
            </a:r>
            <a:r>
              <a:rPr dirty="0" baseline="-16666" sz="2250" spc="-240">
                <a:latin typeface="Times New Roman"/>
                <a:cs typeface="Times New Roman"/>
              </a:rPr>
              <a:t> </a:t>
            </a:r>
            <a:r>
              <a:rPr dirty="0" sz="850" spc="20" i="1">
                <a:latin typeface="Times New Roman"/>
                <a:cs typeface="Times New Roman"/>
              </a:rPr>
              <a:t>m</a:t>
            </a:r>
            <a:r>
              <a:rPr dirty="0" sz="850" spc="-110" i="1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Symbol"/>
                <a:cs typeface="Symbol"/>
              </a:rPr>
              <a:t></a:t>
            </a:r>
            <a:r>
              <a:rPr dirty="0" sz="850" spc="-114">
                <a:latin typeface="Times New Roman"/>
                <a:cs typeface="Times New Roman"/>
              </a:rPr>
              <a:t> </a:t>
            </a:r>
            <a:r>
              <a:rPr dirty="0" sz="850" spc="10" i="1">
                <a:latin typeface="Times New Roman"/>
                <a:cs typeface="Times New Roman"/>
              </a:rPr>
              <a:t>q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33700" y="6047818"/>
            <a:ext cx="6858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50" spc="10" i="1">
                <a:latin typeface="Times New Roman"/>
                <a:cs typeface="Times New Roman"/>
              </a:rPr>
              <a:t>q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79850" y="6358572"/>
            <a:ext cx="452755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9259" sz="2250" spc="15">
                <a:latin typeface="Symbol"/>
                <a:cs typeface="Symbol"/>
              </a:rPr>
              <a:t></a:t>
            </a:r>
            <a:r>
              <a:rPr dirty="0" baseline="-9259" sz="2250" spc="15">
                <a:latin typeface="Times New Roman"/>
                <a:cs typeface="Times New Roman"/>
              </a:rPr>
              <a:t> </a:t>
            </a:r>
            <a:r>
              <a:rPr dirty="0" sz="850" spc="5" i="1">
                <a:latin typeface="Times New Roman"/>
                <a:cs typeface="Times New Roman"/>
              </a:rPr>
              <a:t>j</a:t>
            </a:r>
            <a:r>
              <a:rPr dirty="0" sz="850" spc="85" i="1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Symbol"/>
                <a:cs typeface="Symbol"/>
              </a:rPr>
              <a:t></a:t>
            </a:r>
            <a:r>
              <a:rPr dirty="0" sz="850" spc="-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7800" y="6358572"/>
            <a:ext cx="376555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9259" sz="2250">
                <a:latin typeface="Symbol"/>
                <a:cs typeface="Symbol"/>
              </a:rPr>
              <a:t></a:t>
            </a:r>
            <a:r>
              <a:rPr dirty="0" baseline="-9259" sz="2250" spc="390">
                <a:latin typeface="Times New Roman"/>
                <a:cs typeface="Times New Roman"/>
              </a:rPr>
              <a:t> </a:t>
            </a:r>
            <a:r>
              <a:rPr dirty="0" sz="850" spc="15" i="1">
                <a:latin typeface="Times New Roman"/>
                <a:cs typeface="Times New Roman"/>
              </a:rPr>
              <a:t>j</a:t>
            </a:r>
            <a:r>
              <a:rPr dirty="0" sz="850" spc="15">
                <a:latin typeface="Symbol"/>
                <a:cs typeface="Symbol"/>
              </a:rPr>
              <a:t></a:t>
            </a: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60525" y="6081871"/>
            <a:ext cx="3585210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500" spc="40" i="1">
                <a:latin typeface="Times New Roman"/>
                <a:cs typeface="Times New Roman"/>
              </a:rPr>
              <a:t>p</a:t>
            </a:r>
            <a:r>
              <a:rPr dirty="0" sz="1500" spc="40">
                <a:latin typeface="Times New Roman"/>
                <a:cs typeface="Times New Roman"/>
              </a:rPr>
              <a:t>(</a:t>
            </a:r>
            <a:r>
              <a:rPr dirty="0" sz="1500" spc="40" b="1">
                <a:latin typeface="Times New Roman"/>
                <a:cs typeface="Times New Roman"/>
              </a:rPr>
              <a:t>u</a:t>
            </a:r>
            <a:r>
              <a:rPr dirty="0" sz="1500" spc="40">
                <a:latin typeface="Times New Roman"/>
                <a:cs typeface="Times New Roman"/>
              </a:rPr>
              <a:t>,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v</a:t>
            </a:r>
            <a:r>
              <a:rPr dirty="0" sz="1500" spc="-8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|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M</a:t>
            </a:r>
            <a:r>
              <a:rPr dirty="0" sz="1500" spc="-60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)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Symbol"/>
                <a:cs typeface="Symbol"/>
              </a:rPr>
              <a:t>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baseline="7407" sz="2250" spc="135">
                <a:latin typeface="Symbol"/>
                <a:cs typeface="Symbol"/>
              </a:rPr>
              <a:t></a:t>
            </a:r>
            <a:r>
              <a:rPr dirty="0" baseline="-7407" sz="3375" spc="135">
                <a:latin typeface="Symbol"/>
                <a:cs typeface="Symbol"/>
              </a:rPr>
              <a:t></a:t>
            </a:r>
            <a:r>
              <a:rPr dirty="0" baseline="-7407" sz="3375" spc="-44">
                <a:latin typeface="Times New Roman"/>
                <a:cs typeface="Times New Roman"/>
              </a:rPr>
              <a:t> </a:t>
            </a:r>
            <a:r>
              <a:rPr dirty="0" sz="1500" spc="30" i="1">
                <a:latin typeface="Times New Roman"/>
                <a:cs typeface="Times New Roman"/>
              </a:rPr>
              <a:t>p</a:t>
            </a:r>
            <a:r>
              <a:rPr dirty="0" sz="1500" spc="30">
                <a:latin typeface="Times New Roman"/>
                <a:cs typeface="Times New Roman"/>
              </a:rPr>
              <a:t>(</a:t>
            </a:r>
            <a:r>
              <a:rPr dirty="0" sz="1500" spc="30" i="1">
                <a:latin typeface="Times New Roman"/>
                <a:cs typeface="Times New Roman"/>
              </a:rPr>
              <a:t>u</a:t>
            </a:r>
            <a:r>
              <a:rPr dirty="0" sz="1500" spc="-80" i="1">
                <a:latin typeface="Times New Roman"/>
                <a:cs typeface="Times New Roman"/>
              </a:rPr>
              <a:t> </a:t>
            </a:r>
            <a:r>
              <a:rPr dirty="0" baseline="-26143" sz="1275" spc="7" i="1">
                <a:latin typeface="Times New Roman"/>
                <a:cs typeface="Times New Roman"/>
              </a:rPr>
              <a:t>j</a:t>
            </a:r>
            <a:r>
              <a:rPr dirty="0" baseline="-26143" sz="1275" spc="322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|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M</a:t>
            </a:r>
            <a:r>
              <a:rPr dirty="0" sz="1500" spc="-65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)</a:t>
            </a:r>
            <a:r>
              <a:rPr dirty="0" sz="1500" spc="-204">
                <a:latin typeface="Times New Roman"/>
                <a:cs typeface="Times New Roman"/>
              </a:rPr>
              <a:t> </a:t>
            </a:r>
            <a:r>
              <a:rPr dirty="0" baseline="7407" sz="2250" spc="97">
                <a:latin typeface="Symbol"/>
                <a:cs typeface="Symbol"/>
              </a:rPr>
              <a:t></a:t>
            </a:r>
            <a:r>
              <a:rPr dirty="0" baseline="-7407" sz="3375" spc="97">
                <a:latin typeface="Symbol"/>
                <a:cs typeface="Symbol"/>
              </a:rPr>
              <a:t></a:t>
            </a:r>
            <a:r>
              <a:rPr dirty="0" baseline="-7407" sz="3375" spc="-262">
                <a:latin typeface="Times New Roman"/>
                <a:cs typeface="Times New Roman"/>
              </a:rPr>
              <a:t> </a:t>
            </a:r>
            <a:r>
              <a:rPr dirty="0" sz="1500" spc="25" i="1">
                <a:latin typeface="Times New Roman"/>
                <a:cs typeface="Times New Roman"/>
              </a:rPr>
              <a:t>P</a:t>
            </a:r>
            <a:r>
              <a:rPr dirty="0" sz="1500" spc="25">
                <a:latin typeface="Times New Roman"/>
                <a:cs typeface="Times New Roman"/>
              </a:rPr>
              <a:t>(</a:t>
            </a:r>
            <a:r>
              <a:rPr dirty="0" sz="1500" spc="25" i="1">
                <a:latin typeface="Times New Roman"/>
                <a:cs typeface="Times New Roman"/>
              </a:rPr>
              <a:t>v</a:t>
            </a:r>
            <a:r>
              <a:rPr dirty="0" sz="1500" spc="-150" i="1">
                <a:latin typeface="Times New Roman"/>
                <a:cs typeface="Times New Roman"/>
              </a:rPr>
              <a:t> </a:t>
            </a:r>
            <a:r>
              <a:rPr dirty="0" baseline="-26143" sz="1275" spc="7" i="1">
                <a:latin typeface="Times New Roman"/>
                <a:cs typeface="Times New Roman"/>
              </a:rPr>
              <a:t>j</a:t>
            </a:r>
            <a:r>
              <a:rPr dirty="0" baseline="-26143" sz="1275" spc="112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|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M</a:t>
            </a:r>
            <a:r>
              <a:rPr dirty="0" sz="1500" spc="-60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)</a:t>
            </a:r>
            <a:r>
              <a:rPr dirty="0" sz="1500" spc="-204">
                <a:latin typeface="Times New Roman"/>
                <a:cs typeface="Times New Roman"/>
              </a:rPr>
              <a:t> </a:t>
            </a:r>
            <a:r>
              <a:rPr dirty="0" baseline="7407" sz="2250">
                <a:latin typeface="Symbol"/>
                <a:cs typeface="Symbol"/>
              </a:rPr>
              <a:t></a:t>
            </a:r>
            <a:endParaRPr baseline="7407" sz="22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24025" y="6600825"/>
            <a:ext cx="1600200" cy="314325"/>
          </a:xfrm>
          <a:custGeom>
            <a:avLst/>
            <a:gdLst/>
            <a:ahLst/>
            <a:cxnLst/>
            <a:rect l="l" t="t" r="r" b="b"/>
            <a:pathLst>
              <a:path w="1600200" h="314325">
                <a:moveTo>
                  <a:pt x="0" y="314325"/>
                </a:moveTo>
                <a:lnTo>
                  <a:pt x="1600200" y="314325"/>
                </a:lnTo>
                <a:lnTo>
                  <a:pt x="160020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14500" y="6603365"/>
            <a:ext cx="1620520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5080">
              <a:lnSpc>
                <a:spcPts val="1390"/>
              </a:lnSpc>
              <a:spcBef>
                <a:spcPts val="130"/>
              </a:spcBef>
            </a:pPr>
            <a:r>
              <a:rPr dirty="0" sz="1500" spc="15" i="1">
                <a:latin typeface="Times New Roman"/>
                <a:cs typeface="Times New Roman"/>
              </a:rPr>
              <a:t>u </a:t>
            </a:r>
            <a:r>
              <a:rPr dirty="0" sz="1500" spc="5">
                <a:latin typeface="Times New Roman"/>
                <a:cs typeface="Times New Roman"/>
              </a:rPr>
              <a:t>| </a:t>
            </a:r>
            <a:r>
              <a:rPr dirty="0" sz="1500" spc="25" i="1">
                <a:latin typeface="Times New Roman"/>
                <a:cs typeface="Times New Roman"/>
              </a:rPr>
              <a:t>M </a:t>
            </a:r>
            <a:r>
              <a:rPr dirty="0" sz="1500" spc="15">
                <a:latin typeface="Times New Roman"/>
                <a:cs typeface="Times New Roman"/>
              </a:rPr>
              <a:t>~ </a:t>
            </a:r>
            <a:r>
              <a:rPr dirty="0" sz="1500" spc="20" i="1">
                <a:latin typeface="Times New Roman"/>
                <a:cs typeface="Times New Roman"/>
              </a:rPr>
              <a:t>N </a:t>
            </a:r>
            <a:r>
              <a:rPr dirty="0" sz="1500" spc="55">
                <a:latin typeface="Times New Roman"/>
                <a:cs typeface="Times New Roman"/>
              </a:rPr>
              <a:t>(</a:t>
            </a:r>
            <a:r>
              <a:rPr dirty="0" sz="1500" spc="55" i="1">
                <a:latin typeface="Symbol"/>
                <a:cs typeface="Symbol"/>
              </a:rPr>
              <a:t></a:t>
            </a:r>
            <a:r>
              <a:rPr dirty="0" sz="1500" spc="55" i="1">
                <a:latin typeface="Times New Roman"/>
                <a:cs typeface="Times New Roman"/>
              </a:rPr>
              <a:t> </a:t>
            </a:r>
            <a:r>
              <a:rPr dirty="0" sz="1500" spc="85">
                <a:latin typeface="Times New Roman"/>
                <a:cs typeface="Times New Roman"/>
              </a:rPr>
              <a:t>,</a:t>
            </a:r>
            <a:r>
              <a:rPr dirty="0" sz="1500" spc="85" i="1">
                <a:latin typeface="Symbol"/>
                <a:cs typeface="Symbol"/>
              </a:rPr>
              <a:t></a:t>
            </a:r>
            <a:r>
              <a:rPr dirty="0" sz="1500" spc="85" i="1">
                <a:latin typeface="Times New Roman"/>
                <a:cs typeface="Times New Roman"/>
              </a:rPr>
              <a:t> </a:t>
            </a:r>
            <a:r>
              <a:rPr dirty="0" baseline="40123" sz="1350" spc="-7">
                <a:latin typeface="Times New Roman"/>
                <a:cs typeface="Times New Roman"/>
              </a:rPr>
              <a:t>2</a:t>
            </a:r>
            <a:r>
              <a:rPr dirty="0" baseline="40123" sz="1350" spc="89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  <a:p>
            <a:pPr algn="ctr" marL="1270">
              <a:lnSpc>
                <a:spcPts val="670"/>
              </a:lnSpc>
              <a:tabLst>
                <a:tab pos="982344" algn="l"/>
                <a:tab pos="1268095" algn="l"/>
              </a:tabLst>
            </a:pPr>
            <a:r>
              <a:rPr dirty="0" sz="900" spc="-5" i="1">
                <a:latin typeface="Times New Roman"/>
                <a:cs typeface="Times New Roman"/>
              </a:rPr>
              <a:t>j	j	j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38525" y="6600825"/>
            <a:ext cx="2628900" cy="314325"/>
          </a:xfrm>
          <a:custGeom>
            <a:avLst/>
            <a:gdLst/>
            <a:ahLst/>
            <a:cxnLst/>
            <a:rect l="l" t="t" r="r" b="b"/>
            <a:pathLst>
              <a:path w="2628900" h="314325">
                <a:moveTo>
                  <a:pt x="0" y="314325"/>
                </a:moveTo>
                <a:lnTo>
                  <a:pt x="2628900" y="314325"/>
                </a:lnTo>
                <a:lnTo>
                  <a:pt x="262890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905500" y="6783387"/>
            <a:ext cx="3556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spc="10" i="1">
                <a:latin typeface="Times New Roman"/>
                <a:cs typeface="Times New Roman"/>
              </a:rPr>
              <a:t>j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41700" y="6584315"/>
            <a:ext cx="263334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500" spc="10" i="1">
                <a:latin typeface="Times New Roman"/>
                <a:cs typeface="Times New Roman"/>
              </a:rPr>
              <a:t>v</a:t>
            </a:r>
            <a:r>
              <a:rPr dirty="0" sz="1500" spc="-160" i="1">
                <a:latin typeface="Times New Roman"/>
                <a:cs typeface="Times New Roman"/>
              </a:rPr>
              <a:t> </a:t>
            </a:r>
            <a:r>
              <a:rPr dirty="0" baseline="-27777" sz="1350" spc="-7" i="1">
                <a:latin typeface="Times New Roman"/>
                <a:cs typeface="Times New Roman"/>
              </a:rPr>
              <a:t>j</a:t>
            </a:r>
            <a:r>
              <a:rPr dirty="0" baseline="-27777" sz="1350" spc="82" i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|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25" i="1">
                <a:latin typeface="Times New Roman"/>
                <a:cs typeface="Times New Roman"/>
              </a:rPr>
              <a:t>M</a:t>
            </a:r>
            <a:r>
              <a:rPr dirty="0" sz="1500" spc="295" i="1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~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Multinomial</a:t>
            </a:r>
            <a:r>
              <a:rPr dirty="0" sz="1500" spc="5">
                <a:latin typeface="Times New Roman"/>
                <a:cs typeface="Times New Roman"/>
              </a:rPr>
              <a:t>[</a:t>
            </a:r>
            <a:r>
              <a:rPr dirty="0" sz="1500" spc="5" i="1">
                <a:latin typeface="Times New Roman"/>
                <a:cs typeface="Times New Roman"/>
              </a:rPr>
              <a:t>q</a:t>
            </a:r>
            <a:r>
              <a:rPr dirty="0" sz="1500" spc="-90" i="1">
                <a:latin typeface="Times New Roman"/>
                <a:cs typeface="Times New Roman"/>
              </a:rPr>
              <a:t> </a:t>
            </a:r>
            <a:r>
              <a:rPr dirty="0" baseline="-27777" sz="1350" spc="22" i="1">
                <a:latin typeface="Times New Roman"/>
                <a:cs typeface="Times New Roman"/>
              </a:rPr>
              <a:t>j</a:t>
            </a:r>
            <a:r>
              <a:rPr dirty="0" baseline="-27777" sz="1350" spc="22">
                <a:latin typeface="Times New Roman"/>
                <a:cs typeface="Times New Roman"/>
              </a:rPr>
              <a:t>1</a:t>
            </a:r>
            <a:r>
              <a:rPr dirty="0" sz="1500" spc="15">
                <a:latin typeface="Times New Roman"/>
                <a:cs typeface="Times New Roman"/>
              </a:rPr>
              <a:t>,</a:t>
            </a:r>
            <a:r>
              <a:rPr dirty="0" sz="1500" spc="-165">
                <a:latin typeface="Times New Roman"/>
                <a:cs typeface="Times New Roman"/>
              </a:rPr>
              <a:t> </a:t>
            </a:r>
            <a:r>
              <a:rPr dirty="0" sz="1500" spc="15" i="1">
                <a:latin typeface="Times New Roman"/>
                <a:cs typeface="Times New Roman"/>
              </a:rPr>
              <a:t>q</a:t>
            </a:r>
            <a:r>
              <a:rPr dirty="0" sz="1500" spc="-90" i="1">
                <a:latin typeface="Times New Roman"/>
                <a:cs typeface="Times New Roman"/>
              </a:rPr>
              <a:t> </a:t>
            </a:r>
            <a:r>
              <a:rPr dirty="0" baseline="-27777" sz="1350" spc="-7" i="1">
                <a:latin typeface="Times New Roman"/>
                <a:cs typeface="Times New Roman"/>
              </a:rPr>
              <a:t>j</a:t>
            </a:r>
            <a:r>
              <a:rPr dirty="0" baseline="-27777" sz="1350" spc="-150" i="1">
                <a:latin typeface="Times New Roman"/>
                <a:cs typeface="Times New Roman"/>
              </a:rPr>
              <a:t> </a:t>
            </a:r>
            <a:r>
              <a:rPr dirty="0" baseline="-27777" sz="1350" spc="-7">
                <a:latin typeface="Times New Roman"/>
                <a:cs typeface="Times New Roman"/>
              </a:rPr>
              <a:t>2</a:t>
            </a:r>
            <a:r>
              <a:rPr dirty="0" baseline="-27777" sz="1350" spc="-112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,...,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15" i="1">
                <a:latin typeface="Times New Roman"/>
                <a:cs typeface="Times New Roman"/>
              </a:rPr>
              <a:t>q</a:t>
            </a:r>
            <a:r>
              <a:rPr dirty="0" sz="1500" spc="-165" i="1">
                <a:latin typeface="Times New Roman"/>
                <a:cs typeface="Times New Roman"/>
              </a:rPr>
              <a:t> </a:t>
            </a:r>
            <a:r>
              <a:rPr dirty="0" baseline="-27777" sz="1350" spc="-15" i="1">
                <a:latin typeface="Times New Roman"/>
                <a:cs typeface="Times New Roman"/>
              </a:rPr>
              <a:t>jN</a:t>
            </a:r>
            <a:r>
              <a:rPr dirty="0" baseline="-27777" sz="1350" spc="120" i="1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]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7825" y="5845175"/>
            <a:ext cx="250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solidFill>
                  <a:srgbClr val="FF0000"/>
                </a:solidFill>
                <a:latin typeface="Tahoma"/>
                <a:cs typeface="Tahoma"/>
              </a:rPr>
              <a:t>Real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43125" y="5807075"/>
            <a:ext cx="622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Categorical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85805" y="5935133"/>
            <a:ext cx="104775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47850" y="61912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38100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128705" y="5906558"/>
            <a:ext cx="228600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95500" y="62103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38100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47900" y="72009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438400" y="6992504"/>
            <a:ext cx="450850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42265" algn="l"/>
              </a:tabLst>
            </a:pPr>
            <a:r>
              <a:rPr dirty="0" sz="2300" spc="-10">
                <a:latin typeface="Symbol"/>
                <a:cs typeface="Symbol"/>
              </a:rPr>
              <a:t></a:t>
            </a:r>
            <a:r>
              <a:rPr dirty="0" sz="2300" spc="-10">
                <a:latin typeface="Times New Roman"/>
                <a:cs typeface="Times New Roman"/>
              </a:rPr>
              <a:t>	</a:t>
            </a:r>
            <a:r>
              <a:rPr dirty="0" sz="900" spc="45" i="1">
                <a:latin typeface="Times New Roman"/>
                <a:cs typeface="Times New Roman"/>
              </a:rPr>
              <a:t>kj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71675" y="7170304"/>
            <a:ext cx="44450" cy="16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00" spc="-5" i="1">
                <a:latin typeface="Times New Roman"/>
                <a:cs typeface="Times New Roman"/>
              </a:rPr>
              <a:t>j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76525" y="7041861"/>
            <a:ext cx="10985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00" spc="10" i="1">
                <a:latin typeface="Times New Roman"/>
                <a:cs typeface="Times New Roman"/>
              </a:rPr>
              <a:t>u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60575" y="6874567"/>
            <a:ext cx="363220" cy="5778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dirty="0" baseline="-37037" sz="2250" spc="22">
                <a:latin typeface="Symbol"/>
                <a:cs typeface="Symbol"/>
              </a:rPr>
              <a:t></a:t>
            </a:r>
            <a:r>
              <a:rPr dirty="0" baseline="-37037" sz="2250" spc="232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  <a:spcBef>
                <a:spcPts val="375"/>
              </a:spcBef>
            </a:pPr>
            <a:r>
              <a:rPr dirty="0" sz="1500" spc="15" i="1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28800" y="7041861"/>
            <a:ext cx="12446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00" spc="15" i="1">
                <a:latin typeface="Symbol"/>
                <a:cs typeface="Symbol"/>
              </a:rPr>
              <a:t>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47900" y="83058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 h="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314700" y="8299161"/>
            <a:ext cx="13144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00" spc="15" i="1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00225" y="8146761"/>
            <a:ext cx="10985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00" spc="10" i="1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24050" y="8275204"/>
            <a:ext cx="98425" cy="16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00" spc="-15" i="1">
                <a:latin typeface="Times New Roman"/>
                <a:cs typeface="Times New Roman"/>
              </a:rPr>
              <a:t>jh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60575" y="7994361"/>
            <a:ext cx="245618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44444" sz="2250" spc="22">
                <a:latin typeface="Symbol"/>
                <a:cs typeface="Symbol"/>
              </a:rPr>
              <a:t></a:t>
            </a:r>
            <a:r>
              <a:rPr dirty="0" baseline="-44444" sz="2250" spc="22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# of records </a:t>
            </a:r>
            <a:r>
              <a:rPr dirty="0" sz="1500" spc="-5">
                <a:latin typeface="Times New Roman"/>
                <a:cs typeface="Times New Roman"/>
              </a:rPr>
              <a:t>in </a:t>
            </a:r>
            <a:r>
              <a:rPr dirty="0" sz="1500" spc="-15">
                <a:latin typeface="Times New Roman"/>
                <a:cs typeface="Times New Roman"/>
              </a:rPr>
              <a:t>which </a:t>
            </a:r>
            <a:r>
              <a:rPr dirty="0" sz="1500" spc="10" i="1">
                <a:latin typeface="Times New Roman"/>
                <a:cs typeface="Times New Roman"/>
              </a:rPr>
              <a:t>v </a:t>
            </a:r>
            <a:r>
              <a:rPr dirty="0" baseline="-24691" sz="1350" spc="-7" i="1">
                <a:latin typeface="Times New Roman"/>
                <a:cs typeface="Times New Roman"/>
              </a:rPr>
              <a:t>j </a:t>
            </a:r>
            <a:r>
              <a:rPr dirty="0" sz="1500" spc="15">
                <a:latin typeface="Symbol"/>
                <a:cs typeface="Symbol"/>
              </a:rPr>
              <a:t>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10" i="1">
                <a:latin typeface="Times New Roman"/>
                <a:cs typeface="Times New Roman"/>
              </a:rPr>
              <a:t>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19325" y="773430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409950" y="7541779"/>
            <a:ext cx="69850" cy="16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00" spc="-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09825" y="7525904"/>
            <a:ext cx="220345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300" spc="-10">
                <a:latin typeface="Symbol"/>
                <a:cs typeface="Symbol"/>
              </a:rPr>
              <a:t>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57400" y="7575261"/>
            <a:ext cx="11938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Symbol"/>
                <a:cs typeface="Symbol"/>
              </a:rPr>
              <a:t>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86025" y="7846579"/>
            <a:ext cx="63500" cy="16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00" spc="-5" i="1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33575" y="7570354"/>
            <a:ext cx="69850" cy="294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ts val="1065"/>
              </a:lnSpc>
              <a:spcBef>
                <a:spcPts val="90"/>
              </a:spcBef>
            </a:pPr>
            <a:r>
              <a:rPr dirty="0" sz="900" spc="-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9525">
              <a:lnSpc>
                <a:spcPts val="1065"/>
              </a:lnSpc>
            </a:pPr>
            <a:r>
              <a:rPr dirty="0" sz="900" spc="-5" i="1">
                <a:latin typeface="Times New Roman"/>
                <a:cs typeface="Times New Roman"/>
              </a:rPr>
              <a:t>j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38375" y="7407967"/>
            <a:ext cx="131445" cy="5778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9525">
              <a:lnSpc>
                <a:spcPct val="100000"/>
              </a:lnSpc>
              <a:spcBef>
                <a:spcPts val="470"/>
              </a:spcBef>
            </a:pP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dirty="0" sz="1500" spc="15" i="1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22550" y="7575261"/>
            <a:ext cx="814069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500" spc="35">
                <a:latin typeface="Times New Roman"/>
                <a:cs typeface="Times New Roman"/>
              </a:rPr>
              <a:t>(</a:t>
            </a:r>
            <a:r>
              <a:rPr dirty="0" sz="1500" spc="35" i="1">
                <a:latin typeface="Times New Roman"/>
                <a:cs typeface="Times New Roman"/>
              </a:rPr>
              <a:t>u</a:t>
            </a:r>
            <a:r>
              <a:rPr dirty="0" baseline="-24691" sz="1350" spc="52" i="1">
                <a:latin typeface="Times New Roman"/>
                <a:cs typeface="Times New Roman"/>
              </a:rPr>
              <a:t>kj </a:t>
            </a:r>
            <a:r>
              <a:rPr dirty="0" sz="1500" spc="15">
                <a:latin typeface="Symbol"/>
                <a:cs typeface="Symbol"/>
              </a:rPr>
              <a:t>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15" i="1">
                <a:latin typeface="Symbol"/>
                <a:cs typeface="Symbol"/>
              </a:rPr>
              <a:t></a:t>
            </a:r>
            <a:r>
              <a:rPr dirty="0" sz="1500" spc="15" i="1">
                <a:latin typeface="Times New Roman"/>
                <a:cs typeface="Times New Roman"/>
              </a:rPr>
              <a:t> </a:t>
            </a:r>
            <a:r>
              <a:rPr dirty="0" baseline="-24691" sz="1350" spc="-7" i="1">
                <a:latin typeface="Times New Roman"/>
                <a:cs typeface="Times New Roman"/>
              </a:rPr>
              <a:t>j</a:t>
            </a:r>
            <a:r>
              <a:rPr dirty="0" baseline="-24691" sz="1350" spc="60" i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71650" y="7239499"/>
            <a:ext cx="806450" cy="59436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70"/>
              </a:spcBef>
            </a:pPr>
            <a:r>
              <a:rPr dirty="0" sz="900" spc="-5" i="1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500" spc="95" i="1">
                <a:latin typeface="Symbol"/>
                <a:cs typeface="Symbol"/>
              </a:rPr>
              <a:t>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5050" y="1454150"/>
            <a:ext cx="30988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Naïve/Gauss DE</a:t>
            </a:r>
            <a:r>
              <a:rPr dirty="0" spc="25"/>
              <a:t> </a:t>
            </a:r>
            <a:r>
              <a:rPr dirty="0" spc="15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1638300" y="1819275"/>
            <a:ext cx="2590800" cy="165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5050" y="5435600"/>
            <a:ext cx="309880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Naïve/Gauss DE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Example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8300" y="5800725"/>
            <a:ext cx="2590800" cy="165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81300" y="6829425"/>
            <a:ext cx="3333750" cy="1733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8375" y="4568825"/>
            <a:ext cx="11912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6725" y="1606550"/>
            <a:ext cx="166433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This</a:t>
            </a:r>
            <a:r>
              <a:rPr dirty="0" spc="-70"/>
              <a:t> </a:t>
            </a:r>
            <a:r>
              <a:rPr dirty="0" spc="5"/>
              <a:t>lecture…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90617" y="2985293"/>
            <a:ext cx="59055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365"/>
              </a:spcBef>
            </a:pPr>
            <a:r>
              <a:rPr dirty="0" sz="950" spc="10">
                <a:latin typeface="Tahoma"/>
                <a:cs typeface="Tahoma"/>
              </a:rPr>
              <a:t>Classifier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7892" y="301625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7892" y="29210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7992" y="2921000"/>
            <a:ext cx="61658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07950" marR="5080" indent="-95885">
              <a:lnSpc>
                <a:spcPct val="105300"/>
              </a:lnSpc>
              <a:spcBef>
                <a:spcPts val="65"/>
              </a:spcBef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</a:t>
            </a:r>
            <a:r>
              <a:rPr dirty="0" u="sng" sz="950" spc="5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3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0592" y="29281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14550" y="29241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76550" y="30765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0592" y="30043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4550" y="30003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14550" y="30765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4550" y="31527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90592" y="32329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14550" y="32289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49575" y="3416300"/>
            <a:ext cx="358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905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4550" y="34194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76550" y="3571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14550" y="34956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4550" y="3571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85830" y="3399631"/>
          <a:ext cx="94742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628650"/>
                <a:gridCol w="114300"/>
              </a:tblGrid>
              <a:tr h="952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28575" marR="67945" indent="57150">
                        <a:lnSpc>
                          <a:spcPct val="105300"/>
                        </a:lnSpc>
                        <a:spcBef>
                          <a:spcPts val="305"/>
                        </a:spcBef>
                      </a:pPr>
                      <a:r>
                        <a:rPr dirty="0" sz="950" spc="25">
                          <a:latin typeface="Tahoma"/>
                          <a:cs typeface="Tahoma"/>
                        </a:rPr>
                        <a:t>Density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Estimator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 rowSpan="2">
                  <a:txBody>
                    <a:bodyPr/>
                    <a:lstStyle/>
                    <a:p>
                      <a:pPr>
                        <a:lnSpc>
                          <a:spcPts val="760"/>
                        </a:lnSpc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ts val="725"/>
                        </a:lnSpc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114550" y="3648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14550" y="37242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96989" y="2930648"/>
            <a:ext cx="175260" cy="132080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4565" algn="l"/>
              </a:tabLst>
            </a:pP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   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2042" y="3937793"/>
            <a:ext cx="64770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  <a:tabLst>
                <a:tab pos="2476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15">
                <a:latin typeface="Tahoma"/>
                <a:cs typeface="Tahoma"/>
              </a:rPr>
              <a:t>Regressor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1950" y="3873500"/>
            <a:ext cx="4445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28575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real</a:t>
            </a:r>
            <a:r>
              <a:rPr dirty="0" sz="95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77892" y="40259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90592" y="38806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14550" y="38766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90692" y="4033043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76550" y="4029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90592" y="39568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14550" y="3952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90592" y="40330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14550" y="4029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14550" y="41052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14550" y="41814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95317" y="33281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95317" y="38234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47917" y="2337593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95317" y="28328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38617" y="2337593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24217" y="2337593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463925" y="2397125"/>
            <a:ext cx="63563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Tahoma"/>
                <a:cs typeface="Tahoma"/>
              </a:rPr>
              <a:t>Categorical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6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54625" y="2397125"/>
            <a:ext cx="70866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latin typeface="Tahoma"/>
                <a:cs typeface="Tahoma"/>
              </a:rPr>
              <a:t>Mixed Real /  </a:t>
            </a:r>
            <a:r>
              <a:rPr dirty="0" sz="950" spc="15">
                <a:latin typeface="Tahoma"/>
                <a:cs typeface="Tahoma"/>
              </a:rPr>
              <a:t>Cat</a:t>
            </a:r>
            <a:r>
              <a:rPr dirty="0" sz="95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okay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40225" y="2397125"/>
            <a:ext cx="6731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Real</a:t>
            </a:r>
            <a:r>
              <a:rPr dirty="0" sz="950" spc="25">
                <a:latin typeface="Tahoma"/>
                <a:cs typeface="Tahoma"/>
              </a:rPr>
              <a:t>-</a:t>
            </a:r>
            <a:r>
              <a:rPr dirty="0" sz="950" spc="15">
                <a:latin typeface="Tahoma"/>
                <a:cs typeface="Tahoma"/>
              </a:rPr>
              <a:t>valued  </a:t>
            </a:r>
            <a:r>
              <a:rPr dirty="0" sz="950" spc="10">
                <a:latin typeface="Tahoma"/>
                <a:cs typeface="Tahoma"/>
              </a:rPr>
              <a:t>inputs</a:t>
            </a:r>
            <a:r>
              <a:rPr dirty="0" sz="950" spc="-3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only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2725" y="2930525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Tahoma"/>
                <a:cs typeface="Tahoma"/>
              </a:rPr>
              <a:t>Dec</a:t>
            </a:r>
            <a:r>
              <a:rPr dirty="0" sz="950" spc="-5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Tree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47917" y="2832893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950" spc="-10">
                <a:latin typeface="Tahoma"/>
                <a:cs typeface="Tahoma"/>
              </a:rPr>
              <a:t>Joint</a:t>
            </a:r>
            <a:r>
              <a:rPr dirty="0" sz="950" spc="50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  <a:p>
            <a:pPr marL="28575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latin typeface="Tahoma"/>
                <a:cs typeface="Tahoma"/>
              </a:rPr>
              <a:t>Naïve</a:t>
            </a:r>
            <a:r>
              <a:rPr dirty="0" sz="950" spc="50">
                <a:latin typeface="Tahoma"/>
                <a:cs typeface="Tahoma"/>
              </a:rPr>
              <a:t> </a:t>
            </a:r>
            <a:r>
              <a:rPr dirty="0" sz="950" spc="-5"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47917" y="3328193"/>
            <a:ext cx="8763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28575" marR="353695">
              <a:lnSpc>
                <a:spcPts val="1800"/>
              </a:lnSpc>
              <a:spcBef>
                <a:spcPts val="100"/>
              </a:spcBef>
            </a:pPr>
            <a:r>
              <a:rPr dirty="0" sz="950" spc="5">
                <a:latin typeface="Tahoma"/>
                <a:cs typeface="Tahoma"/>
              </a:rPr>
              <a:t>Joint </a:t>
            </a:r>
            <a:r>
              <a:rPr dirty="0" sz="950" spc="10">
                <a:latin typeface="Tahoma"/>
                <a:cs typeface="Tahoma"/>
              </a:rPr>
              <a:t>DE  </a:t>
            </a:r>
            <a:r>
              <a:rPr dirty="0" sz="950" spc="-10">
                <a:latin typeface="Tahoma"/>
                <a:cs typeface="Tahoma"/>
              </a:rPr>
              <a:t>Naïve</a:t>
            </a:r>
            <a:r>
              <a:rPr dirty="0" sz="950" spc="-25">
                <a:latin typeface="Tahoma"/>
                <a:cs typeface="Tahoma"/>
              </a:rPr>
              <a:t> </a:t>
            </a:r>
            <a:r>
              <a:rPr dirty="0" sz="950" spc="-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24217" y="3328193"/>
            <a:ext cx="9144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590"/>
              </a:spcBef>
            </a:pPr>
            <a:r>
              <a:rPr dirty="0" sz="950" spc="5">
                <a:latin typeface="Tahoma"/>
                <a:cs typeface="Tahoma"/>
              </a:rPr>
              <a:t>Gauss</a:t>
            </a:r>
            <a:r>
              <a:rPr dirty="0" sz="950" spc="6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DE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24217" y="2832893"/>
            <a:ext cx="914400" cy="4953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950" spc="-5">
                <a:solidFill>
                  <a:srgbClr val="FF0000"/>
                </a:solidFill>
                <a:latin typeface="Tahoma"/>
                <a:cs typeface="Tahoma"/>
              </a:rPr>
              <a:t>Gauss</a:t>
            </a:r>
            <a:r>
              <a:rPr dirty="0" sz="950" spc="4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50" spc="-10">
                <a:solidFill>
                  <a:srgbClr val="FF0000"/>
                </a:solidFill>
                <a:latin typeface="Tahoma"/>
                <a:cs typeface="Tahoma"/>
              </a:rPr>
              <a:t>BC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38567" y="3080543"/>
            <a:ext cx="200025" cy="390525"/>
          </a:xfrm>
          <a:custGeom>
            <a:avLst/>
            <a:gdLst/>
            <a:ahLst/>
            <a:cxnLst/>
            <a:rect l="l" t="t" r="r" b="b"/>
            <a:pathLst>
              <a:path w="200025" h="390525">
                <a:moveTo>
                  <a:pt x="123825" y="390525"/>
                </a:moveTo>
                <a:lnTo>
                  <a:pt x="149125" y="367307"/>
                </a:lnTo>
                <a:lnTo>
                  <a:pt x="169068" y="340518"/>
                </a:lnTo>
                <a:lnTo>
                  <a:pt x="185439" y="310157"/>
                </a:lnTo>
                <a:lnTo>
                  <a:pt x="200025" y="276225"/>
                </a:lnTo>
                <a:lnTo>
                  <a:pt x="194518" y="260449"/>
                </a:lnTo>
                <a:lnTo>
                  <a:pt x="191690" y="242887"/>
                </a:lnTo>
                <a:lnTo>
                  <a:pt x="190648" y="225325"/>
                </a:lnTo>
                <a:lnTo>
                  <a:pt x="190500" y="209550"/>
                </a:lnTo>
                <a:lnTo>
                  <a:pt x="171003" y="171450"/>
                </a:lnTo>
                <a:lnTo>
                  <a:pt x="134540" y="140493"/>
                </a:lnTo>
                <a:lnTo>
                  <a:pt x="92719" y="113109"/>
                </a:lnTo>
                <a:lnTo>
                  <a:pt x="57150" y="85725"/>
                </a:lnTo>
                <a:lnTo>
                  <a:pt x="44499" y="65930"/>
                </a:lnTo>
                <a:lnTo>
                  <a:pt x="34528" y="48815"/>
                </a:lnTo>
                <a:lnTo>
                  <a:pt x="26342" y="33486"/>
                </a:lnTo>
                <a:lnTo>
                  <a:pt x="19050" y="19050"/>
                </a:lnTo>
                <a:lnTo>
                  <a:pt x="8036" y="8036"/>
                </a:lnTo>
                <a:lnTo>
                  <a:pt x="2381" y="2381"/>
                </a:lnTo>
                <a:lnTo>
                  <a:pt x="297" y="297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800600" y="3057525"/>
            <a:ext cx="85725" cy="95250"/>
          </a:xfrm>
          <a:custGeom>
            <a:avLst/>
            <a:gdLst/>
            <a:ahLst/>
            <a:cxnLst/>
            <a:rect l="l" t="t" r="r" b="b"/>
            <a:pathLst>
              <a:path w="85725" h="95250">
                <a:moveTo>
                  <a:pt x="0" y="0"/>
                </a:moveTo>
                <a:lnTo>
                  <a:pt x="19050" y="95250"/>
                </a:lnTo>
                <a:lnTo>
                  <a:pt x="85725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791075" y="8550275"/>
            <a:ext cx="11785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447917" y="5958945"/>
            <a:ext cx="676275" cy="200025"/>
          </a:xfrm>
          <a:custGeom>
            <a:avLst/>
            <a:gdLst/>
            <a:ahLst/>
            <a:cxnLst/>
            <a:rect l="l" t="t" r="r" b="b"/>
            <a:pathLst>
              <a:path w="676275" h="200025">
                <a:moveTo>
                  <a:pt x="0" y="200025"/>
                </a:moveTo>
                <a:lnTo>
                  <a:pt x="676275" y="200025"/>
                </a:lnTo>
                <a:lnTo>
                  <a:pt x="6762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47917" y="5958945"/>
            <a:ext cx="676275" cy="200025"/>
          </a:xfrm>
          <a:custGeom>
            <a:avLst/>
            <a:gdLst/>
            <a:ahLst/>
            <a:cxnLst/>
            <a:rect l="l" t="t" r="r" b="b"/>
            <a:pathLst>
              <a:path w="676275" h="200025">
                <a:moveTo>
                  <a:pt x="0" y="200025"/>
                </a:moveTo>
                <a:lnTo>
                  <a:pt x="676275" y="200025"/>
                </a:lnTo>
                <a:lnTo>
                  <a:pt x="6762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238500" y="5588000"/>
            <a:ext cx="1232535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Road</a:t>
            </a:r>
            <a:r>
              <a:rPr dirty="0" sz="2150" spc="-1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Map</a:t>
            </a:r>
            <a:endParaRPr sz="2150">
              <a:latin typeface="Tahoma"/>
              <a:cs typeface="Tahoma"/>
            </a:endParaRPr>
          </a:p>
          <a:p>
            <a:pPr marL="238125">
              <a:lnSpc>
                <a:spcPct val="100000"/>
              </a:lnSpc>
              <a:spcBef>
                <a:spcPts val="1020"/>
              </a:spcBef>
            </a:pPr>
            <a:r>
              <a:rPr dirty="0" sz="950" spc="20">
                <a:latin typeface="Tahoma"/>
                <a:cs typeface="Tahoma"/>
              </a:rPr>
              <a:t>Probability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914517" y="6416145"/>
            <a:ext cx="371475" cy="200025"/>
          </a:xfrm>
          <a:custGeom>
            <a:avLst/>
            <a:gdLst/>
            <a:ahLst/>
            <a:cxnLst/>
            <a:rect l="l" t="t" r="r" b="b"/>
            <a:pathLst>
              <a:path w="371475" h="200025">
                <a:moveTo>
                  <a:pt x="0" y="200025"/>
                </a:moveTo>
                <a:lnTo>
                  <a:pt x="371475" y="200025"/>
                </a:lnTo>
                <a:lnTo>
                  <a:pt x="3714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14517" y="6416145"/>
            <a:ext cx="371475" cy="200025"/>
          </a:xfrm>
          <a:custGeom>
            <a:avLst/>
            <a:gdLst/>
            <a:ahLst/>
            <a:cxnLst/>
            <a:rect l="l" t="t" r="r" b="b"/>
            <a:pathLst>
              <a:path w="371475" h="200025">
                <a:moveTo>
                  <a:pt x="0" y="200025"/>
                </a:moveTo>
                <a:lnTo>
                  <a:pt x="371475" y="200025"/>
                </a:lnTo>
                <a:lnTo>
                  <a:pt x="371475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2943225" y="6502400"/>
            <a:ext cx="2794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5">
                <a:latin typeface="Tahoma"/>
                <a:cs typeface="Tahoma"/>
              </a:rPr>
              <a:t>PDFs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590667" y="6949545"/>
            <a:ext cx="647700" cy="200025"/>
          </a:xfrm>
          <a:custGeom>
            <a:avLst/>
            <a:gdLst/>
            <a:ahLst/>
            <a:cxnLst/>
            <a:rect l="l" t="t" r="r" b="b"/>
            <a:pathLst>
              <a:path w="647700" h="200025">
                <a:moveTo>
                  <a:pt x="0" y="200025"/>
                </a:moveTo>
                <a:lnTo>
                  <a:pt x="647700" y="200025"/>
                </a:lnTo>
                <a:lnTo>
                  <a:pt x="6477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90667" y="6949545"/>
            <a:ext cx="647700" cy="200025"/>
          </a:xfrm>
          <a:custGeom>
            <a:avLst/>
            <a:gdLst/>
            <a:ahLst/>
            <a:cxnLst/>
            <a:rect l="l" t="t" r="r" b="b"/>
            <a:pathLst>
              <a:path w="647700" h="200025">
                <a:moveTo>
                  <a:pt x="0" y="200025"/>
                </a:moveTo>
                <a:lnTo>
                  <a:pt x="647700" y="200025"/>
                </a:lnTo>
                <a:lnTo>
                  <a:pt x="6477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2619375" y="7035800"/>
            <a:ext cx="5651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Tahoma"/>
                <a:cs typeface="Tahoma"/>
              </a:rPr>
              <a:t>Gaussians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914517" y="6616170"/>
            <a:ext cx="190500" cy="266700"/>
          </a:xfrm>
          <a:custGeom>
            <a:avLst/>
            <a:gdLst/>
            <a:ahLst/>
            <a:cxnLst/>
            <a:rect l="l" t="t" r="r" b="b"/>
            <a:pathLst>
              <a:path w="190500" h="266700">
                <a:moveTo>
                  <a:pt x="190500" y="0"/>
                </a:moveTo>
                <a:lnTo>
                  <a:pt x="182314" y="61466"/>
                </a:lnTo>
                <a:lnTo>
                  <a:pt x="160734" y="113109"/>
                </a:lnTo>
                <a:lnTo>
                  <a:pt x="130224" y="148679"/>
                </a:lnTo>
                <a:lnTo>
                  <a:pt x="66972" y="170259"/>
                </a:lnTo>
                <a:lnTo>
                  <a:pt x="40481" y="192881"/>
                </a:lnTo>
                <a:lnTo>
                  <a:pt x="17561" y="226218"/>
                </a:lnTo>
                <a:lnTo>
                  <a:pt x="0" y="266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76550" y="69437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19050" y="76200"/>
                </a:lnTo>
                <a:lnTo>
                  <a:pt x="6667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47867" y="7444845"/>
            <a:ext cx="647700" cy="352425"/>
          </a:xfrm>
          <a:custGeom>
            <a:avLst/>
            <a:gdLst/>
            <a:ahLst/>
            <a:cxnLst/>
            <a:rect l="l" t="t" r="r" b="b"/>
            <a:pathLst>
              <a:path w="647700" h="352425">
                <a:moveTo>
                  <a:pt x="0" y="352425"/>
                </a:moveTo>
                <a:lnTo>
                  <a:pt x="647700" y="352425"/>
                </a:lnTo>
                <a:lnTo>
                  <a:pt x="647700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47867" y="7444845"/>
            <a:ext cx="647700" cy="352425"/>
          </a:xfrm>
          <a:custGeom>
            <a:avLst/>
            <a:gdLst/>
            <a:ahLst/>
            <a:cxnLst/>
            <a:rect l="l" t="t" r="r" b="b"/>
            <a:pathLst>
              <a:path w="647700" h="352425">
                <a:moveTo>
                  <a:pt x="0" y="352425"/>
                </a:moveTo>
                <a:lnTo>
                  <a:pt x="647700" y="352425"/>
                </a:lnTo>
                <a:lnTo>
                  <a:pt x="647700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076575" y="7531100"/>
            <a:ext cx="56515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 indent="85725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MLE </a:t>
            </a:r>
            <a:r>
              <a:rPr dirty="0" sz="950" spc="10">
                <a:latin typeface="Tahoma"/>
                <a:cs typeface="Tahoma"/>
              </a:rPr>
              <a:t>of  </a:t>
            </a:r>
            <a:r>
              <a:rPr dirty="0" sz="950" spc="15">
                <a:latin typeface="Tahoma"/>
                <a:cs typeface="Tahoma"/>
              </a:rPr>
              <a:t>Gaussians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914517" y="7149570"/>
            <a:ext cx="428625" cy="238125"/>
          </a:xfrm>
          <a:custGeom>
            <a:avLst/>
            <a:gdLst/>
            <a:ahLst/>
            <a:cxnLst/>
            <a:rect l="l" t="t" r="r" b="b"/>
            <a:pathLst>
              <a:path w="428625" h="238125">
                <a:moveTo>
                  <a:pt x="0" y="0"/>
                </a:moveTo>
                <a:lnTo>
                  <a:pt x="8995" y="37041"/>
                </a:lnTo>
                <a:lnTo>
                  <a:pt x="33866" y="70908"/>
                </a:lnTo>
                <a:lnTo>
                  <a:pt x="71437" y="100012"/>
                </a:lnTo>
                <a:lnTo>
                  <a:pt x="118533" y="122766"/>
                </a:lnTo>
                <a:lnTo>
                  <a:pt x="171979" y="137583"/>
                </a:lnTo>
                <a:lnTo>
                  <a:pt x="228600" y="142875"/>
                </a:lnTo>
                <a:lnTo>
                  <a:pt x="279577" y="147294"/>
                </a:lnTo>
                <a:lnTo>
                  <a:pt x="327812" y="159943"/>
                </a:lnTo>
                <a:lnTo>
                  <a:pt x="370560" y="179908"/>
                </a:lnTo>
                <a:lnTo>
                  <a:pt x="405079" y="206273"/>
                </a:lnTo>
                <a:lnTo>
                  <a:pt x="428625" y="238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95650" y="74390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19050"/>
                </a:lnTo>
                <a:lnTo>
                  <a:pt x="5715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952492" y="6987645"/>
            <a:ext cx="323850" cy="200025"/>
          </a:xfrm>
          <a:custGeom>
            <a:avLst/>
            <a:gdLst/>
            <a:ahLst/>
            <a:cxnLst/>
            <a:rect l="l" t="t" r="r" b="b"/>
            <a:pathLst>
              <a:path w="323850" h="200025">
                <a:moveTo>
                  <a:pt x="0" y="200025"/>
                </a:moveTo>
                <a:lnTo>
                  <a:pt x="323850" y="200025"/>
                </a:lnTo>
                <a:lnTo>
                  <a:pt x="32385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952492" y="6987645"/>
            <a:ext cx="323850" cy="200025"/>
          </a:xfrm>
          <a:custGeom>
            <a:avLst/>
            <a:gdLst/>
            <a:ahLst/>
            <a:cxnLst/>
            <a:rect l="l" t="t" r="r" b="b"/>
            <a:pathLst>
              <a:path w="323850" h="200025">
                <a:moveTo>
                  <a:pt x="0" y="200025"/>
                </a:moveTo>
                <a:lnTo>
                  <a:pt x="323850" y="200025"/>
                </a:lnTo>
                <a:lnTo>
                  <a:pt x="32385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971675" y="7073900"/>
            <a:ext cx="2317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5">
                <a:latin typeface="Tahoma"/>
                <a:cs typeface="Tahoma"/>
              </a:rPr>
              <a:t>MLE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123942" y="6511395"/>
            <a:ext cx="790575" cy="400050"/>
          </a:xfrm>
          <a:custGeom>
            <a:avLst/>
            <a:gdLst/>
            <a:ahLst/>
            <a:cxnLst/>
            <a:rect l="l" t="t" r="r" b="b"/>
            <a:pathLst>
              <a:path w="790575" h="400050">
                <a:moveTo>
                  <a:pt x="790575" y="0"/>
                </a:moveTo>
                <a:lnTo>
                  <a:pt x="734962" y="1407"/>
                </a:lnTo>
                <a:lnTo>
                  <a:pt x="679713" y="5543"/>
                </a:lnTo>
                <a:lnTo>
                  <a:pt x="625050" y="12280"/>
                </a:lnTo>
                <a:lnTo>
                  <a:pt x="571195" y="21488"/>
                </a:lnTo>
                <a:lnTo>
                  <a:pt x="518368" y="33039"/>
                </a:lnTo>
                <a:lnTo>
                  <a:pt x="466791" y="46805"/>
                </a:lnTo>
                <a:lnTo>
                  <a:pt x="416686" y="62657"/>
                </a:lnTo>
                <a:lnTo>
                  <a:pt x="368274" y="80467"/>
                </a:lnTo>
                <a:lnTo>
                  <a:pt x="321777" y="100105"/>
                </a:lnTo>
                <a:lnTo>
                  <a:pt x="277415" y="121443"/>
                </a:lnTo>
                <a:lnTo>
                  <a:pt x="235411" y="144353"/>
                </a:lnTo>
                <a:lnTo>
                  <a:pt x="195986" y="168706"/>
                </a:lnTo>
                <a:lnTo>
                  <a:pt x="159361" y="194374"/>
                </a:lnTo>
                <a:lnTo>
                  <a:pt x="125758" y="221227"/>
                </a:lnTo>
                <a:lnTo>
                  <a:pt x="95398" y="249138"/>
                </a:lnTo>
                <a:lnTo>
                  <a:pt x="68503" y="277977"/>
                </a:lnTo>
                <a:lnTo>
                  <a:pt x="25993" y="337927"/>
                </a:lnTo>
                <a:lnTo>
                  <a:pt x="10821" y="368781"/>
                </a:lnTo>
                <a:lnTo>
                  <a:pt x="0" y="400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076450" y="69818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19050" y="76200"/>
                </a:lnTo>
                <a:lnTo>
                  <a:pt x="6667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05117" y="6301845"/>
            <a:ext cx="685800" cy="352425"/>
          </a:xfrm>
          <a:custGeom>
            <a:avLst/>
            <a:gdLst/>
            <a:ahLst/>
            <a:cxnLst/>
            <a:rect l="l" t="t" r="r" b="b"/>
            <a:pathLst>
              <a:path w="685800" h="352425">
                <a:moveTo>
                  <a:pt x="0" y="352425"/>
                </a:moveTo>
                <a:lnTo>
                  <a:pt x="685800" y="352425"/>
                </a:lnTo>
                <a:lnTo>
                  <a:pt x="685800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05117" y="6301845"/>
            <a:ext cx="685800" cy="352425"/>
          </a:xfrm>
          <a:custGeom>
            <a:avLst/>
            <a:gdLst/>
            <a:ahLst/>
            <a:cxnLst/>
            <a:rect l="l" t="t" r="r" b="b"/>
            <a:pathLst>
              <a:path w="685800" h="352425">
                <a:moveTo>
                  <a:pt x="0" y="352425"/>
                </a:moveTo>
                <a:lnTo>
                  <a:pt x="685800" y="352425"/>
                </a:lnTo>
                <a:lnTo>
                  <a:pt x="685800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3933825" y="6388100"/>
            <a:ext cx="5842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 indent="85725">
              <a:lnSpc>
                <a:spcPct val="105300"/>
              </a:lnSpc>
              <a:spcBef>
                <a:spcPts val="65"/>
              </a:spcBef>
            </a:pPr>
            <a:r>
              <a:rPr dirty="0" sz="950" spc="25">
                <a:latin typeface="Tahoma"/>
                <a:cs typeface="Tahoma"/>
              </a:rPr>
              <a:t>Density  </a:t>
            </a:r>
            <a:r>
              <a:rPr dirty="0" sz="950" spc="10">
                <a:latin typeface="Tahoma"/>
                <a:cs typeface="Tahoma"/>
              </a:rPr>
              <a:t>Estimation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790817" y="6158970"/>
            <a:ext cx="409575" cy="95250"/>
          </a:xfrm>
          <a:custGeom>
            <a:avLst/>
            <a:gdLst/>
            <a:ahLst/>
            <a:cxnLst/>
            <a:rect l="l" t="t" r="r" b="b"/>
            <a:pathLst>
              <a:path w="409575" h="95250">
                <a:moveTo>
                  <a:pt x="0" y="0"/>
                </a:moveTo>
                <a:lnTo>
                  <a:pt x="47548" y="39928"/>
                </a:lnTo>
                <a:lnTo>
                  <a:pt x="98755" y="54178"/>
                </a:lnTo>
                <a:lnTo>
                  <a:pt x="160934" y="63398"/>
                </a:lnTo>
                <a:lnTo>
                  <a:pt x="228600" y="66675"/>
                </a:lnTo>
                <a:lnTo>
                  <a:pt x="279648" y="68460"/>
                </a:lnTo>
                <a:lnTo>
                  <a:pt x="329803" y="73818"/>
                </a:lnTo>
                <a:lnTo>
                  <a:pt x="374600" y="82748"/>
                </a:lnTo>
                <a:lnTo>
                  <a:pt x="409575" y="95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152900" y="62960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57150" y="0"/>
                </a:moveTo>
                <a:lnTo>
                  <a:pt x="0" y="57150"/>
                </a:lnTo>
                <a:lnTo>
                  <a:pt x="7620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133717" y="6949545"/>
            <a:ext cx="676275" cy="352425"/>
          </a:xfrm>
          <a:custGeom>
            <a:avLst/>
            <a:gdLst/>
            <a:ahLst/>
            <a:cxnLst/>
            <a:rect l="l" t="t" r="r" b="b"/>
            <a:pathLst>
              <a:path w="676275" h="352425">
                <a:moveTo>
                  <a:pt x="0" y="352425"/>
                </a:moveTo>
                <a:lnTo>
                  <a:pt x="676275" y="352425"/>
                </a:lnTo>
                <a:lnTo>
                  <a:pt x="676275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33717" y="6949545"/>
            <a:ext cx="676275" cy="352425"/>
          </a:xfrm>
          <a:custGeom>
            <a:avLst/>
            <a:gdLst/>
            <a:ahLst/>
            <a:cxnLst/>
            <a:rect l="l" t="t" r="r" b="b"/>
            <a:pathLst>
              <a:path w="676275" h="352425">
                <a:moveTo>
                  <a:pt x="0" y="352425"/>
                </a:moveTo>
                <a:lnTo>
                  <a:pt x="676275" y="352425"/>
                </a:lnTo>
                <a:lnTo>
                  <a:pt x="676275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4181475" y="7035800"/>
            <a:ext cx="56578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 indent="11430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Bayes  </a:t>
            </a:r>
            <a:r>
              <a:rPr dirty="0" sz="950" spc="10">
                <a:latin typeface="Tahoma"/>
                <a:cs typeface="Tahoma"/>
              </a:rPr>
              <a:t>Classifiers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243255" y="6649508"/>
            <a:ext cx="219075" cy="24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410075" y="6943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9525"/>
                </a:lnTo>
                <a:lnTo>
                  <a:pt x="47625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33592" y="6158970"/>
            <a:ext cx="657225" cy="200025"/>
          </a:xfrm>
          <a:custGeom>
            <a:avLst/>
            <a:gdLst/>
            <a:ahLst/>
            <a:cxnLst/>
            <a:rect l="l" t="t" r="r" b="b"/>
            <a:pathLst>
              <a:path w="657225" h="200025">
                <a:moveTo>
                  <a:pt x="657225" y="0"/>
                </a:moveTo>
                <a:lnTo>
                  <a:pt x="627757" y="47476"/>
                </a:lnTo>
                <a:lnTo>
                  <a:pt x="593935" y="68479"/>
                </a:lnTo>
                <a:lnTo>
                  <a:pt x="550068" y="86915"/>
                </a:lnTo>
                <a:lnTo>
                  <a:pt x="498164" y="102226"/>
                </a:lnTo>
                <a:lnTo>
                  <a:pt x="440233" y="113853"/>
                </a:lnTo>
                <a:lnTo>
                  <a:pt x="378283" y="121239"/>
                </a:lnTo>
                <a:lnTo>
                  <a:pt x="314325" y="123825"/>
                </a:lnTo>
                <a:lnTo>
                  <a:pt x="257924" y="125546"/>
                </a:lnTo>
                <a:lnTo>
                  <a:pt x="203690" y="130600"/>
                </a:lnTo>
                <a:lnTo>
                  <a:pt x="152622" y="138820"/>
                </a:lnTo>
                <a:lnTo>
                  <a:pt x="105719" y="150039"/>
                </a:lnTo>
                <a:lnTo>
                  <a:pt x="63981" y="164091"/>
                </a:lnTo>
                <a:lnTo>
                  <a:pt x="28408" y="180808"/>
                </a:lnTo>
                <a:lnTo>
                  <a:pt x="0" y="200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086100" y="64103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9525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114417" y="7187670"/>
            <a:ext cx="866775" cy="419100"/>
          </a:xfrm>
          <a:custGeom>
            <a:avLst/>
            <a:gdLst/>
            <a:ahLst/>
            <a:cxnLst/>
            <a:rect l="l" t="t" r="r" b="b"/>
            <a:pathLst>
              <a:path w="866775" h="419100">
                <a:moveTo>
                  <a:pt x="0" y="0"/>
                </a:moveTo>
                <a:lnTo>
                  <a:pt x="10097" y="54416"/>
                </a:lnTo>
                <a:lnTo>
                  <a:pt x="39216" y="108016"/>
                </a:lnTo>
                <a:lnTo>
                  <a:pt x="85596" y="159985"/>
                </a:lnTo>
                <a:lnTo>
                  <a:pt x="114708" y="185103"/>
                </a:lnTo>
                <a:lnTo>
                  <a:pt x="147476" y="209507"/>
                </a:lnTo>
                <a:lnTo>
                  <a:pt x="183679" y="233095"/>
                </a:lnTo>
                <a:lnTo>
                  <a:pt x="223096" y="255765"/>
                </a:lnTo>
                <a:lnTo>
                  <a:pt x="265509" y="277415"/>
                </a:lnTo>
                <a:lnTo>
                  <a:pt x="310696" y="297944"/>
                </a:lnTo>
                <a:lnTo>
                  <a:pt x="358438" y="317249"/>
                </a:lnTo>
                <a:lnTo>
                  <a:pt x="408515" y="335228"/>
                </a:lnTo>
                <a:lnTo>
                  <a:pt x="460707" y="351780"/>
                </a:lnTo>
                <a:lnTo>
                  <a:pt x="514793" y="366801"/>
                </a:lnTo>
                <a:lnTo>
                  <a:pt x="570554" y="380192"/>
                </a:lnTo>
                <a:lnTo>
                  <a:pt x="627769" y="391848"/>
                </a:lnTo>
                <a:lnTo>
                  <a:pt x="686219" y="401670"/>
                </a:lnTo>
                <a:lnTo>
                  <a:pt x="745683" y="409553"/>
                </a:lnTo>
                <a:lnTo>
                  <a:pt x="805942" y="415397"/>
                </a:lnTo>
                <a:lnTo>
                  <a:pt x="866775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962275" y="76581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0"/>
                </a:moveTo>
                <a:lnTo>
                  <a:pt x="0" y="66675"/>
                </a:lnTo>
                <a:lnTo>
                  <a:pt x="6667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971917" y="6111345"/>
            <a:ext cx="676275" cy="352425"/>
          </a:xfrm>
          <a:custGeom>
            <a:avLst/>
            <a:gdLst/>
            <a:ahLst/>
            <a:cxnLst/>
            <a:rect l="l" t="t" r="r" b="b"/>
            <a:pathLst>
              <a:path w="676275" h="352425">
                <a:moveTo>
                  <a:pt x="0" y="352425"/>
                </a:moveTo>
                <a:lnTo>
                  <a:pt x="676275" y="352425"/>
                </a:lnTo>
                <a:lnTo>
                  <a:pt x="676275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971917" y="6111345"/>
            <a:ext cx="676275" cy="352425"/>
          </a:xfrm>
          <a:custGeom>
            <a:avLst/>
            <a:gdLst/>
            <a:ahLst/>
            <a:cxnLst/>
            <a:rect l="l" t="t" r="r" b="b"/>
            <a:pathLst>
              <a:path w="676275" h="352425">
                <a:moveTo>
                  <a:pt x="0" y="352425"/>
                </a:moveTo>
                <a:lnTo>
                  <a:pt x="676275" y="352425"/>
                </a:lnTo>
                <a:lnTo>
                  <a:pt x="676275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5067300" y="6197600"/>
            <a:ext cx="4699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66675" marR="5080" indent="-66675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Tahoma"/>
                <a:cs typeface="Tahoma"/>
              </a:rPr>
              <a:t>Decision  </a:t>
            </a:r>
            <a:r>
              <a:rPr dirty="0" sz="950" spc="25">
                <a:latin typeface="Tahoma"/>
                <a:cs typeface="Tahoma"/>
              </a:rPr>
              <a:t>Trees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381242" y="6654270"/>
            <a:ext cx="866775" cy="714375"/>
          </a:xfrm>
          <a:custGeom>
            <a:avLst/>
            <a:gdLst/>
            <a:ahLst/>
            <a:cxnLst/>
            <a:rect l="l" t="t" r="r" b="b"/>
            <a:pathLst>
              <a:path w="866775" h="714375">
                <a:moveTo>
                  <a:pt x="866775" y="0"/>
                </a:moveTo>
                <a:lnTo>
                  <a:pt x="863501" y="42650"/>
                </a:lnTo>
                <a:lnTo>
                  <a:pt x="854000" y="84614"/>
                </a:lnTo>
                <a:lnTo>
                  <a:pt x="838751" y="125494"/>
                </a:lnTo>
                <a:lnTo>
                  <a:pt x="818233" y="164896"/>
                </a:lnTo>
                <a:lnTo>
                  <a:pt x="792925" y="202423"/>
                </a:lnTo>
                <a:lnTo>
                  <a:pt x="763305" y="237680"/>
                </a:lnTo>
                <a:lnTo>
                  <a:pt x="729853" y="270271"/>
                </a:lnTo>
                <a:lnTo>
                  <a:pt x="693047" y="299801"/>
                </a:lnTo>
                <a:lnTo>
                  <a:pt x="653368" y="325873"/>
                </a:lnTo>
                <a:lnTo>
                  <a:pt x="611293" y="348092"/>
                </a:lnTo>
                <a:lnTo>
                  <a:pt x="567303" y="366063"/>
                </a:lnTo>
                <a:lnTo>
                  <a:pt x="521875" y="379389"/>
                </a:lnTo>
                <a:lnTo>
                  <a:pt x="475489" y="387675"/>
                </a:lnTo>
                <a:lnTo>
                  <a:pt x="428625" y="390525"/>
                </a:lnTo>
                <a:lnTo>
                  <a:pt x="378899" y="393622"/>
                </a:lnTo>
                <a:lnTo>
                  <a:pt x="330067" y="402607"/>
                </a:lnTo>
                <a:lnTo>
                  <a:pt x="282624" y="417016"/>
                </a:lnTo>
                <a:lnTo>
                  <a:pt x="237066" y="436386"/>
                </a:lnTo>
                <a:lnTo>
                  <a:pt x="193889" y="460253"/>
                </a:lnTo>
                <a:lnTo>
                  <a:pt x="153590" y="488156"/>
                </a:lnTo>
                <a:lnTo>
                  <a:pt x="116664" y="519630"/>
                </a:lnTo>
                <a:lnTo>
                  <a:pt x="83608" y="554213"/>
                </a:lnTo>
                <a:lnTo>
                  <a:pt x="54917" y="591442"/>
                </a:lnTo>
                <a:lnTo>
                  <a:pt x="31088" y="630854"/>
                </a:lnTo>
                <a:lnTo>
                  <a:pt x="12617" y="671986"/>
                </a:lnTo>
                <a:lnTo>
                  <a:pt x="0" y="714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333750" y="74390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19050" y="76200"/>
                </a:lnTo>
                <a:lnTo>
                  <a:pt x="6667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2925" y="1847850"/>
            <a:ext cx="1762125" cy="0"/>
          </a:xfrm>
          <a:custGeom>
            <a:avLst/>
            <a:gdLst/>
            <a:ahLst/>
            <a:cxnLst/>
            <a:rect l="l" t="t" r="r" b="b"/>
            <a:pathLst>
              <a:path w="1762125" h="0">
                <a:moveTo>
                  <a:pt x="0" y="0"/>
                </a:moveTo>
                <a:lnTo>
                  <a:pt x="1762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57425" y="3028950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 h="0">
                <a:moveTo>
                  <a:pt x="0" y="0"/>
                </a:moveTo>
                <a:lnTo>
                  <a:pt x="5905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5437" y="1319212"/>
          <a:ext cx="458660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"/>
                <a:gridCol w="4505325"/>
              </a:tblGrid>
              <a:tr h="2118518">
                <a:tc gridSpan="2">
                  <a:txBody>
                    <a:bodyPr/>
                    <a:lstStyle/>
                    <a:p>
                      <a:pPr marL="381000">
                        <a:lnSpc>
                          <a:spcPts val="2375"/>
                        </a:lnSpc>
                        <a:spcBef>
                          <a:spcPts val="1375"/>
                        </a:spcBef>
                        <a:tabLst>
                          <a:tab pos="2799715" algn="l"/>
                        </a:tabLst>
                      </a:pPr>
                      <a:r>
                        <a:rPr dirty="0" baseline="12919" sz="3225" spc="1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Naïve</a:t>
                      </a:r>
                      <a:r>
                        <a:rPr dirty="0" baseline="12919" sz="322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12919" sz="3225" spc="7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/	</a:t>
                      </a:r>
                      <a:r>
                        <a:rPr dirty="0" sz="1500" spc="4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500" spc="10" b="1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dirty="0" sz="150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500" spc="10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5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6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500" spc="6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500" spc="6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6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60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5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500" spc="-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5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500" spc="55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ts val="2375"/>
                        </a:lnSpc>
                        <a:tabLst>
                          <a:tab pos="3380740" algn="l"/>
                        </a:tabLst>
                      </a:pPr>
                      <a:r>
                        <a:rPr dirty="0" sz="2150" spc="2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Gauss </a:t>
                      </a:r>
                      <a:r>
                        <a:rPr dirty="0" sz="2150" spc="2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BC</a:t>
                      </a:r>
                      <a:r>
                        <a:rPr dirty="0" sz="2150" spc="-40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44444" sz="2250" spc="44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44444" sz="2250" spc="44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baseline="44444" sz="2250" spc="44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baseline="44444" sz="2250" spc="22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44444" sz="2250" spc="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4444" sz="2250" spc="7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baseline="44444" sz="2250" spc="7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baseline="44444" sz="2250" spc="52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baseline="44444" sz="2250" spc="52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baseline="44444" sz="2250" spc="15" b="1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dirty="0" baseline="44444" sz="2250" spc="7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44444" sz="22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4444" sz="2250" spc="22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44444" sz="2250" spc="22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500" spc="4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5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4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500" spc="40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R="803275">
                        <a:lnSpc>
                          <a:spcPts val="600"/>
                        </a:lnSpc>
                        <a:spcBef>
                          <a:spcPts val="894"/>
                        </a:spcBef>
                        <a:tabLst>
                          <a:tab pos="1475740" algn="l"/>
                        </a:tabLst>
                      </a:pPr>
                      <a:r>
                        <a:rPr dirty="0" sz="850" spc="10" i="1">
                          <a:latin typeface="Times New Roman"/>
                          <a:cs typeface="Times New Roman"/>
                        </a:rPr>
                        <a:t>q	</a:t>
                      </a:r>
                      <a:r>
                        <a:rPr dirty="0" sz="850" spc="35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850" spc="3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85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10" i="1">
                          <a:latin typeface="Times New Roman"/>
                          <a:cs typeface="Times New Roman"/>
                        </a:rPr>
                        <a:t>q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ts val="1115"/>
                        </a:lnSpc>
                        <a:tabLst>
                          <a:tab pos="551815" algn="l"/>
                          <a:tab pos="904240" algn="l"/>
                          <a:tab pos="2771140" algn="l"/>
                          <a:tab pos="3733165" algn="l"/>
                        </a:tabLst>
                      </a:pPr>
                      <a:r>
                        <a:rPr dirty="0" sz="150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u="sng" baseline="33333" sz="225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</a:t>
                      </a:r>
                      <a:r>
                        <a:rPr dirty="0" u="sng" baseline="33333" sz="22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baseline="-9876" sz="3375" spc="15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baseline="-9876" sz="3375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10" i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 spc="3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500" i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500" spc="-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500" spc="85" i="1">
                          <a:latin typeface="Symbol"/>
                          <a:cs typeface="Symbol"/>
                        </a:rPr>
                        <a:t></a:t>
                      </a:r>
                      <a:r>
                        <a:rPr dirty="0" sz="1500" spc="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1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42483" sz="1275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sz="1500" spc="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50" i="1">
                          <a:latin typeface="Times New Roman"/>
                          <a:cs typeface="Times New Roman"/>
                        </a:rPr>
                        <a:t>v 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5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b="1">
                          <a:latin typeface="Times New Roman"/>
                          <a:cs typeface="Times New Roman"/>
                        </a:rPr>
                        <a:t>q </a:t>
                      </a:r>
                      <a:r>
                        <a:rPr dirty="0" sz="1500" spc="1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sz="1500" spc="2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2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25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50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500" spc="-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5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500" spc="55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42900">
                        <a:lnSpc>
                          <a:spcPts val="1450"/>
                        </a:lnSpc>
                        <a:tabLst>
                          <a:tab pos="1532890" algn="l"/>
                          <a:tab pos="1837689" algn="l"/>
                          <a:tab pos="2132965" algn="l"/>
                          <a:tab pos="2485390" algn="l"/>
                          <a:tab pos="3085465" algn="l"/>
                          <a:tab pos="3371215" algn="l"/>
                        </a:tabLst>
                      </a:pPr>
                      <a:r>
                        <a:rPr dirty="0" baseline="-31481" sz="22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31481" sz="2250" spc="-3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1481" sz="2250" spc="37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baseline="-31481" sz="2250" spc="37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baseline="-31481" sz="2250" spc="37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baseline="-31481" sz="2250" spc="-23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1481" sz="2250" spc="52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31481" sz="2250" spc="52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sz="850" spc="5" i="1">
                          <a:latin typeface="Times New Roman"/>
                          <a:cs typeface="Times New Roman"/>
                        </a:rPr>
                        <a:t>j	</a:t>
                      </a:r>
                      <a:r>
                        <a:rPr dirty="0" sz="850" spc="-5" i="1">
                          <a:latin typeface="Times New Roman"/>
                          <a:cs typeface="Times New Roman"/>
                        </a:rPr>
                        <a:t>ij	ij	</a:t>
                      </a:r>
                      <a:r>
                        <a:rPr dirty="0" sz="2250" spc="10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sz="2250" spc="1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50" spc="5" i="1">
                          <a:latin typeface="Times New Roman"/>
                          <a:cs typeface="Times New Roman"/>
                        </a:rPr>
                        <a:t>j	</a:t>
                      </a:r>
                      <a:r>
                        <a:rPr dirty="0" sz="850" spc="-15" i="1">
                          <a:latin typeface="Times New Roman"/>
                          <a:cs typeface="Times New Roman"/>
                        </a:rPr>
                        <a:t>ij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R="850900">
                        <a:lnSpc>
                          <a:spcPts val="935"/>
                        </a:lnSpc>
                        <a:tabLst>
                          <a:tab pos="1561465" algn="l"/>
                        </a:tabLst>
                      </a:pPr>
                      <a:r>
                        <a:rPr dirty="0" sz="850" spc="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850" spc="-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850" spc="-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850" spc="4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850" spc="4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850" spc="4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R="87630">
                        <a:lnSpc>
                          <a:spcPts val="665"/>
                        </a:lnSpc>
                        <a:spcBef>
                          <a:spcPts val="130"/>
                        </a:spcBef>
                        <a:tabLst>
                          <a:tab pos="1485265" algn="l"/>
                        </a:tabLst>
                      </a:pPr>
                      <a:r>
                        <a:rPr dirty="0" sz="900" spc="-5" i="1">
                          <a:latin typeface="Times New Roman"/>
                          <a:cs typeface="Times New Roman"/>
                        </a:rPr>
                        <a:t>q	</a:t>
                      </a:r>
                      <a:r>
                        <a:rPr dirty="0" sz="900" spc="5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900" spc="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90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5" i="1">
                          <a:latin typeface="Times New Roman"/>
                          <a:cs typeface="Times New Roman"/>
                        </a:rPr>
                        <a:t>q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5325" marR="541655" indent="-200025">
                        <a:lnSpc>
                          <a:spcPct val="13600"/>
                        </a:lnSpc>
                        <a:spcBef>
                          <a:spcPts val="705"/>
                        </a:spcBef>
                        <a:tabLst>
                          <a:tab pos="904240" algn="l"/>
                          <a:tab pos="1275715" algn="l"/>
                          <a:tab pos="1923414" algn="l"/>
                          <a:tab pos="2180590" algn="l"/>
                          <a:tab pos="2475865" algn="l"/>
                          <a:tab pos="2847340" algn="l"/>
                          <a:tab pos="3123565" algn="l"/>
                          <a:tab pos="3228340" algn="l"/>
                          <a:tab pos="3495040" algn="l"/>
                          <a:tab pos="3885565" algn="l"/>
                          <a:tab pos="3980815" algn="l"/>
                        </a:tabLst>
                      </a:pPr>
                      <a:r>
                        <a:rPr dirty="0" sz="15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500" spc="15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dirty="0" baseline="35185" sz="2250" spc="22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baseline="-9661" sz="3450" spc="-7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baseline="-9661" sz="345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20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1500" spc="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15" i="1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dirty="0" sz="1500" spc="5">
                          <a:latin typeface="Times New Roman"/>
                          <a:cs typeface="Times New Roman"/>
                        </a:rPr>
                        <a:t>; </a:t>
                      </a:r>
                      <a:r>
                        <a:rPr dirty="0" sz="1500" spc="15" i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500" spc="15" i="1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500" spc="8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500" spc="85" i="1">
                          <a:latin typeface="Symbol"/>
                          <a:cs typeface="Symbol"/>
                        </a:rPr>
                        <a:t></a:t>
                      </a:r>
                      <a:r>
                        <a:rPr dirty="0" sz="1500" spc="-1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0123" sz="1350" spc="-7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40123" sz="13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)		</a:t>
                      </a:r>
                      <a:r>
                        <a:rPr dirty="0" sz="1500" spc="15" i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500" spc="2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55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1500" spc="55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500" spc="29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]	</a:t>
                      </a:r>
                      <a:r>
                        <a:rPr dirty="0" sz="1500" spc="15" i="1">
                          <a:latin typeface="Times New Roman"/>
                          <a:cs typeface="Times New Roman"/>
                        </a:rPr>
                        <a:t>p  </a:t>
                      </a:r>
                      <a:r>
                        <a:rPr dirty="0" baseline="-31481" sz="22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31481" sz="2250" spc="-36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1481" sz="2250" spc="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baseline="-31481" sz="2250" spc="-44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baseline="-31481" sz="22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baseline="-31481" sz="2250" spc="-12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1481" sz="2250" spc="82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31481" sz="225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-31481" sz="225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dirty="0" sz="90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900" i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900" spc="-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90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900" i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900" spc="-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90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900" i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300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sz="230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dirty="0" sz="900" spc="-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90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900" i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90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900" i="1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dirty="0" sz="900" i="1">
                          <a:latin typeface="Times New Roman"/>
                          <a:cs typeface="Times New Roman"/>
                        </a:rPr>
                        <a:t>i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R="135255">
                        <a:lnSpc>
                          <a:spcPts val="844"/>
                        </a:lnSpc>
                        <a:tabLst>
                          <a:tab pos="1570990" algn="l"/>
                        </a:tabLst>
                      </a:pPr>
                      <a:r>
                        <a:rPr dirty="0" sz="900" spc="-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900" spc="-1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3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900" spc="-3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900" spc="2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900" spc="2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900" spc="2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46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7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600075" algn="l"/>
                        </a:tabLst>
                      </a:pPr>
                      <a:r>
                        <a:rPr dirty="0" baseline="-5952" sz="2100" spc="15" i="1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dirty="0" baseline="-32163" sz="1425" spc="1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ij	</a:t>
                      </a:r>
                      <a:r>
                        <a:rPr dirty="0" baseline="-5952" sz="2100" spc="22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 </a:t>
                      </a:r>
                      <a:r>
                        <a:rPr dirty="0" sz="1200" spc="-1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Mean </a:t>
                      </a:r>
                      <a:r>
                        <a:rPr dirty="0" sz="12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1200" spc="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baseline="-20833" sz="1200" spc="7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 </a:t>
                      </a:r>
                      <a:r>
                        <a:rPr dirty="0" sz="12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among records in which</a:t>
                      </a:r>
                      <a:r>
                        <a:rPr dirty="0" sz="1200" spc="-17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1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y=i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25"/>
                        </a:lnSpc>
                        <a:spcBef>
                          <a:spcPts val="140"/>
                        </a:spcBef>
                        <a:tabLst>
                          <a:tab pos="600075" algn="l"/>
                        </a:tabLst>
                      </a:pPr>
                      <a:r>
                        <a:rPr dirty="0" baseline="-5952" sz="2100" spc="44" i="1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</a:t>
                      </a:r>
                      <a:r>
                        <a:rPr dirty="0" baseline="11695" sz="1425" spc="44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	</a:t>
                      </a:r>
                      <a:r>
                        <a:rPr dirty="0" baseline="-5952" sz="2100" spc="22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 </a:t>
                      </a:r>
                      <a:r>
                        <a:rPr dirty="0" sz="12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Var. of </a:t>
                      </a:r>
                      <a:r>
                        <a:rPr dirty="0" sz="1200" spc="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baseline="-20833" sz="1200" spc="7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 </a:t>
                      </a:r>
                      <a:r>
                        <a:rPr dirty="0" sz="12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among records in which</a:t>
                      </a:r>
                      <a:r>
                        <a:rPr dirty="0" sz="1200" spc="-23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3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y=i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200025">
                        <a:lnSpc>
                          <a:spcPts val="605"/>
                        </a:lnSpc>
                      </a:pPr>
                      <a:r>
                        <a:rPr dirty="0" sz="950" spc="1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ij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600075" algn="l"/>
                        </a:tabLst>
                      </a:pPr>
                      <a:r>
                        <a:rPr dirty="0" baseline="-5952" sz="2100" spc="22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q</a:t>
                      </a:r>
                      <a:r>
                        <a:rPr dirty="0" baseline="-32163" sz="1425" spc="22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ij</a:t>
                      </a:r>
                      <a:r>
                        <a:rPr dirty="0" baseline="-5952" sz="2100" spc="22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[h]	</a:t>
                      </a:r>
                      <a:r>
                        <a:rPr dirty="0" baseline="-5952" sz="2100" spc="22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= </a:t>
                      </a:r>
                      <a:r>
                        <a:rPr dirty="0" sz="12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Fraction of </a:t>
                      </a:r>
                      <a:r>
                        <a:rPr dirty="0" sz="1200" spc="1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“</a:t>
                      </a:r>
                      <a:r>
                        <a:rPr dirty="0" sz="1200" spc="10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y=i” </a:t>
                      </a:r>
                      <a:r>
                        <a:rPr dirty="0" sz="12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records </a:t>
                      </a:r>
                      <a:r>
                        <a:rPr dirty="0" sz="12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in </a:t>
                      </a:r>
                      <a:r>
                        <a:rPr dirty="0" sz="12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which </a:t>
                      </a:r>
                      <a:r>
                        <a:rPr dirty="0" sz="1200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baseline="-20833" sz="1200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j </a:t>
                      </a:r>
                      <a:r>
                        <a:rPr dirty="0" sz="1200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200" spc="-215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600075" algn="l"/>
                        </a:tabLst>
                      </a:pPr>
                      <a:r>
                        <a:rPr dirty="0" baseline="-9920" sz="2100" spc="37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baseline="-35087" sz="1425" spc="37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i	</a:t>
                      </a:r>
                      <a:r>
                        <a:rPr dirty="0" baseline="-9920" sz="2100" spc="22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dirty="0" baseline="-9920" sz="2100" spc="-427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Fraction of records that match </a:t>
                      </a:r>
                      <a:r>
                        <a:rPr dirty="0" sz="1200" spc="1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“</a:t>
                      </a:r>
                      <a:r>
                        <a:rPr dirty="0" sz="1200" spc="10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y=i”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531">
                <a:tc grid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3152140" algn="l"/>
                        </a:tabLst>
                      </a:pP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2001, Andrew</a:t>
                      </a:r>
                      <a:r>
                        <a:rPr dirty="0" sz="600" spc="14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W.</a:t>
                      </a:r>
                      <a:r>
                        <a:rPr dirty="0" sz="600" spc="3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Gaussian Bayes Classifiers: Slide</a:t>
                      </a:r>
                      <a:r>
                        <a:rPr dirty="0" sz="600" spc="1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30">
                          <a:latin typeface="Tahoma"/>
                          <a:cs typeface="Tahoma"/>
                        </a:rPr>
                        <a:t>59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8850" y="5473700"/>
            <a:ext cx="326009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Gauss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/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Naïve BC</a:t>
            </a:r>
            <a:r>
              <a:rPr dirty="0" sz="2150" spc="4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Example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38300" y="5838825"/>
            <a:ext cx="4495800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8850" y="1492250"/>
            <a:ext cx="326009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Gauss </a:t>
            </a:r>
            <a:r>
              <a:rPr dirty="0" spc="5"/>
              <a:t>/ </a:t>
            </a:r>
            <a:r>
              <a:rPr dirty="0" spc="15"/>
              <a:t>Naïve BC</a:t>
            </a:r>
            <a:r>
              <a:rPr dirty="0" spc="40"/>
              <a:t> </a:t>
            </a:r>
            <a:r>
              <a:rPr dirty="0" spc="2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1638300" y="1857375"/>
            <a:ext cx="4495800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4100" y="2466975"/>
            <a:ext cx="2971800" cy="200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6425" y="5397500"/>
            <a:ext cx="395668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Learn Wealth from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15</a:t>
            </a:r>
            <a:r>
              <a:rPr dirty="0" sz="2150" spc="-10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attributes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52600" y="5724525"/>
            <a:ext cx="4381500" cy="1390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743075"/>
            <a:ext cx="4381500" cy="139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2600" y="3190875"/>
            <a:ext cx="4381500" cy="139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5437" y="1319212"/>
          <a:ext cx="457708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/>
                <a:gridCol w="3933825"/>
              </a:tblGrid>
              <a:tr h="1661318">
                <a:tc gridSpan="2"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2150" spc="2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Learn Wealth from </a:t>
                      </a:r>
                      <a:r>
                        <a:rPr dirty="0" sz="2150" spc="1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15</a:t>
                      </a:r>
                      <a:r>
                        <a:rPr dirty="0" sz="2150" spc="-6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50" spc="2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attributes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0200">
                <a:tc>
                  <a:txBody>
                    <a:bodyPr/>
                    <a:lstStyle/>
                    <a:p>
                      <a:pPr algn="ctr" marL="51435" marR="64135" indent="-12065">
                        <a:lnSpc>
                          <a:spcPct val="101600"/>
                        </a:lnSpc>
                        <a:spcBef>
                          <a:spcPts val="200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Same data, except all  real values</a:t>
                      </a:r>
                      <a:r>
                        <a:rPr dirty="0" sz="12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>
                          <a:latin typeface="Tahoma"/>
                          <a:cs typeface="Tahoma"/>
                        </a:rPr>
                        <a:t>discretized 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to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3</a:t>
                      </a:r>
                      <a:r>
                        <a:rPr dirty="0" sz="12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levels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2540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5F7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7956">
                <a:tc gridSpan="2">
                  <a:txBody>
                    <a:bodyPr/>
                    <a:lstStyle/>
                    <a:p>
                      <a:pPr marL="161925">
                        <a:lnSpc>
                          <a:spcPts val="690"/>
                        </a:lnSpc>
                        <a:tabLst>
                          <a:tab pos="3152140" algn="l"/>
                        </a:tabLst>
                      </a:pP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2001, Andrew</a:t>
                      </a:r>
                      <a:r>
                        <a:rPr dirty="0" sz="600" spc="14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W.</a:t>
                      </a:r>
                      <a:r>
                        <a:rPr dirty="0" sz="600" spc="3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Gaussian Bayes Classifiers: Slide</a:t>
                      </a:r>
                      <a:r>
                        <a:rPr dirty="0" sz="600" spc="1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30">
                          <a:latin typeface="Tahoma"/>
                          <a:cs typeface="Tahoma"/>
                        </a:rPr>
                        <a:t>63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9775" y="5588000"/>
            <a:ext cx="368998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Learn Race from 15</a:t>
            </a:r>
            <a:r>
              <a:rPr dirty="0" sz="2150" spc="-2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attributes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4500" y="6219825"/>
            <a:ext cx="4381500" cy="1390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5700" y="1606550"/>
            <a:ext cx="283464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What you should</a:t>
            </a:r>
            <a:r>
              <a:rPr dirty="0" spc="100"/>
              <a:t> </a:t>
            </a:r>
            <a:r>
              <a:rPr dirty="0" spc="10"/>
              <a:t>know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2025650"/>
            <a:ext cx="3834765" cy="109410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84150" marR="404495" indent="-171450">
              <a:lnSpc>
                <a:spcPct val="104800"/>
              </a:lnSpc>
              <a:spcBef>
                <a:spcPts val="35"/>
              </a:spcBef>
              <a:buChar char="•"/>
              <a:tabLst>
                <a:tab pos="184150" algn="l"/>
              </a:tabLst>
            </a:pPr>
            <a:r>
              <a:rPr dirty="0" sz="1550" spc="15">
                <a:latin typeface="Tahoma"/>
                <a:cs typeface="Tahoma"/>
              </a:rPr>
              <a:t>A </a:t>
            </a:r>
            <a:r>
              <a:rPr dirty="0" sz="1550" spc="10">
                <a:latin typeface="Tahoma"/>
                <a:cs typeface="Tahoma"/>
              </a:rPr>
              <a:t>lot of </a:t>
            </a:r>
            <a:r>
              <a:rPr dirty="0" sz="1550" spc="5">
                <a:latin typeface="Tahoma"/>
                <a:cs typeface="Tahoma"/>
              </a:rPr>
              <a:t>this </a:t>
            </a:r>
            <a:r>
              <a:rPr dirty="0" sz="1550" spc="10">
                <a:latin typeface="Tahoma"/>
                <a:cs typeface="Tahoma"/>
              </a:rPr>
              <a:t>should </a:t>
            </a:r>
            <a:r>
              <a:rPr dirty="0" sz="1550" spc="15">
                <a:latin typeface="Tahoma"/>
                <a:cs typeface="Tahoma"/>
              </a:rPr>
              <a:t>have </a:t>
            </a:r>
            <a:r>
              <a:rPr dirty="0" sz="1550" spc="10">
                <a:latin typeface="Tahoma"/>
                <a:cs typeface="Tahoma"/>
              </a:rPr>
              <a:t>just </a:t>
            </a:r>
            <a:r>
              <a:rPr dirty="0" sz="1550" spc="15">
                <a:latin typeface="Tahoma"/>
                <a:cs typeface="Tahoma"/>
              </a:rPr>
              <a:t>been </a:t>
            </a:r>
            <a:r>
              <a:rPr dirty="0" sz="1550" spc="10">
                <a:latin typeface="Tahoma"/>
                <a:cs typeface="Tahoma"/>
              </a:rPr>
              <a:t>a  corollary of </a:t>
            </a:r>
            <a:r>
              <a:rPr dirty="0" sz="1550" spc="15">
                <a:latin typeface="Tahoma"/>
                <a:cs typeface="Tahoma"/>
              </a:rPr>
              <a:t>what you already</a:t>
            </a:r>
            <a:r>
              <a:rPr dirty="0" sz="1550" spc="160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knew</a:t>
            </a:r>
            <a:endParaRPr sz="15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390"/>
              </a:spcBef>
              <a:buChar char="•"/>
              <a:tabLst>
                <a:tab pos="184150" algn="l"/>
              </a:tabLst>
            </a:pPr>
            <a:r>
              <a:rPr dirty="0" sz="1550" spc="20">
                <a:latin typeface="Tahoma"/>
                <a:cs typeface="Tahoma"/>
              </a:rPr>
              <a:t>Turning Gaussian DEs </a:t>
            </a:r>
            <a:r>
              <a:rPr dirty="0" sz="1550" spc="15">
                <a:latin typeface="Tahoma"/>
                <a:cs typeface="Tahoma"/>
              </a:rPr>
              <a:t>into </a:t>
            </a:r>
            <a:r>
              <a:rPr dirty="0" sz="1550" spc="20">
                <a:latin typeface="Tahoma"/>
                <a:cs typeface="Tahoma"/>
              </a:rPr>
              <a:t>Gaussian</a:t>
            </a:r>
            <a:r>
              <a:rPr dirty="0" sz="1550" spc="114">
                <a:latin typeface="Tahoma"/>
                <a:cs typeface="Tahoma"/>
              </a:rPr>
              <a:t> </a:t>
            </a:r>
            <a:r>
              <a:rPr dirty="0" sz="1550" spc="20">
                <a:latin typeface="Tahoma"/>
                <a:cs typeface="Tahoma"/>
              </a:rPr>
              <a:t>BCs</a:t>
            </a:r>
            <a:endParaRPr sz="15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465"/>
              </a:spcBef>
              <a:buChar char="•"/>
              <a:tabLst>
                <a:tab pos="184150" algn="l"/>
              </a:tabLst>
            </a:pPr>
            <a:r>
              <a:rPr dirty="0" sz="1550" spc="15">
                <a:latin typeface="Tahoma"/>
                <a:cs typeface="Tahoma"/>
              </a:rPr>
              <a:t>Mixing Categorical and</a:t>
            </a:r>
            <a:r>
              <a:rPr dirty="0" sz="1550" spc="90">
                <a:latin typeface="Tahoma"/>
                <a:cs typeface="Tahoma"/>
              </a:rPr>
              <a:t> </a:t>
            </a:r>
            <a:r>
              <a:rPr dirty="0" sz="1550" spc="20">
                <a:latin typeface="Tahoma"/>
                <a:cs typeface="Tahoma"/>
              </a:rPr>
              <a:t>Real-Valued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125" y="5466987"/>
            <a:ext cx="4003040" cy="2320290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838200">
              <a:lnSpc>
                <a:spcPct val="100000"/>
              </a:lnSpc>
              <a:spcBef>
                <a:spcPts val="107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Questions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to</a:t>
            </a:r>
            <a:r>
              <a:rPr dirty="0" sz="2150" spc="-1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Ponder</a:t>
            </a:r>
            <a:endParaRPr sz="2150">
              <a:latin typeface="Tahoma"/>
              <a:cs typeface="Tahoma"/>
            </a:endParaRPr>
          </a:p>
          <a:p>
            <a:pPr marL="171450" marR="5080" indent="-171450">
              <a:lnSpc>
                <a:spcPct val="103499"/>
              </a:lnSpc>
              <a:spcBef>
                <a:spcPts val="655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Tahoma"/>
                <a:cs typeface="Tahoma"/>
              </a:rPr>
              <a:t>Suppose you wanted </a:t>
            </a:r>
            <a:r>
              <a:rPr dirty="0" sz="1550" spc="10">
                <a:latin typeface="Tahoma"/>
                <a:cs typeface="Tahoma"/>
              </a:rPr>
              <a:t>to </a:t>
            </a:r>
            <a:r>
              <a:rPr dirty="0" sz="1550" spc="15">
                <a:latin typeface="Tahoma"/>
                <a:cs typeface="Tahoma"/>
              </a:rPr>
              <a:t>create an example  dataset where </a:t>
            </a:r>
            <a:r>
              <a:rPr dirty="0" sz="1550" spc="10">
                <a:latin typeface="Tahoma"/>
                <a:cs typeface="Tahoma"/>
              </a:rPr>
              <a:t>a </a:t>
            </a:r>
            <a:r>
              <a:rPr dirty="0" sz="1550" spc="15">
                <a:latin typeface="Tahoma"/>
                <a:cs typeface="Tahoma"/>
              </a:rPr>
              <a:t>BC involving Gaussians  crushed decision </a:t>
            </a:r>
            <a:r>
              <a:rPr dirty="0" sz="1550" spc="10">
                <a:latin typeface="Tahoma"/>
                <a:cs typeface="Tahoma"/>
              </a:rPr>
              <a:t>trees like a </a:t>
            </a:r>
            <a:r>
              <a:rPr dirty="0" sz="1550" spc="15">
                <a:latin typeface="Tahoma"/>
                <a:cs typeface="Tahoma"/>
              </a:rPr>
              <a:t>bug. What  </a:t>
            </a:r>
            <a:r>
              <a:rPr dirty="0" sz="1550" spc="10">
                <a:latin typeface="Tahoma"/>
                <a:cs typeface="Tahoma"/>
              </a:rPr>
              <a:t>would you</a:t>
            </a:r>
            <a:r>
              <a:rPr dirty="0" sz="1550" spc="65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do?</a:t>
            </a:r>
            <a:endParaRPr sz="1550">
              <a:latin typeface="Tahoma"/>
              <a:cs typeface="Tahoma"/>
            </a:endParaRPr>
          </a:p>
          <a:p>
            <a:pPr marL="171450" marR="240029" indent="-171450">
              <a:lnSpc>
                <a:spcPct val="104800"/>
              </a:lnSpc>
              <a:spcBef>
                <a:spcPts val="300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Tahoma"/>
                <a:cs typeface="Tahoma"/>
              </a:rPr>
              <a:t>Could you combine Decision Trees and  Bayes </a:t>
            </a:r>
            <a:r>
              <a:rPr dirty="0" sz="1550" spc="10">
                <a:latin typeface="Tahoma"/>
                <a:cs typeface="Tahoma"/>
              </a:rPr>
              <a:t>Classifiers? </a:t>
            </a:r>
            <a:r>
              <a:rPr dirty="0" sz="1550" spc="15">
                <a:latin typeface="Tahoma"/>
                <a:cs typeface="Tahoma"/>
              </a:rPr>
              <a:t>How? (maybe there </a:t>
            </a:r>
            <a:r>
              <a:rPr dirty="0" sz="1550" spc="10">
                <a:latin typeface="Tahoma"/>
                <a:cs typeface="Tahoma"/>
              </a:rPr>
              <a:t>is  </a:t>
            </a:r>
            <a:r>
              <a:rPr dirty="0" sz="1550" spc="15">
                <a:latin typeface="Tahoma"/>
                <a:cs typeface="Tahoma"/>
              </a:rPr>
              <a:t>more than one possible</a:t>
            </a:r>
            <a:r>
              <a:rPr dirty="0" sz="1550" spc="120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way)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1075" y="4568825"/>
            <a:ext cx="11785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8500" y="1606550"/>
            <a:ext cx="123253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Road</a:t>
            </a:r>
            <a:r>
              <a:rPr dirty="0" spc="-10"/>
              <a:t> </a:t>
            </a:r>
            <a:r>
              <a:rPr dirty="0" spc="5"/>
              <a:t>Map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47917" y="2032793"/>
            <a:ext cx="676275" cy="200025"/>
          </a:xfrm>
          <a:prstGeom prst="rect">
            <a:avLst/>
          </a:prstGeom>
          <a:solidFill>
            <a:srgbClr val="F5F78F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365"/>
              </a:spcBef>
            </a:pPr>
            <a:r>
              <a:rPr dirty="0" sz="950" spc="20">
                <a:latin typeface="Tahoma"/>
                <a:cs typeface="Tahoma"/>
              </a:rPr>
              <a:t>Probability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4517" y="2489993"/>
            <a:ext cx="371475" cy="200025"/>
          </a:xfrm>
          <a:prstGeom prst="rect">
            <a:avLst/>
          </a:prstGeom>
          <a:solidFill>
            <a:srgbClr val="F5F78F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365"/>
              </a:spcBef>
            </a:pPr>
            <a:r>
              <a:rPr dirty="0" sz="950" spc="-5">
                <a:latin typeface="Tahoma"/>
                <a:cs typeface="Tahoma"/>
              </a:rPr>
              <a:t>PDFs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667" y="3023393"/>
            <a:ext cx="647700" cy="200025"/>
          </a:xfrm>
          <a:prstGeom prst="rect">
            <a:avLst/>
          </a:prstGeom>
          <a:solidFill>
            <a:srgbClr val="F5F78F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365"/>
              </a:spcBef>
            </a:pPr>
            <a:r>
              <a:rPr dirty="0" sz="950" spc="15">
                <a:latin typeface="Tahoma"/>
                <a:cs typeface="Tahoma"/>
              </a:rPr>
              <a:t>Gaussians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4517" y="2690018"/>
            <a:ext cx="190500" cy="266700"/>
          </a:xfrm>
          <a:custGeom>
            <a:avLst/>
            <a:gdLst/>
            <a:ahLst/>
            <a:cxnLst/>
            <a:rect l="l" t="t" r="r" b="b"/>
            <a:pathLst>
              <a:path w="190500" h="266700">
                <a:moveTo>
                  <a:pt x="190500" y="0"/>
                </a:moveTo>
                <a:lnTo>
                  <a:pt x="182314" y="61466"/>
                </a:lnTo>
                <a:lnTo>
                  <a:pt x="160734" y="113109"/>
                </a:lnTo>
                <a:lnTo>
                  <a:pt x="130224" y="148679"/>
                </a:lnTo>
                <a:lnTo>
                  <a:pt x="66972" y="170259"/>
                </a:lnTo>
                <a:lnTo>
                  <a:pt x="40481" y="192881"/>
                </a:lnTo>
                <a:lnTo>
                  <a:pt x="17561" y="226218"/>
                </a:lnTo>
                <a:lnTo>
                  <a:pt x="0" y="266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76550" y="29622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19050" y="76200"/>
                </a:lnTo>
                <a:lnTo>
                  <a:pt x="6667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47867" y="3518693"/>
            <a:ext cx="647700" cy="352425"/>
          </a:xfrm>
          <a:prstGeom prst="rect">
            <a:avLst/>
          </a:prstGeom>
          <a:solidFill>
            <a:srgbClr val="F5F78F"/>
          </a:solidFill>
          <a:ln w="952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28575" marR="59055" indent="85725">
              <a:lnSpc>
                <a:spcPct val="105300"/>
              </a:lnSpc>
              <a:spcBef>
                <a:spcPts val="305"/>
              </a:spcBef>
            </a:pPr>
            <a:r>
              <a:rPr dirty="0" sz="950" spc="15">
                <a:latin typeface="Tahoma"/>
                <a:cs typeface="Tahoma"/>
              </a:rPr>
              <a:t>MLE </a:t>
            </a:r>
            <a:r>
              <a:rPr dirty="0" sz="950" spc="10">
                <a:latin typeface="Tahoma"/>
                <a:cs typeface="Tahoma"/>
              </a:rPr>
              <a:t>of  </a:t>
            </a:r>
            <a:r>
              <a:rPr dirty="0" sz="950" spc="15">
                <a:latin typeface="Tahoma"/>
                <a:cs typeface="Tahoma"/>
              </a:rPr>
              <a:t>Gaussians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4517" y="3223418"/>
            <a:ext cx="428625" cy="238125"/>
          </a:xfrm>
          <a:custGeom>
            <a:avLst/>
            <a:gdLst/>
            <a:ahLst/>
            <a:cxnLst/>
            <a:rect l="l" t="t" r="r" b="b"/>
            <a:pathLst>
              <a:path w="428625" h="238125">
                <a:moveTo>
                  <a:pt x="0" y="0"/>
                </a:moveTo>
                <a:lnTo>
                  <a:pt x="8995" y="37041"/>
                </a:lnTo>
                <a:lnTo>
                  <a:pt x="33866" y="70908"/>
                </a:lnTo>
                <a:lnTo>
                  <a:pt x="71437" y="100012"/>
                </a:lnTo>
                <a:lnTo>
                  <a:pt x="118533" y="122766"/>
                </a:lnTo>
                <a:lnTo>
                  <a:pt x="171979" y="137583"/>
                </a:lnTo>
                <a:lnTo>
                  <a:pt x="228600" y="142875"/>
                </a:lnTo>
                <a:lnTo>
                  <a:pt x="279577" y="147294"/>
                </a:lnTo>
                <a:lnTo>
                  <a:pt x="327812" y="159943"/>
                </a:lnTo>
                <a:lnTo>
                  <a:pt x="370560" y="179908"/>
                </a:lnTo>
                <a:lnTo>
                  <a:pt x="405079" y="206273"/>
                </a:lnTo>
                <a:lnTo>
                  <a:pt x="428625" y="238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95650" y="34575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19050"/>
                </a:lnTo>
                <a:lnTo>
                  <a:pt x="5715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52492" y="3061493"/>
            <a:ext cx="323850" cy="200025"/>
          </a:xfrm>
          <a:prstGeom prst="rect">
            <a:avLst/>
          </a:prstGeom>
          <a:solidFill>
            <a:srgbClr val="F5F78F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65"/>
              </a:spcBef>
            </a:pPr>
            <a:r>
              <a:rPr dirty="0" sz="950" spc="-5">
                <a:latin typeface="Tahoma"/>
                <a:cs typeface="Tahoma"/>
              </a:rPr>
              <a:t>MLE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3942" y="2585243"/>
            <a:ext cx="790575" cy="400050"/>
          </a:xfrm>
          <a:custGeom>
            <a:avLst/>
            <a:gdLst/>
            <a:ahLst/>
            <a:cxnLst/>
            <a:rect l="l" t="t" r="r" b="b"/>
            <a:pathLst>
              <a:path w="790575" h="400050">
                <a:moveTo>
                  <a:pt x="790575" y="0"/>
                </a:moveTo>
                <a:lnTo>
                  <a:pt x="734962" y="1407"/>
                </a:lnTo>
                <a:lnTo>
                  <a:pt x="679713" y="5543"/>
                </a:lnTo>
                <a:lnTo>
                  <a:pt x="625050" y="12280"/>
                </a:lnTo>
                <a:lnTo>
                  <a:pt x="571195" y="21488"/>
                </a:lnTo>
                <a:lnTo>
                  <a:pt x="518368" y="33039"/>
                </a:lnTo>
                <a:lnTo>
                  <a:pt x="466791" y="46805"/>
                </a:lnTo>
                <a:lnTo>
                  <a:pt x="416686" y="62657"/>
                </a:lnTo>
                <a:lnTo>
                  <a:pt x="368274" y="80467"/>
                </a:lnTo>
                <a:lnTo>
                  <a:pt x="321777" y="100105"/>
                </a:lnTo>
                <a:lnTo>
                  <a:pt x="277415" y="121443"/>
                </a:lnTo>
                <a:lnTo>
                  <a:pt x="235411" y="144353"/>
                </a:lnTo>
                <a:lnTo>
                  <a:pt x="195986" y="168706"/>
                </a:lnTo>
                <a:lnTo>
                  <a:pt x="159361" y="194374"/>
                </a:lnTo>
                <a:lnTo>
                  <a:pt x="125758" y="221227"/>
                </a:lnTo>
                <a:lnTo>
                  <a:pt x="95398" y="249138"/>
                </a:lnTo>
                <a:lnTo>
                  <a:pt x="68503" y="277977"/>
                </a:lnTo>
                <a:lnTo>
                  <a:pt x="25993" y="337927"/>
                </a:lnTo>
                <a:lnTo>
                  <a:pt x="10821" y="368781"/>
                </a:lnTo>
                <a:lnTo>
                  <a:pt x="0" y="400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76450" y="30003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19050" y="76200"/>
                </a:lnTo>
                <a:lnTo>
                  <a:pt x="6667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05117" y="2375693"/>
            <a:ext cx="685800" cy="352425"/>
          </a:xfrm>
          <a:prstGeom prst="rect">
            <a:avLst/>
          </a:prstGeom>
          <a:solidFill>
            <a:srgbClr val="F5F78F"/>
          </a:solidFill>
          <a:ln w="952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28575" marR="78105" indent="85725">
              <a:lnSpc>
                <a:spcPct val="105300"/>
              </a:lnSpc>
              <a:spcBef>
                <a:spcPts val="305"/>
              </a:spcBef>
            </a:pPr>
            <a:r>
              <a:rPr dirty="0" sz="950" spc="25">
                <a:latin typeface="Tahoma"/>
                <a:cs typeface="Tahoma"/>
              </a:rPr>
              <a:t>Density  </a:t>
            </a:r>
            <a:r>
              <a:rPr dirty="0" sz="950" spc="10">
                <a:latin typeface="Tahoma"/>
                <a:cs typeface="Tahoma"/>
              </a:rPr>
              <a:t>Estimation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90817" y="2232818"/>
            <a:ext cx="409575" cy="95250"/>
          </a:xfrm>
          <a:custGeom>
            <a:avLst/>
            <a:gdLst/>
            <a:ahLst/>
            <a:cxnLst/>
            <a:rect l="l" t="t" r="r" b="b"/>
            <a:pathLst>
              <a:path w="409575" h="95250">
                <a:moveTo>
                  <a:pt x="0" y="0"/>
                </a:moveTo>
                <a:lnTo>
                  <a:pt x="47548" y="39928"/>
                </a:lnTo>
                <a:lnTo>
                  <a:pt x="98755" y="54178"/>
                </a:lnTo>
                <a:lnTo>
                  <a:pt x="160934" y="63398"/>
                </a:lnTo>
                <a:lnTo>
                  <a:pt x="228600" y="66675"/>
                </a:lnTo>
                <a:lnTo>
                  <a:pt x="279648" y="68460"/>
                </a:lnTo>
                <a:lnTo>
                  <a:pt x="329803" y="73818"/>
                </a:lnTo>
                <a:lnTo>
                  <a:pt x="374600" y="82748"/>
                </a:lnTo>
                <a:lnTo>
                  <a:pt x="409575" y="95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2900" y="23145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57150" y="0"/>
                </a:moveTo>
                <a:lnTo>
                  <a:pt x="0" y="57150"/>
                </a:lnTo>
                <a:lnTo>
                  <a:pt x="7620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33717" y="3023393"/>
            <a:ext cx="676275" cy="352425"/>
          </a:xfrm>
          <a:custGeom>
            <a:avLst/>
            <a:gdLst/>
            <a:ahLst/>
            <a:cxnLst/>
            <a:rect l="l" t="t" r="r" b="b"/>
            <a:pathLst>
              <a:path w="676275" h="352425">
                <a:moveTo>
                  <a:pt x="0" y="352425"/>
                </a:moveTo>
                <a:lnTo>
                  <a:pt x="676275" y="352425"/>
                </a:lnTo>
                <a:lnTo>
                  <a:pt x="676275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33717" y="3023393"/>
            <a:ext cx="676275" cy="352425"/>
          </a:xfrm>
          <a:custGeom>
            <a:avLst/>
            <a:gdLst/>
            <a:ahLst/>
            <a:cxnLst/>
            <a:rect l="l" t="t" r="r" b="b"/>
            <a:pathLst>
              <a:path w="676275" h="352425">
                <a:moveTo>
                  <a:pt x="0" y="352425"/>
                </a:moveTo>
                <a:lnTo>
                  <a:pt x="676275" y="352425"/>
                </a:lnTo>
                <a:lnTo>
                  <a:pt x="676275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181475" y="3054350"/>
            <a:ext cx="56578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 indent="11430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Bayes  </a:t>
            </a:r>
            <a:r>
              <a:rPr dirty="0" sz="950" spc="10">
                <a:latin typeface="Tahoma"/>
                <a:cs typeface="Tahoma"/>
              </a:rPr>
              <a:t>Classifiers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43255" y="2723356"/>
            <a:ext cx="243019" cy="315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33592" y="2232818"/>
            <a:ext cx="657225" cy="200025"/>
          </a:xfrm>
          <a:custGeom>
            <a:avLst/>
            <a:gdLst/>
            <a:ahLst/>
            <a:cxnLst/>
            <a:rect l="l" t="t" r="r" b="b"/>
            <a:pathLst>
              <a:path w="657225" h="200025">
                <a:moveTo>
                  <a:pt x="657225" y="0"/>
                </a:moveTo>
                <a:lnTo>
                  <a:pt x="627757" y="47476"/>
                </a:lnTo>
                <a:lnTo>
                  <a:pt x="593935" y="68479"/>
                </a:lnTo>
                <a:lnTo>
                  <a:pt x="550068" y="86915"/>
                </a:lnTo>
                <a:lnTo>
                  <a:pt x="498164" y="102226"/>
                </a:lnTo>
                <a:lnTo>
                  <a:pt x="440233" y="113853"/>
                </a:lnTo>
                <a:lnTo>
                  <a:pt x="378283" y="121239"/>
                </a:lnTo>
                <a:lnTo>
                  <a:pt x="314325" y="123825"/>
                </a:lnTo>
                <a:lnTo>
                  <a:pt x="257924" y="125546"/>
                </a:lnTo>
                <a:lnTo>
                  <a:pt x="203690" y="130600"/>
                </a:lnTo>
                <a:lnTo>
                  <a:pt x="152622" y="138820"/>
                </a:lnTo>
                <a:lnTo>
                  <a:pt x="105719" y="150039"/>
                </a:lnTo>
                <a:lnTo>
                  <a:pt x="63981" y="164091"/>
                </a:lnTo>
                <a:lnTo>
                  <a:pt x="28408" y="180808"/>
                </a:lnTo>
                <a:lnTo>
                  <a:pt x="0" y="200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6100" y="24288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9525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133717" y="3823493"/>
            <a:ext cx="647700" cy="504825"/>
          </a:xfrm>
          <a:prstGeom prst="rect">
            <a:avLst/>
          </a:prstGeom>
          <a:solidFill>
            <a:srgbClr val="F5F78F"/>
          </a:solidFill>
          <a:ln w="952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28575" marR="58419" indent="8890">
              <a:lnSpc>
                <a:spcPct val="105300"/>
              </a:lnSpc>
              <a:spcBef>
                <a:spcPts val="305"/>
              </a:spcBef>
            </a:pPr>
            <a:r>
              <a:rPr dirty="0" sz="950" spc="25">
                <a:latin typeface="Tahoma"/>
                <a:cs typeface="Tahoma"/>
              </a:rPr>
              <a:t>Gaussian  </a:t>
            </a:r>
            <a:r>
              <a:rPr dirty="0" sz="950" spc="15">
                <a:latin typeface="Tahoma"/>
                <a:cs typeface="Tahoma"/>
              </a:rPr>
              <a:t>Bayes  </a:t>
            </a:r>
            <a:r>
              <a:rPr dirty="0" sz="950" spc="10">
                <a:latin typeface="Tahoma"/>
                <a:cs typeface="Tahoma"/>
              </a:rPr>
              <a:t>Classifiers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95567" y="36901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45125" y="5553"/>
                </a:lnTo>
                <a:lnTo>
                  <a:pt x="89251" y="21104"/>
                </a:lnTo>
                <a:lnTo>
                  <a:pt x="130212" y="44986"/>
                </a:lnTo>
                <a:lnTo>
                  <a:pt x="165840" y="75533"/>
                </a:lnTo>
                <a:lnTo>
                  <a:pt x="193971" y="111078"/>
                </a:lnTo>
                <a:lnTo>
                  <a:pt x="212438" y="149956"/>
                </a:lnTo>
                <a:lnTo>
                  <a:pt x="219075" y="190500"/>
                </a:lnTo>
                <a:lnTo>
                  <a:pt x="226695" y="235838"/>
                </a:lnTo>
                <a:lnTo>
                  <a:pt x="248031" y="278891"/>
                </a:lnTo>
                <a:lnTo>
                  <a:pt x="280797" y="317372"/>
                </a:lnTo>
                <a:lnTo>
                  <a:pt x="322707" y="348995"/>
                </a:lnTo>
                <a:lnTo>
                  <a:pt x="371475" y="371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38600" y="4048125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9525" y="0"/>
                </a:moveTo>
                <a:lnTo>
                  <a:pt x="0" y="66675"/>
                </a:lnTo>
                <a:lnTo>
                  <a:pt x="76200" y="3810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7567" y="3375818"/>
            <a:ext cx="19050" cy="381000"/>
          </a:xfrm>
          <a:custGeom>
            <a:avLst/>
            <a:gdLst/>
            <a:ahLst/>
            <a:cxnLst/>
            <a:rect l="l" t="t" r="r" b="b"/>
            <a:pathLst>
              <a:path w="19050" h="381000">
                <a:moveTo>
                  <a:pt x="19050" y="0"/>
                </a:moveTo>
                <a:lnTo>
                  <a:pt x="17561" y="82450"/>
                </a:lnTo>
                <a:lnTo>
                  <a:pt x="14287" y="152400"/>
                </a:lnTo>
                <a:lnTo>
                  <a:pt x="11013" y="200917"/>
                </a:lnTo>
                <a:lnTo>
                  <a:pt x="8036" y="230981"/>
                </a:lnTo>
                <a:lnTo>
                  <a:pt x="4762" y="264318"/>
                </a:lnTo>
                <a:lnTo>
                  <a:pt x="1488" y="315515"/>
                </a:ln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0075" y="37719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285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14417" y="3261518"/>
            <a:ext cx="866775" cy="419100"/>
          </a:xfrm>
          <a:custGeom>
            <a:avLst/>
            <a:gdLst/>
            <a:ahLst/>
            <a:cxnLst/>
            <a:rect l="l" t="t" r="r" b="b"/>
            <a:pathLst>
              <a:path w="866775" h="419100">
                <a:moveTo>
                  <a:pt x="0" y="0"/>
                </a:moveTo>
                <a:lnTo>
                  <a:pt x="10097" y="54416"/>
                </a:lnTo>
                <a:lnTo>
                  <a:pt x="39216" y="108016"/>
                </a:lnTo>
                <a:lnTo>
                  <a:pt x="85596" y="159985"/>
                </a:lnTo>
                <a:lnTo>
                  <a:pt x="114708" y="185103"/>
                </a:lnTo>
                <a:lnTo>
                  <a:pt x="147476" y="209507"/>
                </a:lnTo>
                <a:lnTo>
                  <a:pt x="183679" y="233095"/>
                </a:lnTo>
                <a:lnTo>
                  <a:pt x="223096" y="255765"/>
                </a:lnTo>
                <a:lnTo>
                  <a:pt x="265509" y="277415"/>
                </a:lnTo>
                <a:lnTo>
                  <a:pt x="310696" y="297944"/>
                </a:lnTo>
                <a:lnTo>
                  <a:pt x="358438" y="317249"/>
                </a:lnTo>
                <a:lnTo>
                  <a:pt x="408515" y="335228"/>
                </a:lnTo>
                <a:lnTo>
                  <a:pt x="460707" y="351780"/>
                </a:lnTo>
                <a:lnTo>
                  <a:pt x="514793" y="366801"/>
                </a:lnTo>
                <a:lnTo>
                  <a:pt x="570554" y="380192"/>
                </a:lnTo>
                <a:lnTo>
                  <a:pt x="627769" y="391848"/>
                </a:lnTo>
                <a:lnTo>
                  <a:pt x="686219" y="401670"/>
                </a:lnTo>
                <a:lnTo>
                  <a:pt x="745683" y="409553"/>
                </a:lnTo>
                <a:lnTo>
                  <a:pt x="805942" y="415397"/>
                </a:lnTo>
                <a:lnTo>
                  <a:pt x="866775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62275" y="36766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0"/>
                </a:moveTo>
                <a:lnTo>
                  <a:pt x="0" y="66675"/>
                </a:lnTo>
                <a:lnTo>
                  <a:pt x="6667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971917" y="2185193"/>
            <a:ext cx="676275" cy="352425"/>
          </a:xfrm>
          <a:prstGeom prst="rect">
            <a:avLst/>
          </a:prstGeom>
          <a:solidFill>
            <a:srgbClr val="F5F78F"/>
          </a:solidFill>
          <a:ln w="952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161925" marR="116205" indent="-66675">
              <a:lnSpc>
                <a:spcPct val="105300"/>
              </a:lnSpc>
              <a:spcBef>
                <a:spcPts val="305"/>
              </a:spcBef>
            </a:pPr>
            <a:r>
              <a:rPr dirty="0" sz="950" spc="10">
                <a:latin typeface="Tahoma"/>
                <a:cs typeface="Tahoma"/>
              </a:rPr>
              <a:t>Decision  </a:t>
            </a:r>
            <a:r>
              <a:rPr dirty="0" sz="950" spc="25">
                <a:latin typeface="Tahoma"/>
                <a:cs typeface="Tahoma"/>
              </a:rPr>
              <a:t>Trees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81242" y="2728118"/>
            <a:ext cx="866775" cy="714375"/>
          </a:xfrm>
          <a:custGeom>
            <a:avLst/>
            <a:gdLst/>
            <a:ahLst/>
            <a:cxnLst/>
            <a:rect l="l" t="t" r="r" b="b"/>
            <a:pathLst>
              <a:path w="866775" h="714375">
                <a:moveTo>
                  <a:pt x="866775" y="0"/>
                </a:moveTo>
                <a:lnTo>
                  <a:pt x="863501" y="42650"/>
                </a:lnTo>
                <a:lnTo>
                  <a:pt x="854000" y="84614"/>
                </a:lnTo>
                <a:lnTo>
                  <a:pt x="838751" y="125494"/>
                </a:lnTo>
                <a:lnTo>
                  <a:pt x="818233" y="164896"/>
                </a:lnTo>
                <a:lnTo>
                  <a:pt x="792925" y="202423"/>
                </a:lnTo>
                <a:lnTo>
                  <a:pt x="763305" y="237680"/>
                </a:lnTo>
                <a:lnTo>
                  <a:pt x="729853" y="270271"/>
                </a:lnTo>
                <a:lnTo>
                  <a:pt x="693047" y="299801"/>
                </a:lnTo>
                <a:lnTo>
                  <a:pt x="653368" y="325873"/>
                </a:lnTo>
                <a:lnTo>
                  <a:pt x="611293" y="348092"/>
                </a:lnTo>
                <a:lnTo>
                  <a:pt x="567303" y="366063"/>
                </a:lnTo>
                <a:lnTo>
                  <a:pt x="521875" y="379389"/>
                </a:lnTo>
                <a:lnTo>
                  <a:pt x="475489" y="387675"/>
                </a:lnTo>
                <a:lnTo>
                  <a:pt x="428625" y="390525"/>
                </a:lnTo>
                <a:lnTo>
                  <a:pt x="378899" y="393622"/>
                </a:lnTo>
                <a:lnTo>
                  <a:pt x="330067" y="402607"/>
                </a:lnTo>
                <a:lnTo>
                  <a:pt x="282624" y="417016"/>
                </a:lnTo>
                <a:lnTo>
                  <a:pt x="237066" y="436386"/>
                </a:lnTo>
                <a:lnTo>
                  <a:pt x="193889" y="460253"/>
                </a:lnTo>
                <a:lnTo>
                  <a:pt x="153590" y="488156"/>
                </a:lnTo>
                <a:lnTo>
                  <a:pt x="116664" y="519630"/>
                </a:lnTo>
                <a:lnTo>
                  <a:pt x="83608" y="554213"/>
                </a:lnTo>
                <a:lnTo>
                  <a:pt x="54917" y="591442"/>
                </a:lnTo>
                <a:lnTo>
                  <a:pt x="31088" y="630854"/>
                </a:lnTo>
                <a:lnTo>
                  <a:pt x="12617" y="671986"/>
                </a:lnTo>
                <a:lnTo>
                  <a:pt x="0" y="714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33750" y="34575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19050" y="76200"/>
                </a:lnTo>
                <a:lnTo>
                  <a:pt x="6667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78375" y="8550275"/>
            <a:ext cx="11912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98625" y="5245100"/>
            <a:ext cx="4149725" cy="2627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35100" marR="452120" indent="-828675">
              <a:lnSpc>
                <a:spcPct val="104700"/>
              </a:lnSpc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Gaussian Bayes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Classifier 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Assumption</a:t>
            </a:r>
            <a:endParaRPr sz="2150">
              <a:latin typeface="Tahoma"/>
              <a:cs typeface="Tahoma"/>
            </a:endParaRPr>
          </a:p>
          <a:p>
            <a:pPr marL="368300" marR="86995" indent="-304800">
              <a:lnSpc>
                <a:spcPct val="104800"/>
              </a:lnSpc>
              <a:spcBef>
                <a:spcPts val="63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1550" spc="15">
                <a:latin typeface="Tahoma"/>
                <a:cs typeface="Tahoma"/>
              </a:rPr>
              <a:t>The </a:t>
            </a:r>
            <a:r>
              <a:rPr dirty="0" sz="1550" spc="10">
                <a:latin typeface="Tahoma"/>
                <a:cs typeface="Tahoma"/>
              </a:rPr>
              <a:t>i’th </a:t>
            </a:r>
            <a:r>
              <a:rPr dirty="0" sz="1550" spc="15">
                <a:latin typeface="Tahoma"/>
                <a:cs typeface="Tahoma"/>
              </a:rPr>
              <a:t>record </a:t>
            </a:r>
            <a:r>
              <a:rPr dirty="0" sz="1550" spc="10">
                <a:latin typeface="Tahoma"/>
                <a:cs typeface="Tahoma"/>
              </a:rPr>
              <a:t>in the </a:t>
            </a:r>
            <a:r>
              <a:rPr dirty="0" sz="1550" spc="15">
                <a:latin typeface="Tahoma"/>
                <a:cs typeface="Tahoma"/>
              </a:rPr>
              <a:t>database </a:t>
            </a:r>
            <a:r>
              <a:rPr dirty="0" sz="1550" spc="10">
                <a:latin typeface="Tahoma"/>
                <a:cs typeface="Tahoma"/>
              </a:rPr>
              <a:t>is </a:t>
            </a:r>
            <a:r>
              <a:rPr dirty="0" sz="1550" spc="15">
                <a:latin typeface="Tahoma"/>
                <a:cs typeface="Tahoma"/>
              </a:rPr>
              <a:t>created  using the following</a:t>
            </a:r>
            <a:r>
              <a:rPr dirty="0" sz="1550" spc="114">
                <a:latin typeface="Tahoma"/>
                <a:cs typeface="Tahoma"/>
              </a:rPr>
              <a:t> </a:t>
            </a:r>
            <a:r>
              <a:rPr dirty="0" sz="1550" spc="20">
                <a:latin typeface="Tahoma"/>
                <a:cs typeface="Tahoma"/>
              </a:rPr>
              <a:t>algorithm</a:t>
            </a:r>
            <a:endParaRPr sz="1550">
              <a:latin typeface="Tahoma"/>
              <a:cs typeface="Tahoma"/>
            </a:endParaRPr>
          </a:p>
          <a:p>
            <a:pPr marL="368300" marR="535305" indent="-304800">
              <a:lnSpc>
                <a:spcPct val="104800"/>
              </a:lnSpc>
              <a:spcBef>
                <a:spcPts val="300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dirty="0" sz="1550" spc="10">
                <a:latin typeface="Tahoma"/>
                <a:cs typeface="Tahoma"/>
              </a:rPr>
              <a:t>Generate the output (the </a:t>
            </a:r>
            <a:r>
              <a:rPr dirty="0" sz="1550" spc="5">
                <a:latin typeface="Tahoma"/>
                <a:cs typeface="Tahoma"/>
              </a:rPr>
              <a:t>“class”) </a:t>
            </a:r>
            <a:r>
              <a:rPr dirty="0" sz="1550" spc="10">
                <a:latin typeface="Tahoma"/>
                <a:cs typeface="Tahoma"/>
              </a:rPr>
              <a:t>by  </a:t>
            </a:r>
            <a:r>
              <a:rPr dirty="0" sz="1550" spc="25">
                <a:latin typeface="Tahoma"/>
                <a:cs typeface="Tahoma"/>
              </a:rPr>
              <a:t>drawing</a:t>
            </a:r>
            <a:r>
              <a:rPr dirty="0" sz="1550" spc="40">
                <a:latin typeface="Tahoma"/>
                <a:cs typeface="Tahoma"/>
              </a:rPr>
              <a:t> </a:t>
            </a:r>
            <a:r>
              <a:rPr dirty="0" sz="1550" spc="15" i="1">
                <a:latin typeface="Tahoma"/>
                <a:cs typeface="Tahoma"/>
              </a:rPr>
              <a:t>y</a:t>
            </a:r>
            <a:r>
              <a:rPr dirty="0" baseline="-21164" sz="1575" spc="22" i="1">
                <a:latin typeface="Tahoma"/>
                <a:cs typeface="Tahoma"/>
              </a:rPr>
              <a:t>i</a:t>
            </a:r>
            <a:r>
              <a:rPr dirty="0" sz="1550" spc="15" i="1">
                <a:latin typeface="Tahoma"/>
                <a:cs typeface="Tahoma"/>
              </a:rPr>
              <a:t>~Multinomial(p</a:t>
            </a:r>
            <a:r>
              <a:rPr dirty="0" baseline="-21164" sz="1575" spc="22" i="1">
                <a:latin typeface="Tahoma"/>
                <a:cs typeface="Tahoma"/>
              </a:rPr>
              <a:t>1</a:t>
            </a:r>
            <a:r>
              <a:rPr dirty="0" sz="1550" spc="15" i="1">
                <a:latin typeface="Tahoma"/>
                <a:cs typeface="Tahoma"/>
              </a:rPr>
              <a:t>,p</a:t>
            </a:r>
            <a:r>
              <a:rPr dirty="0" baseline="-21164" sz="1575" spc="22" i="1">
                <a:latin typeface="Tahoma"/>
                <a:cs typeface="Tahoma"/>
              </a:rPr>
              <a:t>2</a:t>
            </a:r>
            <a:r>
              <a:rPr dirty="0" sz="1550" spc="15" i="1">
                <a:latin typeface="Tahoma"/>
                <a:cs typeface="Tahoma"/>
              </a:rPr>
              <a:t>,…p</a:t>
            </a:r>
            <a:r>
              <a:rPr dirty="0" baseline="-21164" sz="1575" spc="22" i="1">
                <a:latin typeface="Tahoma"/>
                <a:cs typeface="Tahoma"/>
              </a:rPr>
              <a:t>Ny</a:t>
            </a:r>
            <a:r>
              <a:rPr dirty="0" sz="1550" spc="15" i="1">
                <a:latin typeface="Tahoma"/>
                <a:cs typeface="Tahoma"/>
              </a:rPr>
              <a:t>)</a:t>
            </a:r>
            <a:endParaRPr sz="1550">
              <a:latin typeface="Tahoma"/>
              <a:cs typeface="Tahoma"/>
            </a:endParaRPr>
          </a:p>
          <a:p>
            <a:pPr marL="368300" marR="68580" indent="-304800">
              <a:lnSpc>
                <a:spcPct val="100800"/>
              </a:lnSpc>
              <a:spcBef>
                <a:spcPts val="450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dirty="0" sz="1550" spc="15">
                <a:latin typeface="Tahoma"/>
                <a:cs typeface="Tahoma"/>
              </a:rPr>
              <a:t>Generate </a:t>
            </a:r>
            <a:r>
              <a:rPr dirty="0" sz="1550" spc="10">
                <a:latin typeface="Tahoma"/>
                <a:cs typeface="Tahoma"/>
              </a:rPr>
              <a:t>the </a:t>
            </a:r>
            <a:r>
              <a:rPr dirty="0" sz="1550" spc="15">
                <a:latin typeface="Tahoma"/>
                <a:cs typeface="Tahoma"/>
              </a:rPr>
              <a:t>inputs from </a:t>
            </a:r>
            <a:r>
              <a:rPr dirty="0" sz="1550" spc="10">
                <a:latin typeface="Tahoma"/>
                <a:cs typeface="Tahoma"/>
              </a:rPr>
              <a:t>a </a:t>
            </a:r>
            <a:r>
              <a:rPr dirty="0" sz="1550" spc="15">
                <a:latin typeface="Tahoma"/>
                <a:cs typeface="Tahoma"/>
              </a:rPr>
              <a:t>Gaussian PDF  </a:t>
            </a:r>
            <a:r>
              <a:rPr dirty="0" sz="1550" spc="10">
                <a:latin typeface="Tahoma"/>
                <a:cs typeface="Tahoma"/>
              </a:rPr>
              <a:t>that depends on the value of </a:t>
            </a:r>
            <a:r>
              <a:rPr dirty="0" sz="1550" spc="25" i="1">
                <a:latin typeface="Tahoma"/>
                <a:cs typeface="Tahoma"/>
              </a:rPr>
              <a:t>y</a:t>
            </a:r>
            <a:r>
              <a:rPr dirty="0" baseline="-21164" sz="1575" spc="37" i="1">
                <a:latin typeface="Tahoma"/>
                <a:cs typeface="Tahoma"/>
              </a:rPr>
              <a:t>i</a:t>
            </a:r>
            <a:r>
              <a:rPr dirty="0" baseline="-21164" sz="1575" spc="532" i="1">
                <a:latin typeface="Tahoma"/>
                <a:cs typeface="Tahoma"/>
              </a:rPr>
              <a:t> </a:t>
            </a:r>
            <a:r>
              <a:rPr dirty="0" sz="1550" spc="5">
                <a:latin typeface="Tahoma"/>
                <a:cs typeface="Tahoma"/>
              </a:rPr>
              <a:t>:</a:t>
            </a:r>
            <a:endParaRPr sz="1550">
              <a:latin typeface="Tahoma"/>
              <a:cs typeface="Tahoma"/>
            </a:endParaRPr>
          </a:p>
          <a:p>
            <a:pPr marL="1568450">
              <a:lnSpc>
                <a:spcPct val="100000"/>
              </a:lnSpc>
              <a:spcBef>
                <a:spcPts val="390"/>
              </a:spcBef>
            </a:pPr>
            <a:r>
              <a:rPr dirty="0" sz="1550" spc="15" b="1" i="1">
                <a:latin typeface="Tahoma"/>
                <a:cs typeface="Tahoma"/>
              </a:rPr>
              <a:t>x</a:t>
            </a:r>
            <a:r>
              <a:rPr dirty="0" baseline="-21164" sz="1575" spc="22" i="1">
                <a:latin typeface="Tahoma"/>
                <a:cs typeface="Tahoma"/>
              </a:rPr>
              <a:t>i </a:t>
            </a:r>
            <a:r>
              <a:rPr dirty="0" sz="1550" spc="15" i="1">
                <a:latin typeface="Tahoma"/>
                <a:cs typeface="Tahoma"/>
              </a:rPr>
              <a:t>~ </a:t>
            </a:r>
            <a:r>
              <a:rPr dirty="0" sz="1550" spc="35" i="1">
                <a:latin typeface="Tahoma"/>
                <a:cs typeface="Tahoma"/>
              </a:rPr>
              <a:t>N(</a:t>
            </a:r>
            <a:r>
              <a:rPr dirty="0" sz="1550" spc="35" b="1" i="1">
                <a:latin typeface="Symbol"/>
                <a:cs typeface="Symbol"/>
              </a:rPr>
              <a:t></a:t>
            </a:r>
            <a:r>
              <a:rPr dirty="0" baseline="-21164" sz="1575" spc="52" i="1">
                <a:latin typeface="Tahoma"/>
                <a:cs typeface="Tahoma"/>
              </a:rPr>
              <a:t>i</a:t>
            </a:r>
            <a:r>
              <a:rPr dirty="0" baseline="-21164" sz="1575" spc="75" i="1">
                <a:latin typeface="Tahoma"/>
                <a:cs typeface="Tahoma"/>
              </a:rPr>
              <a:t> </a:t>
            </a:r>
            <a:r>
              <a:rPr dirty="0" sz="1550" spc="5" i="1">
                <a:latin typeface="Tahoma"/>
                <a:cs typeface="Tahoma"/>
              </a:rPr>
              <a:t>,</a:t>
            </a:r>
            <a:r>
              <a:rPr dirty="0" sz="1550" spc="5" b="1" i="1">
                <a:latin typeface="Symbol"/>
                <a:cs typeface="Symbol"/>
              </a:rPr>
              <a:t></a:t>
            </a:r>
            <a:r>
              <a:rPr dirty="0" baseline="-21164" sz="1575" spc="7" i="1">
                <a:latin typeface="Tahoma"/>
                <a:cs typeface="Tahoma"/>
              </a:rPr>
              <a:t>i</a:t>
            </a:r>
            <a:r>
              <a:rPr dirty="0" sz="1550" spc="5" i="1">
                <a:latin typeface="Tahoma"/>
                <a:cs typeface="Tahoma"/>
              </a:rPr>
              <a:t>)</a:t>
            </a:r>
            <a:r>
              <a:rPr dirty="0" sz="1550" spc="5"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62150" y="8064500"/>
            <a:ext cx="403923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923925" marR="30480" indent="-885825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Test your understanding. Given </a:t>
            </a:r>
            <a:r>
              <a:rPr dirty="0" sz="950" spc="-15" i="1">
                <a:solidFill>
                  <a:srgbClr val="333399"/>
                </a:solidFill>
                <a:latin typeface="Tahoma"/>
                <a:cs typeface="Tahoma"/>
              </a:rPr>
              <a:t>N</a:t>
            </a:r>
            <a:r>
              <a:rPr dirty="0" baseline="-21367" sz="975" spc="-22" i="1">
                <a:solidFill>
                  <a:srgbClr val="333399"/>
                </a:solidFill>
                <a:latin typeface="Tahoma"/>
                <a:cs typeface="Tahoma"/>
              </a:rPr>
              <a:t>y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classes and </a:t>
            </a:r>
            <a:r>
              <a:rPr dirty="0" sz="950" spc="20" i="1">
                <a:solidFill>
                  <a:srgbClr val="333399"/>
                </a:solidFill>
                <a:latin typeface="Tahoma"/>
                <a:cs typeface="Tahoma"/>
              </a:rPr>
              <a:t>m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input attributes, </a:t>
            </a:r>
            <a:r>
              <a:rPr dirty="0" sz="950" spc="25">
                <a:solidFill>
                  <a:srgbClr val="333399"/>
                </a:solidFill>
                <a:latin typeface="Tahoma"/>
                <a:cs typeface="Tahoma"/>
              </a:rPr>
              <a:t>how 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many </a:t>
            </a:r>
            <a:r>
              <a:rPr dirty="0" sz="950" spc="10">
                <a:solidFill>
                  <a:srgbClr val="333399"/>
                </a:solidFill>
                <a:latin typeface="Tahoma"/>
                <a:cs typeface="Tahoma"/>
              </a:rPr>
              <a:t>distinct scalar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parameters need </a:t>
            </a:r>
            <a:r>
              <a:rPr dirty="0" sz="950" spc="10">
                <a:solidFill>
                  <a:srgbClr val="333399"/>
                </a:solidFill>
                <a:latin typeface="Tahoma"/>
                <a:cs typeface="Tahoma"/>
              </a:rPr>
              <a:t>to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be</a:t>
            </a:r>
            <a:r>
              <a:rPr dirty="0" sz="950" spc="25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estimated?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1075" y="4568825"/>
            <a:ext cx="11785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9775" y="1606550"/>
            <a:ext cx="368935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MLE Gaussian Bayes</a:t>
            </a:r>
            <a:r>
              <a:rPr dirty="0" spc="-25"/>
              <a:t> </a:t>
            </a:r>
            <a:r>
              <a:rPr dirty="0" spc="10"/>
              <a:t>Classifier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3900" y="2025650"/>
            <a:ext cx="210248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50" spc="10">
                <a:latin typeface="Tahoma"/>
                <a:cs typeface="Tahoma"/>
              </a:rPr>
              <a:t>the </a:t>
            </a:r>
            <a:r>
              <a:rPr dirty="0" sz="1550" spc="15">
                <a:latin typeface="Tahoma"/>
                <a:cs typeface="Tahoma"/>
              </a:rPr>
              <a:t>database </a:t>
            </a:r>
            <a:r>
              <a:rPr dirty="0" sz="1550" spc="10">
                <a:latin typeface="Tahoma"/>
                <a:cs typeface="Tahoma"/>
              </a:rPr>
              <a:t>is</a:t>
            </a:r>
            <a:r>
              <a:rPr dirty="0" sz="1550" spc="50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created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2125" y="2038252"/>
            <a:ext cx="1889760" cy="489584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04800" indent="-304800">
              <a:lnSpc>
                <a:spcPts val="1950"/>
              </a:lnSpc>
              <a:spcBef>
                <a:spcPts val="15"/>
              </a:spcBef>
              <a:tabLst>
                <a:tab pos="304165" algn="l"/>
              </a:tabLst>
            </a:pPr>
            <a:r>
              <a:rPr dirty="0" sz="1550" spc="10">
                <a:latin typeface="Tahoma"/>
                <a:cs typeface="Tahoma"/>
              </a:rPr>
              <a:t>•	</a:t>
            </a:r>
            <a:r>
              <a:rPr dirty="0" sz="1550" spc="15">
                <a:latin typeface="Tahoma"/>
                <a:cs typeface="Tahoma"/>
              </a:rPr>
              <a:t>The </a:t>
            </a:r>
            <a:r>
              <a:rPr dirty="0" sz="1550" spc="10">
                <a:latin typeface="Tahoma"/>
                <a:cs typeface="Tahoma"/>
              </a:rPr>
              <a:t>i’th </a:t>
            </a:r>
            <a:r>
              <a:rPr dirty="0" sz="1550" spc="15">
                <a:latin typeface="Tahoma"/>
                <a:cs typeface="Tahoma"/>
              </a:rPr>
              <a:t>record </a:t>
            </a:r>
            <a:r>
              <a:rPr dirty="0" sz="1550" spc="10">
                <a:latin typeface="Tahoma"/>
                <a:cs typeface="Tahoma"/>
              </a:rPr>
              <a:t>in  </a:t>
            </a:r>
            <a:r>
              <a:rPr dirty="0" sz="1550" spc="15">
                <a:latin typeface="Tahoma"/>
                <a:cs typeface="Tahoma"/>
              </a:rPr>
              <a:t>using the</a:t>
            </a:r>
            <a:r>
              <a:rPr dirty="0" sz="1550" spc="20">
                <a:latin typeface="Tahoma"/>
                <a:cs typeface="Tahoma"/>
              </a:rPr>
              <a:t> followin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8917" y="1880393"/>
            <a:ext cx="1257300" cy="981075"/>
          </a:xfrm>
          <a:custGeom>
            <a:avLst/>
            <a:gdLst/>
            <a:ahLst/>
            <a:cxnLst/>
            <a:rect l="l" t="t" r="r" b="b"/>
            <a:pathLst>
              <a:path w="1257300" h="981075">
                <a:moveTo>
                  <a:pt x="523875" y="723900"/>
                </a:moveTo>
                <a:lnTo>
                  <a:pt x="209550" y="723900"/>
                </a:lnTo>
                <a:lnTo>
                  <a:pt x="628650" y="981075"/>
                </a:lnTo>
                <a:lnTo>
                  <a:pt x="523875" y="723900"/>
                </a:lnTo>
                <a:close/>
              </a:path>
              <a:path w="1257300" h="981075">
                <a:moveTo>
                  <a:pt x="1257300" y="0"/>
                </a:moveTo>
                <a:lnTo>
                  <a:pt x="0" y="0"/>
                </a:lnTo>
                <a:lnTo>
                  <a:pt x="0" y="723900"/>
                </a:lnTo>
                <a:lnTo>
                  <a:pt x="1257300" y="723900"/>
                </a:lnTo>
                <a:lnTo>
                  <a:pt x="1257300" y="0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28917" y="1880393"/>
            <a:ext cx="1257300" cy="981075"/>
          </a:xfrm>
          <a:custGeom>
            <a:avLst/>
            <a:gdLst/>
            <a:ahLst/>
            <a:cxnLst/>
            <a:rect l="l" t="t" r="r" b="b"/>
            <a:pathLst>
              <a:path w="1257300" h="981075">
                <a:moveTo>
                  <a:pt x="0" y="0"/>
                </a:moveTo>
                <a:lnTo>
                  <a:pt x="0" y="723900"/>
                </a:lnTo>
                <a:lnTo>
                  <a:pt x="209550" y="723900"/>
                </a:lnTo>
                <a:lnTo>
                  <a:pt x="628650" y="981075"/>
                </a:lnTo>
                <a:lnTo>
                  <a:pt x="523875" y="723900"/>
                </a:lnTo>
                <a:lnTo>
                  <a:pt x="1257300" y="723900"/>
                </a:lnTo>
                <a:lnTo>
                  <a:pt x="1257300" y="0"/>
                </a:lnTo>
                <a:lnTo>
                  <a:pt x="2095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81550" y="2025650"/>
            <a:ext cx="412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Tahoma"/>
                <a:cs typeface="Tahoma"/>
              </a:rPr>
              <a:t>i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6275" y="1920875"/>
            <a:ext cx="40576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Tahoma"/>
                <a:cs typeface="Tahoma"/>
              </a:rPr>
              <a:t>|DB</a:t>
            </a:r>
            <a:r>
              <a:rPr dirty="0" sz="1400" spc="-29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|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2400" y="2130425"/>
            <a:ext cx="10033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-355"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1775" y="2139950"/>
            <a:ext cx="2921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43859" sz="1425" spc="22">
                <a:latin typeface="Tahoma"/>
                <a:cs typeface="Tahoma"/>
              </a:rPr>
              <a:t>i</a:t>
            </a:r>
            <a:r>
              <a:rPr dirty="0" sz="950" spc="15">
                <a:latin typeface="Tahoma"/>
                <a:cs typeface="Tahoma"/>
              </a:rPr>
              <a:t>mle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606675">
              <a:lnSpc>
                <a:spcPts val="1400"/>
              </a:lnSpc>
              <a:spcBef>
                <a:spcPts val="125"/>
              </a:spcBef>
            </a:pPr>
            <a:r>
              <a:rPr dirty="0" spc="15"/>
              <a:t>=</a:t>
            </a:r>
            <a:r>
              <a:rPr dirty="0" spc="20"/>
              <a:t> </a:t>
            </a:r>
            <a:r>
              <a:rPr dirty="0" spc="-25"/>
              <a:t>------</a:t>
            </a:r>
          </a:p>
          <a:p>
            <a:pPr marL="2769870">
              <a:lnSpc>
                <a:spcPts val="1585"/>
              </a:lnSpc>
            </a:pPr>
            <a:r>
              <a:rPr dirty="0" sz="1550" spc="-1240"/>
              <a:t>m</a:t>
            </a:r>
            <a:endParaRPr sz="1550"/>
          </a:p>
          <a:p>
            <a:pPr marL="330200" marR="687705" indent="-304800">
              <a:lnSpc>
                <a:spcPct val="104800"/>
              </a:lnSpc>
              <a:spcBef>
                <a:spcPts val="300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dirty="0" sz="1550" spc="10"/>
              <a:t>Generate the output (the </a:t>
            </a:r>
            <a:r>
              <a:rPr dirty="0" sz="1550" spc="5"/>
              <a:t>“class”) </a:t>
            </a:r>
            <a:r>
              <a:rPr dirty="0" sz="1550" spc="10"/>
              <a:t>by  </a:t>
            </a:r>
            <a:r>
              <a:rPr dirty="0" sz="1550" spc="25"/>
              <a:t>drawing</a:t>
            </a:r>
            <a:r>
              <a:rPr dirty="0" sz="1550" spc="40"/>
              <a:t> </a:t>
            </a:r>
            <a:r>
              <a:rPr dirty="0" sz="1550" spc="15" i="1">
                <a:latin typeface="Tahoma"/>
                <a:cs typeface="Tahoma"/>
              </a:rPr>
              <a:t>y</a:t>
            </a:r>
            <a:r>
              <a:rPr dirty="0" baseline="-21164" sz="1575" spc="22" i="1">
                <a:latin typeface="Tahoma"/>
                <a:cs typeface="Tahoma"/>
              </a:rPr>
              <a:t>i</a:t>
            </a:r>
            <a:r>
              <a:rPr dirty="0" sz="1550" spc="15" i="1">
                <a:latin typeface="Tahoma"/>
                <a:cs typeface="Tahoma"/>
              </a:rPr>
              <a:t>~Multinomial(p</a:t>
            </a:r>
            <a:r>
              <a:rPr dirty="0" baseline="-21164" sz="1575" spc="22" i="1">
                <a:latin typeface="Tahoma"/>
                <a:cs typeface="Tahoma"/>
              </a:rPr>
              <a:t>1</a:t>
            </a:r>
            <a:r>
              <a:rPr dirty="0" sz="1550" spc="15" i="1">
                <a:latin typeface="Tahoma"/>
                <a:cs typeface="Tahoma"/>
              </a:rPr>
              <a:t>,p</a:t>
            </a:r>
            <a:r>
              <a:rPr dirty="0" baseline="-21164" sz="1575" spc="22" i="1">
                <a:latin typeface="Tahoma"/>
                <a:cs typeface="Tahoma"/>
              </a:rPr>
              <a:t>2</a:t>
            </a:r>
            <a:r>
              <a:rPr dirty="0" sz="1550" spc="15" i="1">
                <a:latin typeface="Tahoma"/>
                <a:cs typeface="Tahoma"/>
              </a:rPr>
              <a:t>,…p</a:t>
            </a:r>
            <a:r>
              <a:rPr dirty="0" baseline="-21164" sz="1575" spc="22" i="1">
                <a:latin typeface="Tahoma"/>
                <a:cs typeface="Tahoma"/>
              </a:rPr>
              <a:t>Ny</a:t>
            </a:r>
            <a:r>
              <a:rPr dirty="0" sz="1550" spc="15" i="1">
                <a:latin typeface="Tahoma"/>
                <a:cs typeface="Tahoma"/>
              </a:rPr>
              <a:t>)</a:t>
            </a:r>
            <a:endParaRPr sz="1550">
              <a:latin typeface="Tahoma"/>
              <a:cs typeface="Tahoma"/>
            </a:endParaRPr>
          </a:p>
          <a:p>
            <a:pPr marL="330200" marR="220979" indent="-304800">
              <a:lnSpc>
                <a:spcPct val="100800"/>
              </a:lnSpc>
              <a:spcBef>
                <a:spcPts val="450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dirty="0" sz="1550" spc="15"/>
              <a:t>Generate </a:t>
            </a:r>
            <a:r>
              <a:rPr dirty="0" sz="1550" spc="10"/>
              <a:t>the </a:t>
            </a:r>
            <a:r>
              <a:rPr dirty="0" sz="1550" spc="15"/>
              <a:t>inputs from </a:t>
            </a:r>
            <a:r>
              <a:rPr dirty="0" sz="1550" spc="10"/>
              <a:t>a </a:t>
            </a:r>
            <a:r>
              <a:rPr dirty="0" sz="1550" spc="15"/>
              <a:t>Gaussian PDF  </a:t>
            </a:r>
            <a:r>
              <a:rPr dirty="0" sz="1550" spc="10"/>
              <a:t>that depends on the value of </a:t>
            </a:r>
            <a:r>
              <a:rPr dirty="0" sz="1550" spc="25" i="1">
                <a:latin typeface="Tahoma"/>
                <a:cs typeface="Tahoma"/>
              </a:rPr>
              <a:t>y</a:t>
            </a:r>
            <a:r>
              <a:rPr dirty="0" baseline="-21164" sz="1575" spc="37" i="1">
                <a:latin typeface="Tahoma"/>
                <a:cs typeface="Tahoma"/>
              </a:rPr>
              <a:t>i</a:t>
            </a:r>
            <a:r>
              <a:rPr dirty="0" baseline="-21164" sz="1575" spc="532" i="1">
                <a:latin typeface="Tahoma"/>
                <a:cs typeface="Tahoma"/>
              </a:rPr>
              <a:t> </a:t>
            </a:r>
            <a:r>
              <a:rPr dirty="0" sz="1550" spc="5"/>
              <a:t>:</a:t>
            </a:r>
            <a:endParaRPr sz="1550">
              <a:latin typeface="Tahoma"/>
              <a:cs typeface="Tahoma"/>
            </a:endParaRPr>
          </a:p>
          <a:p>
            <a:pPr marL="1530350">
              <a:lnSpc>
                <a:spcPct val="100000"/>
              </a:lnSpc>
              <a:spcBef>
                <a:spcPts val="390"/>
              </a:spcBef>
            </a:pPr>
            <a:r>
              <a:rPr dirty="0" sz="1550" spc="15" b="1" i="1">
                <a:latin typeface="Tahoma"/>
                <a:cs typeface="Tahoma"/>
              </a:rPr>
              <a:t>x</a:t>
            </a:r>
            <a:r>
              <a:rPr dirty="0" baseline="-21164" sz="1575" spc="22" i="1">
                <a:latin typeface="Tahoma"/>
                <a:cs typeface="Tahoma"/>
              </a:rPr>
              <a:t>i </a:t>
            </a:r>
            <a:r>
              <a:rPr dirty="0" sz="1550" spc="15" i="1">
                <a:latin typeface="Tahoma"/>
                <a:cs typeface="Tahoma"/>
              </a:rPr>
              <a:t>~ </a:t>
            </a:r>
            <a:r>
              <a:rPr dirty="0" sz="1550" spc="35" i="1">
                <a:latin typeface="Tahoma"/>
                <a:cs typeface="Tahoma"/>
              </a:rPr>
              <a:t>N(</a:t>
            </a:r>
            <a:r>
              <a:rPr dirty="0" sz="1550" spc="35" b="1" i="1">
                <a:latin typeface="Symbol"/>
                <a:cs typeface="Symbol"/>
              </a:rPr>
              <a:t></a:t>
            </a:r>
            <a:r>
              <a:rPr dirty="0" baseline="-21164" sz="1575" spc="52" i="1">
                <a:latin typeface="Tahoma"/>
                <a:cs typeface="Tahoma"/>
              </a:rPr>
              <a:t>i</a:t>
            </a:r>
            <a:r>
              <a:rPr dirty="0" baseline="-21164" sz="1575" spc="75" i="1">
                <a:latin typeface="Tahoma"/>
                <a:cs typeface="Tahoma"/>
              </a:rPr>
              <a:t> </a:t>
            </a:r>
            <a:r>
              <a:rPr dirty="0" sz="1550" spc="5" i="1">
                <a:latin typeface="Tahoma"/>
                <a:cs typeface="Tahoma"/>
              </a:rPr>
              <a:t>,</a:t>
            </a:r>
            <a:r>
              <a:rPr dirty="0" sz="1550" spc="5" b="1" i="1">
                <a:latin typeface="Symbol"/>
                <a:cs typeface="Symbol"/>
              </a:rPr>
              <a:t></a:t>
            </a:r>
            <a:r>
              <a:rPr dirty="0" baseline="-21164" sz="1575" spc="7" i="1">
                <a:latin typeface="Tahoma"/>
                <a:cs typeface="Tahoma"/>
              </a:rPr>
              <a:t>i</a:t>
            </a:r>
            <a:r>
              <a:rPr dirty="0" sz="1550" spc="5" i="1">
                <a:latin typeface="Tahoma"/>
                <a:cs typeface="Tahoma"/>
              </a:rPr>
              <a:t>)</a:t>
            </a:r>
            <a:r>
              <a:rPr dirty="0" sz="1550" spc="5"/>
              <a:t>.</a:t>
            </a:r>
            <a:endParaRPr sz="1550">
              <a:latin typeface="Tahoma"/>
              <a:cs typeface="Tahoma"/>
            </a:endParaRPr>
          </a:p>
          <a:p>
            <a:pPr marL="1149350" marR="30480" indent="-885825">
              <a:lnSpc>
                <a:spcPct val="105300"/>
              </a:lnSpc>
              <a:spcBef>
                <a:spcPts val="1680"/>
              </a:spcBef>
            </a:pPr>
            <a:r>
              <a:rPr dirty="0" sz="950" spc="15">
                <a:solidFill>
                  <a:srgbClr val="333399"/>
                </a:solidFill>
              </a:rPr>
              <a:t>Test your understanding. Given </a:t>
            </a:r>
            <a:r>
              <a:rPr dirty="0" sz="950" spc="-15" i="1">
                <a:solidFill>
                  <a:srgbClr val="333399"/>
                </a:solidFill>
                <a:latin typeface="Tahoma"/>
                <a:cs typeface="Tahoma"/>
              </a:rPr>
              <a:t>N</a:t>
            </a:r>
            <a:r>
              <a:rPr dirty="0" baseline="-21367" sz="975" spc="-22" i="1">
                <a:solidFill>
                  <a:srgbClr val="333399"/>
                </a:solidFill>
                <a:latin typeface="Tahoma"/>
                <a:cs typeface="Tahoma"/>
              </a:rPr>
              <a:t>y </a:t>
            </a:r>
            <a:r>
              <a:rPr dirty="0" sz="950" spc="15">
                <a:solidFill>
                  <a:srgbClr val="333399"/>
                </a:solidFill>
              </a:rPr>
              <a:t>classes and </a:t>
            </a:r>
            <a:r>
              <a:rPr dirty="0" sz="950" spc="20" i="1">
                <a:solidFill>
                  <a:srgbClr val="333399"/>
                </a:solidFill>
                <a:latin typeface="Tahoma"/>
                <a:cs typeface="Tahoma"/>
              </a:rPr>
              <a:t>m </a:t>
            </a:r>
            <a:r>
              <a:rPr dirty="0" sz="950" spc="15">
                <a:solidFill>
                  <a:srgbClr val="333399"/>
                </a:solidFill>
              </a:rPr>
              <a:t>input attributes, </a:t>
            </a:r>
            <a:r>
              <a:rPr dirty="0" sz="950" spc="25">
                <a:solidFill>
                  <a:srgbClr val="333399"/>
                </a:solidFill>
              </a:rPr>
              <a:t>how  </a:t>
            </a:r>
            <a:r>
              <a:rPr dirty="0" sz="950" spc="15">
                <a:solidFill>
                  <a:srgbClr val="333399"/>
                </a:solidFill>
              </a:rPr>
              <a:t>many </a:t>
            </a:r>
            <a:r>
              <a:rPr dirty="0" sz="950" spc="10">
                <a:solidFill>
                  <a:srgbClr val="333399"/>
                </a:solidFill>
              </a:rPr>
              <a:t>distinct scalar </a:t>
            </a:r>
            <a:r>
              <a:rPr dirty="0" sz="950" spc="15">
                <a:solidFill>
                  <a:srgbClr val="333399"/>
                </a:solidFill>
              </a:rPr>
              <a:t>parameters need </a:t>
            </a:r>
            <a:r>
              <a:rPr dirty="0" sz="950" spc="10">
                <a:solidFill>
                  <a:srgbClr val="333399"/>
                </a:solidFill>
              </a:rPr>
              <a:t>to </a:t>
            </a:r>
            <a:r>
              <a:rPr dirty="0" sz="950" spc="15">
                <a:solidFill>
                  <a:srgbClr val="333399"/>
                </a:solidFill>
              </a:rPr>
              <a:t>be</a:t>
            </a:r>
            <a:r>
              <a:rPr dirty="0" sz="950" spc="250">
                <a:solidFill>
                  <a:srgbClr val="333399"/>
                </a:solidFill>
              </a:rPr>
              <a:t> </a:t>
            </a:r>
            <a:r>
              <a:rPr dirty="0" sz="950" spc="15">
                <a:solidFill>
                  <a:srgbClr val="333399"/>
                </a:solidFill>
              </a:rPr>
              <a:t>estimated?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600" spc="-10">
                <a:solidFill>
                  <a:srgbClr val="1B1B1B"/>
                </a:solidFill>
              </a:rPr>
              <a:t>Copyright </a:t>
            </a:r>
            <a:r>
              <a:rPr dirty="0" sz="600">
                <a:solidFill>
                  <a:srgbClr val="1B1B1B"/>
                </a:solidFill>
              </a:rPr>
              <a:t>© </a:t>
            </a:r>
            <a:r>
              <a:rPr dirty="0" sz="600" spc="-10">
                <a:solidFill>
                  <a:srgbClr val="1B1B1B"/>
                </a:solidFill>
              </a:rPr>
              <a:t>2001, Andrew </a:t>
            </a:r>
            <a:r>
              <a:rPr dirty="0" sz="600" spc="-5">
                <a:solidFill>
                  <a:srgbClr val="1B1B1B"/>
                </a:solidFill>
              </a:rPr>
              <a:t>W.</a:t>
            </a:r>
            <a:r>
              <a:rPr dirty="0" sz="600" spc="150">
                <a:solidFill>
                  <a:srgbClr val="1B1B1B"/>
                </a:solidFill>
              </a:rPr>
              <a:t> </a:t>
            </a:r>
            <a:r>
              <a:rPr dirty="0" sz="600" spc="-15">
                <a:solidFill>
                  <a:srgbClr val="1B1B1B"/>
                </a:solidFill>
              </a:rPr>
              <a:t>Moore</a:t>
            </a:r>
            <a:endParaRPr sz="600"/>
          </a:p>
        </p:txBody>
      </p:sp>
      <p:sp>
        <p:nvSpPr>
          <p:cNvPr id="13" name="object 13"/>
          <p:cNvSpPr txBox="1"/>
          <p:nvPr/>
        </p:nvSpPr>
        <p:spPr>
          <a:xfrm>
            <a:off x="3626289" y="2273300"/>
            <a:ext cx="127952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550" spc="10">
                <a:latin typeface="Tahoma"/>
                <a:cs typeface="Tahoma"/>
              </a:rPr>
              <a:t>g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algorith</a:t>
            </a:r>
            <a:r>
              <a:rPr dirty="0" baseline="-17857" sz="2100" spc="15">
                <a:latin typeface="Tahoma"/>
                <a:cs typeface="Tahoma"/>
              </a:rPr>
              <a:t>|DB|</a:t>
            </a:r>
            <a:endParaRPr baseline="-17857" sz="2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267" y="1899443"/>
            <a:ext cx="1952625" cy="685800"/>
          </a:xfrm>
          <a:prstGeom prst="rect">
            <a:avLst/>
          </a:prstGeom>
          <a:solidFill>
            <a:srgbClr val="F5F78F"/>
          </a:solidFill>
          <a:ln w="9525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just" marL="28575" marR="57150" indent="190500">
              <a:lnSpc>
                <a:spcPct val="100400"/>
              </a:lnSpc>
              <a:spcBef>
                <a:spcPts val="285"/>
              </a:spcBef>
            </a:pPr>
            <a:r>
              <a:rPr dirty="0" sz="1400">
                <a:latin typeface="Tahoma"/>
                <a:cs typeface="Tahoma"/>
              </a:rPr>
              <a:t>Let DB</a:t>
            </a:r>
            <a:r>
              <a:rPr dirty="0" baseline="-23391" sz="1425">
                <a:latin typeface="Tahoma"/>
                <a:cs typeface="Tahoma"/>
              </a:rPr>
              <a:t>i </a:t>
            </a:r>
            <a:r>
              <a:rPr dirty="0" sz="1400" spc="15">
                <a:latin typeface="Tahoma"/>
                <a:cs typeface="Tahoma"/>
              </a:rPr>
              <a:t>= </a:t>
            </a:r>
            <a:r>
              <a:rPr dirty="0" sz="1400">
                <a:latin typeface="Tahoma"/>
                <a:cs typeface="Tahoma"/>
              </a:rPr>
              <a:t>Subset of  </a:t>
            </a:r>
            <a:r>
              <a:rPr dirty="0" sz="1400" spc="-5">
                <a:latin typeface="Tahoma"/>
                <a:cs typeface="Tahoma"/>
              </a:rPr>
              <a:t>database </a:t>
            </a:r>
            <a:r>
              <a:rPr dirty="0" sz="1400" spc="5">
                <a:latin typeface="Tahoma"/>
                <a:cs typeface="Tahoma"/>
              </a:rPr>
              <a:t>DB </a:t>
            </a:r>
            <a:r>
              <a:rPr dirty="0" sz="1400">
                <a:latin typeface="Tahoma"/>
                <a:cs typeface="Tahoma"/>
              </a:rPr>
              <a:t>in </a:t>
            </a:r>
            <a:r>
              <a:rPr dirty="0" sz="1400" spc="-5">
                <a:latin typeface="Tahoma"/>
                <a:cs typeface="Tahoma"/>
              </a:rPr>
              <a:t>which  </a:t>
            </a:r>
            <a:r>
              <a:rPr dirty="0" sz="1400">
                <a:latin typeface="Tahoma"/>
                <a:cs typeface="Tahoma"/>
              </a:rPr>
              <a:t>the </a:t>
            </a:r>
            <a:r>
              <a:rPr dirty="0" sz="1400" spc="-5">
                <a:latin typeface="Tahoma"/>
                <a:cs typeface="Tahoma"/>
              </a:rPr>
              <a:t>output class </a:t>
            </a:r>
            <a:r>
              <a:rPr dirty="0" sz="1400">
                <a:latin typeface="Tahoma"/>
                <a:cs typeface="Tahoma"/>
              </a:rPr>
              <a:t>is </a:t>
            </a:r>
            <a:r>
              <a:rPr dirty="0" sz="1400" spc="10">
                <a:latin typeface="Tahoma"/>
                <a:cs typeface="Tahoma"/>
              </a:rPr>
              <a:t>y </a:t>
            </a:r>
            <a:r>
              <a:rPr dirty="0" sz="1400" spc="15">
                <a:latin typeface="Tahoma"/>
                <a:cs typeface="Tahoma"/>
              </a:rPr>
              <a:t>=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3900" y="6007100"/>
            <a:ext cx="210248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50" spc="10">
                <a:latin typeface="Tahoma"/>
                <a:cs typeface="Tahoma"/>
              </a:rPr>
              <a:t>the </a:t>
            </a:r>
            <a:r>
              <a:rPr dirty="0" sz="1550" spc="15">
                <a:latin typeface="Tahoma"/>
                <a:cs typeface="Tahoma"/>
              </a:rPr>
              <a:t>database </a:t>
            </a:r>
            <a:r>
              <a:rPr dirty="0" sz="1550" spc="10">
                <a:latin typeface="Tahoma"/>
                <a:cs typeface="Tahoma"/>
              </a:rPr>
              <a:t>is</a:t>
            </a:r>
            <a:r>
              <a:rPr dirty="0" sz="1550" spc="50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created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2125" y="6019702"/>
            <a:ext cx="1889760" cy="489584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04800" indent="-304800">
              <a:lnSpc>
                <a:spcPts val="1950"/>
              </a:lnSpc>
              <a:spcBef>
                <a:spcPts val="15"/>
              </a:spcBef>
              <a:tabLst>
                <a:tab pos="304165" algn="l"/>
              </a:tabLst>
            </a:pPr>
            <a:r>
              <a:rPr dirty="0" sz="1550" spc="10">
                <a:latin typeface="Tahoma"/>
                <a:cs typeface="Tahoma"/>
              </a:rPr>
              <a:t>•	</a:t>
            </a:r>
            <a:r>
              <a:rPr dirty="0" sz="1550" spc="15">
                <a:latin typeface="Tahoma"/>
                <a:cs typeface="Tahoma"/>
              </a:rPr>
              <a:t>The </a:t>
            </a:r>
            <a:r>
              <a:rPr dirty="0" sz="1550" spc="10">
                <a:latin typeface="Tahoma"/>
                <a:cs typeface="Tahoma"/>
              </a:rPr>
              <a:t>i’th </a:t>
            </a:r>
            <a:r>
              <a:rPr dirty="0" sz="1550" spc="15">
                <a:latin typeface="Tahoma"/>
                <a:cs typeface="Tahoma"/>
              </a:rPr>
              <a:t>record </a:t>
            </a:r>
            <a:r>
              <a:rPr dirty="0" sz="1550" spc="10">
                <a:latin typeface="Tahoma"/>
                <a:cs typeface="Tahoma"/>
              </a:rPr>
              <a:t>in  </a:t>
            </a:r>
            <a:r>
              <a:rPr dirty="0" sz="1550" spc="15">
                <a:latin typeface="Tahoma"/>
                <a:cs typeface="Tahoma"/>
              </a:rPr>
              <a:t>using the</a:t>
            </a:r>
            <a:r>
              <a:rPr dirty="0" sz="1550" spc="20">
                <a:latin typeface="Tahoma"/>
                <a:cs typeface="Tahoma"/>
              </a:rPr>
              <a:t> followin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2125" y="6540500"/>
            <a:ext cx="35560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04165" algn="l"/>
              </a:tabLst>
            </a:pPr>
            <a:r>
              <a:rPr dirty="0" sz="1550" spc="-10">
                <a:latin typeface="Tahoma"/>
                <a:cs typeface="Tahoma"/>
              </a:rPr>
              <a:t>1.	</a:t>
            </a:r>
            <a:r>
              <a:rPr dirty="0" sz="1550" spc="10">
                <a:latin typeface="Tahoma"/>
                <a:cs typeface="Tahoma"/>
              </a:rPr>
              <a:t>Generate the output (the </a:t>
            </a:r>
            <a:r>
              <a:rPr dirty="0" sz="1550" spc="5">
                <a:latin typeface="Tahoma"/>
                <a:cs typeface="Tahoma"/>
              </a:rPr>
              <a:t>“class”)</a:t>
            </a:r>
            <a:r>
              <a:rPr dirty="0" sz="1550" spc="140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by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6725" y="7083425"/>
            <a:ext cx="4264660" cy="1307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30200" marR="220979" indent="-304800">
              <a:lnSpc>
                <a:spcPct val="100800"/>
              </a:lnSpc>
              <a:spcBef>
                <a:spcPts val="110"/>
              </a:spcBef>
              <a:tabLst>
                <a:tab pos="329565" algn="l"/>
              </a:tabLst>
            </a:pPr>
            <a:r>
              <a:rPr dirty="0" sz="1550" spc="-10">
                <a:latin typeface="Tahoma"/>
                <a:cs typeface="Tahoma"/>
              </a:rPr>
              <a:t>2.	</a:t>
            </a:r>
            <a:r>
              <a:rPr dirty="0" sz="1550" spc="15">
                <a:latin typeface="Tahoma"/>
                <a:cs typeface="Tahoma"/>
              </a:rPr>
              <a:t>Generate </a:t>
            </a:r>
            <a:r>
              <a:rPr dirty="0" sz="1550" spc="10">
                <a:latin typeface="Tahoma"/>
                <a:cs typeface="Tahoma"/>
              </a:rPr>
              <a:t>the </a:t>
            </a:r>
            <a:r>
              <a:rPr dirty="0" sz="1550" spc="15">
                <a:latin typeface="Tahoma"/>
                <a:cs typeface="Tahoma"/>
              </a:rPr>
              <a:t>inputs from </a:t>
            </a:r>
            <a:r>
              <a:rPr dirty="0" sz="1550" spc="10">
                <a:latin typeface="Tahoma"/>
                <a:cs typeface="Tahoma"/>
              </a:rPr>
              <a:t>a </a:t>
            </a:r>
            <a:r>
              <a:rPr dirty="0" sz="1550" spc="15">
                <a:latin typeface="Tahoma"/>
                <a:cs typeface="Tahoma"/>
              </a:rPr>
              <a:t>Gaussian PDF  </a:t>
            </a:r>
            <a:r>
              <a:rPr dirty="0" sz="1550" spc="10">
                <a:latin typeface="Tahoma"/>
                <a:cs typeface="Tahoma"/>
              </a:rPr>
              <a:t>that depends on the value of </a:t>
            </a:r>
            <a:r>
              <a:rPr dirty="0" sz="1550" spc="25" i="1">
                <a:latin typeface="Tahoma"/>
                <a:cs typeface="Tahoma"/>
              </a:rPr>
              <a:t>y</a:t>
            </a:r>
            <a:r>
              <a:rPr dirty="0" baseline="-21164" sz="1575" spc="37" i="1">
                <a:latin typeface="Tahoma"/>
                <a:cs typeface="Tahoma"/>
              </a:rPr>
              <a:t>i</a:t>
            </a:r>
            <a:r>
              <a:rPr dirty="0" baseline="-21164" sz="1575" spc="532" i="1">
                <a:latin typeface="Tahoma"/>
                <a:cs typeface="Tahoma"/>
              </a:rPr>
              <a:t> </a:t>
            </a:r>
            <a:r>
              <a:rPr dirty="0" sz="1550" spc="5">
                <a:latin typeface="Tahoma"/>
                <a:cs typeface="Tahoma"/>
              </a:rPr>
              <a:t>:</a:t>
            </a:r>
            <a:endParaRPr sz="1550">
              <a:latin typeface="Tahoma"/>
              <a:cs typeface="Tahoma"/>
            </a:endParaRPr>
          </a:p>
          <a:p>
            <a:pPr marL="1530350">
              <a:lnSpc>
                <a:spcPct val="100000"/>
              </a:lnSpc>
              <a:spcBef>
                <a:spcPts val="390"/>
              </a:spcBef>
            </a:pPr>
            <a:r>
              <a:rPr dirty="0" sz="1550" spc="15" b="1" i="1">
                <a:latin typeface="Tahoma"/>
                <a:cs typeface="Tahoma"/>
              </a:rPr>
              <a:t>x</a:t>
            </a:r>
            <a:r>
              <a:rPr dirty="0" baseline="-21164" sz="1575" spc="22" i="1">
                <a:latin typeface="Tahoma"/>
                <a:cs typeface="Tahoma"/>
              </a:rPr>
              <a:t>i </a:t>
            </a:r>
            <a:r>
              <a:rPr dirty="0" sz="1550" spc="15" i="1">
                <a:latin typeface="Tahoma"/>
                <a:cs typeface="Tahoma"/>
              </a:rPr>
              <a:t>~ </a:t>
            </a:r>
            <a:r>
              <a:rPr dirty="0" sz="1550" spc="35" i="1">
                <a:latin typeface="Tahoma"/>
                <a:cs typeface="Tahoma"/>
              </a:rPr>
              <a:t>N(</a:t>
            </a:r>
            <a:r>
              <a:rPr dirty="0" sz="1550" spc="35" b="1" i="1">
                <a:latin typeface="Symbol"/>
                <a:cs typeface="Symbol"/>
              </a:rPr>
              <a:t></a:t>
            </a:r>
            <a:r>
              <a:rPr dirty="0" baseline="-21164" sz="1575" spc="52" i="1">
                <a:latin typeface="Tahoma"/>
                <a:cs typeface="Tahoma"/>
              </a:rPr>
              <a:t>i</a:t>
            </a:r>
            <a:r>
              <a:rPr dirty="0" baseline="-21164" sz="1575" spc="75" i="1">
                <a:latin typeface="Tahoma"/>
                <a:cs typeface="Tahoma"/>
              </a:rPr>
              <a:t> </a:t>
            </a:r>
            <a:r>
              <a:rPr dirty="0" sz="1550" spc="5" i="1">
                <a:latin typeface="Tahoma"/>
                <a:cs typeface="Tahoma"/>
              </a:rPr>
              <a:t>,</a:t>
            </a:r>
            <a:r>
              <a:rPr dirty="0" sz="1550" spc="5" b="1" i="1">
                <a:latin typeface="Symbol"/>
                <a:cs typeface="Symbol"/>
              </a:rPr>
              <a:t></a:t>
            </a:r>
            <a:r>
              <a:rPr dirty="0" baseline="-21164" sz="1575" spc="7" i="1">
                <a:latin typeface="Tahoma"/>
                <a:cs typeface="Tahoma"/>
              </a:rPr>
              <a:t>i</a:t>
            </a:r>
            <a:r>
              <a:rPr dirty="0" sz="1550" spc="5" i="1">
                <a:latin typeface="Tahoma"/>
                <a:cs typeface="Tahoma"/>
              </a:rPr>
              <a:t>)</a:t>
            </a:r>
            <a:r>
              <a:rPr dirty="0" sz="1550" spc="5"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  <a:p>
            <a:pPr marL="1149350" marR="30480" indent="-885825">
              <a:lnSpc>
                <a:spcPct val="105300"/>
              </a:lnSpc>
              <a:spcBef>
                <a:spcPts val="1680"/>
              </a:spcBef>
            </a:pP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Test your understanding. Given </a:t>
            </a:r>
            <a:r>
              <a:rPr dirty="0" sz="950" spc="-15" i="1">
                <a:solidFill>
                  <a:srgbClr val="333399"/>
                </a:solidFill>
                <a:latin typeface="Tahoma"/>
                <a:cs typeface="Tahoma"/>
              </a:rPr>
              <a:t>N</a:t>
            </a:r>
            <a:r>
              <a:rPr dirty="0" baseline="-21367" sz="975" spc="-22" i="1">
                <a:solidFill>
                  <a:srgbClr val="333399"/>
                </a:solidFill>
                <a:latin typeface="Tahoma"/>
                <a:cs typeface="Tahoma"/>
              </a:rPr>
              <a:t>y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classes and </a:t>
            </a:r>
            <a:r>
              <a:rPr dirty="0" sz="950" spc="20" i="1">
                <a:solidFill>
                  <a:srgbClr val="333399"/>
                </a:solidFill>
                <a:latin typeface="Tahoma"/>
                <a:cs typeface="Tahoma"/>
              </a:rPr>
              <a:t>m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input attributes, </a:t>
            </a:r>
            <a:r>
              <a:rPr dirty="0" sz="950" spc="25">
                <a:solidFill>
                  <a:srgbClr val="333399"/>
                </a:solidFill>
                <a:latin typeface="Tahoma"/>
                <a:cs typeface="Tahoma"/>
              </a:rPr>
              <a:t>how 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many </a:t>
            </a:r>
            <a:r>
              <a:rPr dirty="0" sz="950" spc="10">
                <a:solidFill>
                  <a:srgbClr val="333399"/>
                </a:solidFill>
                <a:latin typeface="Tahoma"/>
                <a:cs typeface="Tahoma"/>
              </a:rPr>
              <a:t>distinct scalar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parameters need </a:t>
            </a:r>
            <a:r>
              <a:rPr dirty="0" sz="950" spc="10">
                <a:solidFill>
                  <a:srgbClr val="333399"/>
                </a:solidFill>
                <a:latin typeface="Tahoma"/>
                <a:cs typeface="Tahoma"/>
              </a:rPr>
              <a:t>to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be</a:t>
            </a:r>
            <a:r>
              <a:rPr dirty="0" sz="950" spc="25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estimated?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09617" y="6568545"/>
            <a:ext cx="3733800" cy="981075"/>
          </a:xfrm>
          <a:custGeom>
            <a:avLst/>
            <a:gdLst/>
            <a:ahLst/>
            <a:cxnLst/>
            <a:rect l="l" t="t" r="r" b="b"/>
            <a:pathLst>
              <a:path w="3733800" h="981075">
                <a:moveTo>
                  <a:pt x="3114675" y="381000"/>
                </a:moveTo>
                <a:lnTo>
                  <a:pt x="2181225" y="381000"/>
                </a:lnTo>
                <a:lnTo>
                  <a:pt x="2276475" y="981075"/>
                </a:lnTo>
                <a:lnTo>
                  <a:pt x="3114675" y="381000"/>
                </a:lnTo>
                <a:close/>
              </a:path>
              <a:path w="3733800" h="981075">
                <a:moveTo>
                  <a:pt x="3733800" y="0"/>
                </a:moveTo>
                <a:lnTo>
                  <a:pt x="0" y="0"/>
                </a:lnTo>
                <a:lnTo>
                  <a:pt x="0" y="381000"/>
                </a:lnTo>
                <a:lnTo>
                  <a:pt x="3733800" y="381000"/>
                </a:lnTo>
                <a:lnTo>
                  <a:pt x="3733800" y="0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09617" y="6568545"/>
            <a:ext cx="3733800" cy="981075"/>
          </a:xfrm>
          <a:custGeom>
            <a:avLst/>
            <a:gdLst/>
            <a:ahLst/>
            <a:cxnLst/>
            <a:rect l="l" t="t" r="r" b="b"/>
            <a:pathLst>
              <a:path w="3733800" h="981075">
                <a:moveTo>
                  <a:pt x="0" y="0"/>
                </a:moveTo>
                <a:lnTo>
                  <a:pt x="0" y="381000"/>
                </a:lnTo>
                <a:lnTo>
                  <a:pt x="2181225" y="381000"/>
                </a:lnTo>
                <a:lnTo>
                  <a:pt x="2276475" y="981075"/>
                </a:lnTo>
                <a:lnTo>
                  <a:pt x="3114675" y="381000"/>
                </a:lnTo>
                <a:lnTo>
                  <a:pt x="3733800" y="381000"/>
                </a:lnTo>
                <a:lnTo>
                  <a:pt x="3733800" y="0"/>
                </a:lnTo>
                <a:lnTo>
                  <a:pt x="21812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041525" y="6788150"/>
            <a:ext cx="323596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550" spc="-65">
                <a:latin typeface="Tahoma"/>
                <a:cs typeface="Tahoma"/>
              </a:rPr>
              <a:t>draw</a:t>
            </a:r>
            <a:r>
              <a:rPr dirty="0" baseline="26315" sz="1425" spc="-97">
                <a:latin typeface="Tahoma"/>
                <a:cs typeface="Tahoma"/>
              </a:rPr>
              <a:t>i </a:t>
            </a:r>
            <a:r>
              <a:rPr dirty="0" sz="1550" spc="20">
                <a:latin typeface="Tahoma"/>
                <a:cs typeface="Tahoma"/>
              </a:rPr>
              <a:t>ing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15" i="1">
                <a:latin typeface="Tahoma"/>
                <a:cs typeface="Tahoma"/>
              </a:rPr>
              <a:t>y</a:t>
            </a:r>
            <a:r>
              <a:rPr dirty="0" baseline="-21164" sz="1575" spc="22" i="1">
                <a:latin typeface="Tahoma"/>
                <a:cs typeface="Tahoma"/>
              </a:rPr>
              <a:t>i</a:t>
            </a:r>
            <a:r>
              <a:rPr dirty="0" sz="1550" spc="15" i="1">
                <a:latin typeface="Tahoma"/>
                <a:cs typeface="Tahoma"/>
              </a:rPr>
              <a:t>~Multinomial(p</a:t>
            </a:r>
            <a:r>
              <a:rPr dirty="0" baseline="-21164" sz="1575" spc="22" i="1">
                <a:latin typeface="Tahoma"/>
                <a:cs typeface="Tahoma"/>
              </a:rPr>
              <a:t>1</a:t>
            </a:r>
            <a:r>
              <a:rPr dirty="0" sz="1550" spc="15" i="1">
                <a:latin typeface="Tahoma"/>
                <a:cs typeface="Tahoma"/>
              </a:rPr>
              <a:t>,p</a:t>
            </a:r>
            <a:r>
              <a:rPr dirty="0" baseline="-21164" sz="1575" spc="22" i="1">
                <a:latin typeface="Tahoma"/>
                <a:cs typeface="Tahoma"/>
              </a:rPr>
              <a:t>2</a:t>
            </a:r>
            <a:r>
              <a:rPr dirty="0" sz="1550" spc="15" i="1">
                <a:latin typeface="Tahoma"/>
                <a:cs typeface="Tahoma"/>
              </a:rPr>
              <a:t>,…p</a:t>
            </a:r>
            <a:r>
              <a:rPr dirty="0" baseline="-21164" sz="1575" spc="22" i="1">
                <a:latin typeface="Tahoma"/>
                <a:cs typeface="Tahoma"/>
              </a:rPr>
              <a:t>Ny</a:t>
            </a:r>
            <a:r>
              <a:rPr dirty="0" sz="1550" spc="15" i="1">
                <a:latin typeface="Tahoma"/>
                <a:cs typeface="Tahoma"/>
              </a:rPr>
              <a:t>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12925" y="6702425"/>
            <a:ext cx="287337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400" spc="-40">
                <a:latin typeface="Tahoma"/>
                <a:cs typeface="Tahoma"/>
              </a:rPr>
              <a:t>(</a:t>
            </a:r>
            <a:r>
              <a:rPr dirty="0" sz="1400" spc="-40" b="1">
                <a:latin typeface="Symbol"/>
                <a:cs typeface="Symbol"/>
              </a:rPr>
              <a:t>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baseline="-23391" sz="1425" spc="-7">
                <a:latin typeface="Tahoma"/>
                <a:cs typeface="Tahoma"/>
              </a:rPr>
              <a:t>i</a:t>
            </a:r>
            <a:r>
              <a:rPr dirty="0" baseline="20467" sz="1425" spc="-7">
                <a:latin typeface="Tahoma"/>
                <a:cs typeface="Tahoma"/>
              </a:rPr>
              <a:t>mle</a:t>
            </a:r>
            <a:r>
              <a:rPr dirty="0" sz="1400" spc="-5">
                <a:latin typeface="Tahoma"/>
                <a:cs typeface="Tahoma"/>
              </a:rPr>
              <a:t>, </a:t>
            </a:r>
            <a:r>
              <a:rPr dirty="0" sz="1400" spc="10" b="1">
                <a:latin typeface="Symbol"/>
                <a:cs typeface="Symbol"/>
              </a:rPr>
              <a:t>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baseline="20467" sz="1425" spc="22">
                <a:latin typeface="Tahoma"/>
                <a:cs typeface="Tahoma"/>
              </a:rPr>
              <a:t>mle </a:t>
            </a:r>
            <a:r>
              <a:rPr dirty="0" sz="1400" spc="5">
                <a:latin typeface="Tahoma"/>
                <a:cs typeface="Tahoma"/>
              </a:rPr>
              <a:t>)= MLE </a:t>
            </a:r>
            <a:r>
              <a:rPr dirty="0" sz="1400" spc="-5">
                <a:latin typeface="Tahoma"/>
                <a:cs typeface="Tahoma"/>
              </a:rPr>
              <a:t>Gaussian for</a:t>
            </a:r>
            <a:r>
              <a:rPr dirty="0" sz="1400" spc="-3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DB</a:t>
            </a:r>
            <a:r>
              <a:rPr dirty="0" baseline="-23391" sz="1425">
                <a:latin typeface="Tahoma"/>
                <a:cs typeface="Tahoma"/>
              </a:rPr>
              <a:t>i</a:t>
            </a:r>
            <a:endParaRPr baseline="-23391" sz="1425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76267" y="5825595"/>
            <a:ext cx="1952625" cy="685800"/>
          </a:xfrm>
          <a:custGeom>
            <a:avLst/>
            <a:gdLst/>
            <a:ahLst/>
            <a:cxnLst/>
            <a:rect l="l" t="t" r="r" b="b"/>
            <a:pathLst>
              <a:path w="1952625" h="685800">
                <a:moveTo>
                  <a:pt x="0" y="685800"/>
                </a:moveTo>
                <a:lnTo>
                  <a:pt x="1952625" y="685800"/>
                </a:lnTo>
                <a:lnTo>
                  <a:pt x="1952625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76267" y="5825595"/>
            <a:ext cx="1952625" cy="685800"/>
          </a:xfrm>
          <a:custGeom>
            <a:avLst/>
            <a:gdLst/>
            <a:ahLst/>
            <a:cxnLst/>
            <a:rect l="l" t="t" r="r" b="b"/>
            <a:pathLst>
              <a:path w="1952625" h="685800">
                <a:moveTo>
                  <a:pt x="0" y="685800"/>
                </a:moveTo>
                <a:lnTo>
                  <a:pt x="1952625" y="685800"/>
                </a:lnTo>
                <a:lnTo>
                  <a:pt x="1952625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870075" y="5588000"/>
            <a:ext cx="3854450" cy="5568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9700">
              <a:lnSpc>
                <a:spcPts val="2525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MLE Gaussian Bayes</a:t>
            </a:r>
            <a:r>
              <a:rPr dirty="0" sz="2150" spc="-2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Classifier</a:t>
            </a:r>
            <a:endParaRPr sz="2150">
              <a:latin typeface="Tahoma"/>
              <a:cs typeface="Tahoma"/>
            </a:endParaRPr>
          </a:p>
          <a:p>
            <a:pPr marL="25400">
              <a:lnSpc>
                <a:spcPts val="1630"/>
              </a:lnSpc>
            </a:pPr>
            <a:r>
              <a:rPr dirty="0" sz="1400">
                <a:latin typeface="Tahoma"/>
                <a:cs typeface="Tahoma"/>
              </a:rPr>
              <a:t>Let DB</a:t>
            </a:r>
            <a:r>
              <a:rPr dirty="0" baseline="-23391" sz="1425">
                <a:latin typeface="Tahoma"/>
                <a:cs typeface="Tahoma"/>
              </a:rPr>
              <a:t>i </a:t>
            </a:r>
            <a:r>
              <a:rPr dirty="0" sz="1400" spc="15">
                <a:latin typeface="Tahoma"/>
                <a:cs typeface="Tahoma"/>
              </a:rPr>
              <a:t>= </a:t>
            </a:r>
            <a:r>
              <a:rPr dirty="0" sz="1400">
                <a:latin typeface="Tahoma"/>
                <a:cs typeface="Tahoma"/>
              </a:rPr>
              <a:t>Subset</a:t>
            </a:r>
            <a:r>
              <a:rPr dirty="0" sz="1400" spc="-2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81175" y="6111875"/>
            <a:ext cx="170878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latin typeface="Tahoma"/>
                <a:cs typeface="Tahoma"/>
              </a:rPr>
              <a:t>database </a:t>
            </a:r>
            <a:r>
              <a:rPr dirty="0" sz="1400" spc="5">
                <a:latin typeface="Tahoma"/>
                <a:cs typeface="Tahoma"/>
              </a:rPr>
              <a:t>DB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which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9575" y="6311900"/>
            <a:ext cx="303466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Tahoma"/>
                <a:cs typeface="Tahoma"/>
              </a:rPr>
              <a:t>the </a:t>
            </a:r>
            <a:r>
              <a:rPr dirty="0" sz="1400" spc="-5">
                <a:latin typeface="Tahoma"/>
                <a:cs typeface="Tahoma"/>
              </a:rPr>
              <a:t>output class </a:t>
            </a:r>
            <a:r>
              <a:rPr dirty="0" sz="1400">
                <a:latin typeface="Tahoma"/>
                <a:cs typeface="Tahoma"/>
              </a:rPr>
              <a:t>is </a:t>
            </a:r>
            <a:r>
              <a:rPr dirty="0" sz="1400" spc="10">
                <a:latin typeface="Tahoma"/>
                <a:cs typeface="Tahoma"/>
              </a:rPr>
              <a:t>y </a:t>
            </a:r>
            <a:r>
              <a:rPr dirty="0" sz="1400" spc="15">
                <a:latin typeface="Tahoma"/>
                <a:cs typeface="Tahoma"/>
              </a:rPr>
              <a:t>= </a:t>
            </a:r>
            <a:r>
              <a:rPr dirty="0" sz="1400" spc="5">
                <a:latin typeface="Tahoma"/>
                <a:cs typeface="Tahoma"/>
              </a:rPr>
              <a:t>i </a:t>
            </a:r>
            <a:r>
              <a:rPr dirty="0" baseline="16129" sz="2325" spc="15">
                <a:latin typeface="Tahoma"/>
                <a:cs typeface="Tahoma"/>
              </a:rPr>
              <a:t>g</a:t>
            </a:r>
            <a:r>
              <a:rPr dirty="0" baseline="16129" sz="2325" spc="-284">
                <a:latin typeface="Tahoma"/>
                <a:cs typeface="Tahoma"/>
              </a:rPr>
              <a:t> </a:t>
            </a:r>
            <a:r>
              <a:rPr dirty="0" baseline="16129" sz="2325" spc="30">
                <a:latin typeface="Tahoma"/>
                <a:cs typeface="Tahoma"/>
              </a:rPr>
              <a:t>algorithm</a:t>
            </a:r>
            <a:endParaRPr baseline="16129" sz="2325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7075" y="1606550"/>
            <a:ext cx="370205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MLE Gaussian Bayes</a:t>
            </a:r>
            <a:r>
              <a:rPr dirty="0" spc="-25"/>
              <a:t> </a:t>
            </a:r>
            <a:r>
              <a:rPr dirty="0" spc="10"/>
              <a:t>Classifier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62125" y="2038252"/>
            <a:ext cx="1889760" cy="489584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04800" indent="-304800">
              <a:lnSpc>
                <a:spcPts val="1950"/>
              </a:lnSpc>
              <a:spcBef>
                <a:spcPts val="15"/>
              </a:spcBef>
              <a:tabLst>
                <a:tab pos="304165" algn="l"/>
              </a:tabLst>
            </a:pPr>
            <a:r>
              <a:rPr dirty="0" sz="1550" spc="10">
                <a:latin typeface="Tahoma"/>
                <a:cs typeface="Tahoma"/>
              </a:rPr>
              <a:t>•	</a:t>
            </a:r>
            <a:r>
              <a:rPr dirty="0" sz="1550" spc="15">
                <a:latin typeface="Tahoma"/>
                <a:cs typeface="Tahoma"/>
              </a:rPr>
              <a:t>The </a:t>
            </a:r>
            <a:r>
              <a:rPr dirty="0" sz="1550" spc="10">
                <a:latin typeface="Tahoma"/>
                <a:cs typeface="Tahoma"/>
              </a:rPr>
              <a:t>i’th </a:t>
            </a:r>
            <a:r>
              <a:rPr dirty="0" sz="1550" spc="15">
                <a:latin typeface="Tahoma"/>
                <a:cs typeface="Tahoma"/>
              </a:rPr>
              <a:t>record </a:t>
            </a:r>
            <a:r>
              <a:rPr dirty="0" sz="1550" spc="10">
                <a:latin typeface="Tahoma"/>
                <a:cs typeface="Tahoma"/>
              </a:rPr>
              <a:t>in  </a:t>
            </a:r>
            <a:r>
              <a:rPr dirty="0" sz="1550" spc="15">
                <a:latin typeface="Tahoma"/>
                <a:cs typeface="Tahoma"/>
              </a:rPr>
              <a:t>using the</a:t>
            </a:r>
            <a:r>
              <a:rPr dirty="0" sz="1550" spc="20">
                <a:latin typeface="Tahoma"/>
                <a:cs typeface="Tahoma"/>
              </a:rPr>
              <a:t> followin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8989" y="2025650"/>
            <a:ext cx="2127250" cy="5130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 indent="12065">
              <a:lnSpc>
                <a:spcPct val="104800"/>
              </a:lnSpc>
              <a:spcBef>
                <a:spcPts val="35"/>
              </a:spcBef>
            </a:pPr>
            <a:r>
              <a:rPr dirty="0" sz="1550" spc="10">
                <a:latin typeface="Tahoma"/>
                <a:cs typeface="Tahoma"/>
              </a:rPr>
              <a:t>the </a:t>
            </a:r>
            <a:r>
              <a:rPr dirty="0" sz="1550" spc="15">
                <a:latin typeface="Tahoma"/>
                <a:cs typeface="Tahoma"/>
              </a:rPr>
              <a:t>database </a:t>
            </a:r>
            <a:r>
              <a:rPr dirty="0" sz="1550" spc="10">
                <a:latin typeface="Tahoma"/>
                <a:cs typeface="Tahoma"/>
              </a:rPr>
              <a:t>is </a:t>
            </a:r>
            <a:r>
              <a:rPr dirty="0" sz="1550" spc="15">
                <a:latin typeface="Tahoma"/>
                <a:cs typeface="Tahoma"/>
              </a:rPr>
              <a:t>created  </a:t>
            </a:r>
            <a:r>
              <a:rPr dirty="0" sz="1550" spc="10">
                <a:latin typeface="Tahoma"/>
                <a:cs typeface="Tahoma"/>
              </a:rPr>
              <a:t>g</a:t>
            </a:r>
            <a:r>
              <a:rPr dirty="0" sz="1550" spc="45">
                <a:latin typeface="Tahoma"/>
                <a:cs typeface="Tahoma"/>
              </a:rPr>
              <a:t> </a:t>
            </a:r>
            <a:r>
              <a:rPr dirty="0" sz="1550" spc="20">
                <a:latin typeface="Tahoma"/>
                <a:cs typeface="Tahoma"/>
              </a:rPr>
              <a:t>algorithm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2125" y="2559050"/>
            <a:ext cx="35560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04165" algn="l"/>
              </a:tabLst>
            </a:pPr>
            <a:r>
              <a:rPr dirty="0" sz="1550" spc="-10">
                <a:latin typeface="Tahoma"/>
                <a:cs typeface="Tahoma"/>
              </a:rPr>
              <a:t>1.	</a:t>
            </a:r>
            <a:r>
              <a:rPr dirty="0" sz="1550" spc="10">
                <a:latin typeface="Tahoma"/>
                <a:cs typeface="Tahoma"/>
              </a:rPr>
              <a:t>Generate the output (the </a:t>
            </a:r>
            <a:r>
              <a:rPr dirty="0" sz="1550" spc="5">
                <a:latin typeface="Tahoma"/>
                <a:cs typeface="Tahoma"/>
              </a:rPr>
              <a:t>“class”)</a:t>
            </a:r>
            <a:r>
              <a:rPr dirty="0" sz="1550" spc="140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by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9300" y="4095689"/>
            <a:ext cx="1057275" cy="30226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25"/>
              </a:spcBef>
            </a:pP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Test your</a:t>
            </a:r>
            <a:r>
              <a:rPr dirty="0" sz="950" spc="-5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understa</a:t>
            </a:r>
            <a:endParaRPr sz="95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60"/>
              </a:spcBef>
            </a:pPr>
            <a:r>
              <a:rPr dirty="0" sz="950" spc="20">
                <a:solidFill>
                  <a:srgbClr val="333399"/>
                </a:solidFill>
                <a:latin typeface="Tahoma"/>
                <a:cs typeface="Tahoma"/>
              </a:rPr>
              <a:t>ma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6574" y="4235450"/>
            <a:ext cx="2578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ny</a:t>
            </a:r>
            <a:r>
              <a:rPr dirty="0" sz="950" spc="-3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d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9508" y="4095689"/>
            <a:ext cx="2742565" cy="30226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81915" indent="-82550">
              <a:lnSpc>
                <a:spcPts val="1200"/>
              </a:lnSpc>
              <a:spcBef>
                <a:spcPts val="15"/>
              </a:spcBef>
            </a:pP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ng. Given </a:t>
            </a:r>
            <a:r>
              <a:rPr dirty="0" sz="950" spc="-15" i="1">
                <a:solidFill>
                  <a:srgbClr val="333399"/>
                </a:solidFill>
                <a:latin typeface="Tahoma"/>
                <a:cs typeface="Tahoma"/>
              </a:rPr>
              <a:t>N</a:t>
            </a:r>
            <a:r>
              <a:rPr dirty="0" baseline="-21367" sz="975" spc="-22" i="1">
                <a:solidFill>
                  <a:srgbClr val="333399"/>
                </a:solidFill>
                <a:latin typeface="Tahoma"/>
                <a:cs typeface="Tahoma"/>
              </a:rPr>
              <a:t>y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classes and </a:t>
            </a:r>
            <a:r>
              <a:rPr dirty="0" sz="950" spc="20" i="1">
                <a:solidFill>
                  <a:srgbClr val="333399"/>
                </a:solidFill>
                <a:latin typeface="Tahoma"/>
                <a:cs typeface="Tahoma"/>
              </a:rPr>
              <a:t>m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input attributes, </a:t>
            </a:r>
            <a:r>
              <a:rPr dirty="0" sz="950" spc="25">
                <a:solidFill>
                  <a:srgbClr val="333399"/>
                </a:solidFill>
                <a:latin typeface="Tahoma"/>
                <a:cs typeface="Tahoma"/>
              </a:rPr>
              <a:t>how  </a:t>
            </a:r>
            <a:r>
              <a:rPr dirty="0" sz="950" spc="10">
                <a:solidFill>
                  <a:srgbClr val="333399"/>
                </a:solidFill>
                <a:latin typeface="Tahoma"/>
                <a:cs typeface="Tahoma"/>
              </a:rPr>
              <a:t>istinct scalar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parameters need </a:t>
            </a:r>
            <a:r>
              <a:rPr dirty="0" sz="950" spc="10">
                <a:solidFill>
                  <a:srgbClr val="333399"/>
                </a:solidFill>
                <a:latin typeface="Tahoma"/>
                <a:cs typeface="Tahoma"/>
              </a:rPr>
              <a:t>to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be</a:t>
            </a:r>
            <a:r>
              <a:rPr dirty="0" sz="950" spc="20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estimated?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09617" y="2642393"/>
            <a:ext cx="3733800" cy="981075"/>
          </a:xfrm>
          <a:custGeom>
            <a:avLst/>
            <a:gdLst/>
            <a:ahLst/>
            <a:cxnLst/>
            <a:rect l="l" t="t" r="r" b="b"/>
            <a:pathLst>
              <a:path w="3733800" h="981075">
                <a:moveTo>
                  <a:pt x="3114675" y="381000"/>
                </a:moveTo>
                <a:lnTo>
                  <a:pt x="2181225" y="381000"/>
                </a:lnTo>
                <a:lnTo>
                  <a:pt x="2276475" y="981075"/>
                </a:lnTo>
                <a:lnTo>
                  <a:pt x="3114675" y="381000"/>
                </a:lnTo>
                <a:close/>
              </a:path>
              <a:path w="3733800" h="981075">
                <a:moveTo>
                  <a:pt x="3733800" y="0"/>
                </a:moveTo>
                <a:lnTo>
                  <a:pt x="0" y="0"/>
                </a:lnTo>
                <a:lnTo>
                  <a:pt x="0" y="381000"/>
                </a:lnTo>
                <a:lnTo>
                  <a:pt x="3733800" y="381000"/>
                </a:lnTo>
                <a:lnTo>
                  <a:pt x="3733800" y="0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9617" y="2642393"/>
            <a:ext cx="3733800" cy="981075"/>
          </a:xfrm>
          <a:custGeom>
            <a:avLst/>
            <a:gdLst/>
            <a:ahLst/>
            <a:cxnLst/>
            <a:rect l="l" t="t" r="r" b="b"/>
            <a:pathLst>
              <a:path w="3733800" h="981075">
                <a:moveTo>
                  <a:pt x="0" y="0"/>
                </a:moveTo>
                <a:lnTo>
                  <a:pt x="0" y="381000"/>
                </a:lnTo>
                <a:lnTo>
                  <a:pt x="2181225" y="381000"/>
                </a:lnTo>
                <a:lnTo>
                  <a:pt x="2276475" y="981075"/>
                </a:lnTo>
                <a:lnTo>
                  <a:pt x="3114675" y="381000"/>
                </a:lnTo>
                <a:lnTo>
                  <a:pt x="3733800" y="381000"/>
                </a:lnTo>
                <a:lnTo>
                  <a:pt x="3733800" y="0"/>
                </a:lnTo>
                <a:lnTo>
                  <a:pt x="21812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36725" y="2751454"/>
            <a:ext cx="4073525" cy="113982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560"/>
              </a:spcBef>
            </a:pPr>
            <a:r>
              <a:rPr dirty="0" sz="1550" spc="-65">
                <a:latin typeface="Tahoma"/>
                <a:cs typeface="Tahoma"/>
              </a:rPr>
              <a:t>draw</a:t>
            </a:r>
            <a:r>
              <a:rPr dirty="0" baseline="26315" sz="1425" spc="-97">
                <a:latin typeface="Tahoma"/>
                <a:cs typeface="Tahoma"/>
              </a:rPr>
              <a:t>i </a:t>
            </a:r>
            <a:r>
              <a:rPr dirty="0" sz="1550" spc="20">
                <a:latin typeface="Tahoma"/>
                <a:cs typeface="Tahoma"/>
              </a:rPr>
              <a:t>ing</a:t>
            </a:r>
            <a:r>
              <a:rPr dirty="0" sz="1550" spc="40">
                <a:latin typeface="Tahoma"/>
                <a:cs typeface="Tahoma"/>
              </a:rPr>
              <a:t> </a:t>
            </a:r>
            <a:r>
              <a:rPr dirty="0" sz="1550" spc="15" i="1">
                <a:latin typeface="Tahoma"/>
                <a:cs typeface="Tahoma"/>
              </a:rPr>
              <a:t>y</a:t>
            </a:r>
            <a:r>
              <a:rPr dirty="0" baseline="-21164" sz="1575" spc="22" i="1">
                <a:latin typeface="Tahoma"/>
                <a:cs typeface="Tahoma"/>
              </a:rPr>
              <a:t>i</a:t>
            </a:r>
            <a:r>
              <a:rPr dirty="0" sz="1550" spc="15" i="1">
                <a:latin typeface="Tahoma"/>
                <a:cs typeface="Tahoma"/>
              </a:rPr>
              <a:t>~Multinomial(p</a:t>
            </a:r>
            <a:r>
              <a:rPr dirty="0" baseline="-21164" sz="1575" spc="22" i="1">
                <a:latin typeface="Tahoma"/>
                <a:cs typeface="Tahoma"/>
              </a:rPr>
              <a:t>1</a:t>
            </a:r>
            <a:r>
              <a:rPr dirty="0" sz="1550" spc="15" i="1">
                <a:latin typeface="Tahoma"/>
                <a:cs typeface="Tahoma"/>
              </a:rPr>
              <a:t>,p</a:t>
            </a:r>
            <a:r>
              <a:rPr dirty="0" baseline="-21164" sz="1575" spc="22" i="1">
                <a:latin typeface="Tahoma"/>
                <a:cs typeface="Tahoma"/>
              </a:rPr>
              <a:t>2</a:t>
            </a:r>
            <a:r>
              <a:rPr dirty="0" sz="1550" spc="15" i="1">
                <a:latin typeface="Tahoma"/>
                <a:cs typeface="Tahoma"/>
              </a:rPr>
              <a:t>,…p</a:t>
            </a:r>
            <a:r>
              <a:rPr dirty="0" baseline="-21164" sz="1575" spc="22" i="1">
                <a:latin typeface="Tahoma"/>
                <a:cs typeface="Tahoma"/>
              </a:rPr>
              <a:t>Ny</a:t>
            </a:r>
            <a:r>
              <a:rPr dirty="0" sz="1550" spc="15" i="1">
                <a:latin typeface="Tahoma"/>
                <a:cs typeface="Tahoma"/>
              </a:rPr>
              <a:t>)</a:t>
            </a:r>
            <a:endParaRPr sz="1550">
              <a:latin typeface="Tahoma"/>
              <a:cs typeface="Tahoma"/>
            </a:endParaRPr>
          </a:p>
          <a:p>
            <a:pPr marL="330200" marR="30480" indent="-304800">
              <a:lnSpc>
                <a:spcPct val="100800"/>
              </a:lnSpc>
              <a:spcBef>
                <a:spcPts val="450"/>
              </a:spcBef>
              <a:tabLst>
                <a:tab pos="329565" algn="l"/>
              </a:tabLst>
            </a:pPr>
            <a:r>
              <a:rPr dirty="0" sz="1550" spc="-10">
                <a:latin typeface="Tahoma"/>
                <a:cs typeface="Tahoma"/>
              </a:rPr>
              <a:t>2.	</a:t>
            </a:r>
            <a:r>
              <a:rPr dirty="0" sz="1550" spc="15">
                <a:latin typeface="Tahoma"/>
                <a:cs typeface="Tahoma"/>
              </a:rPr>
              <a:t>Generate </a:t>
            </a:r>
            <a:r>
              <a:rPr dirty="0" sz="1550" spc="10">
                <a:latin typeface="Tahoma"/>
                <a:cs typeface="Tahoma"/>
              </a:rPr>
              <a:t>the </a:t>
            </a:r>
            <a:r>
              <a:rPr dirty="0" sz="1550" spc="15">
                <a:latin typeface="Tahoma"/>
                <a:cs typeface="Tahoma"/>
              </a:rPr>
              <a:t>inputs from </a:t>
            </a:r>
            <a:r>
              <a:rPr dirty="0" sz="1550" spc="10">
                <a:latin typeface="Tahoma"/>
                <a:cs typeface="Tahoma"/>
              </a:rPr>
              <a:t>a </a:t>
            </a:r>
            <a:r>
              <a:rPr dirty="0" sz="1550" spc="15">
                <a:latin typeface="Tahoma"/>
                <a:cs typeface="Tahoma"/>
              </a:rPr>
              <a:t>Gaussian PDF  </a:t>
            </a:r>
            <a:r>
              <a:rPr dirty="0" sz="1550" spc="10">
                <a:latin typeface="Tahoma"/>
                <a:cs typeface="Tahoma"/>
              </a:rPr>
              <a:t>that depends on the value of </a:t>
            </a:r>
            <a:r>
              <a:rPr dirty="0" sz="1550" spc="25" i="1">
                <a:latin typeface="Tahoma"/>
                <a:cs typeface="Tahoma"/>
              </a:rPr>
              <a:t>y</a:t>
            </a:r>
            <a:r>
              <a:rPr dirty="0" baseline="-21164" sz="1575" spc="37" i="1">
                <a:latin typeface="Tahoma"/>
                <a:cs typeface="Tahoma"/>
              </a:rPr>
              <a:t>i</a:t>
            </a:r>
            <a:r>
              <a:rPr dirty="0" baseline="-21164" sz="1575" spc="532" i="1">
                <a:latin typeface="Tahoma"/>
                <a:cs typeface="Tahoma"/>
              </a:rPr>
              <a:t> </a:t>
            </a:r>
            <a:r>
              <a:rPr dirty="0" sz="1550" spc="5">
                <a:latin typeface="Tahoma"/>
                <a:cs typeface="Tahoma"/>
              </a:rPr>
              <a:t>:</a:t>
            </a:r>
            <a:endParaRPr sz="1550">
              <a:latin typeface="Tahoma"/>
              <a:cs typeface="Tahoma"/>
            </a:endParaRPr>
          </a:p>
          <a:p>
            <a:pPr marL="1539875">
              <a:lnSpc>
                <a:spcPct val="100000"/>
              </a:lnSpc>
              <a:spcBef>
                <a:spcPts val="390"/>
              </a:spcBef>
            </a:pPr>
            <a:r>
              <a:rPr dirty="0" sz="1550" spc="15" b="1" i="1">
                <a:latin typeface="Tahoma"/>
                <a:cs typeface="Tahoma"/>
              </a:rPr>
              <a:t>x</a:t>
            </a:r>
            <a:r>
              <a:rPr dirty="0" baseline="-21164" sz="1575" spc="22" i="1">
                <a:latin typeface="Tahoma"/>
                <a:cs typeface="Tahoma"/>
              </a:rPr>
              <a:t>i </a:t>
            </a:r>
            <a:r>
              <a:rPr dirty="0" sz="1550" spc="15" i="1">
                <a:latin typeface="Tahoma"/>
                <a:cs typeface="Tahoma"/>
              </a:rPr>
              <a:t>~ </a:t>
            </a:r>
            <a:r>
              <a:rPr dirty="0" sz="1550" spc="35" i="1">
                <a:latin typeface="Tahoma"/>
                <a:cs typeface="Tahoma"/>
              </a:rPr>
              <a:t>N(</a:t>
            </a:r>
            <a:r>
              <a:rPr dirty="0" sz="1550" spc="35" b="1" i="1">
                <a:latin typeface="Symbol"/>
                <a:cs typeface="Symbol"/>
              </a:rPr>
              <a:t></a:t>
            </a:r>
            <a:r>
              <a:rPr dirty="0" baseline="-21164" sz="1575" spc="52" i="1">
                <a:latin typeface="Tahoma"/>
                <a:cs typeface="Tahoma"/>
              </a:rPr>
              <a:t>i</a:t>
            </a:r>
            <a:r>
              <a:rPr dirty="0" baseline="-21164" sz="1575" spc="75" i="1">
                <a:latin typeface="Tahoma"/>
                <a:cs typeface="Tahoma"/>
              </a:rPr>
              <a:t> </a:t>
            </a:r>
            <a:r>
              <a:rPr dirty="0" sz="1550" spc="5" i="1">
                <a:latin typeface="Tahoma"/>
                <a:cs typeface="Tahoma"/>
              </a:rPr>
              <a:t>,</a:t>
            </a:r>
            <a:r>
              <a:rPr dirty="0" sz="1550" spc="5" b="1" i="1">
                <a:latin typeface="Symbol"/>
                <a:cs typeface="Symbol"/>
              </a:rPr>
              <a:t></a:t>
            </a:r>
            <a:r>
              <a:rPr dirty="0" baseline="-21164" sz="1575" spc="7" i="1">
                <a:latin typeface="Tahoma"/>
                <a:cs typeface="Tahoma"/>
              </a:rPr>
              <a:t>i</a:t>
            </a:r>
            <a:r>
              <a:rPr dirty="0" sz="1550" spc="5" i="1">
                <a:latin typeface="Tahoma"/>
                <a:cs typeface="Tahoma"/>
              </a:rPr>
              <a:t>)</a:t>
            </a:r>
            <a:r>
              <a:rPr dirty="0" sz="1550" spc="5"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12925" y="2720975"/>
            <a:ext cx="287337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400" spc="-40">
                <a:latin typeface="Tahoma"/>
                <a:cs typeface="Tahoma"/>
              </a:rPr>
              <a:t>(</a:t>
            </a:r>
            <a:r>
              <a:rPr dirty="0" sz="1400" spc="-40" b="1">
                <a:latin typeface="Symbol"/>
                <a:cs typeface="Symbol"/>
              </a:rPr>
              <a:t>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baseline="-23391" sz="1425" spc="-7">
                <a:latin typeface="Tahoma"/>
                <a:cs typeface="Tahoma"/>
              </a:rPr>
              <a:t>i</a:t>
            </a:r>
            <a:r>
              <a:rPr dirty="0" baseline="20467" sz="1425" spc="-7">
                <a:latin typeface="Tahoma"/>
                <a:cs typeface="Tahoma"/>
              </a:rPr>
              <a:t>mle</a:t>
            </a:r>
            <a:r>
              <a:rPr dirty="0" sz="1400" spc="-5">
                <a:latin typeface="Tahoma"/>
                <a:cs typeface="Tahoma"/>
              </a:rPr>
              <a:t>, </a:t>
            </a:r>
            <a:r>
              <a:rPr dirty="0" sz="1400" spc="10" b="1">
                <a:latin typeface="Symbol"/>
                <a:cs typeface="Symbol"/>
              </a:rPr>
              <a:t>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baseline="20467" sz="1425" spc="22">
                <a:latin typeface="Tahoma"/>
                <a:cs typeface="Tahoma"/>
              </a:rPr>
              <a:t>mle </a:t>
            </a:r>
            <a:r>
              <a:rPr dirty="0" sz="1400" spc="5">
                <a:latin typeface="Tahoma"/>
                <a:cs typeface="Tahoma"/>
              </a:rPr>
              <a:t>)= MLE </a:t>
            </a:r>
            <a:r>
              <a:rPr dirty="0" sz="1400" spc="-5">
                <a:latin typeface="Tahoma"/>
                <a:cs typeface="Tahoma"/>
              </a:rPr>
              <a:t>Gaussian for</a:t>
            </a:r>
            <a:r>
              <a:rPr dirty="0" sz="1400" spc="-3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DB</a:t>
            </a:r>
            <a:r>
              <a:rPr dirty="0" baseline="-23391" sz="1425">
                <a:latin typeface="Tahoma"/>
                <a:cs typeface="Tahoma"/>
              </a:rPr>
              <a:t>i</a:t>
            </a:r>
            <a:endParaRPr baseline="-23391" sz="1425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6267" y="1899443"/>
            <a:ext cx="1952625" cy="685800"/>
          </a:xfrm>
          <a:prstGeom prst="rect">
            <a:avLst/>
          </a:prstGeom>
          <a:solidFill>
            <a:srgbClr val="F5F78F"/>
          </a:solidFill>
          <a:ln w="9525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just" marL="28575" marR="57150" indent="190500">
              <a:lnSpc>
                <a:spcPct val="100400"/>
              </a:lnSpc>
              <a:spcBef>
                <a:spcPts val="285"/>
              </a:spcBef>
            </a:pPr>
            <a:r>
              <a:rPr dirty="0" sz="1400">
                <a:latin typeface="Tahoma"/>
                <a:cs typeface="Tahoma"/>
              </a:rPr>
              <a:t>Let DB</a:t>
            </a:r>
            <a:r>
              <a:rPr dirty="0" baseline="-23391" sz="1425">
                <a:latin typeface="Tahoma"/>
                <a:cs typeface="Tahoma"/>
              </a:rPr>
              <a:t>i </a:t>
            </a:r>
            <a:r>
              <a:rPr dirty="0" sz="1400" spc="15">
                <a:latin typeface="Tahoma"/>
                <a:cs typeface="Tahoma"/>
              </a:rPr>
              <a:t>= </a:t>
            </a:r>
            <a:r>
              <a:rPr dirty="0" sz="1400">
                <a:latin typeface="Tahoma"/>
                <a:cs typeface="Tahoma"/>
              </a:rPr>
              <a:t>Subset of  </a:t>
            </a:r>
            <a:r>
              <a:rPr dirty="0" sz="1400" spc="-5">
                <a:latin typeface="Tahoma"/>
                <a:cs typeface="Tahoma"/>
              </a:rPr>
              <a:t>database </a:t>
            </a:r>
            <a:r>
              <a:rPr dirty="0" sz="1400" spc="5">
                <a:latin typeface="Tahoma"/>
                <a:cs typeface="Tahoma"/>
              </a:rPr>
              <a:t>DB </a:t>
            </a:r>
            <a:r>
              <a:rPr dirty="0" sz="1400">
                <a:latin typeface="Tahoma"/>
                <a:cs typeface="Tahoma"/>
              </a:rPr>
              <a:t>in </a:t>
            </a:r>
            <a:r>
              <a:rPr dirty="0" sz="1400" spc="-5">
                <a:latin typeface="Tahoma"/>
                <a:cs typeface="Tahoma"/>
              </a:rPr>
              <a:t>which  </a:t>
            </a:r>
            <a:r>
              <a:rPr dirty="0" sz="1400">
                <a:latin typeface="Tahoma"/>
                <a:cs typeface="Tahoma"/>
              </a:rPr>
              <a:t>the </a:t>
            </a:r>
            <a:r>
              <a:rPr dirty="0" sz="1400" spc="-5">
                <a:latin typeface="Tahoma"/>
                <a:cs typeface="Tahoma"/>
              </a:rPr>
              <a:t>output class </a:t>
            </a:r>
            <a:r>
              <a:rPr dirty="0" sz="1400">
                <a:latin typeface="Tahoma"/>
                <a:cs typeface="Tahoma"/>
              </a:rPr>
              <a:t>is </a:t>
            </a:r>
            <a:r>
              <a:rPr dirty="0" sz="1400" spc="10">
                <a:latin typeface="Tahoma"/>
                <a:cs typeface="Tahoma"/>
              </a:rPr>
              <a:t>y </a:t>
            </a:r>
            <a:r>
              <a:rPr dirty="0" sz="1400" spc="15">
                <a:latin typeface="Tahoma"/>
                <a:cs typeface="Tahoma"/>
              </a:rPr>
              <a:t>=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6400" y="3857625"/>
            <a:ext cx="1390650" cy="485775"/>
          </a:xfrm>
          <a:custGeom>
            <a:avLst/>
            <a:gdLst/>
            <a:ahLst/>
            <a:cxnLst/>
            <a:rect l="l" t="t" r="r" b="b"/>
            <a:pathLst>
              <a:path w="1390650" h="485775">
                <a:moveTo>
                  <a:pt x="0" y="485775"/>
                </a:moveTo>
                <a:lnTo>
                  <a:pt x="1390650" y="485775"/>
                </a:lnTo>
                <a:lnTo>
                  <a:pt x="1390650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43125" y="409575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 h="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733675" y="3866620"/>
            <a:ext cx="69850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00" spc="1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47925" y="4190470"/>
            <a:ext cx="38735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00" spc="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09750" y="3952345"/>
            <a:ext cx="155575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00" spc="30" i="1">
                <a:latin typeface="Times New Roman"/>
                <a:cs typeface="Times New Roman"/>
              </a:rPr>
              <a:t>mle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4575" y="3857625"/>
            <a:ext cx="9207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400" y="4180945"/>
            <a:ext cx="386715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700" spc="10" b="1">
                <a:latin typeface="Times New Roman"/>
                <a:cs typeface="Times New Roman"/>
              </a:rPr>
              <a:t>x</a:t>
            </a:r>
            <a:r>
              <a:rPr dirty="0" sz="700" spc="-105" b="1">
                <a:latin typeface="Times New Roman"/>
                <a:cs typeface="Times New Roman"/>
              </a:rPr>
              <a:t> </a:t>
            </a:r>
            <a:r>
              <a:rPr dirty="0" baseline="-16666" sz="750" spc="7" i="1">
                <a:latin typeface="Times New Roman"/>
                <a:cs typeface="Times New Roman"/>
              </a:rPr>
              <a:t>k</a:t>
            </a:r>
            <a:r>
              <a:rPr dirty="0" baseline="-16666" sz="750" spc="-7" i="1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Symbol"/>
                <a:cs typeface="Symbol"/>
              </a:rPr>
              <a:t></a:t>
            </a:r>
            <a:r>
              <a:rPr dirty="0" sz="700" spc="-10">
                <a:latin typeface="Times New Roman"/>
                <a:cs typeface="Times New Roman"/>
              </a:rPr>
              <a:t>DB</a:t>
            </a:r>
            <a:r>
              <a:rPr dirty="0" sz="700" spc="-60">
                <a:latin typeface="Times New Roman"/>
                <a:cs typeface="Times New Roman"/>
              </a:rPr>
              <a:t> </a:t>
            </a:r>
            <a:r>
              <a:rPr dirty="0" baseline="-16666" sz="750" spc="7" i="1">
                <a:latin typeface="Times New Roman"/>
                <a:cs typeface="Times New Roman"/>
              </a:rPr>
              <a:t>i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41600" y="3968750"/>
            <a:ext cx="63627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10510" sz="2775" spc="22">
                <a:latin typeface="Symbol"/>
                <a:cs typeface="Symbol"/>
              </a:rPr>
              <a:t></a:t>
            </a:r>
            <a:r>
              <a:rPr dirty="0" baseline="10510" sz="2775" spc="-494">
                <a:latin typeface="Times New Roman"/>
                <a:cs typeface="Times New Roman"/>
              </a:rPr>
              <a:t> </a:t>
            </a:r>
            <a:r>
              <a:rPr dirty="0" baseline="28888" sz="1875" b="1">
                <a:latin typeface="Times New Roman"/>
                <a:cs typeface="Times New Roman"/>
              </a:rPr>
              <a:t>x </a:t>
            </a:r>
            <a:r>
              <a:rPr dirty="0" baseline="27777" sz="1050" spc="15" i="1">
                <a:latin typeface="Times New Roman"/>
                <a:cs typeface="Times New Roman"/>
              </a:rPr>
              <a:t>k </a:t>
            </a:r>
            <a:r>
              <a:rPr dirty="0" sz="950" spc="15">
                <a:solidFill>
                  <a:srgbClr val="333399"/>
                </a:solidFill>
                <a:latin typeface="Tahoma"/>
                <a:cs typeface="Tahoma"/>
              </a:rPr>
              <a:t>ndi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66875" y="4086225"/>
            <a:ext cx="92710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dirty="0" baseline="42222" sz="1875" spc="82" b="1">
                <a:latin typeface="Times New Roman"/>
                <a:cs typeface="Times New Roman"/>
              </a:rPr>
              <a:t>µ</a:t>
            </a:r>
            <a:r>
              <a:rPr dirty="0" baseline="51587" sz="1050" spc="82" i="1">
                <a:latin typeface="Times New Roman"/>
                <a:cs typeface="Times New Roman"/>
              </a:rPr>
              <a:t>i	</a:t>
            </a:r>
            <a:r>
              <a:rPr dirty="0" baseline="42222" sz="1875">
                <a:latin typeface="Symbol"/>
                <a:cs typeface="Symbol"/>
              </a:rPr>
              <a:t></a:t>
            </a:r>
            <a:r>
              <a:rPr dirty="0" baseline="42222" sz="187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| </a:t>
            </a:r>
            <a:r>
              <a:rPr dirty="0" sz="1250" spc="-10">
                <a:latin typeface="Times New Roman"/>
                <a:cs typeface="Times New Roman"/>
              </a:rPr>
              <a:t>DB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|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95317" y="3842543"/>
            <a:ext cx="1390650" cy="485775"/>
          </a:xfrm>
          <a:custGeom>
            <a:avLst/>
            <a:gdLst/>
            <a:ahLst/>
            <a:cxnLst/>
            <a:rect l="l" t="t" r="r" b="b"/>
            <a:pathLst>
              <a:path w="1390650" h="485775">
                <a:moveTo>
                  <a:pt x="0" y="485775"/>
                </a:moveTo>
                <a:lnTo>
                  <a:pt x="1390650" y="485775"/>
                </a:lnTo>
                <a:lnTo>
                  <a:pt x="1390650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14700" y="3895725"/>
            <a:ext cx="2657475" cy="485775"/>
          </a:xfrm>
          <a:custGeom>
            <a:avLst/>
            <a:gdLst/>
            <a:ahLst/>
            <a:cxnLst/>
            <a:rect l="l" t="t" r="r" b="b"/>
            <a:pathLst>
              <a:path w="2657475" h="485775">
                <a:moveTo>
                  <a:pt x="0" y="485775"/>
                </a:moveTo>
                <a:lnTo>
                  <a:pt x="2657475" y="485775"/>
                </a:lnTo>
                <a:lnTo>
                  <a:pt x="26574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F5F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10000" y="4133850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 h="0">
                <a:moveTo>
                  <a:pt x="0" y="0"/>
                </a:moveTo>
                <a:lnTo>
                  <a:pt x="409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391025" y="3904720"/>
            <a:ext cx="69850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00" spc="1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32450" y="3990445"/>
            <a:ext cx="315595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700" spc="25" i="1">
                <a:latin typeface="Times New Roman"/>
                <a:cs typeface="Times New Roman"/>
              </a:rPr>
              <a:t>mle</a:t>
            </a:r>
            <a:r>
              <a:rPr dirty="0" sz="700" spc="40" i="1">
                <a:latin typeface="Times New Roman"/>
                <a:cs typeface="Times New Roman"/>
              </a:rPr>
              <a:t> </a:t>
            </a:r>
            <a:r>
              <a:rPr dirty="0" baseline="15873" sz="1050" spc="22" i="1">
                <a:latin typeface="Times New Roman"/>
                <a:cs typeface="Times New Roman"/>
              </a:rPr>
              <a:t>T</a:t>
            </a:r>
            <a:endParaRPr baseline="15873"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91100" y="3990445"/>
            <a:ext cx="155575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00" spc="30" i="1">
                <a:latin typeface="Times New Roman"/>
                <a:cs typeface="Times New Roman"/>
              </a:rPr>
              <a:t>mle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4350" y="3959225"/>
            <a:ext cx="136271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42265" algn="l"/>
                <a:tab pos="666115" algn="l"/>
                <a:tab pos="1009015" algn="l"/>
                <a:tab pos="1323340" algn="l"/>
              </a:tabLst>
            </a:pPr>
            <a:r>
              <a:rPr dirty="0" sz="1850" spc="15">
                <a:latin typeface="Symbol"/>
                <a:cs typeface="Symbol"/>
              </a:rPr>
              <a:t></a:t>
            </a:r>
            <a:r>
              <a:rPr dirty="0" sz="1850" spc="15">
                <a:latin typeface="Times New Roman"/>
                <a:cs typeface="Times New Roman"/>
              </a:rPr>
              <a:t>	</a:t>
            </a:r>
            <a:r>
              <a:rPr dirty="0" sz="700" spc="10" i="1">
                <a:latin typeface="Times New Roman"/>
                <a:cs typeface="Times New Roman"/>
              </a:rPr>
              <a:t>k</a:t>
            </a:r>
            <a:r>
              <a:rPr dirty="0" sz="700" spc="10" i="1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sz="700" spc="5" i="1">
                <a:latin typeface="Times New Roman"/>
                <a:cs typeface="Times New Roman"/>
              </a:rPr>
              <a:t>	</a:t>
            </a:r>
            <a:r>
              <a:rPr dirty="0" sz="700" spc="10" i="1">
                <a:latin typeface="Times New Roman"/>
                <a:cs typeface="Times New Roman"/>
              </a:rPr>
              <a:t>k</a:t>
            </a:r>
            <a:r>
              <a:rPr dirty="0" sz="700" spc="10" i="1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6625" y="3990445"/>
            <a:ext cx="155575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00" spc="30" i="1">
                <a:latin typeface="Times New Roman"/>
                <a:cs typeface="Times New Roman"/>
              </a:rPr>
              <a:t>mle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67100" y="4104745"/>
            <a:ext cx="38735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00" spc="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10000" y="4124325"/>
            <a:ext cx="41592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50" spc="-5">
                <a:latin typeface="Times New Roman"/>
                <a:cs typeface="Times New Roman"/>
              </a:rPr>
              <a:t>| </a:t>
            </a:r>
            <a:r>
              <a:rPr dirty="0" sz="1250" spc="-10">
                <a:latin typeface="Times New Roman"/>
                <a:cs typeface="Times New Roman"/>
              </a:rPr>
              <a:t>DB</a:t>
            </a:r>
            <a:r>
              <a:rPr dirty="0" sz="1250" spc="24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|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71925" y="3895725"/>
            <a:ext cx="9207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79875" y="4219045"/>
            <a:ext cx="529590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7936" sz="1050" spc="7" i="1">
                <a:latin typeface="Times New Roman"/>
                <a:cs typeface="Times New Roman"/>
              </a:rPr>
              <a:t>i </a:t>
            </a:r>
            <a:r>
              <a:rPr dirty="0" sz="700" spc="10" b="1">
                <a:latin typeface="Times New Roman"/>
                <a:cs typeface="Times New Roman"/>
              </a:rPr>
              <a:t>x </a:t>
            </a:r>
            <a:r>
              <a:rPr dirty="0" baseline="-16666" sz="750" spc="7" i="1">
                <a:latin typeface="Times New Roman"/>
                <a:cs typeface="Times New Roman"/>
              </a:rPr>
              <a:t>k</a:t>
            </a:r>
            <a:r>
              <a:rPr dirty="0" baseline="-16666" sz="750" spc="75" i="1">
                <a:latin typeface="Times New Roman"/>
                <a:cs typeface="Times New Roman"/>
              </a:rPr>
              <a:t> </a:t>
            </a:r>
            <a:r>
              <a:rPr dirty="0" sz="700" spc="25">
                <a:latin typeface="Symbol"/>
                <a:cs typeface="Symbol"/>
              </a:rPr>
              <a:t></a:t>
            </a:r>
            <a:r>
              <a:rPr dirty="0" sz="700" spc="25">
                <a:latin typeface="Times New Roman"/>
                <a:cs typeface="Times New Roman"/>
              </a:rPr>
              <a:t>DB</a:t>
            </a:r>
            <a:r>
              <a:rPr dirty="0" baseline="-16666" sz="750" spc="37" i="1">
                <a:latin typeface="Times New Roman"/>
                <a:cs typeface="Times New Roman"/>
              </a:rPr>
              <a:t>i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33900" y="3905002"/>
            <a:ext cx="1354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18490" algn="l"/>
                <a:tab pos="1285240" algn="l"/>
              </a:tabLst>
            </a:pPr>
            <a:r>
              <a:rPr dirty="0" sz="2000" spc="-370">
                <a:latin typeface="Symbol"/>
                <a:cs typeface="Symbol"/>
              </a:rPr>
              <a:t></a:t>
            </a:r>
            <a:r>
              <a:rPr dirty="0" sz="1250" b="1">
                <a:latin typeface="Times New Roman"/>
                <a:cs typeface="Times New Roman"/>
              </a:rPr>
              <a:t>x  </a:t>
            </a:r>
            <a:r>
              <a:rPr dirty="0" sz="1250" spc="-65" b="1">
                <a:latin typeface="Times New Roman"/>
                <a:cs typeface="Times New Roman"/>
              </a:rPr>
              <a:t> </a:t>
            </a:r>
            <a:r>
              <a:rPr dirty="0" sz="1250">
                <a:latin typeface="Symbol"/>
                <a:cs typeface="Symbol"/>
              </a:rPr>
              <a:t>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5" b="1">
                <a:latin typeface="Times New Roman"/>
                <a:cs typeface="Times New Roman"/>
              </a:rPr>
              <a:t>µ</a:t>
            </a:r>
            <a:r>
              <a:rPr dirty="0" sz="1250" b="1">
                <a:latin typeface="Times New Roman"/>
                <a:cs typeface="Times New Roman"/>
              </a:rPr>
              <a:t>	</a:t>
            </a:r>
            <a:r>
              <a:rPr dirty="0" sz="2000" spc="-370">
                <a:latin typeface="Symbol"/>
                <a:cs typeface="Symbol"/>
              </a:rPr>
              <a:t></a:t>
            </a:r>
            <a:r>
              <a:rPr dirty="0" sz="2000" spc="-295">
                <a:latin typeface="Symbol"/>
                <a:cs typeface="Symbol"/>
              </a:rPr>
              <a:t></a:t>
            </a:r>
            <a:r>
              <a:rPr dirty="0" sz="1250" b="1">
                <a:latin typeface="Times New Roman"/>
                <a:cs typeface="Times New Roman"/>
              </a:rPr>
              <a:t>x  </a:t>
            </a:r>
            <a:r>
              <a:rPr dirty="0" sz="1250" spc="-65" b="1">
                <a:latin typeface="Times New Roman"/>
                <a:cs typeface="Times New Roman"/>
              </a:rPr>
              <a:t> </a:t>
            </a:r>
            <a:r>
              <a:rPr dirty="0" sz="1250">
                <a:latin typeface="Symbol"/>
                <a:cs typeface="Symbol"/>
              </a:rPr>
              <a:t>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5" b="1">
                <a:latin typeface="Times New Roman"/>
                <a:cs typeface="Times New Roman"/>
              </a:rPr>
              <a:t>µ</a:t>
            </a:r>
            <a:r>
              <a:rPr dirty="0" sz="1250" b="1">
                <a:latin typeface="Times New Roman"/>
                <a:cs typeface="Times New Roman"/>
              </a:rPr>
              <a:t>	</a:t>
            </a:r>
            <a:r>
              <a:rPr dirty="0" sz="2000" spc="-229">
                <a:latin typeface="Symbol"/>
                <a:cs typeface="Symbol"/>
              </a:rPr>
              <a:t>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52800" y="4000500"/>
            <a:ext cx="42418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dirty="0" sz="1250" spc="-5" b="1">
                <a:latin typeface="Times New Roman"/>
                <a:cs typeface="Times New Roman"/>
              </a:rPr>
              <a:t>S</a:t>
            </a:r>
            <a:r>
              <a:rPr dirty="0" sz="1250" spc="-5" b="1">
                <a:latin typeface="Times New Roman"/>
                <a:cs typeface="Times New Roman"/>
              </a:rPr>
              <a:t>	</a:t>
            </a:r>
            <a:r>
              <a:rPr dirty="0" sz="1250" spc="-5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33617" y="3880643"/>
            <a:ext cx="2657475" cy="485775"/>
          </a:xfrm>
          <a:custGeom>
            <a:avLst/>
            <a:gdLst/>
            <a:ahLst/>
            <a:cxnLst/>
            <a:rect l="l" t="t" r="r" b="b"/>
            <a:pathLst>
              <a:path w="2657475" h="485775">
                <a:moveTo>
                  <a:pt x="0" y="485775"/>
                </a:moveTo>
                <a:lnTo>
                  <a:pt x="2657475" y="485775"/>
                </a:lnTo>
                <a:lnTo>
                  <a:pt x="2657475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57400" y="5588000"/>
            <a:ext cx="358457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Gaussian Bayes</a:t>
            </a:r>
            <a:r>
              <a:rPr dirty="0" sz="2150" spc="6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Classification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76525" y="6286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743075" y="6011083"/>
            <a:ext cx="2267585" cy="4826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dirty="0" baseline="-37777" sz="1875" spc="22" i="1">
                <a:latin typeface="Times New Roman"/>
                <a:cs typeface="Times New Roman"/>
              </a:rPr>
              <a:t>P</a:t>
            </a:r>
            <a:r>
              <a:rPr dirty="0" baseline="-37777" sz="1875" spc="-307" i="1">
                <a:latin typeface="Times New Roman"/>
                <a:cs typeface="Times New Roman"/>
              </a:rPr>
              <a:t> </a:t>
            </a:r>
            <a:r>
              <a:rPr dirty="0" baseline="-37777" sz="1875" spc="15">
                <a:latin typeface="Times New Roman"/>
                <a:cs typeface="Times New Roman"/>
              </a:rPr>
              <a:t>(</a:t>
            </a:r>
            <a:r>
              <a:rPr dirty="0" baseline="-37777" sz="1875" spc="-209">
                <a:latin typeface="Times New Roman"/>
                <a:cs typeface="Times New Roman"/>
              </a:rPr>
              <a:t> </a:t>
            </a:r>
            <a:r>
              <a:rPr dirty="0" baseline="-37777" sz="1875" spc="15" i="1">
                <a:latin typeface="Times New Roman"/>
                <a:cs typeface="Times New Roman"/>
              </a:rPr>
              <a:t>y</a:t>
            </a:r>
            <a:r>
              <a:rPr dirty="0" baseline="-37777" sz="1875" spc="22" i="1">
                <a:latin typeface="Times New Roman"/>
                <a:cs typeface="Times New Roman"/>
              </a:rPr>
              <a:t> </a:t>
            </a:r>
            <a:r>
              <a:rPr dirty="0" baseline="-37777" sz="1875" spc="22">
                <a:latin typeface="Symbol"/>
                <a:cs typeface="Symbol"/>
              </a:rPr>
              <a:t></a:t>
            </a:r>
            <a:r>
              <a:rPr dirty="0" baseline="-37777" sz="1875" spc="37">
                <a:latin typeface="Times New Roman"/>
                <a:cs typeface="Times New Roman"/>
              </a:rPr>
              <a:t> </a:t>
            </a:r>
            <a:r>
              <a:rPr dirty="0" baseline="-37777" sz="1875" spc="7" i="1">
                <a:latin typeface="Times New Roman"/>
                <a:cs typeface="Times New Roman"/>
              </a:rPr>
              <a:t>i</a:t>
            </a:r>
            <a:r>
              <a:rPr dirty="0" baseline="-37777" sz="1875" spc="-104" i="1">
                <a:latin typeface="Times New Roman"/>
                <a:cs typeface="Times New Roman"/>
              </a:rPr>
              <a:t> </a:t>
            </a:r>
            <a:r>
              <a:rPr dirty="0" baseline="-37777" sz="1875" spc="7">
                <a:latin typeface="Times New Roman"/>
                <a:cs typeface="Times New Roman"/>
              </a:rPr>
              <a:t>|</a:t>
            </a:r>
            <a:r>
              <a:rPr dirty="0" baseline="-37777" sz="1875" spc="-75">
                <a:latin typeface="Times New Roman"/>
                <a:cs typeface="Times New Roman"/>
              </a:rPr>
              <a:t> </a:t>
            </a:r>
            <a:r>
              <a:rPr dirty="0" baseline="-37777" sz="1875" spc="37" b="1">
                <a:latin typeface="Times New Roman"/>
                <a:cs typeface="Times New Roman"/>
              </a:rPr>
              <a:t>x</a:t>
            </a:r>
            <a:r>
              <a:rPr dirty="0" baseline="-37777" sz="1875" spc="37">
                <a:latin typeface="Times New Roman"/>
                <a:cs typeface="Times New Roman"/>
              </a:rPr>
              <a:t>)</a:t>
            </a:r>
            <a:r>
              <a:rPr dirty="0" baseline="-37777" sz="1875" spc="15">
                <a:latin typeface="Times New Roman"/>
                <a:cs typeface="Times New Roman"/>
              </a:rPr>
              <a:t> </a:t>
            </a:r>
            <a:r>
              <a:rPr dirty="0" baseline="-37777" sz="1875" spc="22">
                <a:latin typeface="Symbol"/>
                <a:cs typeface="Symbol"/>
              </a:rPr>
              <a:t></a:t>
            </a:r>
            <a:r>
              <a:rPr dirty="0" baseline="-37777" sz="1875" spc="487">
                <a:latin typeface="Times New Roman"/>
                <a:cs typeface="Times New Roman"/>
              </a:rPr>
              <a:t> </a:t>
            </a:r>
            <a:r>
              <a:rPr dirty="0" sz="1250" spc="30" i="1">
                <a:latin typeface="Times New Roman"/>
                <a:cs typeface="Times New Roman"/>
              </a:rPr>
              <a:t>p</a:t>
            </a:r>
            <a:r>
              <a:rPr dirty="0" sz="1250" spc="30">
                <a:latin typeface="Times New Roman"/>
                <a:cs typeface="Times New Roman"/>
              </a:rPr>
              <a:t>(</a:t>
            </a:r>
            <a:r>
              <a:rPr dirty="0" sz="1250" spc="30" b="1">
                <a:latin typeface="Times New Roman"/>
                <a:cs typeface="Times New Roman"/>
              </a:rPr>
              <a:t>x</a:t>
            </a:r>
            <a:r>
              <a:rPr dirty="0" sz="1250" spc="-55" b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|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y</a:t>
            </a:r>
            <a:r>
              <a:rPr dirty="0" sz="1250" spc="15" i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45" i="1">
                <a:latin typeface="Times New Roman"/>
                <a:cs typeface="Times New Roman"/>
              </a:rPr>
              <a:t>i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r>
              <a:rPr dirty="0" sz="1250" spc="45" i="1">
                <a:latin typeface="Times New Roman"/>
                <a:cs typeface="Times New Roman"/>
              </a:rPr>
              <a:t>P</a:t>
            </a:r>
            <a:r>
              <a:rPr dirty="0" sz="1250" spc="-200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Times New Roman"/>
                <a:cs typeface="Times New Roman"/>
              </a:rPr>
              <a:t>(</a:t>
            </a:r>
            <a:r>
              <a:rPr dirty="0" sz="1250" spc="-14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y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i</a:t>
            </a:r>
            <a:r>
              <a:rPr dirty="0" sz="1250" spc="1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1447800">
              <a:lnSpc>
                <a:spcPct val="100000"/>
              </a:lnSpc>
              <a:spcBef>
                <a:spcPts val="300"/>
              </a:spcBef>
            </a:pPr>
            <a:r>
              <a:rPr dirty="0" sz="1250" spc="50" i="1">
                <a:latin typeface="Times New Roman"/>
                <a:cs typeface="Times New Roman"/>
              </a:rPr>
              <a:t>p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b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00" y="1606550"/>
            <a:ext cx="358457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Gaussian Bayes</a:t>
            </a:r>
            <a:r>
              <a:rPr dirty="0" spc="60"/>
              <a:t> </a:t>
            </a:r>
            <a:r>
              <a:rPr dirty="0" spc="10"/>
              <a:t>Classification</a:t>
            </a:r>
          </a:p>
        </p:txBody>
      </p:sp>
      <p:sp>
        <p:nvSpPr>
          <p:cNvPr id="5" name="object 5"/>
          <p:cNvSpPr/>
          <p:nvPr/>
        </p:nvSpPr>
        <p:spPr>
          <a:xfrm>
            <a:off x="2676525" y="230505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43075" y="2029633"/>
            <a:ext cx="2267585" cy="4826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dirty="0" baseline="-37777" sz="1875" spc="22" i="1">
                <a:latin typeface="Times New Roman"/>
                <a:cs typeface="Times New Roman"/>
              </a:rPr>
              <a:t>P</a:t>
            </a:r>
            <a:r>
              <a:rPr dirty="0" baseline="-37777" sz="1875" spc="-307" i="1">
                <a:latin typeface="Times New Roman"/>
                <a:cs typeface="Times New Roman"/>
              </a:rPr>
              <a:t> </a:t>
            </a:r>
            <a:r>
              <a:rPr dirty="0" baseline="-37777" sz="1875" spc="15">
                <a:latin typeface="Times New Roman"/>
                <a:cs typeface="Times New Roman"/>
              </a:rPr>
              <a:t>(</a:t>
            </a:r>
            <a:r>
              <a:rPr dirty="0" baseline="-37777" sz="1875" spc="-209">
                <a:latin typeface="Times New Roman"/>
                <a:cs typeface="Times New Roman"/>
              </a:rPr>
              <a:t> </a:t>
            </a:r>
            <a:r>
              <a:rPr dirty="0" baseline="-37777" sz="1875" spc="15" i="1">
                <a:latin typeface="Times New Roman"/>
                <a:cs typeface="Times New Roman"/>
              </a:rPr>
              <a:t>y</a:t>
            </a:r>
            <a:r>
              <a:rPr dirty="0" baseline="-37777" sz="1875" spc="22" i="1">
                <a:latin typeface="Times New Roman"/>
                <a:cs typeface="Times New Roman"/>
              </a:rPr>
              <a:t> </a:t>
            </a:r>
            <a:r>
              <a:rPr dirty="0" baseline="-37777" sz="1875" spc="22">
                <a:latin typeface="Symbol"/>
                <a:cs typeface="Symbol"/>
              </a:rPr>
              <a:t></a:t>
            </a:r>
            <a:r>
              <a:rPr dirty="0" baseline="-37777" sz="1875" spc="37">
                <a:latin typeface="Times New Roman"/>
                <a:cs typeface="Times New Roman"/>
              </a:rPr>
              <a:t> </a:t>
            </a:r>
            <a:r>
              <a:rPr dirty="0" baseline="-37777" sz="1875" spc="7" i="1">
                <a:latin typeface="Times New Roman"/>
                <a:cs typeface="Times New Roman"/>
              </a:rPr>
              <a:t>i</a:t>
            </a:r>
            <a:r>
              <a:rPr dirty="0" baseline="-37777" sz="1875" spc="-104" i="1">
                <a:latin typeface="Times New Roman"/>
                <a:cs typeface="Times New Roman"/>
              </a:rPr>
              <a:t> </a:t>
            </a:r>
            <a:r>
              <a:rPr dirty="0" baseline="-37777" sz="1875" spc="7">
                <a:latin typeface="Times New Roman"/>
                <a:cs typeface="Times New Roman"/>
              </a:rPr>
              <a:t>|</a:t>
            </a:r>
            <a:r>
              <a:rPr dirty="0" baseline="-37777" sz="1875" spc="-75">
                <a:latin typeface="Times New Roman"/>
                <a:cs typeface="Times New Roman"/>
              </a:rPr>
              <a:t> </a:t>
            </a:r>
            <a:r>
              <a:rPr dirty="0" baseline="-37777" sz="1875" spc="37" b="1">
                <a:latin typeface="Times New Roman"/>
                <a:cs typeface="Times New Roman"/>
              </a:rPr>
              <a:t>x</a:t>
            </a:r>
            <a:r>
              <a:rPr dirty="0" baseline="-37777" sz="1875" spc="37">
                <a:latin typeface="Times New Roman"/>
                <a:cs typeface="Times New Roman"/>
              </a:rPr>
              <a:t>)</a:t>
            </a:r>
            <a:r>
              <a:rPr dirty="0" baseline="-37777" sz="1875" spc="15">
                <a:latin typeface="Times New Roman"/>
                <a:cs typeface="Times New Roman"/>
              </a:rPr>
              <a:t> </a:t>
            </a:r>
            <a:r>
              <a:rPr dirty="0" baseline="-37777" sz="1875" spc="22">
                <a:latin typeface="Symbol"/>
                <a:cs typeface="Symbol"/>
              </a:rPr>
              <a:t></a:t>
            </a:r>
            <a:r>
              <a:rPr dirty="0" baseline="-37777" sz="1875" spc="487">
                <a:latin typeface="Times New Roman"/>
                <a:cs typeface="Times New Roman"/>
              </a:rPr>
              <a:t> </a:t>
            </a:r>
            <a:r>
              <a:rPr dirty="0" sz="1250" spc="30" i="1">
                <a:latin typeface="Times New Roman"/>
                <a:cs typeface="Times New Roman"/>
              </a:rPr>
              <a:t>p</a:t>
            </a:r>
            <a:r>
              <a:rPr dirty="0" sz="1250" spc="30">
                <a:latin typeface="Times New Roman"/>
                <a:cs typeface="Times New Roman"/>
              </a:rPr>
              <a:t>(</a:t>
            </a:r>
            <a:r>
              <a:rPr dirty="0" sz="1250" spc="30" b="1">
                <a:latin typeface="Times New Roman"/>
                <a:cs typeface="Times New Roman"/>
              </a:rPr>
              <a:t>x</a:t>
            </a:r>
            <a:r>
              <a:rPr dirty="0" sz="1250" spc="-55" b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|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y</a:t>
            </a:r>
            <a:r>
              <a:rPr dirty="0" sz="1250" spc="15" i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45" i="1">
                <a:latin typeface="Times New Roman"/>
                <a:cs typeface="Times New Roman"/>
              </a:rPr>
              <a:t>i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r>
              <a:rPr dirty="0" sz="1250" spc="45" i="1">
                <a:latin typeface="Times New Roman"/>
                <a:cs typeface="Times New Roman"/>
              </a:rPr>
              <a:t>P</a:t>
            </a:r>
            <a:r>
              <a:rPr dirty="0" sz="1250" spc="-200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Times New Roman"/>
                <a:cs typeface="Times New Roman"/>
              </a:rPr>
              <a:t>(</a:t>
            </a:r>
            <a:r>
              <a:rPr dirty="0" sz="1250" spc="-14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y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i</a:t>
            </a:r>
            <a:r>
              <a:rPr dirty="0" sz="1250" spc="1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1447800">
              <a:lnSpc>
                <a:spcPct val="100000"/>
              </a:lnSpc>
              <a:spcBef>
                <a:spcPts val="300"/>
              </a:spcBef>
            </a:pPr>
            <a:r>
              <a:rPr dirty="0" sz="1250" spc="50" i="1">
                <a:latin typeface="Times New Roman"/>
                <a:cs typeface="Times New Roman"/>
              </a:rPr>
              <a:t>p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b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4125" y="3076575"/>
            <a:ext cx="3305175" cy="0"/>
          </a:xfrm>
          <a:custGeom>
            <a:avLst/>
            <a:gdLst/>
            <a:ahLst/>
            <a:cxnLst/>
            <a:rect l="l" t="t" r="r" b="b"/>
            <a:pathLst>
              <a:path w="3305175" h="0">
                <a:moveTo>
                  <a:pt x="0" y="0"/>
                </a:moveTo>
                <a:lnTo>
                  <a:pt x="33051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48125" y="2810398"/>
            <a:ext cx="304800" cy="4826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395"/>
              </a:spcBef>
            </a:pPr>
            <a:r>
              <a:rPr dirty="0" sz="1250" spc="1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dirty="0" sz="1250" spc="25" i="1">
                <a:latin typeface="Times New Roman"/>
                <a:cs typeface="Times New Roman"/>
              </a:rPr>
              <a:t>p</a:t>
            </a:r>
            <a:r>
              <a:rPr dirty="0" sz="1250" spc="25">
                <a:latin typeface="Times New Roman"/>
                <a:cs typeface="Times New Roman"/>
              </a:rPr>
              <a:t>(</a:t>
            </a:r>
            <a:r>
              <a:rPr dirty="0" sz="1250" spc="25" b="1">
                <a:latin typeface="Times New Roman"/>
                <a:cs typeface="Times New Roman"/>
              </a:rPr>
              <a:t>x</a:t>
            </a:r>
            <a:r>
              <a:rPr dirty="0" sz="1250" spc="-245" b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2025" y="2703045"/>
            <a:ext cx="654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2925" y="2826870"/>
            <a:ext cx="546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5175" y="2950695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375" y="2759635"/>
            <a:ext cx="119507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329565" algn="l"/>
                <a:tab pos="529590" algn="l"/>
                <a:tab pos="843915" algn="l"/>
              </a:tabLst>
            </a:pPr>
            <a:r>
              <a:rPr dirty="0" sz="750" spc="-5" i="1">
                <a:latin typeface="Times New Roman"/>
                <a:cs typeface="Times New Roman"/>
              </a:rPr>
              <a:t>i	i	k	i </a:t>
            </a:r>
            <a:r>
              <a:rPr dirty="0" baseline="-11111" sz="1875" spc="-359">
                <a:latin typeface="Symbol"/>
                <a:cs typeface="Symbol"/>
              </a:rPr>
              <a:t></a:t>
            </a:r>
            <a:r>
              <a:rPr dirty="0" baseline="-37777" sz="1875" spc="-359">
                <a:latin typeface="Symbol"/>
                <a:cs typeface="Symbol"/>
              </a:rPr>
              <a:t></a:t>
            </a:r>
            <a:r>
              <a:rPr dirty="0" baseline="-37777" sz="1875" spc="-270">
                <a:latin typeface="Times New Roman"/>
                <a:cs typeface="Times New Roman"/>
              </a:rPr>
              <a:t> 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0800" y="2788210"/>
            <a:ext cx="12573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-240">
                <a:latin typeface="Symbol"/>
                <a:cs typeface="Symbol"/>
              </a:rPr>
              <a:t></a:t>
            </a:r>
            <a:r>
              <a:rPr dirty="0" baseline="-26666" sz="1875" spc="-359">
                <a:latin typeface="Symbol"/>
                <a:cs typeface="Symbol"/>
              </a:rPr>
              <a:t></a:t>
            </a:r>
            <a:endParaRPr baseline="-26666" sz="187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5550" y="2669848"/>
            <a:ext cx="3345179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32765" algn="l"/>
                <a:tab pos="1113790" algn="l"/>
              </a:tabLst>
            </a:pPr>
            <a:r>
              <a:rPr dirty="0" u="sng" baseline="35555" sz="1875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555" sz="1875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5555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sz="1250" spc="-5">
                <a:latin typeface="Times New Roman"/>
                <a:cs typeface="Times New Roman"/>
              </a:rPr>
              <a:t>exp </a:t>
            </a:r>
            <a:r>
              <a:rPr dirty="0" baseline="33333" sz="1875" spc="89">
                <a:latin typeface="Symbol"/>
                <a:cs typeface="Symbol"/>
              </a:rPr>
              <a:t></a:t>
            </a:r>
            <a:r>
              <a:rPr dirty="0" sz="1250" spc="60">
                <a:latin typeface="Symbol"/>
                <a:cs typeface="Symbol"/>
              </a:rPr>
              <a:t>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u="sng" baseline="35555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5555" sz="1875" spc="15">
                <a:latin typeface="Times New Roman"/>
                <a:cs typeface="Times New Roman"/>
              </a:rPr>
              <a:t> </a:t>
            </a:r>
            <a:r>
              <a:rPr dirty="0" baseline="1683" sz="2475" spc="-75">
                <a:latin typeface="Symbol"/>
                <a:cs typeface="Symbol"/>
              </a:rPr>
              <a:t></a:t>
            </a:r>
            <a:r>
              <a:rPr dirty="0" sz="1250" spc="-50" b="1">
                <a:latin typeface="Times New Roman"/>
                <a:cs typeface="Times New Roman"/>
              </a:rPr>
              <a:t>x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10" b="1">
                <a:latin typeface="Times New Roman"/>
                <a:cs typeface="Times New Roman"/>
              </a:rPr>
              <a:t>µ </a:t>
            </a:r>
            <a:r>
              <a:rPr dirty="0" baseline="1683" sz="2475" spc="-172">
                <a:latin typeface="Symbol"/>
                <a:cs typeface="Symbol"/>
              </a:rPr>
              <a:t></a:t>
            </a:r>
            <a:r>
              <a:rPr dirty="0" baseline="1683" sz="2475" spc="-172">
                <a:latin typeface="Times New Roman"/>
                <a:cs typeface="Times New Roman"/>
              </a:rPr>
              <a:t> </a:t>
            </a:r>
            <a:r>
              <a:rPr dirty="0" sz="1250" spc="10" b="1">
                <a:latin typeface="Times New Roman"/>
                <a:cs typeface="Times New Roman"/>
              </a:rPr>
              <a:t>S </a:t>
            </a:r>
            <a:r>
              <a:rPr dirty="0" baseline="1683" sz="2475" spc="-75">
                <a:latin typeface="Symbol"/>
                <a:cs typeface="Symbol"/>
              </a:rPr>
              <a:t></a:t>
            </a:r>
            <a:r>
              <a:rPr dirty="0" sz="1250" spc="-50" b="1">
                <a:latin typeface="Times New Roman"/>
                <a:cs typeface="Times New Roman"/>
              </a:rPr>
              <a:t>x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10" b="1">
                <a:latin typeface="Times New Roman"/>
                <a:cs typeface="Times New Roman"/>
              </a:rPr>
              <a:t>µ </a:t>
            </a:r>
            <a:r>
              <a:rPr dirty="0" baseline="1683" sz="2475" spc="-127">
                <a:latin typeface="Symbol"/>
                <a:cs typeface="Symbol"/>
              </a:rPr>
              <a:t></a:t>
            </a:r>
            <a:r>
              <a:rPr dirty="0" baseline="33333" sz="1875" spc="-127">
                <a:latin typeface="Symbol"/>
                <a:cs typeface="Symbol"/>
              </a:rPr>
              <a:t></a:t>
            </a:r>
            <a:r>
              <a:rPr dirty="0" baseline="33333" sz="1875" spc="-104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8775" y="2940610"/>
            <a:ext cx="86360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P</a:t>
            </a:r>
            <a:r>
              <a:rPr dirty="0" sz="1250" spc="-200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14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y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i</a:t>
            </a:r>
            <a:r>
              <a:rPr dirty="0" sz="1250" spc="-10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|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25" b="1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)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7775" y="2845360"/>
            <a:ext cx="110172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40">
                <a:latin typeface="Times New Roman"/>
                <a:cs typeface="Times New Roman"/>
              </a:rPr>
              <a:t>(2</a:t>
            </a:r>
            <a:r>
              <a:rPr dirty="0" sz="1250" spc="40" i="1">
                <a:latin typeface="Symbol"/>
                <a:cs typeface="Symbol"/>
              </a:rPr>
              <a:t></a:t>
            </a:r>
            <a:r>
              <a:rPr dirty="0" sz="1250" spc="40" i="1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r>
              <a:rPr dirty="0" baseline="44444" sz="1125" spc="75" i="1">
                <a:latin typeface="Times New Roman"/>
                <a:cs typeface="Times New Roman"/>
              </a:rPr>
              <a:t>m </a:t>
            </a:r>
            <a:r>
              <a:rPr dirty="0" baseline="44444" sz="1125" spc="-7">
                <a:latin typeface="Times New Roman"/>
                <a:cs typeface="Times New Roman"/>
              </a:rPr>
              <a:t>/ 2 </a:t>
            </a:r>
            <a:r>
              <a:rPr dirty="0" sz="1250" spc="-15">
                <a:latin typeface="Times New Roman"/>
                <a:cs typeface="Times New Roman"/>
              </a:rPr>
              <a:t>|| </a:t>
            </a:r>
            <a:r>
              <a:rPr dirty="0" sz="1250" spc="10" b="1">
                <a:latin typeface="Times New Roman"/>
                <a:cs typeface="Times New Roman"/>
              </a:rPr>
              <a:t>S</a:t>
            </a:r>
            <a:r>
              <a:rPr dirty="0" sz="1250" spc="-55" b="1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||</a:t>
            </a:r>
            <a:r>
              <a:rPr dirty="0" baseline="44444" sz="1125" spc="-30">
                <a:latin typeface="Times New Roman"/>
                <a:cs typeface="Times New Roman"/>
              </a:rPr>
              <a:t>1 </a:t>
            </a:r>
            <a:r>
              <a:rPr dirty="0" baseline="44444" sz="1125" spc="-7">
                <a:latin typeface="Times New Roman"/>
                <a:cs typeface="Times New Roman"/>
              </a:rPr>
              <a:t>/ 2</a:t>
            </a:r>
            <a:endParaRPr baseline="44444" sz="11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9425" y="3502025"/>
            <a:ext cx="15176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Tahoma"/>
                <a:cs typeface="Tahoma"/>
              </a:rPr>
              <a:t>How </a:t>
            </a:r>
            <a:r>
              <a:rPr dirty="0" sz="950" spc="15">
                <a:latin typeface="Tahoma"/>
                <a:cs typeface="Tahoma"/>
              </a:rPr>
              <a:t>do </a:t>
            </a:r>
            <a:r>
              <a:rPr dirty="0" sz="950" spc="20">
                <a:latin typeface="Tahoma"/>
                <a:cs typeface="Tahoma"/>
              </a:rPr>
              <a:t>we </a:t>
            </a:r>
            <a:r>
              <a:rPr dirty="0" sz="950" spc="15">
                <a:latin typeface="Tahoma"/>
                <a:cs typeface="Tahoma"/>
              </a:rPr>
              <a:t>deal with</a:t>
            </a:r>
            <a:r>
              <a:rPr dirty="0" sz="950" spc="85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that?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28992" y="3261518"/>
            <a:ext cx="342900" cy="304800"/>
          </a:xfrm>
          <a:custGeom>
            <a:avLst/>
            <a:gdLst/>
            <a:ahLst/>
            <a:cxnLst/>
            <a:rect l="l" t="t" r="r" b="b"/>
            <a:pathLst>
              <a:path w="342900" h="304800">
                <a:moveTo>
                  <a:pt x="171450" y="304800"/>
                </a:moveTo>
                <a:lnTo>
                  <a:pt x="192881" y="299144"/>
                </a:lnTo>
                <a:lnTo>
                  <a:pt x="214312" y="295275"/>
                </a:lnTo>
                <a:lnTo>
                  <a:pt x="235743" y="291405"/>
                </a:lnTo>
                <a:lnTo>
                  <a:pt x="257175" y="285750"/>
                </a:lnTo>
                <a:lnTo>
                  <a:pt x="271462" y="265807"/>
                </a:lnTo>
                <a:lnTo>
                  <a:pt x="285750" y="247650"/>
                </a:lnTo>
                <a:lnTo>
                  <a:pt x="300037" y="229492"/>
                </a:lnTo>
                <a:lnTo>
                  <a:pt x="314325" y="209550"/>
                </a:lnTo>
                <a:lnTo>
                  <a:pt x="322808" y="192583"/>
                </a:lnTo>
                <a:lnTo>
                  <a:pt x="332184" y="173831"/>
                </a:lnTo>
                <a:lnTo>
                  <a:pt x="339774" y="158650"/>
                </a:lnTo>
                <a:lnTo>
                  <a:pt x="342900" y="152400"/>
                </a:lnTo>
                <a:lnTo>
                  <a:pt x="341262" y="144809"/>
                </a:lnTo>
                <a:lnTo>
                  <a:pt x="323850" y="95250"/>
                </a:lnTo>
                <a:lnTo>
                  <a:pt x="306437" y="80516"/>
                </a:lnTo>
                <a:lnTo>
                  <a:pt x="295275" y="76200"/>
                </a:lnTo>
                <a:lnTo>
                  <a:pt x="236934" y="54024"/>
                </a:lnTo>
                <a:lnTo>
                  <a:pt x="185737" y="41671"/>
                </a:lnTo>
                <a:lnTo>
                  <a:pt x="134540" y="34676"/>
                </a:lnTo>
                <a:lnTo>
                  <a:pt x="76200" y="28575"/>
                </a:lnTo>
                <a:lnTo>
                  <a:pt x="56257" y="21431"/>
                </a:lnTo>
                <a:lnTo>
                  <a:pt x="38100" y="14287"/>
                </a:lnTo>
                <a:lnTo>
                  <a:pt x="19942" y="7143"/>
                </a:lnTo>
                <a:lnTo>
                  <a:pt x="0" y="0"/>
                </a:lnTo>
              </a:path>
            </a:pathLst>
          </a:custGeom>
          <a:ln w="19050">
            <a:solidFill>
              <a:srgbClr val="00E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43400" y="324802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19050"/>
                </a:lnTo>
                <a:lnTo>
                  <a:pt x="6667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E3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0275" y="8550275"/>
            <a:ext cx="12255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7175" y="5588000"/>
            <a:ext cx="209296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Here is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a</a:t>
            </a:r>
            <a:r>
              <a:rPr dirty="0" sz="2150" spc="-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dataset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9425" y="8045450"/>
            <a:ext cx="39497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5">
                <a:latin typeface="Tahoma"/>
                <a:cs typeface="Tahoma"/>
              </a:rPr>
              <a:t>48,000 records, 16 </a:t>
            </a:r>
            <a:r>
              <a:rPr dirty="0" sz="1550" spc="10">
                <a:latin typeface="Tahoma"/>
                <a:cs typeface="Tahoma"/>
              </a:rPr>
              <a:t>attributes </a:t>
            </a:r>
            <a:r>
              <a:rPr dirty="0" sz="1550" spc="15">
                <a:latin typeface="Tahoma"/>
                <a:cs typeface="Tahoma"/>
              </a:rPr>
              <a:t>[Kohavi</a:t>
            </a:r>
            <a:r>
              <a:rPr dirty="0" sz="1550" spc="225">
                <a:latin typeface="Tahoma"/>
                <a:cs typeface="Tahoma"/>
              </a:rPr>
              <a:t> </a:t>
            </a:r>
            <a:r>
              <a:rPr dirty="0" sz="1550" spc="15">
                <a:latin typeface="Tahoma"/>
                <a:cs typeface="Tahoma"/>
              </a:rPr>
              <a:t>1995]</a:t>
            </a:r>
            <a:endParaRPr sz="1550">
              <a:latin typeface="Tahoma"/>
              <a:cs typeface="Tahoma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243137" y="5948362"/>
          <a:ext cx="3385819" cy="1952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"/>
                <a:gridCol w="302259"/>
                <a:gridCol w="314325"/>
                <a:gridCol w="152400"/>
                <a:gridCol w="314325"/>
                <a:gridCol w="304800"/>
                <a:gridCol w="323215"/>
                <a:gridCol w="304800"/>
                <a:gridCol w="304800"/>
                <a:gridCol w="221614"/>
                <a:gridCol w="140969"/>
                <a:gridCol w="305435"/>
                <a:gridCol w="200659"/>
              </a:tblGrid>
              <a:tr h="83343"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age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">
                          <a:latin typeface="Arial"/>
                          <a:cs typeface="Arial"/>
                        </a:rPr>
                        <a:t>employme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education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edu</a:t>
                      </a:r>
                      <a:r>
                        <a:rPr dirty="0" sz="450">
                          <a:latin typeface="Arial"/>
                          <a:cs typeface="Arial"/>
                        </a:rPr>
                        <a:t>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marital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">
                          <a:latin typeface="Arial"/>
                          <a:cs typeface="Arial"/>
                        </a:rPr>
                        <a:t>job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relation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race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gender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hour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country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wealth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8581"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39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State_gov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Bachelors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Never_mar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Adm_cleric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Not_in_fa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83343">
                <a:tc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51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Self_emp_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Bachelors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54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Exec_man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Husband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8581"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39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HS_grad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Divorced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-5">
                          <a:latin typeface="Arial"/>
                          <a:cs typeface="Arial"/>
                        </a:rPr>
                        <a:t>Handlers_c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Not_in_fa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83343">
                <a:tc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54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11th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">
                          <a:latin typeface="Arial"/>
                          <a:cs typeface="Arial"/>
                        </a:rPr>
                        <a:t>Handlers_c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Husband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Black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8581"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28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Bachelors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06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Prof_speci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Wife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Black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Female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Cuba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83343">
                <a:tc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38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Masters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54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Exec_man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Wife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Female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8581"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50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9th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Married_sp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540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Other_serv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Not_in_fa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Black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Female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Jamaica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83343">
                <a:tc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52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Self_emp_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HS_grad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54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Exec_man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Husband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rich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8581"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31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Masters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Never_mar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06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Prof_speci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Not_in_fa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Female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50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rich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83343">
                <a:tc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42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Bachelors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54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Exec_man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Husband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rich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8581"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37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Some_coll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317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540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Exec_man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Husband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Black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80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rich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83343">
                <a:tc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30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State_gov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Bachelors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Prof_speci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Husband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Asian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">
                          <a:latin typeface="Arial"/>
                          <a:cs typeface="Arial"/>
                        </a:rPr>
                        <a:t>India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rich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8581"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Bachelors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Never_mar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Adm_cleric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Own_child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Female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30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83343">
                <a:tc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33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Assoc_ac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Never_mar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Sales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Not_in_fa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Black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50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8581"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41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Assoc_voc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317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065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Craft_repai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Husband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Asian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*MissingV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rich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83343">
                <a:tc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34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7th_8th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Transport_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Husband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5">
                          <a:latin typeface="Arial"/>
                          <a:cs typeface="Arial"/>
                        </a:rPr>
                        <a:t>Amer_Indi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Mexico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8581"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26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Self_emp_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HS_grad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Never_mar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065">
                        <a:lnSpc>
                          <a:spcPts val="520"/>
                        </a:lnSpc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Farming_fi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Own_child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35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83343">
                <a:tc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33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HS_grad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Never_mar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54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Machine_o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Unmarried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8581"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38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11th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065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Sales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Husband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50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poor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83343">
                <a:tc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44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Self_emp_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Masters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Divorced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54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Exec_man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Unmarried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Female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45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rich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78581"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dirty="0" sz="450" spc="25">
                          <a:latin typeface="Arial"/>
                          <a:cs typeface="Arial"/>
                        </a:rPr>
                        <a:t>41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20"/>
                        </a:lnSpc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Private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Doctorate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16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Married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06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Prof_speci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5">
                          <a:latin typeface="Arial"/>
                          <a:cs typeface="Arial"/>
                        </a:rPr>
                        <a:t>Husband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35">
                          <a:latin typeface="Arial"/>
                          <a:cs typeface="Arial"/>
                        </a:rPr>
                        <a:t>White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20"/>
                        </a:lnSpc>
                      </a:pPr>
                      <a:r>
                        <a:rPr dirty="0" sz="450" spc="30">
                          <a:latin typeface="Arial"/>
                          <a:cs typeface="Arial"/>
                        </a:rPr>
                        <a:t>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520"/>
                        </a:lnSpc>
                      </a:pPr>
                      <a:r>
                        <a:rPr dirty="0" sz="450" spc="-50">
                          <a:latin typeface="Arial"/>
                          <a:cs typeface="Arial"/>
                        </a:rPr>
                        <a:t>60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United_St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20"/>
                        </a:lnSpc>
                      </a:pPr>
                      <a:r>
                        <a:rPr dirty="0" sz="450">
                          <a:latin typeface="Arial"/>
                          <a:cs typeface="Arial"/>
                        </a:rPr>
                        <a:t>rich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83343"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17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06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9050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500"/>
                        </a:lnSpc>
                        <a:spcBef>
                          <a:spcPts val="5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0750" y="1377950"/>
            <a:ext cx="331724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Predicting wealth from</a:t>
            </a:r>
            <a:r>
              <a:rPr dirty="0" spc="80"/>
              <a:t> </a:t>
            </a:r>
            <a:r>
              <a:rPr dirty="0" spc="10"/>
              <a:t>age</a:t>
            </a:r>
          </a:p>
        </p:txBody>
      </p:sp>
      <p:sp>
        <p:nvSpPr>
          <p:cNvPr id="5" name="object 5"/>
          <p:cNvSpPr/>
          <p:nvPr/>
        </p:nvSpPr>
        <p:spPr>
          <a:xfrm>
            <a:off x="1638300" y="1743075"/>
            <a:ext cx="3695700" cy="159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0750" y="5359400"/>
            <a:ext cx="331724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Predicting wealth from</a:t>
            </a:r>
            <a:r>
              <a:rPr dirty="0" sz="2150" spc="8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age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8300" y="5724525"/>
            <a:ext cx="3695700" cy="159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0400" y="6962775"/>
            <a:ext cx="2857500" cy="1609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975" y="456882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1377950"/>
            <a:ext cx="328993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Wealth from hours worked</a:t>
            </a:r>
          </a:p>
        </p:txBody>
      </p:sp>
      <p:sp>
        <p:nvSpPr>
          <p:cNvPr id="5" name="object 5"/>
          <p:cNvSpPr/>
          <p:nvPr/>
        </p:nvSpPr>
        <p:spPr>
          <a:xfrm>
            <a:off x="1638300" y="1704975"/>
            <a:ext cx="3724275" cy="156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1900" y="3152775"/>
            <a:ext cx="234315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2975" y="8550275"/>
            <a:ext cx="1212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Gaussian Bayes Classifiers: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000" y="5359400"/>
            <a:ext cx="388937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Wealth from years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of</a:t>
            </a:r>
            <a:r>
              <a:rPr dirty="0" sz="2150" spc="7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education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6400" y="5724525"/>
            <a:ext cx="3724275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57600" y="7153275"/>
            <a:ext cx="2457450" cy="1428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gaussbc12.PDF</dc:title>
  <dcterms:created xsi:type="dcterms:W3CDTF">2019-03-23T11:38:07Z</dcterms:created>
  <dcterms:modified xsi:type="dcterms:W3CDTF">2019-03-23T11:38:07Z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2002-09-25T00:00:00Z</vt:filetime>
  </property>
  <property fmtid="{D5CDD505-2E9C-101B-9397-08002B2CF9AE}" pid="3" name="Creator">
    <vt:lpwstr>Microsoft PowerPoint - [gaussbc12.ppt]</vt:lpwstr>
  </property>
  <property fmtid="{D5CDD505-2E9C-101B-9397-08002B2CF9AE}" pid="4" name="LastSaved">
    <vt:filetime>2002-09-25T00:00:00Z</vt:filetime>
  </property>
</Properties>
</file>