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docProps/app.xml" ContentType="application/vnd.openxmlformats-officedocument.extended-properties+xml"/>
  <Override PartName="/docProps/core.xml" ContentType="application/vnd.openxmlformats-package.core-properties+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Default Extension="png" ContentType="image/png"/>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x="7772400" cy="100584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viewProps" Target="viewProps.xml"/><Relationship Id="rId4" Type="http://schemas.openxmlformats.org/officeDocument/2006/relationships/presProps" Target="presProps.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p:txBody>
      </p:sp>
      <p:sp>
        <p:nvSpPr>
          <p:cNvPr id="4" name="Holder 4"/>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defRPr sz="1300" b="0" i="0">
                <a:solidFill>
                  <a:schemeClr val="tx1"/>
                </a:solidFill>
                <a:latin typeface="Tahoma"/>
                <a:cs typeface="Tahoma"/>
              </a:defRPr>
            </a:lvl1pPr>
          </a:lstStyle>
          <a:p>
            <a:pPr marL="25400">
              <a:lnSpc>
                <a:spcPct val="100000"/>
              </a:lnSpc>
              <a:spcBef>
                <a:spcPts val="100"/>
              </a:spcBef>
            </a:pPr>
            <a:fld id="{81D60167-4931-47E6-BA6A-407CBD079E47}" type="slidenum">
              <a:rPr dirty="0"/>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0" i="0">
                <a:solidFill>
                  <a:srgbClr val="006500"/>
                </a:solidFill>
                <a:latin typeface="Tahoma"/>
                <a:cs typeface="Tahoma"/>
              </a:defRPr>
            </a:lvl1pPr>
          </a:lstStyle>
          <a:p/>
        </p:txBody>
      </p:sp>
      <p:sp>
        <p:nvSpPr>
          <p:cNvPr id="3" name="Holder 3"/>
          <p:cNvSpPr>
            <a:spLocks noGrp="1"/>
          </p:cNvSpPr>
          <p:nvPr>
            <p:ph type="body" idx="1"/>
          </p:nvPr>
        </p:nvSpPr>
        <p:spPr/>
        <p:txBody>
          <a:bodyPr lIns="0" tIns="0" rIns="0" bIns="0"/>
          <a:lstStyle>
            <a:lvl1pPr>
              <a:defRPr sz="900" b="0" i="0">
                <a:solidFill>
                  <a:schemeClr val="tx1"/>
                </a:solidFill>
                <a:latin typeface="Tahoma"/>
                <a:cs typeface="Tahoma"/>
              </a:defRPr>
            </a:lvl1pPr>
          </a:lstStyle>
          <a:p/>
        </p:txBody>
      </p:sp>
      <p:sp>
        <p:nvSpPr>
          <p:cNvPr id="4" name="Holder 4"/>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defRPr sz="1300" b="0" i="0">
                <a:solidFill>
                  <a:schemeClr val="tx1"/>
                </a:solidFill>
                <a:latin typeface="Tahoma"/>
                <a:cs typeface="Tahoma"/>
              </a:defRPr>
            </a:lvl1pPr>
          </a:lstStyle>
          <a:p>
            <a:pPr marL="25400">
              <a:lnSpc>
                <a:spcPct val="100000"/>
              </a:lnSpc>
              <a:spcBef>
                <a:spcPts val="100"/>
              </a:spcBef>
            </a:pPr>
            <a:fld id="{81D60167-4931-47E6-BA6A-407CBD079E47}" type="slidenum">
              <a:rPr dirty="0"/>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0" i="0">
                <a:solidFill>
                  <a:srgbClr val="006500"/>
                </a:solidFill>
                <a:latin typeface="Tahoma"/>
                <a:cs typeface="Tahoma"/>
              </a:defRPr>
            </a:lvl1pPr>
          </a:lstStyle>
          <a:p/>
        </p:txBody>
      </p:sp>
      <p:sp>
        <p:nvSpPr>
          <p:cNvPr id="3" name="Holder 3"/>
          <p:cNvSpPr>
            <a:spLocks noGrp="1"/>
          </p:cNvSpPr>
          <p:nvPr>
            <p:ph idx="2" sz="half"/>
          </p:nvPr>
        </p:nvSpPr>
        <p:spPr>
          <a:xfrm>
            <a:off x="388620" y="2313432"/>
            <a:ext cx="3380994" cy="6638544"/>
          </a:xfrm>
          <a:prstGeom prst="rect">
            <a:avLst/>
          </a:prstGeom>
        </p:spPr>
        <p:txBody>
          <a:bodyPr wrap="square" lIns="0" tIns="0" rIns="0" bIns="0">
            <a:spAutoFit/>
          </a:bodyPr>
          <a:lstStyle>
            <a:lvl1pPr>
              <a:defRPr/>
            </a:lvl1pPr>
          </a:lstStyle>
          <a:p/>
        </p:txBody>
      </p:sp>
      <p:sp>
        <p:nvSpPr>
          <p:cNvPr id="4" name="Holder 4"/>
          <p:cNvSpPr>
            <a:spLocks noGrp="1"/>
          </p:cNvSpPr>
          <p:nvPr>
            <p:ph idx="3" sz="half"/>
          </p:nvPr>
        </p:nvSpPr>
        <p:spPr>
          <a:xfrm>
            <a:off x="4002786" y="2313432"/>
            <a:ext cx="3380994" cy="6638544"/>
          </a:xfrm>
          <a:prstGeom prst="rect">
            <a:avLst/>
          </a:prstGeom>
        </p:spPr>
        <p:txBody>
          <a:bodyPr wrap="square" lIns="0" tIns="0" rIns="0" bIns="0">
            <a:spAutoFit/>
          </a:bodyPr>
          <a:lstStyle>
            <a:lvl1pPr>
              <a:defRPr/>
            </a:lvl1pPr>
          </a:lstStyle>
          <a:p/>
        </p:txBody>
      </p:sp>
      <p:sp>
        <p:nvSpPr>
          <p:cNvPr id="5" name="Holder 5"/>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7" name="Holder 7"/>
          <p:cNvSpPr>
            <a:spLocks noGrp="1"/>
          </p:cNvSpPr>
          <p:nvPr>
            <p:ph type="sldNum" idx="7" sz="quarter"/>
          </p:nvPr>
        </p:nvSpPr>
        <p:spPr/>
        <p:txBody>
          <a:bodyPr lIns="0" tIns="0" rIns="0" bIns="0"/>
          <a:lstStyle>
            <a:lvl1pPr>
              <a:defRPr sz="1300" b="0" i="0">
                <a:solidFill>
                  <a:schemeClr val="tx1"/>
                </a:solidFill>
                <a:latin typeface="Tahoma"/>
                <a:cs typeface="Tahoma"/>
              </a:defRPr>
            </a:lvl1pPr>
          </a:lstStyle>
          <a:p>
            <a:pPr marL="25400">
              <a:lnSpc>
                <a:spcPct val="100000"/>
              </a:lnSpc>
              <a:spcBef>
                <a:spcPts val="100"/>
              </a:spcBef>
            </a:pPr>
            <a:fld id="{81D60167-4931-47E6-BA6A-407CBD079E47}" type="slidenum">
              <a:rPr dirty="0"/>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0" i="0">
                <a:solidFill>
                  <a:srgbClr val="006500"/>
                </a:solidFill>
                <a:latin typeface="Tahoma"/>
                <a:cs typeface="Tahoma"/>
              </a:defRPr>
            </a:lvl1pPr>
          </a:lstStyle>
          <a:p/>
        </p:txBody>
      </p:sp>
      <p:sp>
        <p:nvSpPr>
          <p:cNvPr id="3" name="Holder 3"/>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5" name="Holder 5"/>
          <p:cNvSpPr>
            <a:spLocks noGrp="1"/>
          </p:cNvSpPr>
          <p:nvPr>
            <p:ph type="sldNum" idx="7" sz="quarter"/>
          </p:nvPr>
        </p:nvSpPr>
        <p:spPr/>
        <p:txBody>
          <a:bodyPr lIns="0" tIns="0" rIns="0" bIns="0"/>
          <a:lstStyle>
            <a:lvl1pPr>
              <a:defRPr sz="1300" b="0" i="0">
                <a:solidFill>
                  <a:schemeClr val="tx1"/>
                </a:solidFill>
                <a:latin typeface="Tahoma"/>
                <a:cs typeface="Tahoma"/>
              </a:defRPr>
            </a:lvl1pPr>
          </a:lstStyle>
          <a:p>
            <a:pPr marL="25400">
              <a:lnSpc>
                <a:spcPct val="100000"/>
              </a:lnSpc>
              <a:spcBef>
                <a:spcPts val="100"/>
              </a:spcBef>
            </a:pPr>
            <a:fld id="{81D60167-4931-47E6-BA6A-407CBD079E47}" type="slidenum">
              <a:rPr dirty="0"/>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1" name=""/>
        <p:cNvGrpSpPr/>
        <p:nvPr/>
      </p:nvGrpSpPr>
      <p:grpSpPr>
        <a:xfrm>
          <a:off x="0" y="0"/>
          <a:ext cx="0" cy="0"/>
          <a:chOff x="0" y="0"/>
          <a:chExt cx="0" cy="0"/>
        </a:xfrm>
      </p:grpSpPr>
      <p:sp>
        <p:nvSpPr>
          <p:cNvPr id="2" name="Holder 2"/>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4" name="Holder 4"/>
          <p:cNvSpPr>
            <a:spLocks noGrp="1"/>
          </p:cNvSpPr>
          <p:nvPr>
            <p:ph type="sldNum" idx="7" sz="quarter"/>
          </p:nvPr>
        </p:nvSpPr>
        <p:spPr/>
        <p:txBody>
          <a:bodyPr lIns="0" tIns="0" rIns="0" bIns="0"/>
          <a:lstStyle>
            <a:lvl1pPr>
              <a:defRPr sz="1300" b="0" i="0">
                <a:solidFill>
                  <a:schemeClr val="tx1"/>
                </a:solidFill>
                <a:latin typeface="Tahoma"/>
                <a:cs typeface="Tahoma"/>
              </a:defRPr>
            </a:lvl1pPr>
          </a:lstStyle>
          <a:p>
            <a:pPr marL="25400">
              <a:lnSpc>
                <a:spcPct val="100000"/>
              </a:lnSpc>
              <a:spcBef>
                <a:spcPts val="100"/>
              </a:spcBef>
            </a:pPr>
            <a:fld id="{81D60167-4931-47E6-BA6A-407CBD079E47}" type="slidenum">
              <a:rPr dirty="0"/>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828038" y="1393952"/>
            <a:ext cx="2376170" cy="696594"/>
          </a:xfrm>
          <a:prstGeom prst="rect">
            <a:avLst/>
          </a:prstGeom>
        </p:spPr>
        <p:txBody>
          <a:bodyPr wrap="square" lIns="0" tIns="0" rIns="0" bIns="0">
            <a:spAutoFit/>
          </a:bodyPr>
          <a:lstStyle>
            <a:lvl1pPr>
              <a:defRPr sz="2200" b="0" i="0">
                <a:solidFill>
                  <a:srgbClr val="006500"/>
                </a:solidFill>
                <a:latin typeface="Tahoma"/>
                <a:cs typeface="Tahoma"/>
              </a:defRPr>
            </a:lvl1pPr>
          </a:lstStyle>
          <a:p/>
        </p:txBody>
      </p:sp>
      <p:sp>
        <p:nvSpPr>
          <p:cNvPr id="3" name="Holder 3"/>
          <p:cNvSpPr>
            <a:spLocks noGrp="1"/>
          </p:cNvSpPr>
          <p:nvPr>
            <p:ph type="body" idx="1"/>
          </p:nvPr>
        </p:nvSpPr>
        <p:spPr>
          <a:xfrm>
            <a:off x="1596897" y="2080513"/>
            <a:ext cx="4566920" cy="2562860"/>
          </a:xfrm>
          <a:prstGeom prst="rect">
            <a:avLst/>
          </a:prstGeom>
        </p:spPr>
        <p:txBody>
          <a:bodyPr wrap="square" lIns="0" tIns="0" rIns="0" bIns="0">
            <a:spAutoFit/>
          </a:bodyPr>
          <a:lstStyle>
            <a:lvl1pPr>
              <a:defRPr sz="900" b="0" i="0">
                <a:solidFill>
                  <a:schemeClr val="tx1"/>
                </a:solidFill>
                <a:latin typeface="Tahoma"/>
                <a:cs typeface="Tahoma"/>
              </a:defRPr>
            </a:lvl1pPr>
          </a:lstStyle>
          <a:p/>
        </p:txBody>
      </p:sp>
      <p:sp>
        <p:nvSpPr>
          <p:cNvPr id="4" name="Holder 4"/>
          <p:cNvSpPr>
            <a:spLocks noGrp="1"/>
          </p:cNvSpPr>
          <p:nvPr>
            <p:ph type="ftr" idx="5" sz="quarter"/>
          </p:nvPr>
        </p:nvSpPr>
        <p:spPr>
          <a:xfrm>
            <a:off x="2642616" y="9354312"/>
            <a:ext cx="2487168" cy="50292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idx="6" sz="half"/>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a:xfrm>
            <a:off x="7241030" y="9570893"/>
            <a:ext cx="232409" cy="225425"/>
          </a:xfrm>
          <a:prstGeom prst="rect">
            <a:avLst/>
          </a:prstGeom>
        </p:spPr>
        <p:txBody>
          <a:bodyPr wrap="square" lIns="0" tIns="0" rIns="0" bIns="0">
            <a:spAutoFit/>
          </a:bodyPr>
          <a:lstStyle>
            <a:lvl1pPr>
              <a:defRPr sz="1300" b="0" i="0">
                <a:solidFill>
                  <a:schemeClr val="tx1"/>
                </a:solidFill>
                <a:latin typeface="Tahoma"/>
                <a:cs typeface="Tahoma"/>
              </a:defRPr>
            </a:lvl1pPr>
          </a:lstStyle>
          <a:p>
            <a:pPr marL="25400">
              <a:lnSpc>
                <a:spcPct val="100000"/>
              </a:lnSpc>
              <a:spcBef>
                <a:spcPts val="100"/>
              </a:spcBef>
            </a:pPr>
            <a:fld id="{81D60167-4931-47E6-BA6A-407CBD079E47}" type="slidenum">
              <a:rPr dirty="0"/>
              <a:t>#</a:t>
            </a:fld>
          </a:p>
        </p:txBody>
      </p:sp>
    </p:spTree>
  </p:cSld>
  <p:clrMap folHlink="folHlink" hlink="hlink" accent1="accent1" accent2="accent2" accent3="accent3" accent4="accent4" accent5="accent5" accent6="accent6" tx2="dk2" bg2="lt2" tx1="dk1" bg1="lt1"/>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www.cs.cmu.edu/%7Eawm" TargetMode="External"/><Relationship Id="rId3" Type="http://schemas.openxmlformats.org/officeDocument/2006/relationships/hyperlink" Target="mailto:awm@cs.cmu.edu" TargetMode="External"/><Relationship Id="rId4" Type="http://schemas.openxmlformats.org/officeDocument/2006/relationships/hyperlink" Target="http://www.cs.cmu.edu/%7Eawm/tutorial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22297" y="4549394"/>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3" name="object 3"/>
          <p:cNvSpPr txBox="1"/>
          <p:nvPr/>
        </p:nvSpPr>
        <p:spPr>
          <a:xfrm>
            <a:off x="5958079" y="4549394"/>
            <a:ext cx="18034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a:latin typeface="Tahoma"/>
                <a:cs typeface="Tahoma"/>
              </a:rPr>
              <a:t>1</a:t>
            </a:r>
            <a:endParaRPr sz="450">
              <a:latin typeface="Tahoma"/>
              <a:cs typeface="Tahoma"/>
            </a:endParaRPr>
          </a:p>
        </p:txBody>
      </p:sp>
      <p:sp>
        <p:nvSpPr>
          <p:cNvPr id="4" name="object 4"/>
          <p:cNvSpPr txBox="1"/>
          <p:nvPr/>
        </p:nvSpPr>
        <p:spPr>
          <a:xfrm>
            <a:off x="2933700" y="2338831"/>
            <a:ext cx="2145665" cy="1878330"/>
          </a:xfrm>
          <a:prstGeom prst="rect">
            <a:avLst/>
          </a:prstGeom>
        </p:spPr>
        <p:txBody>
          <a:bodyPr wrap="square" lIns="0" tIns="12700" rIns="0" bIns="0" rtlCol="0" vert="horz">
            <a:spAutoFit/>
          </a:bodyPr>
          <a:lstStyle/>
          <a:p>
            <a:pPr algn="ctr" marR="5715">
              <a:lnSpc>
                <a:spcPct val="100000"/>
              </a:lnSpc>
              <a:spcBef>
                <a:spcPts val="100"/>
              </a:spcBef>
            </a:pPr>
            <a:r>
              <a:rPr dirty="0" sz="2700" spc="-5" b="1">
                <a:solidFill>
                  <a:srgbClr val="006500"/>
                </a:solidFill>
                <a:latin typeface="Tahoma"/>
                <a:cs typeface="Tahoma"/>
              </a:rPr>
              <a:t>Gaussians</a:t>
            </a:r>
            <a:endParaRPr sz="2700">
              <a:latin typeface="Tahoma"/>
              <a:cs typeface="Tahoma"/>
            </a:endParaRPr>
          </a:p>
          <a:p>
            <a:pPr algn="ctr" marL="384810" marR="389890">
              <a:lnSpc>
                <a:spcPct val="119600"/>
              </a:lnSpc>
              <a:spcBef>
                <a:spcPts val="975"/>
              </a:spcBef>
            </a:pPr>
            <a:r>
              <a:rPr dirty="0" sz="1200" spc="-5" b="1">
                <a:latin typeface="Tahoma"/>
                <a:cs typeface="Tahoma"/>
              </a:rPr>
              <a:t>Andrew W.</a:t>
            </a:r>
            <a:r>
              <a:rPr dirty="0" sz="1200" spc="-70" b="1">
                <a:latin typeface="Tahoma"/>
                <a:cs typeface="Tahoma"/>
              </a:rPr>
              <a:t> </a:t>
            </a:r>
            <a:r>
              <a:rPr dirty="0" sz="1200" spc="-10" b="1">
                <a:latin typeface="Tahoma"/>
                <a:cs typeface="Tahoma"/>
              </a:rPr>
              <a:t>Moore  </a:t>
            </a:r>
            <a:r>
              <a:rPr dirty="0" sz="1200" spc="-5" b="1">
                <a:latin typeface="Tahoma"/>
                <a:cs typeface="Tahoma"/>
              </a:rPr>
              <a:t>Professor</a:t>
            </a:r>
            <a:endParaRPr sz="1200">
              <a:latin typeface="Tahoma"/>
              <a:cs typeface="Tahoma"/>
            </a:endParaRPr>
          </a:p>
          <a:p>
            <a:pPr algn="ctr" marR="5080">
              <a:lnSpc>
                <a:spcPct val="119600"/>
              </a:lnSpc>
              <a:spcBef>
                <a:spcPts val="5"/>
              </a:spcBef>
            </a:pPr>
            <a:r>
              <a:rPr dirty="0" sz="1200" spc="-5" b="1">
                <a:latin typeface="Tahoma"/>
                <a:cs typeface="Tahoma"/>
              </a:rPr>
              <a:t>School of</a:t>
            </a:r>
            <a:r>
              <a:rPr dirty="0" sz="1200" spc="10" b="1">
                <a:latin typeface="Tahoma"/>
                <a:cs typeface="Tahoma"/>
              </a:rPr>
              <a:t> </a:t>
            </a:r>
            <a:r>
              <a:rPr dirty="0" sz="1200" spc="-5" b="1">
                <a:latin typeface="Tahoma"/>
                <a:cs typeface="Tahoma"/>
              </a:rPr>
              <a:t>Computer</a:t>
            </a:r>
            <a:r>
              <a:rPr dirty="0" sz="1200" spc="15" b="1">
                <a:latin typeface="Tahoma"/>
                <a:cs typeface="Tahoma"/>
              </a:rPr>
              <a:t> </a:t>
            </a:r>
            <a:r>
              <a:rPr dirty="0" sz="1200" spc="-5" b="1">
                <a:latin typeface="Tahoma"/>
                <a:cs typeface="Tahoma"/>
              </a:rPr>
              <a:t>Science </a:t>
            </a:r>
            <a:r>
              <a:rPr dirty="0" sz="1200" spc="-5" b="1">
                <a:latin typeface="Tahoma"/>
                <a:cs typeface="Tahoma"/>
              </a:rPr>
              <a:t> </a:t>
            </a:r>
            <a:r>
              <a:rPr dirty="0" sz="1200" spc="-5" b="1">
                <a:latin typeface="Tahoma"/>
                <a:cs typeface="Tahoma"/>
              </a:rPr>
              <a:t>Carnegie Mellon</a:t>
            </a:r>
            <a:r>
              <a:rPr dirty="0" sz="1200" spc="-70" b="1">
                <a:latin typeface="Tahoma"/>
                <a:cs typeface="Tahoma"/>
              </a:rPr>
              <a:t> </a:t>
            </a:r>
            <a:r>
              <a:rPr dirty="0" sz="1200" b="1">
                <a:latin typeface="Tahoma"/>
                <a:cs typeface="Tahoma"/>
              </a:rPr>
              <a:t>University</a:t>
            </a:r>
            <a:endParaRPr sz="1200">
              <a:latin typeface="Tahoma"/>
              <a:cs typeface="Tahoma"/>
            </a:endParaRPr>
          </a:p>
          <a:p>
            <a:pPr algn="ctr" marL="519430" marR="525145">
              <a:lnSpc>
                <a:spcPct val="120600"/>
              </a:lnSpc>
              <a:spcBef>
                <a:spcPts val="10"/>
              </a:spcBef>
            </a:pPr>
            <a:r>
              <a:rPr dirty="0" sz="800" spc="-5">
                <a:latin typeface="Tahoma"/>
                <a:cs typeface="Tahoma"/>
                <a:hlinkClick r:id="rId2"/>
              </a:rPr>
              <a:t>www.cs.cmu.edu/~awm </a:t>
            </a:r>
            <a:r>
              <a:rPr dirty="0" sz="800" spc="-5">
                <a:latin typeface="Tahoma"/>
                <a:cs typeface="Tahoma"/>
              </a:rPr>
              <a:t> </a:t>
            </a:r>
            <a:r>
              <a:rPr dirty="0" sz="800" spc="-5">
                <a:latin typeface="Tahoma"/>
                <a:cs typeface="Tahoma"/>
                <a:hlinkClick r:id="rId3"/>
              </a:rPr>
              <a:t>awm@cs.cmu.edu</a:t>
            </a:r>
            <a:endParaRPr sz="800">
              <a:latin typeface="Tahoma"/>
              <a:cs typeface="Tahoma"/>
            </a:endParaRPr>
          </a:p>
          <a:p>
            <a:pPr algn="ctr" marR="5080">
              <a:lnSpc>
                <a:spcPct val="100000"/>
              </a:lnSpc>
              <a:spcBef>
                <a:spcPts val="195"/>
              </a:spcBef>
            </a:pPr>
            <a:r>
              <a:rPr dirty="0" sz="800" spc="-5">
                <a:latin typeface="Tahoma"/>
                <a:cs typeface="Tahoma"/>
              </a:rPr>
              <a:t>412-268-7599</a:t>
            </a:r>
            <a:endParaRPr sz="800">
              <a:latin typeface="Tahoma"/>
              <a:cs typeface="Tahoma"/>
            </a:endParaRPr>
          </a:p>
        </p:txBody>
      </p:sp>
      <p:sp>
        <p:nvSpPr>
          <p:cNvPr id="5" name="object 5"/>
          <p:cNvSpPr txBox="1"/>
          <p:nvPr/>
        </p:nvSpPr>
        <p:spPr>
          <a:xfrm>
            <a:off x="4457700" y="1301496"/>
            <a:ext cx="1638300" cy="809625"/>
          </a:xfrm>
          <a:prstGeom prst="rect">
            <a:avLst/>
          </a:prstGeom>
          <a:ln w="3175">
            <a:solidFill>
              <a:srgbClr val="000000"/>
            </a:solidFill>
          </a:ln>
        </p:spPr>
        <p:txBody>
          <a:bodyPr wrap="square" lIns="0" tIns="22225" rIns="0" bIns="0" rtlCol="0" vert="horz">
            <a:spAutoFit/>
          </a:bodyPr>
          <a:lstStyle/>
          <a:p>
            <a:pPr marL="46355" marR="57785">
              <a:lnSpc>
                <a:spcPct val="100000"/>
              </a:lnSpc>
              <a:spcBef>
                <a:spcPts val="175"/>
              </a:spcBef>
            </a:pPr>
            <a:r>
              <a:rPr dirty="0" sz="500" spc="-5">
                <a:latin typeface="Tahoma"/>
                <a:cs typeface="Tahoma"/>
              </a:rPr>
              <a:t>Note to other teachers and users of these slides.  Andrew would be delighted if you found this source  material useful in giving your own lectures. Feel free  to use these slides verbatim, or to modify them to fit  your own needs. PowerPoint originals are available. If  you </a:t>
            </a:r>
            <a:r>
              <a:rPr dirty="0" sz="500">
                <a:latin typeface="Tahoma"/>
                <a:cs typeface="Tahoma"/>
              </a:rPr>
              <a:t>make </a:t>
            </a:r>
            <a:r>
              <a:rPr dirty="0" sz="500" spc="-5">
                <a:latin typeface="Tahoma"/>
                <a:cs typeface="Tahoma"/>
              </a:rPr>
              <a:t>use of a significant portion of these slides in  your own lecture, please include this message, or the  following link to the </a:t>
            </a:r>
            <a:r>
              <a:rPr dirty="0" sz="500">
                <a:latin typeface="Tahoma"/>
                <a:cs typeface="Tahoma"/>
              </a:rPr>
              <a:t>source </a:t>
            </a:r>
            <a:r>
              <a:rPr dirty="0" sz="500" spc="-5">
                <a:latin typeface="Tahoma"/>
                <a:cs typeface="Tahoma"/>
              </a:rPr>
              <a:t>repository of Andrew’s  tutorials: </a:t>
            </a:r>
            <a:r>
              <a:rPr dirty="0" u="sng" sz="500" spc="-5">
                <a:solidFill>
                  <a:srgbClr val="FF0000"/>
                </a:solidFill>
                <a:uFill>
                  <a:solidFill>
                    <a:srgbClr val="FF0000"/>
                  </a:solidFill>
                </a:uFill>
                <a:latin typeface="Tahoma"/>
                <a:cs typeface="Tahoma"/>
                <a:hlinkClick r:id="rId4"/>
              </a:rPr>
              <a:t>http://www.cs.cmu.edu/~awm/tutorials</a:t>
            </a:r>
            <a:r>
              <a:rPr dirty="0" sz="500" spc="5">
                <a:solidFill>
                  <a:srgbClr val="FF0000"/>
                </a:solidFill>
                <a:latin typeface="Tahoma"/>
                <a:cs typeface="Tahoma"/>
                <a:hlinkClick r:id="rId4"/>
              </a:rPr>
              <a:t> </a:t>
            </a:r>
            <a:r>
              <a:rPr dirty="0" sz="500" spc="-5">
                <a:latin typeface="Tahoma"/>
                <a:cs typeface="Tahoma"/>
              </a:rPr>
              <a:t>.</a:t>
            </a:r>
            <a:endParaRPr sz="500">
              <a:latin typeface="Tahoma"/>
              <a:cs typeface="Tahoma"/>
            </a:endParaRPr>
          </a:p>
          <a:p>
            <a:pPr marL="46355">
              <a:lnSpc>
                <a:spcPct val="100000"/>
              </a:lnSpc>
            </a:pPr>
            <a:r>
              <a:rPr dirty="0" sz="500" spc="-5">
                <a:latin typeface="Tahoma"/>
                <a:cs typeface="Tahoma"/>
              </a:rPr>
              <a:t>Comments and corrections gratefully</a:t>
            </a:r>
            <a:r>
              <a:rPr dirty="0" sz="500" spc="20">
                <a:latin typeface="Tahoma"/>
                <a:cs typeface="Tahoma"/>
              </a:rPr>
              <a:t> </a:t>
            </a:r>
            <a:r>
              <a:rPr dirty="0" sz="500" spc="-5">
                <a:latin typeface="Tahoma"/>
                <a:cs typeface="Tahoma"/>
              </a:rPr>
              <a:t>received.</a:t>
            </a:r>
            <a:endParaRPr sz="500">
              <a:latin typeface="Tahoma"/>
              <a:cs typeface="Tahoma"/>
            </a:endParaRPr>
          </a:p>
        </p:txBody>
      </p:sp>
      <p:sp>
        <p:nvSpPr>
          <p:cNvPr id="6" name="object 6"/>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7" name="object 7"/>
          <p:cNvSpPr txBox="1"/>
          <p:nvPr/>
        </p:nvSpPr>
        <p:spPr>
          <a:xfrm>
            <a:off x="1622297" y="8726678"/>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8" name="object 8"/>
          <p:cNvSpPr txBox="1"/>
          <p:nvPr/>
        </p:nvSpPr>
        <p:spPr>
          <a:xfrm>
            <a:off x="5958079" y="8726678"/>
            <a:ext cx="18034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a:latin typeface="Tahoma"/>
                <a:cs typeface="Tahoma"/>
              </a:rPr>
              <a:t>2</a:t>
            </a:r>
            <a:endParaRPr sz="450">
              <a:latin typeface="Tahoma"/>
              <a:cs typeface="Tahoma"/>
            </a:endParaRPr>
          </a:p>
        </p:txBody>
      </p:sp>
      <p:sp>
        <p:nvSpPr>
          <p:cNvPr id="9" name="object 9"/>
          <p:cNvSpPr txBox="1"/>
          <p:nvPr/>
        </p:nvSpPr>
        <p:spPr>
          <a:xfrm>
            <a:off x="1760220" y="5603477"/>
            <a:ext cx="3508375" cy="2466975"/>
          </a:xfrm>
          <a:prstGeom prst="rect">
            <a:avLst/>
          </a:prstGeom>
        </p:spPr>
        <p:txBody>
          <a:bodyPr wrap="square" lIns="0" tIns="117475" rIns="0" bIns="0" rtlCol="0" vert="horz">
            <a:spAutoFit/>
          </a:bodyPr>
          <a:lstStyle/>
          <a:p>
            <a:pPr marL="680085">
              <a:lnSpc>
                <a:spcPct val="100000"/>
              </a:lnSpc>
              <a:spcBef>
                <a:spcPts val="925"/>
              </a:spcBef>
            </a:pPr>
            <a:r>
              <a:rPr dirty="0" sz="2000" spc="-5">
                <a:solidFill>
                  <a:srgbClr val="006500"/>
                </a:solidFill>
                <a:latin typeface="Tahoma"/>
                <a:cs typeface="Tahoma"/>
              </a:rPr>
              <a:t>Gaussians in Data</a:t>
            </a:r>
            <a:r>
              <a:rPr dirty="0" sz="2000" spc="-10">
                <a:solidFill>
                  <a:srgbClr val="006500"/>
                </a:solidFill>
                <a:latin typeface="Tahoma"/>
                <a:cs typeface="Tahoma"/>
              </a:rPr>
              <a:t> </a:t>
            </a:r>
            <a:r>
              <a:rPr dirty="0" sz="2000" spc="-5">
                <a:solidFill>
                  <a:srgbClr val="006500"/>
                </a:solidFill>
                <a:latin typeface="Tahoma"/>
                <a:cs typeface="Tahoma"/>
              </a:rPr>
              <a:t>Mining</a:t>
            </a:r>
            <a:endParaRPr sz="2000">
              <a:latin typeface="Tahoma"/>
              <a:cs typeface="Tahoma"/>
            </a:endParaRPr>
          </a:p>
          <a:p>
            <a:pPr marL="171450" indent="-172085">
              <a:lnSpc>
                <a:spcPct val="100000"/>
              </a:lnSpc>
              <a:spcBef>
                <a:spcPts val="660"/>
              </a:spcBef>
              <a:buChar char="•"/>
              <a:tabLst>
                <a:tab pos="172085" algn="l"/>
              </a:tabLst>
            </a:pPr>
            <a:r>
              <a:rPr dirty="0" sz="1600">
                <a:latin typeface="Tahoma"/>
                <a:cs typeface="Tahoma"/>
              </a:rPr>
              <a:t>Why </a:t>
            </a:r>
            <a:r>
              <a:rPr dirty="0" sz="1600" spc="-5">
                <a:latin typeface="Tahoma"/>
                <a:cs typeface="Tahoma"/>
              </a:rPr>
              <a:t>we should</a:t>
            </a:r>
            <a:r>
              <a:rPr dirty="0" sz="1600" spc="-20">
                <a:latin typeface="Tahoma"/>
                <a:cs typeface="Tahoma"/>
              </a:rPr>
              <a:t> </a:t>
            </a:r>
            <a:r>
              <a:rPr dirty="0" sz="1600" spc="-5">
                <a:latin typeface="Tahoma"/>
                <a:cs typeface="Tahoma"/>
              </a:rPr>
              <a:t>care</a:t>
            </a:r>
            <a:endParaRPr sz="1600">
              <a:latin typeface="Tahoma"/>
              <a:cs typeface="Tahoma"/>
            </a:endParaRPr>
          </a:p>
          <a:p>
            <a:pPr marL="171450" indent="-172085">
              <a:lnSpc>
                <a:spcPct val="100000"/>
              </a:lnSpc>
              <a:spcBef>
                <a:spcPts val="380"/>
              </a:spcBef>
              <a:buChar char="•"/>
              <a:tabLst>
                <a:tab pos="172085" algn="l"/>
              </a:tabLst>
            </a:pPr>
            <a:r>
              <a:rPr dirty="0" sz="1600">
                <a:latin typeface="Tahoma"/>
                <a:cs typeface="Tahoma"/>
              </a:rPr>
              <a:t>The </a:t>
            </a:r>
            <a:r>
              <a:rPr dirty="0" sz="1600" spc="-5">
                <a:latin typeface="Tahoma"/>
                <a:cs typeface="Tahoma"/>
              </a:rPr>
              <a:t>entropy of </a:t>
            </a:r>
            <a:r>
              <a:rPr dirty="0" sz="1600">
                <a:latin typeface="Tahoma"/>
                <a:cs typeface="Tahoma"/>
              </a:rPr>
              <a:t>a</a:t>
            </a:r>
            <a:r>
              <a:rPr dirty="0" sz="1600" spc="-25">
                <a:latin typeface="Tahoma"/>
                <a:cs typeface="Tahoma"/>
              </a:rPr>
              <a:t> </a:t>
            </a:r>
            <a:r>
              <a:rPr dirty="0" sz="1600" spc="-5">
                <a:latin typeface="Tahoma"/>
                <a:cs typeface="Tahoma"/>
              </a:rPr>
              <a:t>PDF</a:t>
            </a:r>
            <a:endParaRPr sz="1600">
              <a:latin typeface="Tahoma"/>
              <a:cs typeface="Tahoma"/>
            </a:endParaRPr>
          </a:p>
          <a:p>
            <a:pPr marL="171450" indent="-172085">
              <a:lnSpc>
                <a:spcPct val="100000"/>
              </a:lnSpc>
              <a:spcBef>
                <a:spcPts val="385"/>
              </a:spcBef>
              <a:buChar char="•"/>
              <a:tabLst>
                <a:tab pos="172085" algn="l"/>
              </a:tabLst>
            </a:pPr>
            <a:r>
              <a:rPr dirty="0" sz="1600">
                <a:latin typeface="Tahoma"/>
                <a:cs typeface="Tahoma"/>
              </a:rPr>
              <a:t>Univariate</a:t>
            </a:r>
            <a:r>
              <a:rPr dirty="0" sz="1600" spc="-10">
                <a:latin typeface="Tahoma"/>
                <a:cs typeface="Tahoma"/>
              </a:rPr>
              <a:t> </a:t>
            </a:r>
            <a:r>
              <a:rPr dirty="0" sz="1600" spc="-5">
                <a:latin typeface="Tahoma"/>
                <a:cs typeface="Tahoma"/>
              </a:rPr>
              <a:t>Gaussians</a:t>
            </a:r>
            <a:endParaRPr sz="1600">
              <a:latin typeface="Tahoma"/>
              <a:cs typeface="Tahoma"/>
            </a:endParaRPr>
          </a:p>
          <a:p>
            <a:pPr marL="171450" indent="-172085">
              <a:lnSpc>
                <a:spcPct val="100000"/>
              </a:lnSpc>
              <a:spcBef>
                <a:spcPts val="375"/>
              </a:spcBef>
              <a:buChar char="•"/>
              <a:tabLst>
                <a:tab pos="172085" algn="l"/>
              </a:tabLst>
            </a:pPr>
            <a:r>
              <a:rPr dirty="0" sz="1600">
                <a:latin typeface="Tahoma"/>
                <a:cs typeface="Tahoma"/>
              </a:rPr>
              <a:t>Multivariate</a:t>
            </a:r>
            <a:r>
              <a:rPr dirty="0" sz="1600" spc="-10">
                <a:latin typeface="Tahoma"/>
                <a:cs typeface="Tahoma"/>
              </a:rPr>
              <a:t> </a:t>
            </a:r>
            <a:r>
              <a:rPr dirty="0" sz="1600">
                <a:latin typeface="Tahoma"/>
                <a:cs typeface="Tahoma"/>
              </a:rPr>
              <a:t>Gaussians</a:t>
            </a:r>
            <a:endParaRPr sz="1600">
              <a:latin typeface="Tahoma"/>
              <a:cs typeface="Tahoma"/>
            </a:endParaRPr>
          </a:p>
          <a:p>
            <a:pPr marL="171450" indent="-172085">
              <a:lnSpc>
                <a:spcPct val="100000"/>
              </a:lnSpc>
              <a:spcBef>
                <a:spcPts val="380"/>
              </a:spcBef>
              <a:buChar char="•"/>
              <a:tabLst>
                <a:tab pos="172085" algn="l"/>
              </a:tabLst>
            </a:pPr>
            <a:r>
              <a:rPr dirty="0" sz="1600" spc="-5">
                <a:latin typeface="Tahoma"/>
                <a:cs typeface="Tahoma"/>
              </a:rPr>
              <a:t>Bayes </a:t>
            </a:r>
            <a:r>
              <a:rPr dirty="0" sz="1600">
                <a:latin typeface="Tahoma"/>
                <a:cs typeface="Tahoma"/>
              </a:rPr>
              <a:t>Rule and</a:t>
            </a:r>
            <a:r>
              <a:rPr dirty="0" sz="1600" spc="-20">
                <a:latin typeface="Tahoma"/>
                <a:cs typeface="Tahoma"/>
              </a:rPr>
              <a:t> </a:t>
            </a:r>
            <a:r>
              <a:rPr dirty="0" sz="1600" spc="-5">
                <a:latin typeface="Tahoma"/>
                <a:cs typeface="Tahoma"/>
              </a:rPr>
              <a:t>Gaussians</a:t>
            </a:r>
            <a:endParaRPr sz="1600">
              <a:latin typeface="Tahoma"/>
              <a:cs typeface="Tahoma"/>
            </a:endParaRPr>
          </a:p>
          <a:p>
            <a:pPr marL="171450" marR="111125" indent="-171450">
              <a:lnSpc>
                <a:spcPct val="100000"/>
              </a:lnSpc>
              <a:spcBef>
                <a:spcPts val="385"/>
              </a:spcBef>
              <a:buChar char="•"/>
              <a:tabLst>
                <a:tab pos="172085" algn="l"/>
              </a:tabLst>
            </a:pPr>
            <a:r>
              <a:rPr dirty="0" sz="1600">
                <a:latin typeface="Tahoma"/>
                <a:cs typeface="Tahoma"/>
              </a:rPr>
              <a:t>Maximum Likelihood and MAP</a:t>
            </a:r>
            <a:r>
              <a:rPr dirty="0" sz="1600" spc="-95">
                <a:latin typeface="Tahoma"/>
                <a:cs typeface="Tahoma"/>
              </a:rPr>
              <a:t> </a:t>
            </a:r>
            <a:r>
              <a:rPr dirty="0" sz="1600">
                <a:latin typeface="Tahoma"/>
                <a:cs typeface="Tahoma"/>
              </a:rPr>
              <a:t>using  </a:t>
            </a:r>
            <a:r>
              <a:rPr dirty="0" sz="1600" spc="-5">
                <a:latin typeface="Tahoma"/>
                <a:cs typeface="Tahoma"/>
              </a:rPr>
              <a:t>Gaussians</a:t>
            </a:r>
            <a:endParaRPr sz="1600">
              <a:latin typeface="Tahoma"/>
              <a:cs typeface="Tahoma"/>
            </a:endParaRPr>
          </a:p>
        </p:txBody>
      </p:sp>
      <p:sp>
        <p:nvSpPr>
          <p:cNvPr id="10" name="object 10"/>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1" name="object 11"/>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10</a:t>
            </a:fld>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09597" y="4549394"/>
            <a:ext cx="809625" cy="93980"/>
          </a:xfrm>
          <a:prstGeom prst="rect">
            <a:avLst/>
          </a:prstGeom>
        </p:spPr>
        <p:txBody>
          <a:bodyPr wrap="square" lIns="0" tIns="12700" rIns="0" bIns="0" rtlCol="0" vert="horz">
            <a:spAutoFit/>
          </a:bodyPr>
          <a:lstStyle/>
          <a:p>
            <a:pPr marL="12700">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3" name="object 3"/>
          <p:cNvSpPr txBox="1"/>
          <p:nvPr/>
        </p:nvSpPr>
        <p:spPr>
          <a:xfrm>
            <a:off x="5914135" y="4549394"/>
            <a:ext cx="224790" cy="93980"/>
          </a:xfrm>
          <a:prstGeom prst="rect">
            <a:avLst/>
          </a:prstGeom>
        </p:spPr>
        <p:txBody>
          <a:bodyPr wrap="square" lIns="0" tIns="12700" rIns="0" bIns="0" rtlCol="0" vert="horz">
            <a:spAutoFit/>
          </a:bodyPr>
          <a:lstStyle/>
          <a:p>
            <a:pPr marL="12700">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19</a:t>
            </a:r>
            <a:endParaRPr sz="450">
              <a:latin typeface="Tahoma"/>
              <a:cs typeface="Tahoma"/>
            </a:endParaRPr>
          </a:p>
        </p:txBody>
      </p:sp>
      <p:sp>
        <p:nvSpPr>
          <p:cNvPr id="4" name="object 4"/>
          <p:cNvSpPr txBox="1">
            <a:spLocks noGrp="1"/>
          </p:cNvSpPr>
          <p:nvPr>
            <p:ph type="title"/>
          </p:nvPr>
        </p:nvSpPr>
        <p:spPr>
          <a:xfrm>
            <a:off x="2200148" y="1165352"/>
            <a:ext cx="3295015" cy="696595"/>
          </a:xfrm>
          <a:prstGeom prst="rect"/>
        </p:spPr>
        <p:txBody>
          <a:bodyPr wrap="square" lIns="0" tIns="12700" rIns="0" bIns="0" rtlCol="0" vert="horz">
            <a:spAutoFit/>
          </a:bodyPr>
          <a:lstStyle/>
          <a:p>
            <a:pPr marL="1031875" marR="5080" indent="-1019810">
              <a:lnSpc>
                <a:spcPct val="100000"/>
              </a:lnSpc>
              <a:spcBef>
                <a:spcPts val="100"/>
              </a:spcBef>
            </a:pPr>
            <a:r>
              <a:rPr dirty="0"/>
              <a:t>Other </a:t>
            </a:r>
            <a:r>
              <a:rPr dirty="0" spc="-5"/>
              <a:t>amazing facts about  Gaussians</a:t>
            </a:r>
          </a:p>
        </p:txBody>
      </p:sp>
      <p:sp>
        <p:nvSpPr>
          <p:cNvPr id="5" name="object 5"/>
          <p:cNvSpPr txBox="1"/>
          <p:nvPr/>
        </p:nvSpPr>
        <p:spPr>
          <a:xfrm>
            <a:off x="1747520" y="1919731"/>
            <a:ext cx="2621915" cy="269875"/>
          </a:xfrm>
          <a:prstGeom prst="rect">
            <a:avLst/>
          </a:prstGeom>
        </p:spPr>
        <p:txBody>
          <a:bodyPr wrap="square" lIns="0" tIns="12700" rIns="0" bIns="0" rtlCol="0" vert="horz">
            <a:spAutoFit/>
          </a:bodyPr>
          <a:lstStyle/>
          <a:p>
            <a:pPr marL="184150" indent="-172085">
              <a:lnSpc>
                <a:spcPct val="100000"/>
              </a:lnSpc>
              <a:spcBef>
                <a:spcPts val="100"/>
              </a:spcBef>
              <a:buChar char="•"/>
              <a:tabLst>
                <a:tab pos="184785" algn="l"/>
              </a:tabLst>
            </a:pPr>
            <a:r>
              <a:rPr dirty="0" sz="1600">
                <a:latin typeface="Tahoma"/>
                <a:cs typeface="Tahoma"/>
              </a:rPr>
              <a:t>Wouldn’t you like to</a:t>
            </a:r>
            <a:r>
              <a:rPr dirty="0" sz="1600" spc="-80">
                <a:latin typeface="Tahoma"/>
                <a:cs typeface="Tahoma"/>
              </a:rPr>
              <a:t> </a:t>
            </a:r>
            <a:r>
              <a:rPr dirty="0" sz="1600">
                <a:latin typeface="Tahoma"/>
                <a:cs typeface="Tahoma"/>
              </a:rPr>
              <a:t>know?</a:t>
            </a:r>
            <a:endParaRPr sz="1600">
              <a:latin typeface="Tahoma"/>
              <a:cs typeface="Tahoma"/>
            </a:endParaRPr>
          </a:p>
        </p:txBody>
      </p:sp>
      <p:sp>
        <p:nvSpPr>
          <p:cNvPr id="6" name="object 6"/>
          <p:cNvSpPr txBox="1"/>
          <p:nvPr/>
        </p:nvSpPr>
        <p:spPr>
          <a:xfrm>
            <a:off x="1747520" y="3380491"/>
            <a:ext cx="4117340" cy="269875"/>
          </a:xfrm>
          <a:prstGeom prst="rect">
            <a:avLst/>
          </a:prstGeom>
        </p:spPr>
        <p:txBody>
          <a:bodyPr wrap="square" lIns="0" tIns="12700" rIns="0" bIns="0" rtlCol="0" vert="horz">
            <a:spAutoFit/>
          </a:bodyPr>
          <a:lstStyle/>
          <a:p>
            <a:pPr marL="184150" indent="-172085">
              <a:lnSpc>
                <a:spcPct val="100000"/>
              </a:lnSpc>
              <a:spcBef>
                <a:spcPts val="100"/>
              </a:spcBef>
              <a:buChar char="•"/>
              <a:tabLst>
                <a:tab pos="184785" algn="l"/>
              </a:tabLst>
            </a:pPr>
            <a:r>
              <a:rPr dirty="0" sz="1600">
                <a:latin typeface="Tahoma"/>
                <a:cs typeface="Tahoma"/>
              </a:rPr>
              <a:t>We will not examine them until we need</a:t>
            </a:r>
            <a:r>
              <a:rPr dirty="0" sz="1600" spc="-75">
                <a:latin typeface="Tahoma"/>
                <a:cs typeface="Tahoma"/>
              </a:rPr>
              <a:t> </a:t>
            </a:r>
            <a:r>
              <a:rPr dirty="0" sz="1600">
                <a:latin typeface="Tahoma"/>
                <a:cs typeface="Tahoma"/>
              </a:rPr>
              <a:t>to.</a:t>
            </a:r>
            <a:endParaRPr sz="1600">
              <a:latin typeface="Tahoma"/>
              <a:cs typeface="Tahoma"/>
            </a:endParaRPr>
          </a:p>
        </p:txBody>
      </p:sp>
      <p:sp>
        <p:nvSpPr>
          <p:cNvPr id="7" name="object 7"/>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8" name="object 8"/>
          <p:cNvSpPr txBox="1"/>
          <p:nvPr/>
        </p:nvSpPr>
        <p:spPr>
          <a:xfrm>
            <a:off x="1622297" y="8726678"/>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9" name="object 9"/>
          <p:cNvSpPr txBox="1"/>
          <p:nvPr/>
        </p:nvSpPr>
        <p:spPr>
          <a:xfrm>
            <a:off x="5926835" y="8726678"/>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20</a:t>
            </a:r>
            <a:endParaRPr sz="450">
              <a:latin typeface="Tahoma"/>
              <a:cs typeface="Tahoma"/>
            </a:endParaRPr>
          </a:p>
        </p:txBody>
      </p:sp>
      <p:sp>
        <p:nvSpPr>
          <p:cNvPr id="10" name="object 10"/>
          <p:cNvSpPr txBox="1"/>
          <p:nvPr/>
        </p:nvSpPr>
        <p:spPr>
          <a:xfrm>
            <a:off x="2656332" y="5525516"/>
            <a:ext cx="2395220" cy="361315"/>
          </a:xfrm>
          <a:prstGeom prst="rect">
            <a:avLst/>
          </a:prstGeom>
        </p:spPr>
        <p:txBody>
          <a:bodyPr wrap="square" lIns="0" tIns="12700" rIns="0" bIns="0" rtlCol="0" vert="horz">
            <a:spAutoFit/>
          </a:bodyPr>
          <a:lstStyle/>
          <a:p>
            <a:pPr>
              <a:lnSpc>
                <a:spcPct val="100000"/>
              </a:lnSpc>
              <a:spcBef>
                <a:spcPts val="100"/>
              </a:spcBef>
            </a:pPr>
            <a:r>
              <a:rPr dirty="0" sz="2200" spc="-5">
                <a:solidFill>
                  <a:srgbClr val="006500"/>
                </a:solidFill>
                <a:latin typeface="Tahoma"/>
                <a:cs typeface="Tahoma"/>
              </a:rPr>
              <a:t>Bivariate</a:t>
            </a:r>
            <a:r>
              <a:rPr dirty="0" sz="2200" spc="-70">
                <a:solidFill>
                  <a:srgbClr val="006500"/>
                </a:solidFill>
                <a:latin typeface="Tahoma"/>
                <a:cs typeface="Tahoma"/>
              </a:rPr>
              <a:t> </a:t>
            </a:r>
            <a:r>
              <a:rPr dirty="0" sz="2200" spc="-5">
                <a:solidFill>
                  <a:srgbClr val="006500"/>
                </a:solidFill>
                <a:latin typeface="Tahoma"/>
                <a:cs typeface="Tahoma"/>
              </a:rPr>
              <a:t>Gaussians</a:t>
            </a:r>
            <a:endParaRPr sz="2200">
              <a:latin typeface="Tahoma"/>
              <a:cs typeface="Tahoma"/>
            </a:endParaRPr>
          </a:p>
        </p:txBody>
      </p:sp>
      <p:sp>
        <p:nvSpPr>
          <p:cNvPr id="11" name="object 11"/>
          <p:cNvSpPr/>
          <p:nvPr/>
        </p:nvSpPr>
        <p:spPr>
          <a:xfrm>
            <a:off x="3384803" y="6521195"/>
            <a:ext cx="105410" cy="148590"/>
          </a:xfrm>
          <a:custGeom>
            <a:avLst/>
            <a:gdLst/>
            <a:ahLst/>
            <a:cxnLst/>
            <a:rect l="l" t="t" r="r" b="b"/>
            <a:pathLst>
              <a:path w="105410" h="148590">
                <a:moveTo>
                  <a:pt x="105156" y="0"/>
                </a:moveTo>
                <a:lnTo>
                  <a:pt x="0" y="148589"/>
                </a:lnTo>
              </a:path>
            </a:pathLst>
          </a:custGeom>
          <a:ln w="3441">
            <a:solidFill>
              <a:srgbClr val="000000"/>
            </a:solidFill>
          </a:ln>
        </p:spPr>
        <p:txBody>
          <a:bodyPr wrap="square" lIns="0" tIns="0" rIns="0" bIns="0" rtlCol="0"/>
          <a:lstStyle/>
          <a:p/>
        </p:txBody>
      </p:sp>
      <p:sp>
        <p:nvSpPr>
          <p:cNvPr id="12" name="object 12"/>
          <p:cNvSpPr/>
          <p:nvPr/>
        </p:nvSpPr>
        <p:spPr>
          <a:xfrm>
            <a:off x="2849117" y="6500621"/>
            <a:ext cx="671830" cy="0"/>
          </a:xfrm>
          <a:custGeom>
            <a:avLst/>
            <a:gdLst/>
            <a:ahLst/>
            <a:cxnLst/>
            <a:rect l="l" t="t" r="r" b="b"/>
            <a:pathLst>
              <a:path w="671829" h="0">
                <a:moveTo>
                  <a:pt x="0" y="0"/>
                </a:moveTo>
                <a:lnTo>
                  <a:pt x="671321" y="0"/>
                </a:lnTo>
              </a:path>
            </a:pathLst>
          </a:custGeom>
          <a:ln w="6883">
            <a:solidFill>
              <a:srgbClr val="000000"/>
            </a:solidFill>
          </a:ln>
        </p:spPr>
        <p:txBody>
          <a:bodyPr wrap="square" lIns="0" tIns="0" rIns="0" bIns="0" rtlCol="0"/>
          <a:lstStyle/>
          <a:p/>
        </p:txBody>
      </p:sp>
      <p:sp>
        <p:nvSpPr>
          <p:cNvPr id="13" name="object 13"/>
          <p:cNvSpPr/>
          <p:nvPr/>
        </p:nvSpPr>
        <p:spPr>
          <a:xfrm>
            <a:off x="3950970" y="6518147"/>
            <a:ext cx="69850" cy="0"/>
          </a:xfrm>
          <a:custGeom>
            <a:avLst/>
            <a:gdLst/>
            <a:ahLst/>
            <a:cxnLst/>
            <a:rect l="l" t="t" r="r" b="b"/>
            <a:pathLst>
              <a:path w="69850" h="0">
                <a:moveTo>
                  <a:pt x="0" y="0"/>
                </a:moveTo>
                <a:lnTo>
                  <a:pt x="69341" y="0"/>
                </a:lnTo>
              </a:path>
            </a:pathLst>
          </a:custGeom>
          <a:ln w="3441">
            <a:solidFill>
              <a:srgbClr val="000000"/>
            </a:solidFill>
          </a:ln>
        </p:spPr>
        <p:txBody>
          <a:bodyPr wrap="square" lIns="0" tIns="0" rIns="0" bIns="0" rtlCol="0"/>
          <a:lstStyle/>
          <a:p/>
        </p:txBody>
      </p:sp>
      <p:sp>
        <p:nvSpPr>
          <p:cNvPr id="14" name="object 14"/>
          <p:cNvSpPr txBox="1"/>
          <p:nvPr/>
        </p:nvSpPr>
        <p:spPr>
          <a:xfrm>
            <a:off x="3546347" y="6255659"/>
            <a:ext cx="1795145" cy="354965"/>
          </a:xfrm>
          <a:prstGeom prst="rect">
            <a:avLst/>
          </a:prstGeom>
        </p:spPr>
        <p:txBody>
          <a:bodyPr wrap="square" lIns="0" tIns="13335" rIns="0" bIns="0" rtlCol="0" vert="horz">
            <a:spAutoFit/>
          </a:bodyPr>
          <a:lstStyle/>
          <a:p>
            <a:pPr>
              <a:lnSpc>
                <a:spcPct val="100000"/>
              </a:lnSpc>
              <a:spcBef>
                <a:spcPts val="105"/>
              </a:spcBef>
              <a:tabLst>
                <a:tab pos="1061085" algn="l"/>
              </a:tabLst>
            </a:pPr>
            <a:r>
              <a:rPr dirty="0" sz="1300" spc="-75">
                <a:latin typeface="Times New Roman"/>
                <a:cs typeface="Times New Roman"/>
              </a:rPr>
              <a:t>exp</a:t>
            </a:r>
            <a:r>
              <a:rPr dirty="0" sz="2150" spc="-75">
                <a:latin typeface="Symbol"/>
                <a:cs typeface="Symbol"/>
              </a:rPr>
              <a:t></a:t>
            </a:r>
            <a:r>
              <a:rPr dirty="0" sz="2150" spc="-75">
                <a:latin typeface="Times New Roman"/>
                <a:cs typeface="Times New Roman"/>
              </a:rPr>
              <a:t>	</a:t>
            </a:r>
            <a:r>
              <a:rPr dirty="0" sz="1300" spc="5" b="1">
                <a:latin typeface="Times New Roman"/>
                <a:cs typeface="Times New Roman"/>
              </a:rPr>
              <a:t>Σ </a:t>
            </a:r>
            <a:r>
              <a:rPr dirty="0" sz="1300" spc="15">
                <a:latin typeface="Times New Roman"/>
                <a:cs typeface="Times New Roman"/>
              </a:rPr>
              <a:t>(</a:t>
            </a:r>
            <a:r>
              <a:rPr dirty="0" sz="1300" spc="15" b="1">
                <a:latin typeface="Times New Roman"/>
                <a:cs typeface="Times New Roman"/>
              </a:rPr>
              <a:t>x </a:t>
            </a:r>
            <a:r>
              <a:rPr dirty="0" sz="1300" spc="5">
                <a:latin typeface="Symbol"/>
                <a:cs typeface="Symbol"/>
              </a:rPr>
              <a:t></a:t>
            </a:r>
            <a:r>
              <a:rPr dirty="0" sz="1300" spc="-120">
                <a:latin typeface="Times New Roman"/>
                <a:cs typeface="Times New Roman"/>
              </a:rPr>
              <a:t> </a:t>
            </a:r>
            <a:r>
              <a:rPr dirty="0" sz="1300" spc="-70" b="1">
                <a:latin typeface="Times New Roman"/>
                <a:cs typeface="Times New Roman"/>
              </a:rPr>
              <a:t>μ</a:t>
            </a:r>
            <a:r>
              <a:rPr dirty="0" sz="1300" spc="-70">
                <a:latin typeface="Times New Roman"/>
                <a:cs typeface="Times New Roman"/>
              </a:rPr>
              <a:t>)</a:t>
            </a:r>
            <a:r>
              <a:rPr dirty="0" sz="2150" spc="-70">
                <a:latin typeface="Symbol"/>
                <a:cs typeface="Symbol"/>
              </a:rPr>
              <a:t></a:t>
            </a:r>
            <a:endParaRPr sz="2150">
              <a:latin typeface="Symbol"/>
              <a:cs typeface="Symbol"/>
            </a:endParaRPr>
          </a:p>
        </p:txBody>
      </p:sp>
      <p:sp>
        <p:nvSpPr>
          <p:cNvPr id="15" name="object 15"/>
          <p:cNvSpPr txBox="1"/>
          <p:nvPr/>
        </p:nvSpPr>
        <p:spPr>
          <a:xfrm>
            <a:off x="3829841" y="6363509"/>
            <a:ext cx="665480" cy="225425"/>
          </a:xfrm>
          <a:prstGeom prst="rect">
            <a:avLst/>
          </a:prstGeom>
        </p:spPr>
        <p:txBody>
          <a:bodyPr wrap="square" lIns="0" tIns="13970" rIns="0" bIns="0" rtlCol="0" vert="horz">
            <a:spAutoFit/>
          </a:bodyPr>
          <a:lstStyle/>
          <a:p>
            <a:pPr>
              <a:lnSpc>
                <a:spcPct val="100000"/>
              </a:lnSpc>
              <a:spcBef>
                <a:spcPts val="110"/>
              </a:spcBef>
            </a:pPr>
            <a:r>
              <a:rPr dirty="0" sz="1300" spc="5">
                <a:latin typeface="Symbol"/>
                <a:cs typeface="Symbol"/>
              </a:rPr>
              <a:t></a:t>
            </a:r>
            <a:r>
              <a:rPr dirty="0" sz="1300" spc="5">
                <a:latin typeface="Times New Roman"/>
                <a:cs typeface="Times New Roman"/>
              </a:rPr>
              <a:t> </a:t>
            </a:r>
            <a:r>
              <a:rPr dirty="0" sz="1300" spc="15">
                <a:latin typeface="Times New Roman"/>
                <a:cs typeface="Times New Roman"/>
              </a:rPr>
              <a:t>(</a:t>
            </a:r>
            <a:r>
              <a:rPr dirty="0" sz="1300" spc="15" b="1">
                <a:latin typeface="Times New Roman"/>
                <a:cs typeface="Times New Roman"/>
              </a:rPr>
              <a:t>x </a:t>
            </a:r>
            <a:r>
              <a:rPr dirty="0" sz="1300" spc="5">
                <a:latin typeface="Symbol"/>
                <a:cs typeface="Symbol"/>
              </a:rPr>
              <a:t></a:t>
            </a:r>
            <a:r>
              <a:rPr dirty="0" sz="1300" spc="-35">
                <a:latin typeface="Times New Roman"/>
                <a:cs typeface="Times New Roman"/>
              </a:rPr>
              <a:t> </a:t>
            </a:r>
            <a:r>
              <a:rPr dirty="0" sz="1300" spc="15" b="1">
                <a:latin typeface="Times New Roman"/>
                <a:cs typeface="Times New Roman"/>
              </a:rPr>
              <a:t>μ</a:t>
            </a:r>
            <a:r>
              <a:rPr dirty="0" sz="1300" spc="15">
                <a:latin typeface="Times New Roman"/>
                <a:cs typeface="Times New Roman"/>
              </a:rPr>
              <a:t>)</a:t>
            </a:r>
            <a:endParaRPr sz="1300">
              <a:latin typeface="Times New Roman"/>
              <a:cs typeface="Times New Roman"/>
            </a:endParaRPr>
          </a:p>
        </p:txBody>
      </p:sp>
      <p:sp>
        <p:nvSpPr>
          <p:cNvPr id="16" name="object 16"/>
          <p:cNvSpPr txBox="1"/>
          <p:nvPr/>
        </p:nvSpPr>
        <p:spPr>
          <a:xfrm>
            <a:off x="3961645" y="6358134"/>
            <a:ext cx="872490" cy="142240"/>
          </a:xfrm>
          <a:prstGeom prst="rect">
            <a:avLst/>
          </a:prstGeom>
        </p:spPr>
        <p:txBody>
          <a:bodyPr wrap="square" lIns="0" tIns="13970" rIns="0" bIns="0" rtlCol="0" vert="horz">
            <a:spAutoFit/>
          </a:bodyPr>
          <a:lstStyle/>
          <a:p>
            <a:pPr>
              <a:lnSpc>
                <a:spcPct val="100000"/>
              </a:lnSpc>
              <a:spcBef>
                <a:spcPts val="110"/>
              </a:spcBef>
              <a:tabLst>
                <a:tab pos="522605" algn="l"/>
                <a:tab pos="762635" algn="l"/>
              </a:tabLst>
            </a:pPr>
            <a:r>
              <a:rPr dirty="0" baseline="3703" sz="1125" spc="7">
                <a:latin typeface="Times New Roman"/>
                <a:cs typeface="Times New Roman"/>
              </a:rPr>
              <a:t>1</a:t>
            </a:r>
            <a:r>
              <a:rPr dirty="0" baseline="3703" sz="1125" spc="7">
                <a:latin typeface="Times New Roman"/>
                <a:cs typeface="Times New Roman"/>
              </a:rPr>
              <a:t>	</a:t>
            </a:r>
            <a:r>
              <a:rPr dirty="0" sz="750" spc="5" i="1">
                <a:latin typeface="Times New Roman"/>
                <a:cs typeface="Times New Roman"/>
              </a:rPr>
              <a:t>T</a:t>
            </a:r>
            <a:r>
              <a:rPr dirty="0" sz="750" spc="5" i="1">
                <a:latin typeface="Times New Roman"/>
                <a:cs typeface="Times New Roman"/>
              </a:rPr>
              <a:t>	</a:t>
            </a:r>
            <a:r>
              <a:rPr dirty="0" sz="750" spc="-40">
                <a:latin typeface="Symbol"/>
                <a:cs typeface="Symbol"/>
              </a:rPr>
              <a:t></a:t>
            </a:r>
            <a:r>
              <a:rPr dirty="0" sz="750" spc="5">
                <a:latin typeface="Times New Roman"/>
                <a:cs typeface="Times New Roman"/>
              </a:rPr>
              <a:t>1</a:t>
            </a:r>
            <a:endParaRPr sz="750">
              <a:latin typeface="Times New Roman"/>
              <a:cs typeface="Times New Roman"/>
            </a:endParaRPr>
          </a:p>
        </p:txBody>
      </p:sp>
      <p:sp>
        <p:nvSpPr>
          <p:cNvPr id="17" name="object 17"/>
          <p:cNvSpPr txBox="1"/>
          <p:nvPr/>
        </p:nvSpPr>
        <p:spPr>
          <a:xfrm>
            <a:off x="2393442" y="6363509"/>
            <a:ext cx="428625" cy="225425"/>
          </a:xfrm>
          <a:prstGeom prst="rect">
            <a:avLst/>
          </a:prstGeom>
        </p:spPr>
        <p:txBody>
          <a:bodyPr wrap="square" lIns="0" tIns="13970" rIns="0" bIns="0" rtlCol="0" vert="horz">
            <a:spAutoFit/>
          </a:bodyPr>
          <a:lstStyle/>
          <a:p>
            <a:pPr>
              <a:lnSpc>
                <a:spcPct val="100000"/>
              </a:lnSpc>
              <a:spcBef>
                <a:spcPts val="110"/>
              </a:spcBef>
            </a:pPr>
            <a:r>
              <a:rPr dirty="0" sz="1300" spc="20" i="1">
                <a:latin typeface="Times New Roman"/>
                <a:cs typeface="Times New Roman"/>
              </a:rPr>
              <a:t>p</a:t>
            </a:r>
            <a:r>
              <a:rPr dirty="0" sz="1300" spc="20">
                <a:latin typeface="Times New Roman"/>
                <a:cs typeface="Times New Roman"/>
              </a:rPr>
              <a:t>(</a:t>
            </a:r>
            <a:r>
              <a:rPr dirty="0" sz="1300" spc="20" b="1">
                <a:latin typeface="Times New Roman"/>
                <a:cs typeface="Times New Roman"/>
              </a:rPr>
              <a:t>x</a:t>
            </a:r>
            <a:r>
              <a:rPr dirty="0" sz="1300" spc="20">
                <a:latin typeface="Times New Roman"/>
                <a:cs typeface="Times New Roman"/>
              </a:rPr>
              <a:t>)</a:t>
            </a:r>
            <a:r>
              <a:rPr dirty="0" sz="1300" spc="-100">
                <a:latin typeface="Times New Roman"/>
                <a:cs typeface="Times New Roman"/>
              </a:rPr>
              <a:t> </a:t>
            </a:r>
            <a:r>
              <a:rPr dirty="0" sz="1300" spc="5">
                <a:latin typeface="Symbol"/>
                <a:cs typeface="Symbol"/>
              </a:rPr>
              <a:t></a:t>
            </a:r>
            <a:endParaRPr sz="1300">
              <a:latin typeface="Symbol"/>
              <a:cs typeface="Symbol"/>
            </a:endParaRPr>
          </a:p>
        </p:txBody>
      </p:sp>
      <p:sp>
        <p:nvSpPr>
          <p:cNvPr id="18" name="object 18"/>
          <p:cNvSpPr txBox="1"/>
          <p:nvPr/>
        </p:nvSpPr>
        <p:spPr>
          <a:xfrm>
            <a:off x="2835153" y="6187206"/>
            <a:ext cx="696595" cy="582295"/>
          </a:xfrm>
          <a:prstGeom prst="rect">
            <a:avLst/>
          </a:prstGeom>
        </p:spPr>
        <p:txBody>
          <a:bodyPr wrap="square" lIns="0" tIns="85090" rIns="0" bIns="0" rtlCol="0" vert="horz">
            <a:spAutoFit/>
          </a:bodyPr>
          <a:lstStyle/>
          <a:p>
            <a:pPr algn="ctr" marL="3810">
              <a:lnSpc>
                <a:spcPct val="100000"/>
              </a:lnSpc>
              <a:spcBef>
                <a:spcPts val="670"/>
              </a:spcBef>
            </a:pPr>
            <a:r>
              <a:rPr dirty="0" sz="1300">
                <a:latin typeface="Times New Roman"/>
                <a:cs typeface="Times New Roman"/>
              </a:rPr>
              <a:t>1</a:t>
            </a:r>
            <a:endParaRPr sz="1300">
              <a:latin typeface="Times New Roman"/>
              <a:cs typeface="Times New Roman"/>
            </a:endParaRPr>
          </a:p>
          <a:p>
            <a:pPr algn="ctr" marR="5080">
              <a:lnSpc>
                <a:spcPct val="100000"/>
              </a:lnSpc>
              <a:spcBef>
                <a:spcPts val="625"/>
              </a:spcBef>
            </a:pPr>
            <a:r>
              <a:rPr dirty="0" sz="1300" spc="-60">
                <a:latin typeface="Times New Roman"/>
                <a:cs typeface="Times New Roman"/>
              </a:rPr>
              <a:t>2</a:t>
            </a:r>
            <a:r>
              <a:rPr dirty="0" sz="1350" spc="-60" i="1">
                <a:latin typeface="Symbol"/>
                <a:cs typeface="Symbol"/>
              </a:rPr>
              <a:t></a:t>
            </a:r>
            <a:r>
              <a:rPr dirty="0" sz="1350" spc="-60" i="1">
                <a:latin typeface="Times New Roman"/>
                <a:cs typeface="Times New Roman"/>
              </a:rPr>
              <a:t> </a:t>
            </a:r>
            <a:r>
              <a:rPr dirty="0" sz="1300">
                <a:latin typeface="Times New Roman"/>
                <a:cs typeface="Times New Roman"/>
              </a:rPr>
              <a:t>|| </a:t>
            </a:r>
            <a:r>
              <a:rPr dirty="0" sz="1300" spc="5" b="1">
                <a:latin typeface="Times New Roman"/>
                <a:cs typeface="Times New Roman"/>
              </a:rPr>
              <a:t>Σ</a:t>
            </a:r>
            <a:r>
              <a:rPr dirty="0" sz="1300" spc="-90" b="1">
                <a:latin typeface="Times New Roman"/>
                <a:cs typeface="Times New Roman"/>
              </a:rPr>
              <a:t> </a:t>
            </a:r>
            <a:r>
              <a:rPr dirty="0" sz="1300" spc="30">
                <a:latin typeface="Times New Roman"/>
                <a:cs typeface="Times New Roman"/>
              </a:rPr>
              <a:t>||</a:t>
            </a:r>
            <a:r>
              <a:rPr dirty="0" baseline="74074" sz="1125" spc="44">
                <a:latin typeface="Times New Roman"/>
                <a:cs typeface="Times New Roman"/>
              </a:rPr>
              <a:t>1</a:t>
            </a:r>
            <a:r>
              <a:rPr dirty="0" baseline="29629" sz="1125" spc="44">
                <a:latin typeface="Times New Roman"/>
                <a:cs typeface="Times New Roman"/>
              </a:rPr>
              <a:t>2</a:t>
            </a:r>
            <a:endParaRPr baseline="29629" sz="1125">
              <a:latin typeface="Times New Roman"/>
              <a:cs typeface="Times New Roman"/>
            </a:endParaRPr>
          </a:p>
        </p:txBody>
      </p:sp>
      <p:sp>
        <p:nvSpPr>
          <p:cNvPr id="19" name="object 19"/>
          <p:cNvSpPr txBox="1"/>
          <p:nvPr/>
        </p:nvSpPr>
        <p:spPr>
          <a:xfrm>
            <a:off x="2625090" y="7308780"/>
            <a:ext cx="61594" cy="178435"/>
          </a:xfrm>
          <a:prstGeom prst="rect">
            <a:avLst/>
          </a:prstGeom>
        </p:spPr>
        <p:txBody>
          <a:bodyPr wrap="square" lIns="0" tIns="12700" rIns="0" bIns="0" rtlCol="0" vert="horz">
            <a:spAutoFit/>
          </a:bodyPr>
          <a:lstStyle/>
          <a:p>
            <a:pPr>
              <a:lnSpc>
                <a:spcPct val="100000"/>
              </a:lnSpc>
              <a:spcBef>
                <a:spcPts val="100"/>
              </a:spcBef>
            </a:pPr>
            <a:r>
              <a:rPr dirty="0" sz="1000" spc="-365">
                <a:latin typeface="Symbol"/>
                <a:cs typeface="Symbol"/>
              </a:rPr>
              <a:t>⎝</a:t>
            </a:r>
            <a:endParaRPr sz="1000">
              <a:latin typeface="Symbol"/>
              <a:cs typeface="Symbol"/>
            </a:endParaRPr>
          </a:p>
        </p:txBody>
      </p:sp>
      <p:sp>
        <p:nvSpPr>
          <p:cNvPr id="20" name="object 20"/>
          <p:cNvSpPr txBox="1"/>
          <p:nvPr/>
        </p:nvSpPr>
        <p:spPr>
          <a:xfrm>
            <a:off x="2759710" y="7292033"/>
            <a:ext cx="173990" cy="178435"/>
          </a:xfrm>
          <a:prstGeom prst="rect">
            <a:avLst/>
          </a:prstGeom>
        </p:spPr>
        <p:txBody>
          <a:bodyPr wrap="square" lIns="0" tIns="12700" rIns="0" bIns="0" rtlCol="0" vert="horz">
            <a:spAutoFit/>
          </a:bodyPr>
          <a:lstStyle/>
          <a:p>
            <a:pPr marL="25400">
              <a:lnSpc>
                <a:spcPct val="100000"/>
              </a:lnSpc>
              <a:spcBef>
                <a:spcPts val="100"/>
              </a:spcBef>
            </a:pPr>
            <a:r>
              <a:rPr dirty="0" sz="550" spc="10" i="1">
                <a:latin typeface="Times New Roman"/>
                <a:cs typeface="Times New Roman"/>
              </a:rPr>
              <a:t>y </a:t>
            </a:r>
            <a:r>
              <a:rPr dirty="0" baseline="-8333" sz="1500" spc="-547">
                <a:latin typeface="Symbol"/>
                <a:cs typeface="Symbol"/>
              </a:rPr>
              <a:t>⎠</a:t>
            </a:r>
            <a:endParaRPr baseline="-8333" sz="1500">
              <a:latin typeface="Symbol"/>
              <a:cs typeface="Symbol"/>
            </a:endParaRPr>
          </a:p>
        </p:txBody>
      </p:sp>
      <p:sp>
        <p:nvSpPr>
          <p:cNvPr id="21" name="object 21"/>
          <p:cNvSpPr txBox="1"/>
          <p:nvPr/>
        </p:nvSpPr>
        <p:spPr>
          <a:xfrm>
            <a:off x="2599690" y="7071428"/>
            <a:ext cx="334010" cy="186690"/>
          </a:xfrm>
          <a:prstGeom prst="rect">
            <a:avLst/>
          </a:prstGeom>
        </p:spPr>
        <p:txBody>
          <a:bodyPr wrap="square" lIns="0" tIns="13335" rIns="0" bIns="0" rtlCol="0" vert="horz">
            <a:spAutoFit/>
          </a:bodyPr>
          <a:lstStyle/>
          <a:p>
            <a:pPr marL="25400">
              <a:lnSpc>
                <a:spcPct val="100000"/>
              </a:lnSpc>
              <a:spcBef>
                <a:spcPts val="105"/>
              </a:spcBef>
            </a:pPr>
            <a:r>
              <a:rPr dirty="0" sz="1000" spc="-365">
                <a:latin typeface="Symbol"/>
                <a:cs typeface="Symbol"/>
              </a:rPr>
              <a:t>⎛</a:t>
            </a:r>
            <a:r>
              <a:rPr dirty="0" sz="1000" spc="-105">
                <a:latin typeface="Times New Roman"/>
                <a:cs typeface="Times New Roman"/>
              </a:rPr>
              <a:t> </a:t>
            </a:r>
            <a:r>
              <a:rPr dirty="0" baseline="2645" sz="1575" spc="-44" i="1">
                <a:latin typeface="Symbol"/>
                <a:cs typeface="Symbol"/>
              </a:rPr>
              <a:t></a:t>
            </a:r>
            <a:r>
              <a:rPr dirty="0" baseline="2645" sz="1575" spc="-44" i="1">
                <a:latin typeface="Times New Roman"/>
                <a:cs typeface="Times New Roman"/>
              </a:rPr>
              <a:t> </a:t>
            </a:r>
            <a:r>
              <a:rPr dirty="0" baseline="-20202" sz="825" spc="15" i="1">
                <a:latin typeface="Times New Roman"/>
                <a:cs typeface="Times New Roman"/>
              </a:rPr>
              <a:t>x</a:t>
            </a:r>
            <a:r>
              <a:rPr dirty="0" baseline="-20202" sz="825" spc="-112" i="1">
                <a:latin typeface="Times New Roman"/>
                <a:cs typeface="Times New Roman"/>
              </a:rPr>
              <a:t> </a:t>
            </a:r>
            <a:r>
              <a:rPr dirty="0" sz="1000" spc="-620">
                <a:latin typeface="Symbol"/>
                <a:cs typeface="Symbol"/>
              </a:rPr>
              <a:t>⎞</a:t>
            </a:r>
            <a:endParaRPr sz="1000">
              <a:latin typeface="Symbol"/>
              <a:cs typeface="Symbol"/>
            </a:endParaRPr>
          </a:p>
        </p:txBody>
      </p:sp>
      <p:sp>
        <p:nvSpPr>
          <p:cNvPr id="22" name="object 22"/>
          <p:cNvSpPr txBox="1"/>
          <p:nvPr/>
        </p:nvSpPr>
        <p:spPr>
          <a:xfrm>
            <a:off x="2390901" y="7165175"/>
            <a:ext cx="542925" cy="186690"/>
          </a:xfrm>
          <a:prstGeom prst="rect">
            <a:avLst/>
          </a:prstGeom>
        </p:spPr>
        <p:txBody>
          <a:bodyPr wrap="square" lIns="0" tIns="13335" rIns="0" bIns="0" rtlCol="0" vert="horz">
            <a:spAutoFit/>
          </a:bodyPr>
          <a:lstStyle/>
          <a:p>
            <a:pPr marL="25400">
              <a:lnSpc>
                <a:spcPct val="100000"/>
              </a:lnSpc>
              <a:spcBef>
                <a:spcPts val="105"/>
              </a:spcBef>
            </a:pPr>
            <a:r>
              <a:rPr dirty="0" sz="1000" b="1">
                <a:latin typeface="Times New Roman"/>
                <a:cs typeface="Times New Roman"/>
              </a:rPr>
              <a:t>μ </a:t>
            </a:r>
            <a:r>
              <a:rPr dirty="0" sz="1000">
                <a:latin typeface="Symbol"/>
                <a:cs typeface="Symbol"/>
              </a:rPr>
              <a:t></a:t>
            </a:r>
            <a:r>
              <a:rPr dirty="0" sz="1000">
                <a:latin typeface="Times New Roman"/>
                <a:cs typeface="Times New Roman"/>
              </a:rPr>
              <a:t> </a:t>
            </a:r>
            <a:r>
              <a:rPr dirty="0" baseline="5555" sz="1500" spc="-547">
                <a:latin typeface="Symbol"/>
                <a:cs typeface="Symbol"/>
              </a:rPr>
              <a:t>⎜</a:t>
            </a:r>
            <a:r>
              <a:rPr dirty="0" baseline="5555" sz="1500" spc="-157">
                <a:latin typeface="Times New Roman"/>
                <a:cs typeface="Times New Roman"/>
              </a:rPr>
              <a:t> </a:t>
            </a:r>
            <a:r>
              <a:rPr dirty="0" baseline="-37037" sz="1575" spc="-44" i="1">
                <a:latin typeface="Symbol"/>
                <a:cs typeface="Symbol"/>
              </a:rPr>
              <a:t></a:t>
            </a:r>
            <a:r>
              <a:rPr dirty="0" baseline="-37037" sz="1575" spc="112" i="1">
                <a:latin typeface="Times New Roman"/>
                <a:cs typeface="Times New Roman"/>
              </a:rPr>
              <a:t> </a:t>
            </a:r>
            <a:r>
              <a:rPr dirty="0" baseline="5555" sz="1500" spc="-922">
                <a:latin typeface="Symbol"/>
                <a:cs typeface="Symbol"/>
              </a:rPr>
              <a:t>⎟</a:t>
            </a:r>
            <a:endParaRPr baseline="5555" sz="1500">
              <a:latin typeface="Symbol"/>
              <a:cs typeface="Symbol"/>
            </a:endParaRPr>
          </a:p>
        </p:txBody>
      </p:sp>
      <p:sp>
        <p:nvSpPr>
          <p:cNvPr id="23" name="object 23"/>
          <p:cNvSpPr/>
          <p:nvPr/>
        </p:nvSpPr>
        <p:spPr>
          <a:xfrm>
            <a:off x="1866900" y="5859779"/>
            <a:ext cx="1111885" cy="381000"/>
          </a:xfrm>
          <a:custGeom>
            <a:avLst/>
            <a:gdLst/>
            <a:ahLst/>
            <a:cxnLst/>
            <a:rect l="l" t="t" r="r" b="b"/>
            <a:pathLst>
              <a:path w="1111885" h="381000">
                <a:moveTo>
                  <a:pt x="0" y="381000"/>
                </a:moveTo>
                <a:lnTo>
                  <a:pt x="1111758" y="381000"/>
                </a:lnTo>
                <a:lnTo>
                  <a:pt x="1111758" y="0"/>
                </a:lnTo>
                <a:lnTo>
                  <a:pt x="0" y="0"/>
                </a:lnTo>
                <a:lnTo>
                  <a:pt x="0" y="381000"/>
                </a:lnTo>
                <a:close/>
              </a:path>
            </a:pathLst>
          </a:custGeom>
          <a:solidFill>
            <a:srgbClr val="FFFFFF"/>
          </a:solidFill>
        </p:spPr>
        <p:txBody>
          <a:bodyPr wrap="square" lIns="0" tIns="0" rIns="0" bIns="0" rtlCol="0"/>
          <a:lstStyle/>
          <a:p/>
        </p:txBody>
      </p:sp>
      <p:sp>
        <p:nvSpPr>
          <p:cNvPr id="24" name="object 24"/>
          <p:cNvSpPr txBox="1"/>
          <p:nvPr/>
        </p:nvSpPr>
        <p:spPr>
          <a:xfrm>
            <a:off x="1882667" y="5939539"/>
            <a:ext cx="1117600" cy="308610"/>
          </a:xfrm>
          <a:prstGeom prst="rect">
            <a:avLst/>
          </a:prstGeom>
        </p:spPr>
        <p:txBody>
          <a:bodyPr wrap="square" lIns="0" tIns="15240" rIns="0" bIns="0" rtlCol="0" vert="horz">
            <a:spAutoFit/>
          </a:bodyPr>
          <a:lstStyle/>
          <a:p>
            <a:pPr marL="38100">
              <a:lnSpc>
                <a:spcPts val="585"/>
              </a:lnSpc>
              <a:spcBef>
                <a:spcPts val="120"/>
              </a:spcBef>
            </a:pPr>
            <a:r>
              <a:rPr dirty="0" sz="1000">
                <a:latin typeface="Times New Roman"/>
                <a:cs typeface="Times New Roman"/>
              </a:rPr>
              <a:t>Write r.v. </a:t>
            </a:r>
            <a:r>
              <a:rPr dirty="0" sz="1000" b="1">
                <a:latin typeface="Times New Roman"/>
                <a:cs typeface="Times New Roman"/>
              </a:rPr>
              <a:t>X  </a:t>
            </a:r>
            <a:r>
              <a:rPr dirty="0" sz="1000">
                <a:latin typeface="Symbol"/>
                <a:cs typeface="Symbol"/>
              </a:rPr>
              <a:t></a:t>
            </a:r>
            <a:r>
              <a:rPr dirty="0" sz="1000">
                <a:latin typeface="Times New Roman"/>
                <a:cs typeface="Times New Roman"/>
              </a:rPr>
              <a:t> </a:t>
            </a:r>
            <a:r>
              <a:rPr dirty="0" baseline="36111" sz="1500" spc="-547">
                <a:latin typeface="Symbol"/>
                <a:cs typeface="Symbol"/>
              </a:rPr>
              <a:t>⎛</a:t>
            </a:r>
            <a:r>
              <a:rPr dirty="0" baseline="36111" sz="1500" spc="-67">
                <a:latin typeface="Times New Roman"/>
                <a:cs typeface="Times New Roman"/>
              </a:rPr>
              <a:t> </a:t>
            </a:r>
            <a:r>
              <a:rPr dirty="0" baseline="41666" sz="1500" i="1">
                <a:latin typeface="Times New Roman"/>
                <a:cs typeface="Times New Roman"/>
              </a:rPr>
              <a:t>X</a:t>
            </a:r>
            <a:r>
              <a:rPr dirty="0" baseline="41666" sz="1500" spc="30" i="1">
                <a:latin typeface="Times New Roman"/>
                <a:cs typeface="Times New Roman"/>
              </a:rPr>
              <a:t> </a:t>
            </a:r>
            <a:r>
              <a:rPr dirty="0" baseline="36111" sz="1500" spc="-765">
                <a:latin typeface="Symbol"/>
                <a:cs typeface="Symbol"/>
              </a:rPr>
              <a:t>⎞</a:t>
            </a:r>
            <a:endParaRPr baseline="36111" sz="1500">
              <a:latin typeface="Symbol"/>
              <a:cs typeface="Symbol"/>
            </a:endParaRPr>
          </a:p>
          <a:p>
            <a:pPr marL="827405">
              <a:lnSpc>
                <a:spcPts val="505"/>
              </a:lnSpc>
              <a:tabLst>
                <a:tab pos="1017269" algn="l"/>
              </a:tabLst>
            </a:pPr>
            <a:r>
              <a:rPr dirty="0" sz="1000" spc="-365">
                <a:latin typeface="Symbol"/>
                <a:cs typeface="Symbol"/>
              </a:rPr>
              <a:t>⎜</a:t>
            </a:r>
            <a:r>
              <a:rPr dirty="0" sz="1000" spc="-365">
                <a:latin typeface="Times New Roman"/>
                <a:cs typeface="Times New Roman"/>
              </a:rPr>
              <a:t>	</a:t>
            </a:r>
            <a:r>
              <a:rPr dirty="0" sz="1000" spc="-365">
                <a:latin typeface="Symbol"/>
                <a:cs typeface="Symbol"/>
              </a:rPr>
              <a:t>⎟</a:t>
            </a:r>
            <a:endParaRPr sz="1000">
              <a:latin typeface="Symbol"/>
              <a:cs typeface="Symbol"/>
            </a:endParaRPr>
          </a:p>
          <a:p>
            <a:pPr marL="827405">
              <a:lnSpc>
                <a:spcPts val="1115"/>
              </a:lnSpc>
            </a:pPr>
            <a:r>
              <a:rPr dirty="0" sz="1000" spc="-365">
                <a:latin typeface="Symbol"/>
                <a:cs typeface="Symbol"/>
              </a:rPr>
              <a:t>⎝</a:t>
            </a:r>
            <a:r>
              <a:rPr dirty="0" sz="1000" spc="-90">
                <a:latin typeface="Times New Roman"/>
                <a:cs typeface="Times New Roman"/>
              </a:rPr>
              <a:t> </a:t>
            </a:r>
            <a:r>
              <a:rPr dirty="0" baseline="13888" sz="1500" i="1">
                <a:latin typeface="Times New Roman"/>
                <a:cs typeface="Times New Roman"/>
              </a:rPr>
              <a:t>Y</a:t>
            </a:r>
            <a:r>
              <a:rPr dirty="0" baseline="13888" sz="1500" spc="67" i="1">
                <a:latin typeface="Times New Roman"/>
                <a:cs typeface="Times New Roman"/>
              </a:rPr>
              <a:t> </a:t>
            </a:r>
            <a:r>
              <a:rPr dirty="0" sz="1000" spc="-520">
                <a:latin typeface="Symbol"/>
                <a:cs typeface="Symbol"/>
              </a:rPr>
              <a:t>⎠</a:t>
            </a:r>
            <a:endParaRPr sz="1000">
              <a:latin typeface="Symbol"/>
              <a:cs typeface="Symbol"/>
            </a:endParaRPr>
          </a:p>
        </p:txBody>
      </p:sp>
      <p:sp>
        <p:nvSpPr>
          <p:cNvPr id="25" name="object 25"/>
          <p:cNvSpPr txBox="1"/>
          <p:nvPr/>
        </p:nvSpPr>
        <p:spPr>
          <a:xfrm>
            <a:off x="3250687" y="7246786"/>
            <a:ext cx="61594" cy="178435"/>
          </a:xfrm>
          <a:prstGeom prst="rect">
            <a:avLst/>
          </a:prstGeom>
        </p:spPr>
        <p:txBody>
          <a:bodyPr wrap="square" lIns="0" tIns="12700" rIns="0" bIns="0" rtlCol="0" vert="horz">
            <a:spAutoFit/>
          </a:bodyPr>
          <a:lstStyle/>
          <a:p>
            <a:pPr>
              <a:lnSpc>
                <a:spcPct val="100000"/>
              </a:lnSpc>
              <a:spcBef>
                <a:spcPts val="100"/>
              </a:spcBef>
            </a:pPr>
            <a:r>
              <a:rPr dirty="0" sz="1000" spc="-360">
                <a:latin typeface="Symbol"/>
                <a:cs typeface="Symbol"/>
              </a:rPr>
              <a:t>⎜</a:t>
            </a:r>
            <a:endParaRPr sz="1000">
              <a:latin typeface="Symbol"/>
              <a:cs typeface="Symbol"/>
            </a:endParaRPr>
          </a:p>
        </p:txBody>
      </p:sp>
      <p:sp>
        <p:nvSpPr>
          <p:cNvPr id="26" name="object 26"/>
          <p:cNvSpPr txBox="1"/>
          <p:nvPr/>
        </p:nvSpPr>
        <p:spPr>
          <a:xfrm>
            <a:off x="3250687" y="7328314"/>
            <a:ext cx="668655" cy="178435"/>
          </a:xfrm>
          <a:prstGeom prst="rect">
            <a:avLst/>
          </a:prstGeom>
        </p:spPr>
        <p:txBody>
          <a:bodyPr wrap="square" lIns="0" tIns="12700" rIns="0" bIns="0" rtlCol="0" vert="horz">
            <a:spAutoFit/>
          </a:bodyPr>
          <a:lstStyle/>
          <a:p>
            <a:pPr>
              <a:lnSpc>
                <a:spcPct val="100000"/>
              </a:lnSpc>
              <a:spcBef>
                <a:spcPts val="100"/>
              </a:spcBef>
              <a:tabLst>
                <a:tab pos="606425" algn="l"/>
              </a:tabLst>
            </a:pPr>
            <a:r>
              <a:rPr dirty="0" sz="1000" spc="-360">
                <a:latin typeface="Symbol"/>
                <a:cs typeface="Symbol"/>
              </a:rPr>
              <a:t>⎝</a:t>
            </a:r>
            <a:r>
              <a:rPr dirty="0" sz="1000" spc="-360">
                <a:latin typeface="Times New Roman"/>
                <a:cs typeface="Times New Roman"/>
              </a:rPr>
              <a:t>	</a:t>
            </a:r>
            <a:r>
              <a:rPr dirty="0" sz="1000" spc="-570">
                <a:latin typeface="Symbol"/>
                <a:cs typeface="Symbol"/>
              </a:rPr>
              <a:t>⎠</a:t>
            </a:r>
            <a:endParaRPr sz="1000">
              <a:latin typeface="Symbol"/>
              <a:cs typeface="Symbol"/>
            </a:endParaRPr>
          </a:p>
        </p:txBody>
      </p:sp>
      <p:sp>
        <p:nvSpPr>
          <p:cNvPr id="27" name="object 27"/>
          <p:cNvSpPr txBox="1"/>
          <p:nvPr/>
        </p:nvSpPr>
        <p:spPr>
          <a:xfrm>
            <a:off x="3795521" y="7338715"/>
            <a:ext cx="45720" cy="114935"/>
          </a:xfrm>
          <a:prstGeom prst="rect">
            <a:avLst/>
          </a:prstGeom>
        </p:spPr>
        <p:txBody>
          <a:bodyPr wrap="square" lIns="0" tIns="17145" rIns="0" bIns="0" rtlCol="0" vert="horz">
            <a:spAutoFit/>
          </a:bodyPr>
          <a:lstStyle/>
          <a:p>
            <a:pPr>
              <a:lnSpc>
                <a:spcPct val="100000"/>
              </a:lnSpc>
              <a:spcBef>
                <a:spcPts val="135"/>
              </a:spcBef>
            </a:pPr>
            <a:r>
              <a:rPr dirty="0" sz="550" spc="15" i="1">
                <a:latin typeface="Times New Roman"/>
                <a:cs typeface="Times New Roman"/>
              </a:rPr>
              <a:t>y</a:t>
            </a:r>
            <a:endParaRPr sz="550">
              <a:latin typeface="Times New Roman"/>
              <a:cs typeface="Times New Roman"/>
            </a:endParaRPr>
          </a:p>
        </p:txBody>
      </p:sp>
      <p:sp>
        <p:nvSpPr>
          <p:cNvPr id="28" name="object 28"/>
          <p:cNvSpPr txBox="1"/>
          <p:nvPr/>
        </p:nvSpPr>
        <p:spPr>
          <a:xfrm>
            <a:off x="3420613" y="7364622"/>
            <a:ext cx="78740" cy="114935"/>
          </a:xfrm>
          <a:prstGeom prst="rect">
            <a:avLst/>
          </a:prstGeom>
        </p:spPr>
        <p:txBody>
          <a:bodyPr wrap="square" lIns="0" tIns="17145" rIns="0" bIns="0" rtlCol="0" vert="horz">
            <a:spAutoFit/>
          </a:bodyPr>
          <a:lstStyle/>
          <a:p>
            <a:pPr>
              <a:lnSpc>
                <a:spcPct val="100000"/>
              </a:lnSpc>
              <a:spcBef>
                <a:spcPts val="135"/>
              </a:spcBef>
            </a:pPr>
            <a:r>
              <a:rPr dirty="0" sz="550" spc="15" i="1">
                <a:latin typeface="Times New Roman"/>
                <a:cs typeface="Times New Roman"/>
              </a:rPr>
              <a:t>xy</a:t>
            </a:r>
            <a:endParaRPr sz="550">
              <a:latin typeface="Times New Roman"/>
              <a:cs typeface="Times New Roman"/>
            </a:endParaRPr>
          </a:p>
        </p:txBody>
      </p:sp>
      <p:sp>
        <p:nvSpPr>
          <p:cNvPr id="29" name="object 29"/>
          <p:cNvSpPr txBox="1"/>
          <p:nvPr/>
        </p:nvSpPr>
        <p:spPr>
          <a:xfrm>
            <a:off x="3722875" y="7120303"/>
            <a:ext cx="221615" cy="178435"/>
          </a:xfrm>
          <a:prstGeom prst="rect">
            <a:avLst/>
          </a:prstGeom>
        </p:spPr>
        <p:txBody>
          <a:bodyPr wrap="square" lIns="0" tIns="12700" rIns="0" bIns="0" rtlCol="0" vert="horz">
            <a:spAutoFit/>
          </a:bodyPr>
          <a:lstStyle/>
          <a:p>
            <a:pPr marL="25400">
              <a:lnSpc>
                <a:spcPct val="100000"/>
              </a:lnSpc>
              <a:spcBef>
                <a:spcPts val="100"/>
              </a:spcBef>
            </a:pPr>
            <a:r>
              <a:rPr dirty="0" sz="550" spc="15" i="1">
                <a:latin typeface="Times New Roman"/>
                <a:cs typeface="Times New Roman"/>
              </a:rPr>
              <a:t>xy</a:t>
            </a:r>
            <a:r>
              <a:rPr dirty="0" sz="550" spc="110" i="1">
                <a:latin typeface="Times New Roman"/>
                <a:cs typeface="Times New Roman"/>
              </a:rPr>
              <a:t> </a:t>
            </a:r>
            <a:r>
              <a:rPr dirty="0" baseline="-19444" sz="1500" spc="-540">
                <a:latin typeface="Symbol"/>
                <a:cs typeface="Symbol"/>
              </a:rPr>
              <a:t>⎟</a:t>
            </a:r>
            <a:endParaRPr baseline="-19444" sz="1500">
              <a:latin typeface="Symbol"/>
              <a:cs typeface="Symbol"/>
            </a:endParaRPr>
          </a:p>
        </p:txBody>
      </p:sp>
      <p:sp>
        <p:nvSpPr>
          <p:cNvPr id="30" name="object 30"/>
          <p:cNvSpPr txBox="1"/>
          <p:nvPr/>
        </p:nvSpPr>
        <p:spPr>
          <a:xfrm>
            <a:off x="3716777" y="7222416"/>
            <a:ext cx="227965" cy="178435"/>
          </a:xfrm>
          <a:prstGeom prst="rect">
            <a:avLst/>
          </a:prstGeom>
        </p:spPr>
        <p:txBody>
          <a:bodyPr wrap="square" lIns="0" tIns="12700" rIns="0" bIns="0" rtlCol="0" vert="horz">
            <a:spAutoFit/>
          </a:bodyPr>
          <a:lstStyle/>
          <a:p>
            <a:pPr marL="25400">
              <a:lnSpc>
                <a:spcPct val="100000"/>
              </a:lnSpc>
              <a:spcBef>
                <a:spcPts val="100"/>
              </a:spcBef>
            </a:pPr>
            <a:r>
              <a:rPr dirty="0" sz="550" spc="15">
                <a:latin typeface="Times New Roman"/>
                <a:cs typeface="Times New Roman"/>
              </a:rPr>
              <a:t>2</a:t>
            </a:r>
            <a:r>
              <a:rPr dirty="0" sz="550" spc="75">
                <a:latin typeface="Times New Roman"/>
                <a:cs typeface="Times New Roman"/>
              </a:rPr>
              <a:t> </a:t>
            </a:r>
            <a:r>
              <a:rPr dirty="0" baseline="-11111" sz="1500" spc="-540">
                <a:latin typeface="Symbol"/>
                <a:cs typeface="Symbol"/>
              </a:rPr>
              <a:t>⎟</a:t>
            </a:r>
            <a:endParaRPr baseline="-11111" sz="1500">
              <a:latin typeface="Symbol"/>
              <a:cs typeface="Symbol"/>
            </a:endParaRPr>
          </a:p>
        </p:txBody>
      </p:sp>
      <p:sp>
        <p:nvSpPr>
          <p:cNvPr id="31" name="object 31"/>
          <p:cNvSpPr txBox="1"/>
          <p:nvPr/>
        </p:nvSpPr>
        <p:spPr>
          <a:xfrm>
            <a:off x="3317745" y="7272324"/>
            <a:ext cx="89535" cy="187325"/>
          </a:xfrm>
          <a:prstGeom prst="rect">
            <a:avLst/>
          </a:prstGeom>
        </p:spPr>
        <p:txBody>
          <a:bodyPr wrap="square" lIns="0" tIns="13970" rIns="0" bIns="0" rtlCol="0" vert="horz">
            <a:spAutoFit/>
          </a:bodyPr>
          <a:lstStyle/>
          <a:p>
            <a:pPr>
              <a:lnSpc>
                <a:spcPct val="100000"/>
              </a:lnSpc>
              <a:spcBef>
                <a:spcPts val="110"/>
              </a:spcBef>
            </a:pPr>
            <a:r>
              <a:rPr dirty="0" sz="1050" spc="-30" i="1">
                <a:latin typeface="Symbol"/>
                <a:cs typeface="Symbol"/>
              </a:rPr>
              <a:t></a:t>
            </a:r>
            <a:endParaRPr sz="1050">
              <a:latin typeface="Symbol"/>
              <a:cs typeface="Symbol"/>
            </a:endParaRPr>
          </a:p>
        </p:txBody>
      </p:sp>
      <p:sp>
        <p:nvSpPr>
          <p:cNvPr id="32" name="object 32"/>
          <p:cNvSpPr txBox="1"/>
          <p:nvPr/>
        </p:nvSpPr>
        <p:spPr>
          <a:xfrm>
            <a:off x="3212587" y="7063470"/>
            <a:ext cx="732155" cy="396240"/>
          </a:xfrm>
          <a:prstGeom prst="rect">
            <a:avLst/>
          </a:prstGeom>
        </p:spPr>
        <p:txBody>
          <a:bodyPr wrap="square" lIns="0" tIns="37465" rIns="0" bIns="0" rtlCol="0" vert="horz">
            <a:spAutoFit/>
          </a:bodyPr>
          <a:lstStyle/>
          <a:p>
            <a:pPr marL="38100">
              <a:lnSpc>
                <a:spcPct val="100000"/>
              </a:lnSpc>
              <a:spcBef>
                <a:spcPts val="295"/>
              </a:spcBef>
              <a:tabLst>
                <a:tab pos="432434" algn="l"/>
                <a:tab pos="644525" algn="l"/>
              </a:tabLst>
            </a:pPr>
            <a:r>
              <a:rPr dirty="0" baseline="5555" sz="1500" spc="-457">
                <a:latin typeface="Symbol"/>
                <a:cs typeface="Symbol"/>
              </a:rPr>
              <a:t>⎛</a:t>
            </a:r>
            <a:r>
              <a:rPr dirty="0" baseline="2645" sz="1575" spc="-44" i="1">
                <a:latin typeface="Symbol"/>
                <a:cs typeface="Symbol"/>
              </a:rPr>
              <a:t></a:t>
            </a:r>
            <a:r>
              <a:rPr dirty="0" baseline="2645" sz="1575" spc="-7">
                <a:latin typeface="Times New Roman"/>
                <a:cs typeface="Times New Roman"/>
              </a:rPr>
              <a:t> </a:t>
            </a:r>
            <a:r>
              <a:rPr dirty="0" baseline="50505" sz="825" spc="22">
                <a:latin typeface="Times New Roman"/>
                <a:cs typeface="Times New Roman"/>
              </a:rPr>
              <a:t>2</a:t>
            </a:r>
            <a:r>
              <a:rPr dirty="0" baseline="50505" sz="825" spc="-52">
                <a:latin typeface="Times New Roman"/>
                <a:cs typeface="Times New Roman"/>
              </a:rPr>
              <a:t> </a:t>
            </a:r>
            <a:r>
              <a:rPr dirty="0" sz="550" spc="15" i="1">
                <a:latin typeface="Times New Roman"/>
                <a:cs typeface="Times New Roman"/>
              </a:rPr>
              <a:t>x</a:t>
            </a:r>
            <a:r>
              <a:rPr dirty="0" sz="550" i="1">
                <a:latin typeface="Times New Roman"/>
                <a:cs typeface="Times New Roman"/>
              </a:rPr>
              <a:t>	</a:t>
            </a:r>
            <a:r>
              <a:rPr dirty="0" baseline="2645" sz="1575" spc="-44" i="1">
                <a:latin typeface="Symbol"/>
                <a:cs typeface="Symbol"/>
              </a:rPr>
              <a:t></a:t>
            </a:r>
            <a:r>
              <a:rPr dirty="0" baseline="2645" sz="1575">
                <a:latin typeface="Times New Roman"/>
                <a:cs typeface="Times New Roman"/>
              </a:rPr>
              <a:t>	</a:t>
            </a:r>
            <a:r>
              <a:rPr dirty="0" baseline="5555" sz="1500" spc="-540">
                <a:latin typeface="Symbol"/>
                <a:cs typeface="Symbol"/>
              </a:rPr>
              <a:t>⎞</a:t>
            </a:r>
            <a:endParaRPr baseline="5555" sz="1500">
              <a:latin typeface="Symbol"/>
              <a:cs typeface="Symbol"/>
            </a:endParaRPr>
          </a:p>
          <a:p>
            <a:pPr marL="420370">
              <a:lnSpc>
                <a:spcPct val="100000"/>
              </a:lnSpc>
              <a:spcBef>
                <a:spcPts val="200"/>
              </a:spcBef>
            </a:pPr>
            <a:r>
              <a:rPr dirty="0" sz="1050" spc="-30" i="1">
                <a:latin typeface="Symbol"/>
                <a:cs typeface="Symbol"/>
              </a:rPr>
              <a:t></a:t>
            </a:r>
            <a:endParaRPr sz="1050">
              <a:latin typeface="Symbol"/>
              <a:cs typeface="Symbol"/>
            </a:endParaRPr>
          </a:p>
        </p:txBody>
      </p:sp>
      <p:sp>
        <p:nvSpPr>
          <p:cNvPr id="33" name="object 33"/>
          <p:cNvSpPr txBox="1"/>
          <p:nvPr/>
        </p:nvSpPr>
        <p:spPr>
          <a:xfrm>
            <a:off x="3006598" y="7182789"/>
            <a:ext cx="331470" cy="178435"/>
          </a:xfrm>
          <a:prstGeom prst="rect">
            <a:avLst/>
          </a:prstGeom>
        </p:spPr>
        <p:txBody>
          <a:bodyPr wrap="square" lIns="0" tIns="12700" rIns="0" bIns="0" rtlCol="0" vert="horz">
            <a:spAutoFit/>
          </a:bodyPr>
          <a:lstStyle/>
          <a:p>
            <a:pPr marL="25400">
              <a:lnSpc>
                <a:spcPct val="100000"/>
              </a:lnSpc>
              <a:spcBef>
                <a:spcPts val="100"/>
              </a:spcBef>
            </a:pPr>
            <a:r>
              <a:rPr dirty="0" sz="1000" b="1">
                <a:latin typeface="Times New Roman"/>
                <a:cs typeface="Times New Roman"/>
              </a:rPr>
              <a:t>Σ </a:t>
            </a:r>
            <a:r>
              <a:rPr dirty="0" sz="1000">
                <a:latin typeface="Symbol"/>
                <a:cs typeface="Symbol"/>
              </a:rPr>
              <a:t></a:t>
            </a:r>
            <a:r>
              <a:rPr dirty="0" sz="1000" spc="-75">
                <a:latin typeface="Times New Roman"/>
                <a:cs typeface="Times New Roman"/>
              </a:rPr>
              <a:t> </a:t>
            </a:r>
            <a:r>
              <a:rPr dirty="0" baseline="8333" sz="1500" spc="-540">
                <a:latin typeface="Symbol"/>
                <a:cs typeface="Symbol"/>
              </a:rPr>
              <a:t>⎜</a:t>
            </a:r>
            <a:endParaRPr baseline="8333" sz="1500">
              <a:latin typeface="Symbol"/>
              <a:cs typeface="Symbol"/>
            </a:endParaRPr>
          </a:p>
        </p:txBody>
      </p:sp>
      <p:sp>
        <p:nvSpPr>
          <p:cNvPr id="34" name="object 34"/>
          <p:cNvSpPr txBox="1"/>
          <p:nvPr/>
        </p:nvSpPr>
        <p:spPr>
          <a:xfrm>
            <a:off x="3131820" y="5988621"/>
            <a:ext cx="2075180" cy="178435"/>
          </a:xfrm>
          <a:prstGeom prst="rect">
            <a:avLst/>
          </a:prstGeom>
        </p:spPr>
        <p:txBody>
          <a:bodyPr wrap="square" lIns="0" tIns="12700" rIns="0" bIns="0" rtlCol="0" vert="horz">
            <a:spAutoFit/>
          </a:bodyPr>
          <a:lstStyle/>
          <a:p>
            <a:pPr>
              <a:lnSpc>
                <a:spcPct val="100000"/>
              </a:lnSpc>
              <a:spcBef>
                <a:spcPts val="100"/>
              </a:spcBef>
              <a:tabLst>
                <a:tab pos="822325" algn="l"/>
              </a:tabLst>
            </a:pPr>
            <a:r>
              <a:rPr dirty="0" baseline="2777" sz="1500" spc="-7">
                <a:latin typeface="Tahoma"/>
                <a:cs typeface="Tahoma"/>
              </a:rPr>
              <a:t>Then</a:t>
            </a:r>
            <a:r>
              <a:rPr dirty="0" baseline="2777" sz="1500" spc="15">
                <a:latin typeface="Tahoma"/>
                <a:cs typeface="Tahoma"/>
              </a:rPr>
              <a:t> </a:t>
            </a:r>
            <a:r>
              <a:rPr dirty="0" baseline="2777" sz="1500" spc="-7">
                <a:latin typeface="Tahoma"/>
                <a:cs typeface="Tahoma"/>
              </a:rPr>
              <a:t>define	</a:t>
            </a:r>
            <a:r>
              <a:rPr dirty="0" sz="1000" i="1">
                <a:latin typeface="Times New Roman"/>
                <a:cs typeface="Times New Roman"/>
              </a:rPr>
              <a:t>X </a:t>
            </a:r>
            <a:r>
              <a:rPr dirty="0" sz="1000">
                <a:latin typeface="Times New Roman"/>
                <a:cs typeface="Times New Roman"/>
              </a:rPr>
              <a:t>~ </a:t>
            </a:r>
            <a:r>
              <a:rPr dirty="0" sz="1000" i="1">
                <a:latin typeface="Times New Roman"/>
                <a:cs typeface="Times New Roman"/>
              </a:rPr>
              <a:t>N </a:t>
            </a:r>
            <a:r>
              <a:rPr dirty="0" sz="1000" spc="15">
                <a:latin typeface="Times New Roman"/>
                <a:cs typeface="Times New Roman"/>
              </a:rPr>
              <a:t>(</a:t>
            </a:r>
            <a:r>
              <a:rPr dirty="0" sz="1000" spc="15" b="1">
                <a:latin typeface="Times New Roman"/>
                <a:cs typeface="Times New Roman"/>
              </a:rPr>
              <a:t>μ</a:t>
            </a:r>
            <a:r>
              <a:rPr dirty="0" sz="1000" spc="15">
                <a:latin typeface="Times New Roman"/>
                <a:cs typeface="Times New Roman"/>
              </a:rPr>
              <a:t>, </a:t>
            </a:r>
            <a:r>
              <a:rPr dirty="0" sz="1000" spc="25" b="1">
                <a:latin typeface="Times New Roman"/>
                <a:cs typeface="Times New Roman"/>
              </a:rPr>
              <a:t>Σ</a:t>
            </a:r>
            <a:r>
              <a:rPr dirty="0" sz="1000" spc="25">
                <a:latin typeface="Times New Roman"/>
                <a:cs typeface="Times New Roman"/>
              </a:rPr>
              <a:t>) </a:t>
            </a:r>
            <a:r>
              <a:rPr dirty="0" baseline="2777" sz="1500" spc="-7">
                <a:latin typeface="Tahoma"/>
                <a:cs typeface="Tahoma"/>
              </a:rPr>
              <a:t>to</a:t>
            </a:r>
            <a:r>
              <a:rPr dirty="0" baseline="2777" sz="1500" spc="-187">
                <a:latin typeface="Tahoma"/>
                <a:cs typeface="Tahoma"/>
              </a:rPr>
              <a:t> </a:t>
            </a:r>
            <a:r>
              <a:rPr dirty="0" baseline="2777" sz="1500" spc="-7">
                <a:latin typeface="Tahoma"/>
                <a:cs typeface="Tahoma"/>
              </a:rPr>
              <a:t>mean</a:t>
            </a:r>
            <a:endParaRPr baseline="2777" sz="1500">
              <a:latin typeface="Tahoma"/>
              <a:cs typeface="Tahoma"/>
            </a:endParaRPr>
          </a:p>
        </p:txBody>
      </p:sp>
      <p:sp>
        <p:nvSpPr>
          <p:cNvPr id="35" name="object 35"/>
          <p:cNvSpPr txBox="1"/>
          <p:nvPr/>
        </p:nvSpPr>
        <p:spPr>
          <a:xfrm>
            <a:off x="1874518" y="6490722"/>
            <a:ext cx="2219325" cy="509270"/>
          </a:xfrm>
          <a:prstGeom prst="rect">
            <a:avLst/>
          </a:prstGeom>
        </p:spPr>
        <p:txBody>
          <a:bodyPr wrap="square" lIns="0" tIns="13970" rIns="0" bIns="0" rtlCol="0" vert="horz">
            <a:spAutoFit/>
          </a:bodyPr>
          <a:lstStyle/>
          <a:p>
            <a:pPr algn="r" marR="74295">
              <a:lnSpc>
                <a:spcPct val="100000"/>
              </a:lnSpc>
              <a:spcBef>
                <a:spcPts val="110"/>
              </a:spcBef>
            </a:pPr>
            <a:r>
              <a:rPr dirty="0" sz="750" spc="5">
                <a:latin typeface="Times New Roman"/>
                <a:cs typeface="Times New Roman"/>
              </a:rPr>
              <a:t>2</a:t>
            </a:r>
            <a:endParaRPr sz="750">
              <a:latin typeface="Times New Roman"/>
              <a:cs typeface="Times New Roman"/>
            </a:endParaRPr>
          </a:p>
          <a:p>
            <a:pPr>
              <a:lnSpc>
                <a:spcPct val="100000"/>
              </a:lnSpc>
            </a:pPr>
            <a:endParaRPr sz="800">
              <a:latin typeface="Times New Roman"/>
              <a:cs typeface="Times New Roman"/>
            </a:endParaRPr>
          </a:p>
          <a:p>
            <a:pPr>
              <a:lnSpc>
                <a:spcPct val="100000"/>
              </a:lnSpc>
              <a:spcBef>
                <a:spcPts val="30"/>
              </a:spcBef>
            </a:pPr>
            <a:endParaRPr sz="650">
              <a:latin typeface="Times New Roman"/>
              <a:cs typeface="Times New Roman"/>
            </a:endParaRPr>
          </a:p>
          <a:p>
            <a:pPr>
              <a:lnSpc>
                <a:spcPct val="100000"/>
              </a:lnSpc>
            </a:pPr>
            <a:r>
              <a:rPr dirty="0" sz="1000" spc="-5">
                <a:latin typeface="Tahoma"/>
                <a:cs typeface="Tahoma"/>
              </a:rPr>
              <a:t>Where the Gaussian’s parameters</a:t>
            </a:r>
            <a:r>
              <a:rPr dirty="0" sz="1000" spc="-60">
                <a:latin typeface="Tahoma"/>
                <a:cs typeface="Tahoma"/>
              </a:rPr>
              <a:t> </a:t>
            </a:r>
            <a:r>
              <a:rPr dirty="0" sz="1000" spc="-5">
                <a:latin typeface="Tahoma"/>
                <a:cs typeface="Tahoma"/>
              </a:rPr>
              <a:t>are…</a:t>
            </a:r>
            <a:endParaRPr sz="1000">
              <a:latin typeface="Tahoma"/>
              <a:cs typeface="Tahoma"/>
            </a:endParaRPr>
          </a:p>
        </p:txBody>
      </p:sp>
      <p:sp>
        <p:nvSpPr>
          <p:cNvPr id="36" name="object 36"/>
          <p:cNvSpPr txBox="1"/>
          <p:nvPr/>
        </p:nvSpPr>
        <p:spPr>
          <a:xfrm>
            <a:off x="1912618" y="7620933"/>
            <a:ext cx="3249295" cy="178435"/>
          </a:xfrm>
          <a:prstGeom prst="rect">
            <a:avLst/>
          </a:prstGeom>
        </p:spPr>
        <p:txBody>
          <a:bodyPr wrap="square" lIns="0" tIns="12700" rIns="0" bIns="0" rtlCol="0" vert="horz">
            <a:spAutoFit/>
          </a:bodyPr>
          <a:lstStyle/>
          <a:p>
            <a:pPr>
              <a:lnSpc>
                <a:spcPct val="100000"/>
              </a:lnSpc>
              <a:spcBef>
                <a:spcPts val="100"/>
              </a:spcBef>
            </a:pPr>
            <a:r>
              <a:rPr dirty="0" sz="1000" spc="-5">
                <a:latin typeface="Tahoma"/>
                <a:cs typeface="Tahoma"/>
              </a:rPr>
              <a:t>Where </a:t>
            </a:r>
            <a:r>
              <a:rPr dirty="0" sz="1000">
                <a:latin typeface="Tahoma"/>
                <a:cs typeface="Tahoma"/>
              </a:rPr>
              <a:t>we </a:t>
            </a:r>
            <a:r>
              <a:rPr dirty="0" sz="1000" spc="-5">
                <a:latin typeface="Tahoma"/>
                <a:cs typeface="Tahoma"/>
              </a:rPr>
              <a:t>insist </a:t>
            </a:r>
            <a:r>
              <a:rPr dirty="0" sz="1000">
                <a:latin typeface="Tahoma"/>
                <a:cs typeface="Tahoma"/>
              </a:rPr>
              <a:t>that </a:t>
            </a:r>
            <a:r>
              <a:rPr dirty="0" sz="1000" b="1">
                <a:latin typeface="Symbol"/>
                <a:cs typeface="Symbol"/>
              </a:rPr>
              <a:t></a:t>
            </a:r>
            <a:r>
              <a:rPr dirty="0" sz="1000" b="1">
                <a:latin typeface="Times New Roman"/>
                <a:cs typeface="Times New Roman"/>
              </a:rPr>
              <a:t> </a:t>
            </a:r>
            <a:r>
              <a:rPr dirty="0" sz="1000" spc="-5">
                <a:latin typeface="Tahoma"/>
                <a:cs typeface="Tahoma"/>
              </a:rPr>
              <a:t>is symmetric non-negative</a:t>
            </a:r>
            <a:r>
              <a:rPr dirty="0" sz="1000" spc="45">
                <a:latin typeface="Tahoma"/>
                <a:cs typeface="Tahoma"/>
              </a:rPr>
              <a:t> </a:t>
            </a:r>
            <a:r>
              <a:rPr dirty="0" sz="1000" spc="-5">
                <a:latin typeface="Tahoma"/>
                <a:cs typeface="Tahoma"/>
              </a:rPr>
              <a:t>definite</a:t>
            </a:r>
            <a:endParaRPr sz="1000">
              <a:latin typeface="Tahoma"/>
              <a:cs typeface="Tahoma"/>
            </a:endParaRPr>
          </a:p>
        </p:txBody>
      </p:sp>
      <p:sp>
        <p:nvSpPr>
          <p:cNvPr id="37" name="object 37"/>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38" name="object 38"/>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10</a:t>
            </a:fld>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56332" y="1348230"/>
            <a:ext cx="2395220" cy="361315"/>
          </a:xfrm>
          <a:prstGeom prst="rect"/>
        </p:spPr>
        <p:txBody>
          <a:bodyPr wrap="square" lIns="0" tIns="12700" rIns="0" bIns="0" rtlCol="0" vert="horz">
            <a:spAutoFit/>
          </a:bodyPr>
          <a:lstStyle/>
          <a:p>
            <a:pPr>
              <a:lnSpc>
                <a:spcPct val="100000"/>
              </a:lnSpc>
              <a:spcBef>
                <a:spcPts val="100"/>
              </a:spcBef>
            </a:pPr>
            <a:r>
              <a:rPr dirty="0" spc="-5"/>
              <a:t>Bivariate</a:t>
            </a:r>
            <a:r>
              <a:rPr dirty="0" spc="-70"/>
              <a:t> </a:t>
            </a:r>
            <a:r>
              <a:rPr dirty="0" spc="-5"/>
              <a:t>Gaussians</a:t>
            </a:r>
          </a:p>
        </p:txBody>
      </p:sp>
      <p:sp>
        <p:nvSpPr>
          <p:cNvPr id="3" name="object 3"/>
          <p:cNvSpPr/>
          <p:nvPr/>
        </p:nvSpPr>
        <p:spPr>
          <a:xfrm>
            <a:off x="3384803" y="2343911"/>
            <a:ext cx="105410" cy="148590"/>
          </a:xfrm>
          <a:custGeom>
            <a:avLst/>
            <a:gdLst/>
            <a:ahLst/>
            <a:cxnLst/>
            <a:rect l="l" t="t" r="r" b="b"/>
            <a:pathLst>
              <a:path w="105410" h="148589">
                <a:moveTo>
                  <a:pt x="105156" y="0"/>
                </a:moveTo>
                <a:lnTo>
                  <a:pt x="0" y="148590"/>
                </a:lnTo>
              </a:path>
            </a:pathLst>
          </a:custGeom>
          <a:ln w="3441">
            <a:solidFill>
              <a:srgbClr val="000000"/>
            </a:solidFill>
          </a:ln>
        </p:spPr>
        <p:txBody>
          <a:bodyPr wrap="square" lIns="0" tIns="0" rIns="0" bIns="0" rtlCol="0"/>
          <a:lstStyle/>
          <a:p/>
        </p:txBody>
      </p:sp>
      <p:sp>
        <p:nvSpPr>
          <p:cNvPr id="4" name="object 4"/>
          <p:cNvSpPr/>
          <p:nvPr/>
        </p:nvSpPr>
        <p:spPr>
          <a:xfrm>
            <a:off x="2849117" y="2323338"/>
            <a:ext cx="671830" cy="0"/>
          </a:xfrm>
          <a:custGeom>
            <a:avLst/>
            <a:gdLst/>
            <a:ahLst/>
            <a:cxnLst/>
            <a:rect l="l" t="t" r="r" b="b"/>
            <a:pathLst>
              <a:path w="671829" h="0">
                <a:moveTo>
                  <a:pt x="0" y="0"/>
                </a:moveTo>
                <a:lnTo>
                  <a:pt x="671321" y="0"/>
                </a:lnTo>
              </a:path>
            </a:pathLst>
          </a:custGeom>
          <a:ln w="6883">
            <a:solidFill>
              <a:srgbClr val="000000"/>
            </a:solidFill>
          </a:ln>
        </p:spPr>
        <p:txBody>
          <a:bodyPr wrap="square" lIns="0" tIns="0" rIns="0" bIns="0" rtlCol="0"/>
          <a:lstStyle/>
          <a:p/>
        </p:txBody>
      </p:sp>
      <p:sp>
        <p:nvSpPr>
          <p:cNvPr id="5" name="object 5"/>
          <p:cNvSpPr/>
          <p:nvPr/>
        </p:nvSpPr>
        <p:spPr>
          <a:xfrm>
            <a:off x="3950970" y="2340864"/>
            <a:ext cx="69850" cy="0"/>
          </a:xfrm>
          <a:custGeom>
            <a:avLst/>
            <a:gdLst/>
            <a:ahLst/>
            <a:cxnLst/>
            <a:rect l="l" t="t" r="r" b="b"/>
            <a:pathLst>
              <a:path w="69850" h="0">
                <a:moveTo>
                  <a:pt x="0" y="0"/>
                </a:moveTo>
                <a:lnTo>
                  <a:pt x="69341" y="0"/>
                </a:lnTo>
              </a:path>
            </a:pathLst>
          </a:custGeom>
          <a:ln w="3441">
            <a:solidFill>
              <a:srgbClr val="000000"/>
            </a:solidFill>
          </a:ln>
        </p:spPr>
        <p:txBody>
          <a:bodyPr wrap="square" lIns="0" tIns="0" rIns="0" bIns="0" rtlCol="0"/>
          <a:lstStyle/>
          <a:p/>
        </p:txBody>
      </p:sp>
      <p:sp>
        <p:nvSpPr>
          <p:cNvPr id="6" name="object 6"/>
          <p:cNvSpPr txBox="1"/>
          <p:nvPr/>
        </p:nvSpPr>
        <p:spPr>
          <a:xfrm>
            <a:off x="3546347" y="2078376"/>
            <a:ext cx="1795145" cy="354965"/>
          </a:xfrm>
          <a:prstGeom prst="rect">
            <a:avLst/>
          </a:prstGeom>
        </p:spPr>
        <p:txBody>
          <a:bodyPr wrap="square" lIns="0" tIns="13335" rIns="0" bIns="0" rtlCol="0" vert="horz">
            <a:spAutoFit/>
          </a:bodyPr>
          <a:lstStyle/>
          <a:p>
            <a:pPr>
              <a:lnSpc>
                <a:spcPct val="100000"/>
              </a:lnSpc>
              <a:spcBef>
                <a:spcPts val="105"/>
              </a:spcBef>
              <a:tabLst>
                <a:tab pos="1061085" algn="l"/>
              </a:tabLst>
            </a:pPr>
            <a:r>
              <a:rPr dirty="0" sz="1300" spc="-75">
                <a:latin typeface="Times New Roman"/>
                <a:cs typeface="Times New Roman"/>
              </a:rPr>
              <a:t>exp</a:t>
            </a:r>
            <a:r>
              <a:rPr dirty="0" sz="2150" spc="-75">
                <a:latin typeface="Symbol"/>
                <a:cs typeface="Symbol"/>
              </a:rPr>
              <a:t></a:t>
            </a:r>
            <a:r>
              <a:rPr dirty="0" sz="2150" spc="-75">
                <a:latin typeface="Times New Roman"/>
                <a:cs typeface="Times New Roman"/>
              </a:rPr>
              <a:t>	</a:t>
            </a:r>
            <a:r>
              <a:rPr dirty="0" sz="1300" spc="5" b="1">
                <a:latin typeface="Times New Roman"/>
                <a:cs typeface="Times New Roman"/>
              </a:rPr>
              <a:t>Σ </a:t>
            </a:r>
            <a:r>
              <a:rPr dirty="0" sz="1300" spc="15">
                <a:latin typeface="Times New Roman"/>
                <a:cs typeface="Times New Roman"/>
              </a:rPr>
              <a:t>(</a:t>
            </a:r>
            <a:r>
              <a:rPr dirty="0" sz="1300" spc="15" b="1">
                <a:latin typeface="Times New Roman"/>
                <a:cs typeface="Times New Roman"/>
              </a:rPr>
              <a:t>x </a:t>
            </a:r>
            <a:r>
              <a:rPr dirty="0" sz="1300" spc="5">
                <a:latin typeface="Symbol"/>
                <a:cs typeface="Symbol"/>
              </a:rPr>
              <a:t></a:t>
            </a:r>
            <a:r>
              <a:rPr dirty="0" sz="1300" spc="-120">
                <a:latin typeface="Times New Roman"/>
                <a:cs typeface="Times New Roman"/>
              </a:rPr>
              <a:t> </a:t>
            </a:r>
            <a:r>
              <a:rPr dirty="0" sz="1300" spc="-70" b="1">
                <a:latin typeface="Times New Roman"/>
                <a:cs typeface="Times New Roman"/>
              </a:rPr>
              <a:t>μ</a:t>
            </a:r>
            <a:r>
              <a:rPr dirty="0" sz="1300" spc="-70">
                <a:latin typeface="Times New Roman"/>
                <a:cs typeface="Times New Roman"/>
              </a:rPr>
              <a:t>)</a:t>
            </a:r>
            <a:r>
              <a:rPr dirty="0" sz="2150" spc="-70">
                <a:latin typeface="Symbol"/>
                <a:cs typeface="Symbol"/>
              </a:rPr>
              <a:t></a:t>
            </a:r>
            <a:endParaRPr sz="2150">
              <a:latin typeface="Symbol"/>
              <a:cs typeface="Symbol"/>
            </a:endParaRPr>
          </a:p>
        </p:txBody>
      </p:sp>
      <p:sp>
        <p:nvSpPr>
          <p:cNvPr id="7" name="object 7"/>
          <p:cNvSpPr txBox="1"/>
          <p:nvPr/>
        </p:nvSpPr>
        <p:spPr>
          <a:xfrm>
            <a:off x="3829841" y="2186226"/>
            <a:ext cx="665480" cy="225425"/>
          </a:xfrm>
          <a:prstGeom prst="rect">
            <a:avLst/>
          </a:prstGeom>
        </p:spPr>
        <p:txBody>
          <a:bodyPr wrap="square" lIns="0" tIns="13970" rIns="0" bIns="0" rtlCol="0" vert="horz">
            <a:spAutoFit/>
          </a:bodyPr>
          <a:lstStyle/>
          <a:p>
            <a:pPr>
              <a:lnSpc>
                <a:spcPct val="100000"/>
              </a:lnSpc>
              <a:spcBef>
                <a:spcPts val="110"/>
              </a:spcBef>
            </a:pPr>
            <a:r>
              <a:rPr dirty="0" sz="1300" spc="5">
                <a:latin typeface="Symbol"/>
                <a:cs typeface="Symbol"/>
              </a:rPr>
              <a:t></a:t>
            </a:r>
            <a:r>
              <a:rPr dirty="0" sz="1300" spc="5">
                <a:latin typeface="Times New Roman"/>
                <a:cs typeface="Times New Roman"/>
              </a:rPr>
              <a:t> </a:t>
            </a:r>
            <a:r>
              <a:rPr dirty="0" sz="1300" spc="15">
                <a:latin typeface="Times New Roman"/>
                <a:cs typeface="Times New Roman"/>
              </a:rPr>
              <a:t>(</a:t>
            </a:r>
            <a:r>
              <a:rPr dirty="0" sz="1300" spc="15" b="1">
                <a:latin typeface="Times New Roman"/>
                <a:cs typeface="Times New Roman"/>
              </a:rPr>
              <a:t>x </a:t>
            </a:r>
            <a:r>
              <a:rPr dirty="0" sz="1300" spc="5">
                <a:latin typeface="Symbol"/>
                <a:cs typeface="Symbol"/>
              </a:rPr>
              <a:t></a:t>
            </a:r>
            <a:r>
              <a:rPr dirty="0" sz="1300" spc="-35">
                <a:latin typeface="Times New Roman"/>
                <a:cs typeface="Times New Roman"/>
              </a:rPr>
              <a:t> </a:t>
            </a:r>
            <a:r>
              <a:rPr dirty="0" sz="1300" spc="15" b="1">
                <a:latin typeface="Times New Roman"/>
                <a:cs typeface="Times New Roman"/>
              </a:rPr>
              <a:t>μ</a:t>
            </a:r>
            <a:r>
              <a:rPr dirty="0" sz="1300" spc="15">
                <a:latin typeface="Times New Roman"/>
                <a:cs typeface="Times New Roman"/>
              </a:rPr>
              <a:t>)</a:t>
            </a:r>
            <a:endParaRPr sz="1300">
              <a:latin typeface="Times New Roman"/>
              <a:cs typeface="Times New Roman"/>
            </a:endParaRPr>
          </a:p>
        </p:txBody>
      </p:sp>
      <p:sp>
        <p:nvSpPr>
          <p:cNvPr id="8" name="object 8"/>
          <p:cNvSpPr txBox="1"/>
          <p:nvPr/>
        </p:nvSpPr>
        <p:spPr>
          <a:xfrm>
            <a:off x="3961645" y="2180851"/>
            <a:ext cx="872490" cy="142240"/>
          </a:xfrm>
          <a:prstGeom prst="rect">
            <a:avLst/>
          </a:prstGeom>
        </p:spPr>
        <p:txBody>
          <a:bodyPr wrap="square" lIns="0" tIns="13970" rIns="0" bIns="0" rtlCol="0" vert="horz">
            <a:spAutoFit/>
          </a:bodyPr>
          <a:lstStyle/>
          <a:p>
            <a:pPr>
              <a:lnSpc>
                <a:spcPct val="100000"/>
              </a:lnSpc>
              <a:spcBef>
                <a:spcPts val="110"/>
              </a:spcBef>
              <a:tabLst>
                <a:tab pos="522605" algn="l"/>
                <a:tab pos="762635" algn="l"/>
              </a:tabLst>
            </a:pPr>
            <a:r>
              <a:rPr dirty="0" baseline="3703" sz="1125" spc="7">
                <a:latin typeface="Times New Roman"/>
                <a:cs typeface="Times New Roman"/>
              </a:rPr>
              <a:t>1</a:t>
            </a:r>
            <a:r>
              <a:rPr dirty="0" baseline="3703" sz="1125" spc="7">
                <a:latin typeface="Times New Roman"/>
                <a:cs typeface="Times New Roman"/>
              </a:rPr>
              <a:t>	</a:t>
            </a:r>
            <a:r>
              <a:rPr dirty="0" sz="750" spc="5" i="1">
                <a:latin typeface="Times New Roman"/>
                <a:cs typeface="Times New Roman"/>
              </a:rPr>
              <a:t>T</a:t>
            </a:r>
            <a:r>
              <a:rPr dirty="0" sz="750" spc="5" i="1">
                <a:latin typeface="Times New Roman"/>
                <a:cs typeface="Times New Roman"/>
              </a:rPr>
              <a:t>	</a:t>
            </a:r>
            <a:r>
              <a:rPr dirty="0" sz="750" spc="-40">
                <a:latin typeface="Symbol"/>
                <a:cs typeface="Symbol"/>
              </a:rPr>
              <a:t></a:t>
            </a:r>
            <a:r>
              <a:rPr dirty="0" sz="750" spc="5">
                <a:latin typeface="Times New Roman"/>
                <a:cs typeface="Times New Roman"/>
              </a:rPr>
              <a:t>1</a:t>
            </a:r>
            <a:endParaRPr sz="750">
              <a:latin typeface="Times New Roman"/>
              <a:cs typeface="Times New Roman"/>
            </a:endParaRPr>
          </a:p>
        </p:txBody>
      </p:sp>
      <p:sp>
        <p:nvSpPr>
          <p:cNvPr id="9" name="object 9"/>
          <p:cNvSpPr txBox="1"/>
          <p:nvPr/>
        </p:nvSpPr>
        <p:spPr>
          <a:xfrm>
            <a:off x="2393442" y="2186226"/>
            <a:ext cx="428625" cy="225425"/>
          </a:xfrm>
          <a:prstGeom prst="rect">
            <a:avLst/>
          </a:prstGeom>
        </p:spPr>
        <p:txBody>
          <a:bodyPr wrap="square" lIns="0" tIns="13970" rIns="0" bIns="0" rtlCol="0" vert="horz">
            <a:spAutoFit/>
          </a:bodyPr>
          <a:lstStyle/>
          <a:p>
            <a:pPr>
              <a:lnSpc>
                <a:spcPct val="100000"/>
              </a:lnSpc>
              <a:spcBef>
                <a:spcPts val="110"/>
              </a:spcBef>
            </a:pPr>
            <a:r>
              <a:rPr dirty="0" sz="1300" spc="20" i="1">
                <a:latin typeface="Times New Roman"/>
                <a:cs typeface="Times New Roman"/>
              </a:rPr>
              <a:t>p</a:t>
            </a:r>
            <a:r>
              <a:rPr dirty="0" sz="1300" spc="20">
                <a:latin typeface="Times New Roman"/>
                <a:cs typeface="Times New Roman"/>
              </a:rPr>
              <a:t>(</a:t>
            </a:r>
            <a:r>
              <a:rPr dirty="0" sz="1300" spc="20" b="1">
                <a:latin typeface="Times New Roman"/>
                <a:cs typeface="Times New Roman"/>
              </a:rPr>
              <a:t>x</a:t>
            </a:r>
            <a:r>
              <a:rPr dirty="0" sz="1300" spc="20">
                <a:latin typeface="Times New Roman"/>
                <a:cs typeface="Times New Roman"/>
              </a:rPr>
              <a:t>)</a:t>
            </a:r>
            <a:r>
              <a:rPr dirty="0" sz="1300" spc="-100">
                <a:latin typeface="Times New Roman"/>
                <a:cs typeface="Times New Roman"/>
              </a:rPr>
              <a:t> </a:t>
            </a:r>
            <a:r>
              <a:rPr dirty="0" sz="1300" spc="5">
                <a:latin typeface="Symbol"/>
                <a:cs typeface="Symbol"/>
              </a:rPr>
              <a:t></a:t>
            </a:r>
            <a:endParaRPr sz="1300">
              <a:latin typeface="Symbol"/>
              <a:cs typeface="Symbol"/>
            </a:endParaRPr>
          </a:p>
        </p:txBody>
      </p:sp>
      <p:sp>
        <p:nvSpPr>
          <p:cNvPr id="10" name="object 10"/>
          <p:cNvSpPr txBox="1"/>
          <p:nvPr/>
        </p:nvSpPr>
        <p:spPr>
          <a:xfrm>
            <a:off x="2835153" y="2009924"/>
            <a:ext cx="696595" cy="582295"/>
          </a:xfrm>
          <a:prstGeom prst="rect">
            <a:avLst/>
          </a:prstGeom>
        </p:spPr>
        <p:txBody>
          <a:bodyPr wrap="square" lIns="0" tIns="85090" rIns="0" bIns="0" rtlCol="0" vert="horz">
            <a:spAutoFit/>
          </a:bodyPr>
          <a:lstStyle/>
          <a:p>
            <a:pPr algn="ctr" marL="3810">
              <a:lnSpc>
                <a:spcPct val="100000"/>
              </a:lnSpc>
              <a:spcBef>
                <a:spcPts val="670"/>
              </a:spcBef>
            </a:pPr>
            <a:r>
              <a:rPr dirty="0" sz="1300">
                <a:latin typeface="Times New Roman"/>
                <a:cs typeface="Times New Roman"/>
              </a:rPr>
              <a:t>1</a:t>
            </a:r>
            <a:endParaRPr sz="1300">
              <a:latin typeface="Times New Roman"/>
              <a:cs typeface="Times New Roman"/>
            </a:endParaRPr>
          </a:p>
          <a:p>
            <a:pPr algn="ctr" marR="5080">
              <a:lnSpc>
                <a:spcPct val="100000"/>
              </a:lnSpc>
              <a:spcBef>
                <a:spcPts val="625"/>
              </a:spcBef>
            </a:pPr>
            <a:r>
              <a:rPr dirty="0" sz="1300" spc="-60">
                <a:latin typeface="Times New Roman"/>
                <a:cs typeface="Times New Roman"/>
              </a:rPr>
              <a:t>2</a:t>
            </a:r>
            <a:r>
              <a:rPr dirty="0" sz="1350" spc="-60" i="1">
                <a:latin typeface="Symbol"/>
                <a:cs typeface="Symbol"/>
              </a:rPr>
              <a:t></a:t>
            </a:r>
            <a:r>
              <a:rPr dirty="0" sz="1350" spc="-60" i="1">
                <a:latin typeface="Times New Roman"/>
                <a:cs typeface="Times New Roman"/>
              </a:rPr>
              <a:t> </a:t>
            </a:r>
            <a:r>
              <a:rPr dirty="0" sz="1300">
                <a:latin typeface="Times New Roman"/>
                <a:cs typeface="Times New Roman"/>
              </a:rPr>
              <a:t>|| </a:t>
            </a:r>
            <a:r>
              <a:rPr dirty="0" sz="1300" spc="5" b="1">
                <a:latin typeface="Times New Roman"/>
                <a:cs typeface="Times New Roman"/>
              </a:rPr>
              <a:t>Σ</a:t>
            </a:r>
            <a:r>
              <a:rPr dirty="0" sz="1300" spc="-90" b="1">
                <a:latin typeface="Times New Roman"/>
                <a:cs typeface="Times New Roman"/>
              </a:rPr>
              <a:t> </a:t>
            </a:r>
            <a:r>
              <a:rPr dirty="0" sz="1300" spc="30">
                <a:latin typeface="Times New Roman"/>
                <a:cs typeface="Times New Roman"/>
              </a:rPr>
              <a:t>||</a:t>
            </a:r>
            <a:r>
              <a:rPr dirty="0" baseline="74074" sz="1125" spc="44">
                <a:latin typeface="Times New Roman"/>
                <a:cs typeface="Times New Roman"/>
              </a:rPr>
              <a:t>1</a:t>
            </a:r>
            <a:r>
              <a:rPr dirty="0" baseline="29629" sz="1125" spc="44">
                <a:latin typeface="Times New Roman"/>
                <a:cs typeface="Times New Roman"/>
              </a:rPr>
              <a:t>2</a:t>
            </a:r>
            <a:endParaRPr baseline="29629" sz="1125">
              <a:latin typeface="Times New Roman"/>
              <a:cs typeface="Times New Roman"/>
            </a:endParaRPr>
          </a:p>
        </p:txBody>
      </p:sp>
      <p:sp>
        <p:nvSpPr>
          <p:cNvPr id="11" name="object 11"/>
          <p:cNvSpPr txBox="1"/>
          <p:nvPr/>
        </p:nvSpPr>
        <p:spPr>
          <a:xfrm>
            <a:off x="2625094" y="3131567"/>
            <a:ext cx="61594" cy="177800"/>
          </a:xfrm>
          <a:prstGeom prst="rect">
            <a:avLst/>
          </a:prstGeom>
        </p:spPr>
        <p:txBody>
          <a:bodyPr wrap="square" lIns="0" tIns="12700" rIns="0" bIns="0" rtlCol="0" vert="horz">
            <a:spAutoFit/>
          </a:bodyPr>
          <a:lstStyle/>
          <a:p>
            <a:pPr>
              <a:lnSpc>
                <a:spcPct val="100000"/>
              </a:lnSpc>
              <a:spcBef>
                <a:spcPts val="100"/>
              </a:spcBef>
            </a:pPr>
            <a:r>
              <a:rPr dirty="0" sz="1000" spc="-365">
                <a:latin typeface="Symbol"/>
                <a:cs typeface="Symbol"/>
              </a:rPr>
              <a:t>⎝</a:t>
            </a:r>
            <a:endParaRPr sz="1000">
              <a:latin typeface="Symbol"/>
              <a:cs typeface="Symbol"/>
            </a:endParaRPr>
          </a:p>
        </p:txBody>
      </p:sp>
      <p:sp>
        <p:nvSpPr>
          <p:cNvPr id="12" name="object 12"/>
          <p:cNvSpPr txBox="1"/>
          <p:nvPr/>
        </p:nvSpPr>
        <p:spPr>
          <a:xfrm>
            <a:off x="2759710" y="3114803"/>
            <a:ext cx="173990" cy="177800"/>
          </a:xfrm>
          <a:prstGeom prst="rect">
            <a:avLst/>
          </a:prstGeom>
        </p:spPr>
        <p:txBody>
          <a:bodyPr wrap="square" lIns="0" tIns="12700" rIns="0" bIns="0" rtlCol="0" vert="horz">
            <a:spAutoFit/>
          </a:bodyPr>
          <a:lstStyle/>
          <a:p>
            <a:pPr marL="25400">
              <a:lnSpc>
                <a:spcPct val="100000"/>
              </a:lnSpc>
              <a:spcBef>
                <a:spcPts val="100"/>
              </a:spcBef>
            </a:pPr>
            <a:r>
              <a:rPr dirty="0" sz="550" spc="15" i="1">
                <a:latin typeface="Times New Roman"/>
                <a:cs typeface="Times New Roman"/>
              </a:rPr>
              <a:t>y</a:t>
            </a:r>
            <a:r>
              <a:rPr dirty="0" sz="550" spc="5" i="1">
                <a:latin typeface="Times New Roman"/>
                <a:cs typeface="Times New Roman"/>
              </a:rPr>
              <a:t> </a:t>
            </a:r>
            <a:r>
              <a:rPr dirty="0" baseline="-8333" sz="1500" spc="-547">
                <a:latin typeface="Symbol"/>
                <a:cs typeface="Symbol"/>
              </a:rPr>
              <a:t>⎠</a:t>
            </a:r>
            <a:endParaRPr baseline="-8333" sz="1500">
              <a:latin typeface="Symbol"/>
              <a:cs typeface="Symbol"/>
            </a:endParaRPr>
          </a:p>
        </p:txBody>
      </p:sp>
      <p:sp>
        <p:nvSpPr>
          <p:cNvPr id="13" name="object 13"/>
          <p:cNvSpPr txBox="1"/>
          <p:nvPr/>
        </p:nvSpPr>
        <p:spPr>
          <a:xfrm>
            <a:off x="2599694" y="2894168"/>
            <a:ext cx="334010" cy="186690"/>
          </a:xfrm>
          <a:prstGeom prst="rect">
            <a:avLst/>
          </a:prstGeom>
        </p:spPr>
        <p:txBody>
          <a:bodyPr wrap="square" lIns="0" tIns="13335" rIns="0" bIns="0" rtlCol="0" vert="horz">
            <a:spAutoFit/>
          </a:bodyPr>
          <a:lstStyle/>
          <a:p>
            <a:pPr marL="25400">
              <a:lnSpc>
                <a:spcPct val="100000"/>
              </a:lnSpc>
              <a:spcBef>
                <a:spcPts val="105"/>
              </a:spcBef>
            </a:pPr>
            <a:r>
              <a:rPr dirty="0" sz="1000" spc="-365">
                <a:latin typeface="Symbol"/>
                <a:cs typeface="Symbol"/>
              </a:rPr>
              <a:t>⎛</a:t>
            </a:r>
            <a:r>
              <a:rPr dirty="0" sz="1000" spc="-110">
                <a:latin typeface="Times New Roman"/>
                <a:cs typeface="Times New Roman"/>
              </a:rPr>
              <a:t> </a:t>
            </a:r>
            <a:r>
              <a:rPr dirty="0" baseline="2645" sz="1575" spc="-44" i="1">
                <a:latin typeface="Symbol"/>
                <a:cs typeface="Symbol"/>
              </a:rPr>
              <a:t></a:t>
            </a:r>
            <a:r>
              <a:rPr dirty="0" baseline="2645" sz="1575" spc="-44" i="1">
                <a:latin typeface="Times New Roman"/>
                <a:cs typeface="Times New Roman"/>
              </a:rPr>
              <a:t> </a:t>
            </a:r>
            <a:r>
              <a:rPr dirty="0" baseline="-20202" sz="825" spc="22" i="1">
                <a:latin typeface="Times New Roman"/>
                <a:cs typeface="Times New Roman"/>
              </a:rPr>
              <a:t>x</a:t>
            </a:r>
            <a:r>
              <a:rPr dirty="0" baseline="-20202" sz="825" spc="-112" i="1">
                <a:latin typeface="Times New Roman"/>
                <a:cs typeface="Times New Roman"/>
              </a:rPr>
              <a:t> </a:t>
            </a:r>
            <a:r>
              <a:rPr dirty="0" sz="1000" spc="-620">
                <a:latin typeface="Symbol"/>
                <a:cs typeface="Symbol"/>
              </a:rPr>
              <a:t>⎞</a:t>
            </a:r>
            <a:endParaRPr sz="1000">
              <a:latin typeface="Symbol"/>
              <a:cs typeface="Symbol"/>
            </a:endParaRPr>
          </a:p>
        </p:txBody>
      </p:sp>
      <p:sp>
        <p:nvSpPr>
          <p:cNvPr id="14" name="object 14"/>
          <p:cNvSpPr txBox="1"/>
          <p:nvPr/>
        </p:nvSpPr>
        <p:spPr>
          <a:xfrm>
            <a:off x="2390901" y="2987892"/>
            <a:ext cx="542925" cy="186690"/>
          </a:xfrm>
          <a:prstGeom prst="rect">
            <a:avLst/>
          </a:prstGeom>
        </p:spPr>
        <p:txBody>
          <a:bodyPr wrap="square" lIns="0" tIns="13335" rIns="0" bIns="0" rtlCol="0" vert="horz">
            <a:spAutoFit/>
          </a:bodyPr>
          <a:lstStyle/>
          <a:p>
            <a:pPr marL="25400">
              <a:lnSpc>
                <a:spcPct val="100000"/>
              </a:lnSpc>
              <a:spcBef>
                <a:spcPts val="105"/>
              </a:spcBef>
            </a:pPr>
            <a:r>
              <a:rPr dirty="0" sz="1000" b="1">
                <a:latin typeface="Times New Roman"/>
                <a:cs typeface="Times New Roman"/>
              </a:rPr>
              <a:t>μ </a:t>
            </a:r>
            <a:r>
              <a:rPr dirty="0" sz="1000">
                <a:latin typeface="Symbol"/>
                <a:cs typeface="Symbol"/>
              </a:rPr>
              <a:t></a:t>
            </a:r>
            <a:r>
              <a:rPr dirty="0" sz="1000">
                <a:latin typeface="Times New Roman"/>
                <a:cs typeface="Times New Roman"/>
              </a:rPr>
              <a:t> </a:t>
            </a:r>
            <a:r>
              <a:rPr dirty="0" baseline="5555" sz="1500" spc="-547">
                <a:latin typeface="Symbol"/>
                <a:cs typeface="Symbol"/>
              </a:rPr>
              <a:t>⎜</a:t>
            </a:r>
            <a:r>
              <a:rPr dirty="0" baseline="5555" sz="1500" spc="-157">
                <a:latin typeface="Times New Roman"/>
                <a:cs typeface="Times New Roman"/>
              </a:rPr>
              <a:t> </a:t>
            </a:r>
            <a:r>
              <a:rPr dirty="0" baseline="-37037" sz="1575" spc="-44" i="1">
                <a:latin typeface="Symbol"/>
                <a:cs typeface="Symbol"/>
              </a:rPr>
              <a:t></a:t>
            </a:r>
            <a:r>
              <a:rPr dirty="0" baseline="-37037" sz="1575" spc="120" i="1">
                <a:latin typeface="Times New Roman"/>
                <a:cs typeface="Times New Roman"/>
              </a:rPr>
              <a:t> </a:t>
            </a:r>
            <a:r>
              <a:rPr dirty="0" baseline="5555" sz="1500" spc="-930">
                <a:latin typeface="Symbol"/>
                <a:cs typeface="Symbol"/>
              </a:rPr>
              <a:t>⎟</a:t>
            </a:r>
            <a:endParaRPr baseline="5555" sz="1500">
              <a:latin typeface="Symbol"/>
              <a:cs typeface="Symbol"/>
            </a:endParaRPr>
          </a:p>
        </p:txBody>
      </p:sp>
      <p:sp>
        <p:nvSpPr>
          <p:cNvPr id="15" name="object 15"/>
          <p:cNvSpPr/>
          <p:nvPr/>
        </p:nvSpPr>
        <p:spPr>
          <a:xfrm>
            <a:off x="1866900" y="1682495"/>
            <a:ext cx="1111885" cy="381000"/>
          </a:xfrm>
          <a:custGeom>
            <a:avLst/>
            <a:gdLst/>
            <a:ahLst/>
            <a:cxnLst/>
            <a:rect l="l" t="t" r="r" b="b"/>
            <a:pathLst>
              <a:path w="1111885" h="381000">
                <a:moveTo>
                  <a:pt x="0" y="381000"/>
                </a:moveTo>
                <a:lnTo>
                  <a:pt x="1111758" y="381000"/>
                </a:lnTo>
                <a:lnTo>
                  <a:pt x="1111758" y="0"/>
                </a:lnTo>
                <a:lnTo>
                  <a:pt x="0" y="0"/>
                </a:lnTo>
                <a:lnTo>
                  <a:pt x="0" y="381000"/>
                </a:lnTo>
                <a:close/>
              </a:path>
            </a:pathLst>
          </a:custGeom>
          <a:solidFill>
            <a:srgbClr val="FFFFFF"/>
          </a:solidFill>
        </p:spPr>
        <p:txBody>
          <a:bodyPr wrap="square" lIns="0" tIns="0" rIns="0" bIns="0" rtlCol="0"/>
          <a:lstStyle/>
          <a:p/>
        </p:txBody>
      </p:sp>
      <p:sp>
        <p:nvSpPr>
          <p:cNvPr id="16" name="object 16"/>
          <p:cNvSpPr txBox="1"/>
          <p:nvPr/>
        </p:nvSpPr>
        <p:spPr>
          <a:xfrm>
            <a:off x="2685037" y="1762255"/>
            <a:ext cx="302260" cy="308610"/>
          </a:xfrm>
          <a:prstGeom prst="rect">
            <a:avLst/>
          </a:prstGeom>
        </p:spPr>
        <p:txBody>
          <a:bodyPr wrap="square" lIns="0" tIns="12700" rIns="0" bIns="0" rtlCol="0" vert="horz">
            <a:spAutoFit/>
          </a:bodyPr>
          <a:lstStyle/>
          <a:p>
            <a:pPr marL="25400">
              <a:lnSpc>
                <a:spcPts val="1115"/>
              </a:lnSpc>
              <a:spcBef>
                <a:spcPts val="100"/>
              </a:spcBef>
              <a:tabLst>
                <a:tab pos="214629" algn="l"/>
              </a:tabLst>
            </a:pPr>
            <a:r>
              <a:rPr dirty="0" sz="1000" spc="-365">
                <a:latin typeface="Symbol"/>
                <a:cs typeface="Symbol"/>
              </a:rPr>
              <a:t>⎜</a:t>
            </a:r>
            <a:r>
              <a:rPr dirty="0" sz="1000" spc="-365">
                <a:latin typeface="Times New Roman"/>
                <a:cs typeface="Times New Roman"/>
              </a:rPr>
              <a:t>	</a:t>
            </a:r>
            <a:r>
              <a:rPr dirty="0" sz="1000" spc="-365">
                <a:latin typeface="Symbol"/>
                <a:cs typeface="Symbol"/>
              </a:rPr>
              <a:t>⎟</a:t>
            </a:r>
            <a:endParaRPr sz="1000">
              <a:latin typeface="Symbol"/>
              <a:cs typeface="Symbol"/>
            </a:endParaRPr>
          </a:p>
          <a:p>
            <a:pPr marL="25400">
              <a:lnSpc>
                <a:spcPts val="1115"/>
              </a:lnSpc>
            </a:pPr>
            <a:r>
              <a:rPr dirty="0" sz="1000" spc="-365">
                <a:latin typeface="Symbol"/>
                <a:cs typeface="Symbol"/>
              </a:rPr>
              <a:t>⎝</a:t>
            </a:r>
            <a:r>
              <a:rPr dirty="0" sz="1000" spc="-90">
                <a:latin typeface="Times New Roman"/>
                <a:cs typeface="Times New Roman"/>
              </a:rPr>
              <a:t> </a:t>
            </a:r>
            <a:r>
              <a:rPr dirty="0" baseline="13888" sz="1500" i="1">
                <a:latin typeface="Times New Roman"/>
                <a:cs typeface="Times New Roman"/>
              </a:rPr>
              <a:t>Y</a:t>
            </a:r>
            <a:r>
              <a:rPr dirty="0" baseline="13888" sz="1500" spc="75" i="1">
                <a:latin typeface="Times New Roman"/>
                <a:cs typeface="Times New Roman"/>
              </a:rPr>
              <a:t> </a:t>
            </a:r>
            <a:r>
              <a:rPr dirty="0" sz="1000" spc="-625">
                <a:latin typeface="Symbol"/>
                <a:cs typeface="Symbol"/>
              </a:rPr>
              <a:t>⎠</a:t>
            </a:r>
            <a:endParaRPr sz="1000">
              <a:latin typeface="Symbol"/>
              <a:cs typeface="Symbol"/>
            </a:endParaRPr>
          </a:p>
        </p:txBody>
      </p:sp>
      <p:sp>
        <p:nvSpPr>
          <p:cNvPr id="17" name="object 17"/>
          <p:cNvSpPr txBox="1"/>
          <p:nvPr/>
        </p:nvSpPr>
        <p:spPr>
          <a:xfrm>
            <a:off x="1895367" y="1765303"/>
            <a:ext cx="1092200" cy="177800"/>
          </a:xfrm>
          <a:prstGeom prst="rect">
            <a:avLst/>
          </a:prstGeom>
        </p:spPr>
        <p:txBody>
          <a:bodyPr wrap="square" lIns="0" tIns="12700" rIns="0" bIns="0" rtlCol="0" vert="horz">
            <a:spAutoFit/>
          </a:bodyPr>
          <a:lstStyle/>
          <a:p>
            <a:pPr marL="25400">
              <a:lnSpc>
                <a:spcPct val="100000"/>
              </a:lnSpc>
              <a:spcBef>
                <a:spcPts val="100"/>
              </a:spcBef>
            </a:pPr>
            <a:r>
              <a:rPr dirty="0" sz="1000">
                <a:latin typeface="Times New Roman"/>
                <a:cs typeface="Times New Roman"/>
              </a:rPr>
              <a:t>Write r.v. </a:t>
            </a:r>
            <a:r>
              <a:rPr dirty="0" sz="1000" b="1">
                <a:latin typeface="Times New Roman"/>
                <a:cs typeface="Times New Roman"/>
              </a:rPr>
              <a:t>X </a:t>
            </a:r>
            <a:r>
              <a:rPr dirty="0" sz="1000">
                <a:latin typeface="Symbol"/>
                <a:cs typeface="Symbol"/>
              </a:rPr>
              <a:t></a:t>
            </a:r>
            <a:r>
              <a:rPr dirty="0" sz="1000">
                <a:latin typeface="Times New Roman"/>
                <a:cs typeface="Times New Roman"/>
              </a:rPr>
              <a:t> </a:t>
            </a:r>
            <a:r>
              <a:rPr dirty="0" baseline="36111" sz="1500" spc="-547">
                <a:latin typeface="Symbol"/>
                <a:cs typeface="Symbol"/>
              </a:rPr>
              <a:t>⎛</a:t>
            </a:r>
            <a:r>
              <a:rPr dirty="0" baseline="36111" sz="1500" spc="-67">
                <a:latin typeface="Times New Roman"/>
                <a:cs typeface="Times New Roman"/>
              </a:rPr>
              <a:t> </a:t>
            </a:r>
            <a:r>
              <a:rPr dirty="0" baseline="41666" sz="1500" i="1">
                <a:latin typeface="Times New Roman"/>
                <a:cs typeface="Times New Roman"/>
              </a:rPr>
              <a:t>X</a:t>
            </a:r>
            <a:r>
              <a:rPr dirty="0" baseline="41666" sz="1500" spc="37" i="1">
                <a:latin typeface="Times New Roman"/>
                <a:cs typeface="Times New Roman"/>
              </a:rPr>
              <a:t> </a:t>
            </a:r>
            <a:r>
              <a:rPr dirty="0" baseline="36111" sz="1500" spc="-914">
                <a:latin typeface="Symbol"/>
                <a:cs typeface="Symbol"/>
              </a:rPr>
              <a:t>⎞</a:t>
            </a:r>
            <a:endParaRPr baseline="36111" sz="1500">
              <a:latin typeface="Symbol"/>
              <a:cs typeface="Symbol"/>
            </a:endParaRPr>
          </a:p>
        </p:txBody>
      </p:sp>
      <p:sp>
        <p:nvSpPr>
          <p:cNvPr id="18" name="object 18"/>
          <p:cNvSpPr txBox="1"/>
          <p:nvPr/>
        </p:nvSpPr>
        <p:spPr>
          <a:xfrm>
            <a:off x="3250687" y="3069502"/>
            <a:ext cx="61594" cy="178435"/>
          </a:xfrm>
          <a:prstGeom prst="rect">
            <a:avLst/>
          </a:prstGeom>
        </p:spPr>
        <p:txBody>
          <a:bodyPr wrap="square" lIns="0" tIns="12700" rIns="0" bIns="0" rtlCol="0" vert="horz">
            <a:spAutoFit/>
          </a:bodyPr>
          <a:lstStyle/>
          <a:p>
            <a:pPr>
              <a:lnSpc>
                <a:spcPct val="100000"/>
              </a:lnSpc>
              <a:spcBef>
                <a:spcPts val="100"/>
              </a:spcBef>
            </a:pPr>
            <a:r>
              <a:rPr dirty="0" sz="1000" spc="-360">
                <a:latin typeface="Symbol"/>
                <a:cs typeface="Symbol"/>
              </a:rPr>
              <a:t>⎜</a:t>
            </a:r>
            <a:endParaRPr sz="1000">
              <a:latin typeface="Symbol"/>
              <a:cs typeface="Symbol"/>
            </a:endParaRPr>
          </a:p>
        </p:txBody>
      </p:sp>
      <p:sp>
        <p:nvSpPr>
          <p:cNvPr id="19" name="object 19"/>
          <p:cNvSpPr txBox="1"/>
          <p:nvPr/>
        </p:nvSpPr>
        <p:spPr>
          <a:xfrm>
            <a:off x="3250687" y="3151031"/>
            <a:ext cx="668655" cy="178435"/>
          </a:xfrm>
          <a:prstGeom prst="rect">
            <a:avLst/>
          </a:prstGeom>
        </p:spPr>
        <p:txBody>
          <a:bodyPr wrap="square" lIns="0" tIns="12700" rIns="0" bIns="0" rtlCol="0" vert="horz">
            <a:spAutoFit/>
          </a:bodyPr>
          <a:lstStyle/>
          <a:p>
            <a:pPr>
              <a:lnSpc>
                <a:spcPct val="100000"/>
              </a:lnSpc>
              <a:spcBef>
                <a:spcPts val="100"/>
              </a:spcBef>
              <a:tabLst>
                <a:tab pos="606425" algn="l"/>
              </a:tabLst>
            </a:pPr>
            <a:r>
              <a:rPr dirty="0" sz="1000" spc="-360">
                <a:latin typeface="Symbol"/>
                <a:cs typeface="Symbol"/>
              </a:rPr>
              <a:t>⎝</a:t>
            </a:r>
            <a:r>
              <a:rPr dirty="0" sz="1000" spc="-360">
                <a:latin typeface="Times New Roman"/>
                <a:cs typeface="Times New Roman"/>
              </a:rPr>
              <a:t>	</a:t>
            </a:r>
            <a:r>
              <a:rPr dirty="0" sz="1000" spc="-570">
                <a:latin typeface="Symbol"/>
                <a:cs typeface="Symbol"/>
              </a:rPr>
              <a:t>⎠</a:t>
            </a:r>
            <a:endParaRPr sz="1000">
              <a:latin typeface="Symbol"/>
              <a:cs typeface="Symbol"/>
            </a:endParaRPr>
          </a:p>
        </p:txBody>
      </p:sp>
      <p:sp>
        <p:nvSpPr>
          <p:cNvPr id="20" name="object 20"/>
          <p:cNvSpPr txBox="1"/>
          <p:nvPr/>
        </p:nvSpPr>
        <p:spPr>
          <a:xfrm>
            <a:off x="3795521" y="3161431"/>
            <a:ext cx="45720" cy="114935"/>
          </a:xfrm>
          <a:prstGeom prst="rect">
            <a:avLst/>
          </a:prstGeom>
        </p:spPr>
        <p:txBody>
          <a:bodyPr wrap="square" lIns="0" tIns="17145" rIns="0" bIns="0" rtlCol="0" vert="horz">
            <a:spAutoFit/>
          </a:bodyPr>
          <a:lstStyle/>
          <a:p>
            <a:pPr>
              <a:lnSpc>
                <a:spcPct val="100000"/>
              </a:lnSpc>
              <a:spcBef>
                <a:spcPts val="135"/>
              </a:spcBef>
            </a:pPr>
            <a:r>
              <a:rPr dirty="0" sz="550" spc="15" i="1">
                <a:latin typeface="Times New Roman"/>
                <a:cs typeface="Times New Roman"/>
              </a:rPr>
              <a:t>y</a:t>
            </a:r>
            <a:endParaRPr sz="550">
              <a:latin typeface="Times New Roman"/>
              <a:cs typeface="Times New Roman"/>
            </a:endParaRPr>
          </a:p>
        </p:txBody>
      </p:sp>
      <p:sp>
        <p:nvSpPr>
          <p:cNvPr id="21" name="object 21"/>
          <p:cNvSpPr txBox="1"/>
          <p:nvPr/>
        </p:nvSpPr>
        <p:spPr>
          <a:xfrm>
            <a:off x="3420613" y="3187338"/>
            <a:ext cx="78740" cy="114935"/>
          </a:xfrm>
          <a:prstGeom prst="rect">
            <a:avLst/>
          </a:prstGeom>
        </p:spPr>
        <p:txBody>
          <a:bodyPr wrap="square" lIns="0" tIns="17145" rIns="0" bIns="0" rtlCol="0" vert="horz">
            <a:spAutoFit/>
          </a:bodyPr>
          <a:lstStyle/>
          <a:p>
            <a:pPr>
              <a:lnSpc>
                <a:spcPct val="100000"/>
              </a:lnSpc>
              <a:spcBef>
                <a:spcPts val="135"/>
              </a:spcBef>
            </a:pPr>
            <a:r>
              <a:rPr dirty="0" sz="550" spc="15" i="1">
                <a:latin typeface="Times New Roman"/>
                <a:cs typeface="Times New Roman"/>
              </a:rPr>
              <a:t>xy</a:t>
            </a:r>
            <a:endParaRPr sz="550">
              <a:latin typeface="Times New Roman"/>
              <a:cs typeface="Times New Roman"/>
            </a:endParaRPr>
          </a:p>
        </p:txBody>
      </p:sp>
      <p:sp>
        <p:nvSpPr>
          <p:cNvPr id="22" name="object 22"/>
          <p:cNvSpPr txBox="1"/>
          <p:nvPr/>
        </p:nvSpPr>
        <p:spPr>
          <a:xfrm>
            <a:off x="3722875" y="2943019"/>
            <a:ext cx="221615" cy="178435"/>
          </a:xfrm>
          <a:prstGeom prst="rect">
            <a:avLst/>
          </a:prstGeom>
        </p:spPr>
        <p:txBody>
          <a:bodyPr wrap="square" lIns="0" tIns="12700" rIns="0" bIns="0" rtlCol="0" vert="horz">
            <a:spAutoFit/>
          </a:bodyPr>
          <a:lstStyle/>
          <a:p>
            <a:pPr marL="25400">
              <a:lnSpc>
                <a:spcPct val="100000"/>
              </a:lnSpc>
              <a:spcBef>
                <a:spcPts val="100"/>
              </a:spcBef>
            </a:pPr>
            <a:r>
              <a:rPr dirty="0" sz="550" spc="15" i="1">
                <a:latin typeface="Times New Roman"/>
                <a:cs typeface="Times New Roman"/>
              </a:rPr>
              <a:t>xy</a:t>
            </a:r>
            <a:r>
              <a:rPr dirty="0" sz="550" spc="110" i="1">
                <a:latin typeface="Times New Roman"/>
                <a:cs typeface="Times New Roman"/>
              </a:rPr>
              <a:t> </a:t>
            </a:r>
            <a:r>
              <a:rPr dirty="0" baseline="-19444" sz="1500" spc="-540">
                <a:latin typeface="Symbol"/>
                <a:cs typeface="Symbol"/>
              </a:rPr>
              <a:t>⎟</a:t>
            </a:r>
            <a:endParaRPr baseline="-19444" sz="1500">
              <a:latin typeface="Symbol"/>
              <a:cs typeface="Symbol"/>
            </a:endParaRPr>
          </a:p>
        </p:txBody>
      </p:sp>
      <p:sp>
        <p:nvSpPr>
          <p:cNvPr id="23" name="object 23"/>
          <p:cNvSpPr txBox="1"/>
          <p:nvPr/>
        </p:nvSpPr>
        <p:spPr>
          <a:xfrm>
            <a:off x="3716777" y="3045132"/>
            <a:ext cx="227965" cy="178435"/>
          </a:xfrm>
          <a:prstGeom prst="rect">
            <a:avLst/>
          </a:prstGeom>
        </p:spPr>
        <p:txBody>
          <a:bodyPr wrap="square" lIns="0" tIns="12700" rIns="0" bIns="0" rtlCol="0" vert="horz">
            <a:spAutoFit/>
          </a:bodyPr>
          <a:lstStyle/>
          <a:p>
            <a:pPr marL="25400">
              <a:lnSpc>
                <a:spcPct val="100000"/>
              </a:lnSpc>
              <a:spcBef>
                <a:spcPts val="100"/>
              </a:spcBef>
            </a:pPr>
            <a:r>
              <a:rPr dirty="0" sz="550" spc="15">
                <a:latin typeface="Times New Roman"/>
                <a:cs typeface="Times New Roman"/>
              </a:rPr>
              <a:t>2</a:t>
            </a:r>
            <a:r>
              <a:rPr dirty="0" sz="550" spc="75">
                <a:latin typeface="Times New Roman"/>
                <a:cs typeface="Times New Roman"/>
              </a:rPr>
              <a:t> </a:t>
            </a:r>
            <a:r>
              <a:rPr dirty="0" baseline="-11111" sz="1500" spc="-540">
                <a:latin typeface="Symbol"/>
                <a:cs typeface="Symbol"/>
              </a:rPr>
              <a:t>⎟</a:t>
            </a:r>
            <a:endParaRPr baseline="-11111" sz="1500">
              <a:latin typeface="Symbol"/>
              <a:cs typeface="Symbol"/>
            </a:endParaRPr>
          </a:p>
        </p:txBody>
      </p:sp>
      <p:sp>
        <p:nvSpPr>
          <p:cNvPr id="24" name="object 24"/>
          <p:cNvSpPr txBox="1"/>
          <p:nvPr/>
        </p:nvSpPr>
        <p:spPr>
          <a:xfrm>
            <a:off x="3317745" y="3095040"/>
            <a:ext cx="89535" cy="187325"/>
          </a:xfrm>
          <a:prstGeom prst="rect">
            <a:avLst/>
          </a:prstGeom>
        </p:spPr>
        <p:txBody>
          <a:bodyPr wrap="square" lIns="0" tIns="13970" rIns="0" bIns="0" rtlCol="0" vert="horz">
            <a:spAutoFit/>
          </a:bodyPr>
          <a:lstStyle/>
          <a:p>
            <a:pPr>
              <a:lnSpc>
                <a:spcPct val="100000"/>
              </a:lnSpc>
              <a:spcBef>
                <a:spcPts val="110"/>
              </a:spcBef>
            </a:pPr>
            <a:r>
              <a:rPr dirty="0" sz="1050" spc="-30" i="1">
                <a:latin typeface="Symbol"/>
                <a:cs typeface="Symbol"/>
              </a:rPr>
              <a:t></a:t>
            </a:r>
            <a:endParaRPr sz="1050">
              <a:latin typeface="Symbol"/>
              <a:cs typeface="Symbol"/>
            </a:endParaRPr>
          </a:p>
        </p:txBody>
      </p:sp>
      <p:sp>
        <p:nvSpPr>
          <p:cNvPr id="25" name="object 25"/>
          <p:cNvSpPr txBox="1"/>
          <p:nvPr/>
        </p:nvSpPr>
        <p:spPr>
          <a:xfrm>
            <a:off x="3212587" y="2886186"/>
            <a:ext cx="732155" cy="396240"/>
          </a:xfrm>
          <a:prstGeom prst="rect">
            <a:avLst/>
          </a:prstGeom>
        </p:spPr>
        <p:txBody>
          <a:bodyPr wrap="square" lIns="0" tIns="37465" rIns="0" bIns="0" rtlCol="0" vert="horz">
            <a:spAutoFit/>
          </a:bodyPr>
          <a:lstStyle/>
          <a:p>
            <a:pPr marL="38100">
              <a:lnSpc>
                <a:spcPct val="100000"/>
              </a:lnSpc>
              <a:spcBef>
                <a:spcPts val="295"/>
              </a:spcBef>
              <a:tabLst>
                <a:tab pos="432434" algn="l"/>
                <a:tab pos="644525" algn="l"/>
              </a:tabLst>
            </a:pPr>
            <a:r>
              <a:rPr dirty="0" baseline="5555" sz="1500" spc="-457">
                <a:latin typeface="Symbol"/>
                <a:cs typeface="Symbol"/>
              </a:rPr>
              <a:t>⎛</a:t>
            </a:r>
            <a:r>
              <a:rPr dirty="0" baseline="2645" sz="1575" spc="-44" i="1">
                <a:latin typeface="Symbol"/>
                <a:cs typeface="Symbol"/>
              </a:rPr>
              <a:t></a:t>
            </a:r>
            <a:r>
              <a:rPr dirty="0" baseline="2645" sz="1575" spc="-7">
                <a:latin typeface="Times New Roman"/>
                <a:cs typeface="Times New Roman"/>
              </a:rPr>
              <a:t> </a:t>
            </a:r>
            <a:r>
              <a:rPr dirty="0" baseline="50505" sz="825" spc="22">
                <a:latin typeface="Times New Roman"/>
                <a:cs typeface="Times New Roman"/>
              </a:rPr>
              <a:t>2</a:t>
            </a:r>
            <a:r>
              <a:rPr dirty="0" baseline="50505" sz="825" spc="-52">
                <a:latin typeface="Times New Roman"/>
                <a:cs typeface="Times New Roman"/>
              </a:rPr>
              <a:t> </a:t>
            </a:r>
            <a:r>
              <a:rPr dirty="0" sz="550" spc="15" i="1">
                <a:latin typeface="Times New Roman"/>
                <a:cs typeface="Times New Roman"/>
              </a:rPr>
              <a:t>x</a:t>
            </a:r>
            <a:r>
              <a:rPr dirty="0" sz="550" i="1">
                <a:latin typeface="Times New Roman"/>
                <a:cs typeface="Times New Roman"/>
              </a:rPr>
              <a:t>	</a:t>
            </a:r>
            <a:r>
              <a:rPr dirty="0" baseline="2645" sz="1575" spc="-44" i="1">
                <a:latin typeface="Symbol"/>
                <a:cs typeface="Symbol"/>
              </a:rPr>
              <a:t></a:t>
            </a:r>
            <a:r>
              <a:rPr dirty="0" baseline="2645" sz="1575">
                <a:latin typeface="Times New Roman"/>
                <a:cs typeface="Times New Roman"/>
              </a:rPr>
              <a:t>	</a:t>
            </a:r>
            <a:r>
              <a:rPr dirty="0" baseline="5555" sz="1500" spc="-540">
                <a:latin typeface="Symbol"/>
                <a:cs typeface="Symbol"/>
              </a:rPr>
              <a:t>⎞</a:t>
            </a:r>
            <a:endParaRPr baseline="5555" sz="1500">
              <a:latin typeface="Symbol"/>
              <a:cs typeface="Symbol"/>
            </a:endParaRPr>
          </a:p>
          <a:p>
            <a:pPr marL="420370">
              <a:lnSpc>
                <a:spcPct val="100000"/>
              </a:lnSpc>
              <a:spcBef>
                <a:spcPts val="200"/>
              </a:spcBef>
            </a:pPr>
            <a:r>
              <a:rPr dirty="0" sz="1050" spc="-30" i="1">
                <a:latin typeface="Symbol"/>
                <a:cs typeface="Symbol"/>
              </a:rPr>
              <a:t></a:t>
            </a:r>
            <a:endParaRPr sz="1050">
              <a:latin typeface="Symbol"/>
              <a:cs typeface="Symbol"/>
            </a:endParaRPr>
          </a:p>
        </p:txBody>
      </p:sp>
      <p:sp>
        <p:nvSpPr>
          <p:cNvPr id="26" name="object 26"/>
          <p:cNvSpPr txBox="1"/>
          <p:nvPr/>
        </p:nvSpPr>
        <p:spPr>
          <a:xfrm>
            <a:off x="3006598" y="3005389"/>
            <a:ext cx="331470" cy="178435"/>
          </a:xfrm>
          <a:prstGeom prst="rect">
            <a:avLst/>
          </a:prstGeom>
        </p:spPr>
        <p:txBody>
          <a:bodyPr wrap="square" lIns="0" tIns="12700" rIns="0" bIns="0" rtlCol="0" vert="horz">
            <a:spAutoFit/>
          </a:bodyPr>
          <a:lstStyle/>
          <a:p>
            <a:pPr marL="25400">
              <a:lnSpc>
                <a:spcPct val="100000"/>
              </a:lnSpc>
              <a:spcBef>
                <a:spcPts val="100"/>
              </a:spcBef>
            </a:pPr>
            <a:r>
              <a:rPr dirty="0" sz="1000" b="1">
                <a:latin typeface="Times New Roman"/>
                <a:cs typeface="Times New Roman"/>
              </a:rPr>
              <a:t>Σ </a:t>
            </a:r>
            <a:r>
              <a:rPr dirty="0" sz="1000">
                <a:latin typeface="Symbol"/>
                <a:cs typeface="Symbol"/>
              </a:rPr>
              <a:t></a:t>
            </a:r>
            <a:r>
              <a:rPr dirty="0" sz="1000" spc="-80">
                <a:latin typeface="Times New Roman"/>
                <a:cs typeface="Times New Roman"/>
              </a:rPr>
              <a:t> </a:t>
            </a:r>
            <a:r>
              <a:rPr dirty="0" baseline="8333" sz="1500" spc="-540">
                <a:latin typeface="Symbol"/>
                <a:cs typeface="Symbol"/>
              </a:rPr>
              <a:t>⎜</a:t>
            </a:r>
            <a:endParaRPr baseline="8333" sz="1500">
              <a:latin typeface="Symbol"/>
              <a:cs typeface="Symbol"/>
            </a:endParaRPr>
          </a:p>
        </p:txBody>
      </p:sp>
      <p:sp>
        <p:nvSpPr>
          <p:cNvPr id="27" name="object 27"/>
          <p:cNvSpPr txBox="1"/>
          <p:nvPr/>
        </p:nvSpPr>
        <p:spPr>
          <a:xfrm>
            <a:off x="3131820" y="1811337"/>
            <a:ext cx="2075180" cy="178435"/>
          </a:xfrm>
          <a:prstGeom prst="rect">
            <a:avLst/>
          </a:prstGeom>
        </p:spPr>
        <p:txBody>
          <a:bodyPr wrap="square" lIns="0" tIns="12700" rIns="0" bIns="0" rtlCol="0" vert="horz">
            <a:spAutoFit/>
          </a:bodyPr>
          <a:lstStyle/>
          <a:p>
            <a:pPr>
              <a:lnSpc>
                <a:spcPct val="100000"/>
              </a:lnSpc>
              <a:spcBef>
                <a:spcPts val="100"/>
              </a:spcBef>
              <a:tabLst>
                <a:tab pos="822325" algn="l"/>
              </a:tabLst>
            </a:pPr>
            <a:r>
              <a:rPr dirty="0" baseline="2777" sz="1500" spc="-7">
                <a:latin typeface="Tahoma"/>
                <a:cs typeface="Tahoma"/>
              </a:rPr>
              <a:t>Then</a:t>
            </a:r>
            <a:r>
              <a:rPr dirty="0" baseline="2777" sz="1500" spc="15">
                <a:latin typeface="Tahoma"/>
                <a:cs typeface="Tahoma"/>
              </a:rPr>
              <a:t> </a:t>
            </a:r>
            <a:r>
              <a:rPr dirty="0" baseline="2777" sz="1500" spc="-7">
                <a:latin typeface="Tahoma"/>
                <a:cs typeface="Tahoma"/>
              </a:rPr>
              <a:t>define	</a:t>
            </a:r>
            <a:r>
              <a:rPr dirty="0" sz="1000" i="1">
                <a:latin typeface="Times New Roman"/>
                <a:cs typeface="Times New Roman"/>
              </a:rPr>
              <a:t>X </a:t>
            </a:r>
            <a:r>
              <a:rPr dirty="0" sz="1000">
                <a:latin typeface="Times New Roman"/>
                <a:cs typeface="Times New Roman"/>
              </a:rPr>
              <a:t>~ </a:t>
            </a:r>
            <a:r>
              <a:rPr dirty="0" sz="1000" i="1">
                <a:latin typeface="Times New Roman"/>
                <a:cs typeface="Times New Roman"/>
              </a:rPr>
              <a:t>N </a:t>
            </a:r>
            <a:r>
              <a:rPr dirty="0" sz="1000" spc="15">
                <a:latin typeface="Times New Roman"/>
                <a:cs typeface="Times New Roman"/>
              </a:rPr>
              <a:t>(</a:t>
            </a:r>
            <a:r>
              <a:rPr dirty="0" sz="1000" spc="15" b="1">
                <a:latin typeface="Times New Roman"/>
                <a:cs typeface="Times New Roman"/>
              </a:rPr>
              <a:t>μ</a:t>
            </a:r>
            <a:r>
              <a:rPr dirty="0" sz="1000" spc="15">
                <a:latin typeface="Times New Roman"/>
                <a:cs typeface="Times New Roman"/>
              </a:rPr>
              <a:t>, </a:t>
            </a:r>
            <a:r>
              <a:rPr dirty="0" sz="1000" spc="25" b="1">
                <a:latin typeface="Times New Roman"/>
                <a:cs typeface="Times New Roman"/>
              </a:rPr>
              <a:t>Σ</a:t>
            </a:r>
            <a:r>
              <a:rPr dirty="0" sz="1000" spc="25">
                <a:latin typeface="Times New Roman"/>
                <a:cs typeface="Times New Roman"/>
              </a:rPr>
              <a:t>) </a:t>
            </a:r>
            <a:r>
              <a:rPr dirty="0" baseline="2777" sz="1500" spc="-7">
                <a:latin typeface="Tahoma"/>
                <a:cs typeface="Tahoma"/>
              </a:rPr>
              <a:t>to</a:t>
            </a:r>
            <a:r>
              <a:rPr dirty="0" baseline="2777" sz="1500" spc="-187">
                <a:latin typeface="Tahoma"/>
                <a:cs typeface="Tahoma"/>
              </a:rPr>
              <a:t> </a:t>
            </a:r>
            <a:r>
              <a:rPr dirty="0" baseline="2777" sz="1500" spc="-7">
                <a:latin typeface="Tahoma"/>
                <a:cs typeface="Tahoma"/>
              </a:rPr>
              <a:t>mean</a:t>
            </a:r>
            <a:endParaRPr baseline="2777" sz="1500">
              <a:latin typeface="Tahoma"/>
              <a:cs typeface="Tahoma"/>
            </a:endParaRPr>
          </a:p>
        </p:txBody>
      </p:sp>
      <p:sp>
        <p:nvSpPr>
          <p:cNvPr id="28" name="object 28"/>
          <p:cNvSpPr txBox="1"/>
          <p:nvPr/>
        </p:nvSpPr>
        <p:spPr>
          <a:xfrm>
            <a:off x="1874518" y="2313439"/>
            <a:ext cx="2219325" cy="509270"/>
          </a:xfrm>
          <a:prstGeom prst="rect">
            <a:avLst/>
          </a:prstGeom>
        </p:spPr>
        <p:txBody>
          <a:bodyPr wrap="square" lIns="0" tIns="13970" rIns="0" bIns="0" rtlCol="0" vert="horz">
            <a:spAutoFit/>
          </a:bodyPr>
          <a:lstStyle/>
          <a:p>
            <a:pPr algn="r" marR="74295">
              <a:lnSpc>
                <a:spcPct val="100000"/>
              </a:lnSpc>
              <a:spcBef>
                <a:spcPts val="110"/>
              </a:spcBef>
            </a:pPr>
            <a:r>
              <a:rPr dirty="0" sz="750" spc="5">
                <a:latin typeface="Times New Roman"/>
                <a:cs typeface="Times New Roman"/>
              </a:rPr>
              <a:t>2</a:t>
            </a:r>
            <a:endParaRPr sz="750">
              <a:latin typeface="Times New Roman"/>
              <a:cs typeface="Times New Roman"/>
            </a:endParaRPr>
          </a:p>
          <a:p>
            <a:pPr>
              <a:lnSpc>
                <a:spcPct val="100000"/>
              </a:lnSpc>
            </a:pPr>
            <a:endParaRPr sz="800">
              <a:latin typeface="Times New Roman"/>
              <a:cs typeface="Times New Roman"/>
            </a:endParaRPr>
          </a:p>
          <a:p>
            <a:pPr>
              <a:lnSpc>
                <a:spcPct val="100000"/>
              </a:lnSpc>
              <a:spcBef>
                <a:spcPts val="30"/>
              </a:spcBef>
            </a:pPr>
            <a:endParaRPr sz="650">
              <a:latin typeface="Times New Roman"/>
              <a:cs typeface="Times New Roman"/>
            </a:endParaRPr>
          </a:p>
          <a:p>
            <a:pPr>
              <a:lnSpc>
                <a:spcPct val="100000"/>
              </a:lnSpc>
            </a:pPr>
            <a:r>
              <a:rPr dirty="0" sz="1000" spc="-5">
                <a:latin typeface="Tahoma"/>
                <a:cs typeface="Tahoma"/>
              </a:rPr>
              <a:t>Where the Gaussian’s parameters</a:t>
            </a:r>
            <a:r>
              <a:rPr dirty="0" sz="1000" spc="-60">
                <a:latin typeface="Tahoma"/>
                <a:cs typeface="Tahoma"/>
              </a:rPr>
              <a:t> </a:t>
            </a:r>
            <a:r>
              <a:rPr dirty="0" sz="1000" spc="-5">
                <a:latin typeface="Tahoma"/>
                <a:cs typeface="Tahoma"/>
              </a:rPr>
              <a:t>are…</a:t>
            </a:r>
            <a:endParaRPr sz="1000">
              <a:latin typeface="Tahoma"/>
              <a:cs typeface="Tahoma"/>
            </a:endParaRPr>
          </a:p>
        </p:txBody>
      </p:sp>
      <p:sp>
        <p:nvSpPr>
          <p:cNvPr id="29" name="object 29"/>
          <p:cNvSpPr txBox="1"/>
          <p:nvPr/>
        </p:nvSpPr>
        <p:spPr>
          <a:xfrm>
            <a:off x="1622297" y="3443648"/>
            <a:ext cx="4516120" cy="1200150"/>
          </a:xfrm>
          <a:prstGeom prst="rect">
            <a:avLst/>
          </a:prstGeom>
        </p:spPr>
        <p:txBody>
          <a:bodyPr wrap="square" lIns="0" tIns="12700" rIns="0" bIns="0" rtlCol="0" vert="horz">
            <a:spAutoFit/>
          </a:bodyPr>
          <a:lstStyle/>
          <a:p>
            <a:pPr marL="290195">
              <a:lnSpc>
                <a:spcPct val="100000"/>
              </a:lnSpc>
              <a:spcBef>
                <a:spcPts val="100"/>
              </a:spcBef>
            </a:pPr>
            <a:r>
              <a:rPr dirty="0" sz="1000" spc="-5">
                <a:latin typeface="Tahoma"/>
                <a:cs typeface="Tahoma"/>
              </a:rPr>
              <a:t>Where </a:t>
            </a:r>
            <a:r>
              <a:rPr dirty="0" sz="1000">
                <a:latin typeface="Tahoma"/>
                <a:cs typeface="Tahoma"/>
              </a:rPr>
              <a:t>we </a:t>
            </a:r>
            <a:r>
              <a:rPr dirty="0" sz="1000" spc="-5">
                <a:latin typeface="Tahoma"/>
                <a:cs typeface="Tahoma"/>
              </a:rPr>
              <a:t>insist </a:t>
            </a:r>
            <a:r>
              <a:rPr dirty="0" sz="1000">
                <a:latin typeface="Tahoma"/>
                <a:cs typeface="Tahoma"/>
              </a:rPr>
              <a:t>that </a:t>
            </a:r>
            <a:r>
              <a:rPr dirty="0" sz="1000" b="1">
                <a:latin typeface="Symbol"/>
                <a:cs typeface="Symbol"/>
              </a:rPr>
              <a:t></a:t>
            </a:r>
            <a:r>
              <a:rPr dirty="0" sz="1000" b="1">
                <a:latin typeface="Times New Roman"/>
                <a:cs typeface="Times New Roman"/>
              </a:rPr>
              <a:t> </a:t>
            </a:r>
            <a:r>
              <a:rPr dirty="0" sz="1000" spc="-5">
                <a:latin typeface="Tahoma"/>
                <a:cs typeface="Tahoma"/>
              </a:rPr>
              <a:t>is symmetric non-negative</a:t>
            </a:r>
            <a:r>
              <a:rPr dirty="0" sz="1000" spc="60">
                <a:latin typeface="Tahoma"/>
                <a:cs typeface="Tahoma"/>
              </a:rPr>
              <a:t> </a:t>
            </a:r>
            <a:r>
              <a:rPr dirty="0" sz="1000" spc="-5">
                <a:latin typeface="Tahoma"/>
                <a:cs typeface="Tahoma"/>
              </a:rPr>
              <a:t>definite</a:t>
            </a:r>
            <a:endParaRPr sz="1000">
              <a:latin typeface="Tahoma"/>
              <a:cs typeface="Tahoma"/>
            </a:endParaRPr>
          </a:p>
          <a:p>
            <a:pPr>
              <a:lnSpc>
                <a:spcPct val="100000"/>
              </a:lnSpc>
              <a:spcBef>
                <a:spcPts val="50"/>
              </a:spcBef>
            </a:pPr>
            <a:endParaRPr sz="1000">
              <a:latin typeface="Times New Roman"/>
              <a:cs typeface="Times New Roman"/>
            </a:endParaRPr>
          </a:p>
          <a:p>
            <a:pPr marL="290195" marR="753110">
              <a:lnSpc>
                <a:spcPct val="100000"/>
              </a:lnSpc>
            </a:pPr>
            <a:r>
              <a:rPr dirty="0" sz="1000">
                <a:latin typeface="Tahoma"/>
                <a:cs typeface="Tahoma"/>
              </a:rPr>
              <a:t>It turns out that </a:t>
            </a:r>
            <a:r>
              <a:rPr dirty="0" sz="1000" spc="-5">
                <a:latin typeface="Tahoma"/>
                <a:cs typeface="Tahoma"/>
              </a:rPr>
              <a:t>E[X] </a:t>
            </a:r>
            <a:r>
              <a:rPr dirty="0" sz="1000">
                <a:latin typeface="Tahoma"/>
                <a:cs typeface="Tahoma"/>
              </a:rPr>
              <a:t>= </a:t>
            </a:r>
            <a:r>
              <a:rPr dirty="0" sz="1000">
                <a:latin typeface="Symbol"/>
                <a:cs typeface="Symbol"/>
              </a:rPr>
              <a:t></a:t>
            </a:r>
            <a:r>
              <a:rPr dirty="0" sz="1000">
                <a:latin typeface="Times New Roman"/>
                <a:cs typeface="Times New Roman"/>
              </a:rPr>
              <a:t> </a:t>
            </a:r>
            <a:r>
              <a:rPr dirty="0" sz="1000" spc="-5">
                <a:latin typeface="Tahoma"/>
                <a:cs typeface="Tahoma"/>
              </a:rPr>
              <a:t>and Cov[X] </a:t>
            </a:r>
            <a:r>
              <a:rPr dirty="0" sz="1000">
                <a:latin typeface="Tahoma"/>
                <a:cs typeface="Tahoma"/>
              </a:rPr>
              <a:t>= </a:t>
            </a:r>
            <a:r>
              <a:rPr dirty="0" sz="1000" b="1">
                <a:latin typeface="Symbol"/>
                <a:cs typeface="Symbol"/>
              </a:rPr>
              <a:t></a:t>
            </a:r>
            <a:r>
              <a:rPr dirty="0" sz="1000">
                <a:latin typeface="Tahoma"/>
                <a:cs typeface="Tahoma"/>
              </a:rPr>
              <a:t>. </a:t>
            </a:r>
            <a:r>
              <a:rPr dirty="0" sz="1000" spc="-5">
                <a:latin typeface="Tahoma"/>
                <a:cs typeface="Tahoma"/>
              </a:rPr>
              <a:t>(Note </a:t>
            </a:r>
            <a:r>
              <a:rPr dirty="0" sz="1000">
                <a:latin typeface="Tahoma"/>
                <a:cs typeface="Tahoma"/>
              </a:rPr>
              <a:t>that this is a  </a:t>
            </a:r>
            <a:r>
              <a:rPr dirty="0" sz="1000" spc="-5">
                <a:latin typeface="Tahoma"/>
                <a:cs typeface="Tahoma"/>
              </a:rPr>
              <a:t>resulting property of Gaussians, </a:t>
            </a:r>
            <a:r>
              <a:rPr dirty="0" sz="1000">
                <a:latin typeface="Tahoma"/>
                <a:cs typeface="Tahoma"/>
              </a:rPr>
              <a:t>not a</a:t>
            </a:r>
            <a:r>
              <a:rPr dirty="0" sz="1000" spc="-25">
                <a:latin typeface="Tahoma"/>
                <a:cs typeface="Tahoma"/>
              </a:rPr>
              <a:t> </a:t>
            </a:r>
            <a:r>
              <a:rPr dirty="0" sz="1000" spc="-5">
                <a:latin typeface="Tahoma"/>
                <a:cs typeface="Tahoma"/>
              </a:rPr>
              <a:t>definition)</a:t>
            </a:r>
            <a:r>
              <a:rPr dirty="0" sz="1000" spc="-5">
                <a:solidFill>
                  <a:srgbClr val="048D0A"/>
                </a:solidFill>
                <a:latin typeface="Tahoma"/>
                <a:cs typeface="Tahoma"/>
              </a:rPr>
              <a:t>*</a:t>
            </a:r>
            <a:endParaRPr sz="1000">
              <a:latin typeface="Tahoma"/>
              <a:cs typeface="Tahoma"/>
            </a:endParaRPr>
          </a:p>
          <a:p>
            <a:pPr>
              <a:lnSpc>
                <a:spcPct val="100000"/>
              </a:lnSpc>
            </a:pPr>
            <a:endParaRPr sz="1050">
              <a:latin typeface="Times New Roman"/>
              <a:cs typeface="Times New Roman"/>
            </a:endParaRPr>
          </a:p>
          <a:p>
            <a:pPr marL="2282190">
              <a:lnSpc>
                <a:spcPct val="100000"/>
              </a:lnSpc>
            </a:pPr>
            <a:r>
              <a:rPr dirty="0" sz="700" spc="-5">
                <a:solidFill>
                  <a:srgbClr val="048D0A"/>
                </a:solidFill>
                <a:latin typeface="Tahoma"/>
                <a:cs typeface="Tahoma"/>
              </a:rPr>
              <a:t>*This note rates 7.4 on the pedanticness</a:t>
            </a:r>
            <a:r>
              <a:rPr dirty="0" sz="700">
                <a:solidFill>
                  <a:srgbClr val="048D0A"/>
                </a:solidFill>
                <a:latin typeface="Tahoma"/>
                <a:cs typeface="Tahoma"/>
              </a:rPr>
              <a:t> </a:t>
            </a:r>
            <a:r>
              <a:rPr dirty="0" sz="700" spc="-5">
                <a:solidFill>
                  <a:srgbClr val="048D0A"/>
                </a:solidFill>
                <a:latin typeface="Tahoma"/>
                <a:cs typeface="Tahoma"/>
              </a:rPr>
              <a:t>scale</a:t>
            </a:r>
            <a:endParaRPr sz="700">
              <a:latin typeface="Tahoma"/>
              <a:cs typeface="Tahoma"/>
            </a:endParaRPr>
          </a:p>
          <a:p>
            <a:pPr>
              <a:lnSpc>
                <a:spcPct val="100000"/>
              </a:lnSpc>
            </a:pPr>
            <a:endParaRPr sz="800">
              <a:latin typeface="Times New Roman"/>
              <a:cs typeface="Times New Roman"/>
            </a:endParaRPr>
          </a:p>
          <a:p>
            <a:pPr>
              <a:lnSpc>
                <a:spcPct val="100000"/>
              </a:lnSpc>
              <a:spcBef>
                <a:spcPts val="15"/>
              </a:spcBef>
            </a:pPr>
            <a:endParaRPr sz="800">
              <a:latin typeface="Times New Roman"/>
              <a:cs typeface="Times New Roman"/>
            </a:endParaRPr>
          </a:p>
          <a:p>
            <a:pPr>
              <a:lnSpc>
                <a:spcPct val="100000"/>
              </a:lnSpc>
              <a:spcBef>
                <a:spcPts val="5"/>
              </a:spcBef>
              <a:tabLst>
                <a:tab pos="4304030" algn="l"/>
              </a:tabLst>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a:t>
            </a:r>
            <a:r>
              <a:rPr dirty="0" sz="450" spc="20">
                <a:solidFill>
                  <a:srgbClr val="1B1B1B"/>
                </a:solidFill>
                <a:latin typeface="Tahoma"/>
                <a:cs typeface="Tahoma"/>
              </a:rPr>
              <a:t> </a:t>
            </a:r>
            <a:r>
              <a:rPr dirty="0" sz="450">
                <a:solidFill>
                  <a:srgbClr val="1B1B1B"/>
                </a:solidFill>
                <a:latin typeface="Tahoma"/>
                <a:cs typeface="Tahoma"/>
              </a:rPr>
              <a:t>W.</a:t>
            </a:r>
            <a:r>
              <a:rPr dirty="0" sz="450" spc="15">
                <a:solidFill>
                  <a:srgbClr val="1B1B1B"/>
                </a:solidFill>
                <a:latin typeface="Tahoma"/>
                <a:cs typeface="Tahoma"/>
              </a:rPr>
              <a:t> </a:t>
            </a:r>
            <a:r>
              <a:rPr dirty="0" sz="450" spc="-5">
                <a:solidFill>
                  <a:srgbClr val="1B1B1B"/>
                </a:solidFill>
                <a:latin typeface="Tahoma"/>
                <a:cs typeface="Tahoma"/>
              </a:rPr>
              <a:t>Moore	</a:t>
            </a:r>
            <a:r>
              <a:rPr dirty="0" sz="450" spc="-5">
                <a:latin typeface="Tahoma"/>
                <a:cs typeface="Tahoma"/>
              </a:rPr>
              <a:t>Slide</a:t>
            </a:r>
            <a:r>
              <a:rPr dirty="0" sz="450" spc="-60">
                <a:latin typeface="Tahoma"/>
                <a:cs typeface="Tahoma"/>
              </a:rPr>
              <a:t> </a:t>
            </a:r>
            <a:r>
              <a:rPr dirty="0" sz="450" spc="-5">
                <a:latin typeface="Tahoma"/>
                <a:cs typeface="Tahoma"/>
              </a:rPr>
              <a:t>21</a:t>
            </a:r>
            <a:endParaRPr sz="450">
              <a:latin typeface="Tahoma"/>
              <a:cs typeface="Tahoma"/>
            </a:endParaRPr>
          </a:p>
        </p:txBody>
      </p:sp>
      <p:sp>
        <p:nvSpPr>
          <p:cNvPr id="30" name="object 30"/>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31" name="object 31"/>
          <p:cNvSpPr txBox="1"/>
          <p:nvPr/>
        </p:nvSpPr>
        <p:spPr>
          <a:xfrm>
            <a:off x="1622297" y="8726678"/>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32" name="object 32"/>
          <p:cNvSpPr txBox="1"/>
          <p:nvPr/>
        </p:nvSpPr>
        <p:spPr>
          <a:xfrm>
            <a:off x="5926835" y="8726678"/>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22</a:t>
            </a:r>
            <a:endParaRPr sz="450">
              <a:latin typeface="Tahoma"/>
              <a:cs typeface="Tahoma"/>
            </a:endParaRPr>
          </a:p>
        </p:txBody>
      </p:sp>
      <p:sp>
        <p:nvSpPr>
          <p:cNvPr id="33" name="object 33"/>
          <p:cNvSpPr/>
          <p:nvPr/>
        </p:nvSpPr>
        <p:spPr>
          <a:xfrm>
            <a:off x="4322064" y="5815584"/>
            <a:ext cx="96520" cy="135890"/>
          </a:xfrm>
          <a:custGeom>
            <a:avLst/>
            <a:gdLst/>
            <a:ahLst/>
            <a:cxnLst/>
            <a:rect l="l" t="t" r="r" b="b"/>
            <a:pathLst>
              <a:path w="96520" h="135889">
                <a:moveTo>
                  <a:pt x="96012" y="0"/>
                </a:moveTo>
                <a:lnTo>
                  <a:pt x="0" y="135636"/>
                </a:lnTo>
              </a:path>
            </a:pathLst>
          </a:custGeom>
          <a:ln w="3175">
            <a:solidFill>
              <a:srgbClr val="000000"/>
            </a:solidFill>
          </a:ln>
        </p:spPr>
        <p:txBody>
          <a:bodyPr wrap="square" lIns="0" tIns="0" rIns="0" bIns="0" rtlCol="0"/>
          <a:lstStyle/>
          <a:p/>
        </p:txBody>
      </p:sp>
      <p:sp>
        <p:nvSpPr>
          <p:cNvPr id="34" name="object 34"/>
          <p:cNvSpPr txBox="1"/>
          <p:nvPr/>
        </p:nvSpPr>
        <p:spPr>
          <a:xfrm>
            <a:off x="4851655" y="5786326"/>
            <a:ext cx="57785" cy="132715"/>
          </a:xfrm>
          <a:prstGeom prst="rect">
            <a:avLst/>
          </a:prstGeom>
        </p:spPr>
        <p:txBody>
          <a:bodyPr wrap="square" lIns="0" tIns="12700" rIns="0" bIns="0" rtlCol="0" vert="horz">
            <a:spAutoFit/>
          </a:bodyPr>
          <a:lstStyle/>
          <a:p>
            <a:pPr>
              <a:lnSpc>
                <a:spcPct val="100000"/>
              </a:lnSpc>
              <a:spcBef>
                <a:spcPts val="100"/>
              </a:spcBef>
            </a:pPr>
            <a:r>
              <a:rPr dirty="0" sz="700">
                <a:latin typeface="Times New Roman"/>
                <a:cs typeface="Times New Roman"/>
              </a:rPr>
              <a:t>2</a:t>
            </a:r>
            <a:endParaRPr sz="700">
              <a:latin typeface="Times New Roman"/>
              <a:cs typeface="Times New Roman"/>
            </a:endParaRPr>
          </a:p>
        </p:txBody>
      </p:sp>
      <p:sp>
        <p:nvSpPr>
          <p:cNvPr id="35" name="object 35"/>
          <p:cNvSpPr txBox="1"/>
          <p:nvPr/>
        </p:nvSpPr>
        <p:spPr>
          <a:xfrm>
            <a:off x="4840223" y="5661357"/>
            <a:ext cx="67310" cy="132715"/>
          </a:xfrm>
          <a:prstGeom prst="rect">
            <a:avLst/>
          </a:prstGeom>
        </p:spPr>
        <p:txBody>
          <a:bodyPr wrap="square" lIns="0" tIns="12700" rIns="0" bIns="0" rtlCol="0" vert="horz">
            <a:spAutoFit/>
          </a:bodyPr>
          <a:lstStyle/>
          <a:p>
            <a:pPr>
              <a:lnSpc>
                <a:spcPct val="100000"/>
              </a:lnSpc>
              <a:spcBef>
                <a:spcPts val="100"/>
              </a:spcBef>
            </a:pPr>
            <a:r>
              <a:rPr dirty="0" u="sng" sz="700" spc="-100">
                <a:uFill>
                  <a:solidFill>
                    <a:srgbClr val="000000"/>
                  </a:solidFill>
                </a:uFill>
                <a:latin typeface="Times New Roman"/>
                <a:cs typeface="Times New Roman"/>
              </a:rPr>
              <a:t> </a:t>
            </a:r>
            <a:r>
              <a:rPr dirty="0" u="sng" sz="700">
                <a:uFill>
                  <a:solidFill>
                    <a:srgbClr val="000000"/>
                  </a:solidFill>
                </a:uFill>
                <a:latin typeface="Times New Roman"/>
                <a:cs typeface="Times New Roman"/>
              </a:rPr>
              <a:t>1</a:t>
            </a:r>
            <a:endParaRPr sz="700">
              <a:latin typeface="Times New Roman"/>
              <a:cs typeface="Times New Roman"/>
            </a:endParaRPr>
          </a:p>
        </p:txBody>
      </p:sp>
      <p:sp>
        <p:nvSpPr>
          <p:cNvPr id="36" name="object 36"/>
          <p:cNvSpPr txBox="1"/>
          <p:nvPr/>
        </p:nvSpPr>
        <p:spPr>
          <a:xfrm>
            <a:off x="4328165" y="5781745"/>
            <a:ext cx="57785" cy="132715"/>
          </a:xfrm>
          <a:prstGeom prst="rect">
            <a:avLst/>
          </a:prstGeom>
        </p:spPr>
        <p:txBody>
          <a:bodyPr wrap="square" lIns="0" tIns="12700" rIns="0" bIns="0" rtlCol="0" vert="horz">
            <a:spAutoFit/>
          </a:bodyPr>
          <a:lstStyle/>
          <a:p>
            <a:pPr>
              <a:lnSpc>
                <a:spcPct val="100000"/>
              </a:lnSpc>
              <a:spcBef>
                <a:spcPts val="100"/>
              </a:spcBef>
            </a:pPr>
            <a:r>
              <a:rPr dirty="0" sz="700">
                <a:latin typeface="Times New Roman"/>
                <a:cs typeface="Times New Roman"/>
              </a:rPr>
              <a:t>1</a:t>
            </a:r>
            <a:endParaRPr sz="700">
              <a:latin typeface="Times New Roman"/>
              <a:cs typeface="Times New Roman"/>
            </a:endParaRPr>
          </a:p>
        </p:txBody>
      </p:sp>
      <p:sp>
        <p:nvSpPr>
          <p:cNvPr id="37" name="object 37"/>
          <p:cNvSpPr txBox="1"/>
          <p:nvPr/>
        </p:nvSpPr>
        <p:spPr>
          <a:xfrm>
            <a:off x="4469898" y="5570578"/>
            <a:ext cx="1645920" cy="327025"/>
          </a:xfrm>
          <a:prstGeom prst="rect">
            <a:avLst/>
          </a:prstGeom>
        </p:spPr>
        <p:txBody>
          <a:bodyPr wrap="square" lIns="0" tIns="16510" rIns="0" bIns="0" rtlCol="0" vert="horz">
            <a:spAutoFit/>
          </a:bodyPr>
          <a:lstStyle/>
          <a:p>
            <a:pPr>
              <a:lnSpc>
                <a:spcPct val="100000"/>
              </a:lnSpc>
              <a:spcBef>
                <a:spcPts val="130"/>
              </a:spcBef>
            </a:pPr>
            <a:r>
              <a:rPr dirty="0" sz="1200" spc="-70">
                <a:latin typeface="Times New Roman"/>
                <a:cs typeface="Times New Roman"/>
              </a:rPr>
              <a:t>exp</a:t>
            </a:r>
            <a:r>
              <a:rPr dirty="0" sz="1950" spc="-70">
                <a:latin typeface="Symbol"/>
                <a:cs typeface="Symbol"/>
              </a:rPr>
              <a:t></a:t>
            </a:r>
            <a:r>
              <a:rPr dirty="0" sz="1200" spc="-70">
                <a:latin typeface="Symbol"/>
                <a:cs typeface="Symbol"/>
              </a:rPr>
              <a:t></a:t>
            </a:r>
            <a:r>
              <a:rPr dirty="0" sz="1200" spc="-70">
                <a:latin typeface="Times New Roman"/>
                <a:cs typeface="Times New Roman"/>
              </a:rPr>
              <a:t> </a:t>
            </a:r>
            <a:r>
              <a:rPr dirty="0" sz="1200" spc="10">
                <a:latin typeface="Times New Roman"/>
                <a:cs typeface="Times New Roman"/>
              </a:rPr>
              <a:t>(</a:t>
            </a:r>
            <a:r>
              <a:rPr dirty="0" sz="1200" spc="10" b="1">
                <a:latin typeface="Times New Roman"/>
                <a:cs typeface="Times New Roman"/>
              </a:rPr>
              <a:t>x </a:t>
            </a:r>
            <a:r>
              <a:rPr dirty="0" sz="1200">
                <a:latin typeface="Symbol"/>
                <a:cs typeface="Symbol"/>
              </a:rPr>
              <a:t></a:t>
            </a:r>
            <a:r>
              <a:rPr dirty="0" sz="1200">
                <a:latin typeface="Times New Roman"/>
                <a:cs typeface="Times New Roman"/>
              </a:rPr>
              <a:t> </a:t>
            </a:r>
            <a:r>
              <a:rPr dirty="0" sz="1200" spc="10" b="1">
                <a:latin typeface="Times New Roman"/>
                <a:cs typeface="Times New Roman"/>
              </a:rPr>
              <a:t>μ</a:t>
            </a:r>
            <a:r>
              <a:rPr dirty="0" sz="1200" spc="10">
                <a:latin typeface="Times New Roman"/>
                <a:cs typeface="Times New Roman"/>
              </a:rPr>
              <a:t>) </a:t>
            </a:r>
            <a:r>
              <a:rPr dirty="0" sz="1200" b="1">
                <a:latin typeface="Times New Roman"/>
                <a:cs typeface="Times New Roman"/>
              </a:rPr>
              <a:t>Σ </a:t>
            </a:r>
            <a:r>
              <a:rPr dirty="0" sz="1200" spc="10">
                <a:latin typeface="Times New Roman"/>
                <a:cs typeface="Times New Roman"/>
              </a:rPr>
              <a:t>(</a:t>
            </a:r>
            <a:r>
              <a:rPr dirty="0" sz="1200" spc="10" b="1">
                <a:latin typeface="Times New Roman"/>
                <a:cs typeface="Times New Roman"/>
              </a:rPr>
              <a:t>x </a:t>
            </a:r>
            <a:r>
              <a:rPr dirty="0" sz="1200">
                <a:latin typeface="Symbol"/>
                <a:cs typeface="Symbol"/>
              </a:rPr>
              <a:t></a:t>
            </a:r>
            <a:r>
              <a:rPr dirty="0" sz="1200" spc="130">
                <a:latin typeface="Times New Roman"/>
                <a:cs typeface="Times New Roman"/>
              </a:rPr>
              <a:t> </a:t>
            </a:r>
            <a:r>
              <a:rPr dirty="0" sz="1200" spc="-65" b="1">
                <a:latin typeface="Times New Roman"/>
                <a:cs typeface="Times New Roman"/>
              </a:rPr>
              <a:t>μ</a:t>
            </a:r>
            <a:r>
              <a:rPr dirty="0" sz="1200" spc="-65">
                <a:latin typeface="Times New Roman"/>
                <a:cs typeface="Times New Roman"/>
              </a:rPr>
              <a:t>)</a:t>
            </a:r>
            <a:r>
              <a:rPr dirty="0" sz="1950" spc="-65">
                <a:latin typeface="Symbol"/>
                <a:cs typeface="Symbol"/>
              </a:rPr>
              <a:t></a:t>
            </a:r>
            <a:endParaRPr sz="1950">
              <a:latin typeface="Symbol"/>
              <a:cs typeface="Symbol"/>
            </a:endParaRPr>
          </a:p>
        </p:txBody>
      </p:sp>
      <p:sp>
        <p:nvSpPr>
          <p:cNvPr id="38" name="object 38"/>
          <p:cNvSpPr txBox="1"/>
          <p:nvPr/>
        </p:nvSpPr>
        <p:spPr>
          <a:xfrm>
            <a:off x="5329425" y="5664408"/>
            <a:ext cx="321310" cy="132715"/>
          </a:xfrm>
          <a:prstGeom prst="rect">
            <a:avLst/>
          </a:prstGeom>
        </p:spPr>
        <p:txBody>
          <a:bodyPr wrap="square" lIns="0" tIns="12700" rIns="0" bIns="0" rtlCol="0" vert="horz">
            <a:spAutoFit/>
          </a:bodyPr>
          <a:lstStyle/>
          <a:p>
            <a:pPr>
              <a:lnSpc>
                <a:spcPct val="100000"/>
              </a:lnSpc>
              <a:spcBef>
                <a:spcPts val="100"/>
              </a:spcBef>
              <a:tabLst>
                <a:tab pos="219710" algn="l"/>
              </a:tabLst>
            </a:pPr>
            <a:r>
              <a:rPr dirty="0" sz="700" i="1">
                <a:latin typeface="Times New Roman"/>
                <a:cs typeface="Times New Roman"/>
              </a:rPr>
              <a:t>T	</a:t>
            </a:r>
            <a:r>
              <a:rPr dirty="0" sz="700" spc="-45">
                <a:latin typeface="Symbol"/>
                <a:cs typeface="Symbol"/>
              </a:rPr>
              <a:t></a:t>
            </a:r>
            <a:r>
              <a:rPr dirty="0" sz="700">
                <a:latin typeface="Times New Roman"/>
                <a:cs typeface="Times New Roman"/>
              </a:rPr>
              <a:t>1</a:t>
            </a:r>
            <a:endParaRPr sz="700">
              <a:latin typeface="Times New Roman"/>
              <a:cs typeface="Times New Roman"/>
            </a:endParaRPr>
          </a:p>
        </p:txBody>
      </p:sp>
      <p:sp>
        <p:nvSpPr>
          <p:cNvPr id="39" name="object 39"/>
          <p:cNvSpPr txBox="1"/>
          <p:nvPr/>
        </p:nvSpPr>
        <p:spPr>
          <a:xfrm>
            <a:off x="3412997" y="5669454"/>
            <a:ext cx="393700" cy="208915"/>
          </a:xfrm>
          <a:prstGeom prst="rect">
            <a:avLst/>
          </a:prstGeom>
        </p:spPr>
        <p:txBody>
          <a:bodyPr wrap="square" lIns="0" tIns="12700" rIns="0" bIns="0" rtlCol="0" vert="horz">
            <a:spAutoFit/>
          </a:bodyPr>
          <a:lstStyle/>
          <a:p>
            <a:pPr>
              <a:lnSpc>
                <a:spcPct val="100000"/>
              </a:lnSpc>
              <a:spcBef>
                <a:spcPts val="100"/>
              </a:spcBef>
            </a:pPr>
            <a:r>
              <a:rPr dirty="0" sz="1200" spc="15" i="1">
                <a:latin typeface="Times New Roman"/>
                <a:cs typeface="Times New Roman"/>
              </a:rPr>
              <a:t>p</a:t>
            </a:r>
            <a:r>
              <a:rPr dirty="0" sz="1200" spc="15">
                <a:latin typeface="Times New Roman"/>
                <a:cs typeface="Times New Roman"/>
              </a:rPr>
              <a:t>(</a:t>
            </a:r>
            <a:r>
              <a:rPr dirty="0" sz="1200" spc="15" b="1">
                <a:latin typeface="Times New Roman"/>
                <a:cs typeface="Times New Roman"/>
              </a:rPr>
              <a:t>x</a:t>
            </a:r>
            <a:r>
              <a:rPr dirty="0" sz="1200" spc="15">
                <a:latin typeface="Times New Roman"/>
                <a:cs typeface="Times New Roman"/>
              </a:rPr>
              <a:t>)</a:t>
            </a:r>
            <a:r>
              <a:rPr dirty="0" sz="1200" spc="-105">
                <a:latin typeface="Times New Roman"/>
                <a:cs typeface="Times New Roman"/>
              </a:rPr>
              <a:t> </a:t>
            </a:r>
            <a:r>
              <a:rPr dirty="0" sz="1200">
                <a:latin typeface="Symbol"/>
                <a:cs typeface="Symbol"/>
              </a:rPr>
              <a:t></a:t>
            </a:r>
            <a:endParaRPr sz="1200">
              <a:latin typeface="Symbol"/>
              <a:cs typeface="Symbol"/>
            </a:endParaRPr>
          </a:p>
        </p:txBody>
      </p:sp>
      <p:sp>
        <p:nvSpPr>
          <p:cNvPr id="40" name="object 40"/>
          <p:cNvSpPr txBox="1"/>
          <p:nvPr/>
        </p:nvSpPr>
        <p:spPr>
          <a:xfrm>
            <a:off x="3805173" y="5508191"/>
            <a:ext cx="679450" cy="536575"/>
          </a:xfrm>
          <a:prstGeom prst="rect">
            <a:avLst/>
          </a:prstGeom>
        </p:spPr>
        <p:txBody>
          <a:bodyPr wrap="square" lIns="0" tIns="6350" rIns="0" bIns="0" rtlCol="0" vert="horz">
            <a:spAutoFit/>
          </a:bodyPr>
          <a:lstStyle/>
          <a:p>
            <a:pPr marL="35560" marR="30480" indent="-10795">
              <a:lnSpc>
                <a:spcPct val="139000"/>
              </a:lnSpc>
              <a:spcBef>
                <a:spcPts val="50"/>
              </a:spcBef>
              <a:tabLst>
                <a:tab pos="294640" algn="l"/>
                <a:tab pos="640715" algn="l"/>
              </a:tabLst>
            </a:pPr>
            <a:r>
              <a:rPr dirty="0" u="sng" sz="1200">
                <a:uFill>
                  <a:solidFill>
                    <a:srgbClr val="000000"/>
                  </a:solidFill>
                </a:uFill>
                <a:latin typeface="Times New Roman"/>
                <a:cs typeface="Times New Roman"/>
              </a:rPr>
              <a:t> 	1 	</a:t>
            </a:r>
            <a:r>
              <a:rPr dirty="0" sz="1200">
                <a:latin typeface="Times New Roman"/>
                <a:cs typeface="Times New Roman"/>
              </a:rPr>
              <a:t> </a:t>
            </a:r>
            <a:r>
              <a:rPr dirty="0" sz="1200" spc="-60">
                <a:latin typeface="Times New Roman"/>
                <a:cs typeface="Times New Roman"/>
              </a:rPr>
              <a:t>2</a:t>
            </a:r>
            <a:r>
              <a:rPr dirty="0" sz="1250" spc="-60" i="1">
                <a:latin typeface="Symbol"/>
                <a:cs typeface="Symbol"/>
              </a:rPr>
              <a:t></a:t>
            </a:r>
            <a:r>
              <a:rPr dirty="0" sz="1250" spc="-60" i="1">
                <a:latin typeface="Times New Roman"/>
                <a:cs typeface="Times New Roman"/>
              </a:rPr>
              <a:t>  </a:t>
            </a:r>
            <a:r>
              <a:rPr dirty="0" sz="1200" spc="-5">
                <a:latin typeface="Times New Roman"/>
                <a:cs typeface="Times New Roman"/>
              </a:rPr>
              <a:t>|| </a:t>
            </a:r>
            <a:r>
              <a:rPr dirty="0" sz="1200" b="1">
                <a:latin typeface="Times New Roman"/>
                <a:cs typeface="Times New Roman"/>
              </a:rPr>
              <a:t>Σ </a:t>
            </a:r>
            <a:r>
              <a:rPr dirty="0" sz="1200" spc="-5">
                <a:latin typeface="Times New Roman"/>
                <a:cs typeface="Times New Roman"/>
              </a:rPr>
              <a:t>||</a:t>
            </a:r>
            <a:r>
              <a:rPr dirty="0" sz="1200" spc="-165">
                <a:latin typeface="Times New Roman"/>
                <a:cs typeface="Times New Roman"/>
              </a:rPr>
              <a:t> </a:t>
            </a:r>
            <a:r>
              <a:rPr dirty="0" baseline="31746" sz="1050">
                <a:latin typeface="Times New Roman"/>
                <a:cs typeface="Times New Roman"/>
              </a:rPr>
              <a:t>2</a:t>
            </a:r>
            <a:endParaRPr baseline="31746" sz="1050">
              <a:latin typeface="Times New Roman"/>
              <a:cs typeface="Times New Roman"/>
            </a:endParaRPr>
          </a:p>
        </p:txBody>
      </p:sp>
      <p:sp>
        <p:nvSpPr>
          <p:cNvPr id="41" name="object 41"/>
          <p:cNvSpPr txBox="1"/>
          <p:nvPr/>
        </p:nvSpPr>
        <p:spPr>
          <a:xfrm>
            <a:off x="1719063" y="5456936"/>
            <a:ext cx="1527175" cy="1032510"/>
          </a:xfrm>
          <a:prstGeom prst="rect">
            <a:avLst/>
          </a:prstGeom>
        </p:spPr>
        <p:txBody>
          <a:bodyPr wrap="square" lIns="0" tIns="12700" rIns="0" bIns="0" rtlCol="0" vert="horz">
            <a:spAutoFit/>
          </a:bodyPr>
          <a:lstStyle/>
          <a:p>
            <a:pPr marR="5080" indent="118745">
              <a:lnSpc>
                <a:spcPct val="100000"/>
              </a:lnSpc>
              <a:spcBef>
                <a:spcPts val="100"/>
              </a:spcBef>
            </a:pPr>
            <a:r>
              <a:rPr dirty="0" sz="2200" spc="-5">
                <a:solidFill>
                  <a:srgbClr val="006500"/>
                </a:solidFill>
                <a:latin typeface="Tahoma"/>
                <a:cs typeface="Tahoma"/>
              </a:rPr>
              <a:t>Evaluating  p(</a:t>
            </a:r>
            <a:r>
              <a:rPr dirty="0" sz="2200" spc="-5" b="1">
                <a:solidFill>
                  <a:srgbClr val="006500"/>
                </a:solidFill>
                <a:latin typeface="Tahoma"/>
                <a:cs typeface="Tahoma"/>
              </a:rPr>
              <a:t>x</a:t>
            </a:r>
            <a:r>
              <a:rPr dirty="0" sz="2200" spc="-5">
                <a:solidFill>
                  <a:srgbClr val="006500"/>
                </a:solidFill>
                <a:latin typeface="Tahoma"/>
                <a:cs typeface="Tahoma"/>
              </a:rPr>
              <a:t>): Step</a:t>
            </a:r>
            <a:r>
              <a:rPr dirty="0" sz="2200" spc="-70">
                <a:solidFill>
                  <a:srgbClr val="006500"/>
                </a:solidFill>
                <a:latin typeface="Tahoma"/>
                <a:cs typeface="Tahoma"/>
              </a:rPr>
              <a:t> </a:t>
            </a:r>
            <a:r>
              <a:rPr dirty="0" sz="2200">
                <a:solidFill>
                  <a:srgbClr val="006500"/>
                </a:solidFill>
                <a:latin typeface="Tahoma"/>
                <a:cs typeface="Tahoma"/>
              </a:rPr>
              <a:t>1</a:t>
            </a:r>
            <a:endParaRPr sz="2200">
              <a:latin typeface="Tahoma"/>
              <a:cs typeface="Tahoma"/>
            </a:endParaRPr>
          </a:p>
          <a:p>
            <a:pPr marL="78740">
              <a:lnSpc>
                <a:spcPct val="100000"/>
              </a:lnSpc>
              <a:spcBef>
                <a:spcPts val="1565"/>
              </a:spcBef>
              <a:tabLst>
                <a:tab pos="307340" algn="l"/>
              </a:tabLst>
            </a:pPr>
            <a:r>
              <a:rPr dirty="0" sz="900">
                <a:latin typeface="Tahoma"/>
                <a:cs typeface="Tahoma"/>
              </a:rPr>
              <a:t>1.	</a:t>
            </a:r>
            <a:r>
              <a:rPr dirty="0" sz="900" spc="-5">
                <a:latin typeface="Tahoma"/>
                <a:cs typeface="Tahoma"/>
              </a:rPr>
              <a:t>Begin with vector </a:t>
            </a:r>
            <a:r>
              <a:rPr dirty="0" sz="900" spc="-5" b="1">
                <a:latin typeface="Tahoma"/>
                <a:cs typeface="Tahoma"/>
              </a:rPr>
              <a:t>x</a:t>
            </a:r>
            <a:endParaRPr sz="900">
              <a:latin typeface="Tahoma"/>
              <a:cs typeface="Tahoma"/>
            </a:endParaRPr>
          </a:p>
        </p:txBody>
      </p:sp>
      <p:sp>
        <p:nvSpPr>
          <p:cNvPr id="42" name="object 42"/>
          <p:cNvSpPr/>
          <p:nvPr/>
        </p:nvSpPr>
        <p:spPr>
          <a:xfrm>
            <a:off x="4457700" y="7155180"/>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solidFill>
            <a:srgbClr val="000000"/>
          </a:solidFill>
        </p:spPr>
        <p:txBody>
          <a:bodyPr wrap="square" lIns="0" tIns="0" rIns="0" bIns="0" rtlCol="0"/>
          <a:lstStyle/>
          <a:p/>
        </p:txBody>
      </p:sp>
      <p:sp>
        <p:nvSpPr>
          <p:cNvPr id="43" name="object 43"/>
          <p:cNvSpPr/>
          <p:nvPr/>
        </p:nvSpPr>
        <p:spPr>
          <a:xfrm>
            <a:off x="4457700" y="7155180"/>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ln w="3175">
            <a:solidFill>
              <a:srgbClr val="000000"/>
            </a:solidFill>
          </a:ln>
        </p:spPr>
        <p:txBody>
          <a:bodyPr wrap="square" lIns="0" tIns="0" rIns="0" bIns="0" rtlCol="0"/>
          <a:lstStyle/>
          <a:p/>
        </p:txBody>
      </p:sp>
      <p:sp>
        <p:nvSpPr>
          <p:cNvPr id="44" name="object 44"/>
          <p:cNvSpPr txBox="1"/>
          <p:nvPr/>
        </p:nvSpPr>
        <p:spPr>
          <a:xfrm>
            <a:off x="4541520" y="6592315"/>
            <a:ext cx="539115" cy="619760"/>
          </a:xfrm>
          <a:prstGeom prst="rect">
            <a:avLst/>
          </a:prstGeom>
        </p:spPr>
        <p:txBody>
          <a:bodyPr wrap="square" lIns="0" tIns="12700" rIns="0" bIns="0" rtlCol="0" vert="horz">
            <a:spAutoFit/>
          </a:bodyPr>
          <a:lstStyle/>
          <a:p>
            <a:pPr algn="r" marR="5080">
              <a:lnSpc>
                <a:spcPct val="100000"/>
              </a:lnSpc>
              <a:spcBef>
                <a:spcPts val="100"/>
              </a:spcBef>
            </a:pPr>
            <a:r>
              <a:rPr dirty="0" sz="900" spc="-5" b="1">
                <a:latin typeface="Tahoma"/>
                <a:cs typeface="Tahoma"/>
              </a:rPr>
              <a:t>x</a:t>
            </a:r>
            <a:endParaRPr sz="900">
              <a:latin typeface="Tahoma"/>
              <a:cs typeface="Tahoma"/>
            </a:endParaRPr>
          </a:p>
          <a:p>
            <a:pPr>
              <a:lnSpc>
                <a:spcPct val="100000"/>
              </a:lnSpc>
            </a:pPr>
            <a:endParaRPr sz="1100">
              <a:latin typeface="Times New Roman"/>
              <a:cs typeface="Times New Roman"/>
            </a:endParaRPr>
          </a:p>
          <a:p>
            <a:pPr>
              <a:lnSpc>
                <a:spcPct val="100000"/>
              </a:lnSpc>
              <a:spcBef>
                <a:spcPts val="45"/>
              </a:spcBef>
            </a:pPr>
            <a:endParaRPr sz="1050">
              <a:latin typeface="Times New Roman"/>
              <a:cs typeface="Times New Roman"/>
            </a:endParaRPr>
          </a:p>
          <a:p>
            <a:pPr>
              <a:lnSpc>
                <a:spcPct val="100000"/>
              </a:lnSpc>
            </a:pPr>
            <a:r>
              <a:rPr dirty="0" sz="900" spc="-5" b="1">
                <a:latin typeface="Symbol"/>
                <a:cs typeface="Symbol"/>
              </a:rPr>
              <a:t></a:t>
            </a:r>
            <a:endParaRPr sz="900">
              <a:latin typeface="Symbol"/>
              <a:cs typeface="Symbol"/>
            </a:endParaRPr>
          </a:p>
        </p:txBody>
      </p:sp>
      <p:sp>
        <p:nvSpPr>
          <p:cNvPr id="45" name="object 45"/>
          <p:cNvSpPr/>
          <p:nvPr/>
        </p:nvSpPr>
        <p:spPr>
          <a:xfrm>
            <a:off x="4914900" y="6736080"/>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solidFill>
            <a:srgbClr val="000000"/>
          </a:solidFill>
        </p:spPr>
        <p:txBody>
          <a:bodyPr wrap="square" lIns="0" tIns="0" rIns="0" bIns="0" rtlCol="0"/>
          <a:lstStyle/>
          <a:p/>
        </p:txBody>
      </p:sp>
      <p:sp>
        <p:nvSpPr>
          <p:cNvPr id="46" name="object 46"/>
          <p:cNvSpPr/>
          <p:nvPr/>
        </p:nvSpPr>
        <p:spPr>
          <a:xfrm>
            <a:off x="4914900" y="6736080"/>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ln w="3175">
            <a:solidFill>
              <a:srgbClr val="000000"/>
            </a:solidFill>
          </a:ln>
        </p:spPr>
        <p:txBody>
          <a:bodyPr wrap="square" lIns="0" tIns="0" rIns="0" bIns="0" rtlCol="0"/>
          <a:lstStyle/>
          <a:p/>
        </p:txBody>
      </p:sp>
      <p:sp>
        <p:nvSpPr>
          <p:cNvPr id="47" name="object 47"/>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48" name="object 48"/>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10</a:t>
            </a:fld>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22297" y="4549394"/>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3" name="object 3"/>
          <p:cNvSpPr txBox="1"/>
          <p:nvPr/>
        </p:nvSpPr>
        <p:spPr>
          <a:xfrm>
            <a:off x="5926835" y="4549394"/>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23</a:t>
            </a:r>
            <a:endParaRPr sz="450">
              <a:latin typeface="Tahoma"/>
              <a:cs typeface="Tahoma"/>
            </a:endParaRPr>
          </a:p>
        </p:txBody>
      </p:sp>
      <p:sp>
        <p:nvSpPr>
          <p:cNvPr id="4" name="object 4"/>
          <p:cNvSpPr txBox="1">
            <a:spLocks noGrp="1"/>
          </p:cNvSpPr>
          <p:nvPr>
            <p:ph type="title"/>
          </p:nvPr>
        </p:nvSpPr>
        <p:spPr>
          <a:xfrm>
            <a:off x="1706363" y="1279652"/>
            <a:ext cx="1539875" cy="696595"/>
          </a:xfrm>
          <a:prstGeom prst="rect"/>
        </p:spPr>
        <p:txBody>
          <a:bodyPr wrap="square" lIns="0" tIns="12700" rIns="0" bIns="0" rtlCol="0" vert="horz">
            <a:spAutoFit/>
          </a:bodyPr>
          <a:lstStyle/>
          <a:p>
            <a:pPr marL="12700" marR="5080" indent="118745">
              <a:lnSpc>
                <a:spcPct val="100000"/>
              </a:lnSpc>
              <a:spcBef>
                <a:spcPts val="100"/>
              </a:spcBef>
            </a:pPr>
            <a:r>
              <a:rPr dirty="0" spc="-5"/>
              <a:t>Evaluating  p(</a:t>
            </a:r>
            <a:r>
              <a:rPr dirty="0" spc="-5" b="1">
                <a:latin typeface="Tahoma"/>
                <a:cs typeface="Tahoma"/>
              </a:rPr>
              <a:t>x</a:t>
            </a:r>
            <a:r>
              <a:rPr dirty="0" spc="-5"/>
              <a:t>): Step</a:t>
            </a:r>
            <a:r>
              <a:rPr dirty="0" spc="-70"/>
              <a:t> </a:t>
            </a:r>
            <a:r>
              <a:rPr dirty="0"/>
              <a:t>2</a:t>
            </a:r>
          </a:p>
        </p:txBody>
      </p:sp>
      <p:sp>
        <p:nvSpPr>
          <p:cNvPr id="5" name="object 5"/>
          <p:cNvSpPr txBox="1"/>
          <p:nvPr/>
        </p:nvSpPr>
        <p:spPr>
          <a:xfrm>
            <a:off x="1785620" y="2080513"/>
            <a:ext cx="1235710" cy="436880"/>
          </a:xfrm>
          <a:prstGeom prst="rect">
            <a:avLst/>
          </a:prstGeom>
        </p:spPr>
        <p:txBody>
          <a:bodyPr wrap="square" lIns="0" tIns="81280" rIns="0" bIns="0" rtlCol="0" vert="horz">
            <a:spAutoFit/>
          </a:bodyPr>
          <a:lstStyle/>
          <a:p>
            <a:pPr marL="240665" indent="-228600">
              <a:lnSpc>
                <a:spcPct val="100000"/>
              </a:lnSpc>
              <a:spcBef>
                <a:spcPts val="640"/>
              </a:spcBef>
              <a:buAutoNum type="arabicPeriod"/>
              <a:tabLst>
                <a:tab pos="240665" algn="l"/>
                <a:tab pos="241300" algn="l"/>
              </a:tabLst>
            </a:pPr>
            <a:r>
              <a:rPr dirty="0" sz="900" spc="-5">
                <a:latin typeface="Tahoma"/>
                <a:cs typeface="Tahoma"/>
              </a:rPr>
              <a:t>Begin with vector</a:t>
            </a:r>
            <a:r>
              <a:rPr dirty="0" sz="900" spc="-20">
                <a:latin typeface="Tahoma"/>
                <a:cs typeface="Tahoma"/>
              </a:rPr>
              <a:t> </a:t>
            </a:r>
            <a:r>
              <a:rPr dirty="0" sz="900" spc="-5" b="1">
                <a:latin typeface="Tahoma"/>
                <a:cs typeface="Tahoma"/>
              </a:rPr>
              <a:t>x</a:t>
            </a:r>
            <a:endParaRPr sz="900">
              <a:latin typeface="Tahoma"/>
              <a:cs typeface="Tahoma"/>
            </a:endParaRPr>
          </a:p>
          <a:p>
            <a:pPr marL="241300" indent="-229235">
              <a:lnSpc>
                <a:spcPct val="100000"/>
              </a:lnSpc>
              <a:spcBef>
                <a:spcPts val="540"/>
              </a:spcBef>
              <a:buAutoNum type="arabicPeriod"/>
              <a:tabLst>
                <a:tab pos="240665" algn="l"/>
                <a:tab pos="241935" algn="l"/>
              </a:tabLst>
            </a:pPr>
            <a:r>
              <a:rPr dirty="0" sz="900" spc="-5">
                <a:latin typeface="Tahoma"/>
                <a:cs typeface="Tahoma"/>
              </a:rPr>
              <a:t>Define </a:t>
            </a:r>
            <a:r>
              <a:rPr dirty="0" sz="900" spc="-5" b="1">
                <a:latin typeface="Symbol"/>
                <a:cs typeface="Symbol"/>
              </a:rPr>
              <a:t></a:t>
            </a:r>
            <a:r>
              <a:rPr dirty="0" sz="900" spc="-5" b="1">
                <a:latin typeface="Times New Roman"/>
                <a:cs typeface="Times New Roman"/>
              </a:rPr>
              <a:t> </a:t>
            </a:r>
            <a:r>
              <a:rPr dirty="0" sz="900" spc="-5" b="1">
                <a:latin typeface="Tahoma"/>
                <a:cs typeface="Tahoma"/>
              </a:rPr>
              <a:t>= x -</a:t>
            </a:r>
            <a:r>
              <a:rPr dirty="0" sz="900" spc="20" b="1">
                <a:latin typeface="Tahoma"/>
                <a:cs typeface="Tahoma"/>
              </a:rPr>
              <a:t> </a:t>
            </a:r>
            <a:r>
              <a:rPr dirty="0" sz="900" spc="-5" b="1">
                <a:latin typeface="Symbol"/>
                <a:cs typeface="Symbol"/>
              </a:rPr>
              <a:t></a:t>
            </a:r>
            <a:endParaRPr sz="900">
              <a:latin typeface="Symbol"/>
              <a:cs typeface="Symbol"/>
            </a:endParaRPr>
          </a:p>
        </p:txBody>
      </p:sp>
      <p:sp>
        <p:nvSpPr>
          <p:cNvPr id="6" name="object 6"/>
          <p:cNvSpPr/>
          <p:nvPr/>
        </p:nvSpPr>
        <p:spPr>
          <a:xfrm>
            <a:off x="4457700" y="2977895"/>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solidFill>
            <a:srgbClr val="000000"/>
          </a:solidFill>
        </p:spPr>
        <p:txBody>
          <a:bodyPr wrap="square" lIns="0" tIns="0" rIns="0" bIns="0" rtlCol="0"/>
          <a:lstStyle/>
          <a:p/>
        </p:txBody>
      </p:sp>
      <p:sp>
        <p:nvSpPr>
          <p:cNvPr id="7" name="object 7"/>
          <p:cNvSpPr/>
          <p:nvPr/>
        </p:nvSpPr>
        <p:spPr>
          <a:xfrm>
            <a:off x="4457700" y="2977895"/>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ln w="3175">
            <a:solidFill>
              <a:srgbClr val="000000"/>
            </a:solidFill>
          </a:ln>
        </p:spPr>
        <p:txBody>
          <a:bodyPr wrap="square" lIns="0" tIns="0" rIns="0" bIns="0" rtlCol="0"/>
          <a:lstStyle/>
          <a:p/>
        </p:txBody>
      </p:sp>
      <p:sp>
        <p:nvSpPr>
          <p:cNvPr id="8" name="object 8"/>
          <p:cNvSpPr txBox="1"/>
          <p:nvPr/>
        </p:nvSpPr>
        <p:spPr>
          <a:xfrm>
            <a:off x="4998720" y="2415031"/>
            <a:ext cx="81915" cy="162560"/>
          </a:xfrm>
          <a:prstGeom prst="rect">
            <a:avLst/>
          </a:prstGeom>
        </p:spPr>
        <p:txBody>
          <a:bodyPr wrap="square" lIns="0" tIns="12700" rIns="0" bIns="0" rtlCol="0" vert="horz">
            <a:spAutoFit/>
          </a:bodyPr>
          <a:lstStyle/>
          <a:p>
            <a:pPr>
              <a:lnSpc>
                <a:spcPct val="100000"/>
              </a:lnSpc>
              <a:spcBef>
                <a:spcPts val="100"/>
              </a:spcBef>
            </a:pPr>
            <a:r>
              <a:rPr dirty="0" sz="900" spc="-5" b="1">
                <a:latin typeface="Tahoma"/>
                <a:cs typeface="Tahoma"/>
              </a:rPr>
              <a:t>x</a:t>
            </a:r>
            <a:endParaRPr sz="900">
              <a:latin typeface="Tahoma"/>
              <a:cs typeface="Tahoma"/>
            </a:endParaRPr>
          </a:p>
        </p:txBody>
      </p:sp>
      <p:sp>
        <p:nvSpPr>
          <p:cNvPr id="9" name="object 9"/>
          <p:cNvSpPr txBox="1"/>
          <p:nvPr/>
        </p:nvSpPr>
        <p:spPr>
          <a:xfrm>
            <a:off x="4541520" y="2636020"/>
            <a:ext cx="142875" cy="398780"/>
          </a:xfrm>
          <a:prstGeom prst="rect">
            <a:avLst/>
          </a:prstGeom>
        </p:spPr>
        <p:txBody>
          <a:bodyPr wrap="square" lIns="0" tIns="62229" rIns="0" bIns="0" rtlCol="0" vert="horz">
            <a:spAutoFit/>
          </a:bodyPr>
          <a:lstStyle/>
          <a:p>
            <a:pPr marL="73025">
              <a:lnSpc>
                <a:spcPct val="100000"/>
              </a:lnSpc>
              <a:spcBef>
                <a:spcPts val="489"/>
              </a:spcBef>
            </a:pPr>
            <a:r>
              <a:rPr dirty="0" sz="900" spc="-5" b="1">
                <a:solidFill>
                  <a:srgbClr val="FF0000"/>
                </a:solidFill>
                <a:latin typeface="Symbol"/>
                <a:cs typeface="Symbol"/>
              </a:rPr>
              <a:t></a:t>
            </a:r>
            <a:endParaRPr sz="900">
              <a:latin typeface="Symbol"/>
              <a:cs typeface="Symbol"/>
            </a:endParaRPr>
          </a:p>
          <a:p>
            <a:pPr>
              <a:lnSpc>
                <a:spcPct val="100000"/>
              </a:lnSpc>
              <a:spcBef>
                <a:spcPts val="390"/>
              </a:spcBef>
            </a:pPr>
            <a:r>
              <a:rPr dirty="0" sz="900" spc="-5" b="1">
                <a:latin typeface="Symbol"/>
                <a:cs typeface="Symbol"/>
              </a:rPr>
              <a:t></a:t>
            </a:r>
            <a:endParaRPr sz="900">
              <a:latin typeface="Symbol"/>
              <a:cs typeface="Symbol"/>
            </a:endParaRPr>
          </a:p>
        </p:txBody>
      </p:sp>
      <p:sp>
        <p:nvSpPr>
          <p:cNvPr id="10" name="object 10"/>
          <p:cNvSpPr/>
          <p:nvPr/>
        </p:nvSpPr>
        <p:spPr>
          <a:xfrm>
            <a:off x="4914900" y="2558795"/>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solidFill>
            <a:srgbClr val="000000"/>
          </a:solidFill>
        </p:spPr>
        <p:txBody>
          <a:bodyPr wrap="square" lIns="0" tIns="0" rIns="0" bIns="0" rtlCol="0"/>
          <a:lstStyle/>
          <a:p/>
        </p:txBody>
      </p:sp>
      <p:sp>
        <p:nvSpPr>
          <p:cNvPr id="11" name="object 11"/>
          <p:cNvSpPr/>
          <p:nvPr/>
        </p:nvSpPr>
        <p:spPr>
          <a:xfrm>
            <a:off x="4914900" y="2558795"/>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ln w="3175">
            <a:solidFill>
              <a:srgbClr val="000000"/>
            </a:solidFill>
          </a:ln>
        </p:spPr>
        <p:txBody>
          <a:bodyPr wrap="square" lIns="0" tIns="0" rIns="0" bIns="0" rtlCol="0"/>
          <a:lstStyle/>
          <a:p/>
        </p:txBody>
      </p:sp>
      <p:sp>
        <p:nvSpPr>
          <p:cNvPr id="12" name="object 12"/>
          <p:cNvSpPr/>
          <p:nvPr/>
        </p:nvSpPr>
        <p:spPr>
          <a:xfrm>
            <a:off x="4475988" y="2577845"/>
            <a:ext cx="455930" cy="422909"/>
          </a:xfrm>
          <a:custGeom>
            <a:avLst/>
            <a:gdLst/>
            <a:ahLst/>
            <a:cxnLst/>
            <a:rect l="l" t="t" r="r" b="b"/>
            <a:pathLst>
              <a:path w="455929" h="422910">
                <a:moveTo>
                  <a:pt x="424352" y="22594"/>
                </a:moveTo>
                <a:lnTo>
                  <a:pt x="0" y="415289"/>
                </a:lnTo>
                <a:lnTo>
                  <a:pt x="6096" y="422909"/>
                </a:lnTo>
                <a:lnTo>
                  <a:pt x="431007" y="29640"/>
                </a:lnTo>
                <a:lnTo>
                  <a:pt x="424352" y="22594"/>
                </a:lnTo>
                <a:close/>
              </a:path>
              <a:path w="455929" h="422910">
                <a:moveTo>
                  <a:pt x="448642" y="18287"/>
                </a:moveTo>
                <a:lnTo>
                  <a:pt x="429006" y="18287"/>
                </a:lnTo>
                <a:lnTo>
                  <a:pt x="435863" y="25146"/>
                </a:lnTo>
                <a:lnTo>
                  <a:pt x="431007" y="29640"/>
                </a:lnTo>
                <a:lnTo>
                  <a:pt x="440436" y="39624"/>
                </a:lnTo>
                <a:lnTo>
                  <a:pt x="448642" y="18287"/>
                </a:lnTo>
                <a:close/>
              </a:path>
              <a:path w="455929" h="422910">
                <a:moveTo>
                  <a:pt x="429006" y="18287"/>
                </a:moveTo>
                <a:lnTo>
                  <a:pt x="424352" y="22594"/>
                </a:lnTo>
                <a:lnTo>
                  <a:pt x="431007" y="29640"/>
                </a:lnTo>
                <a:lnTo>
                  <a:pt x="435863" y="25146"/>
                </a:lnTo>
                <a:lnTo>
                  <a:pt x="429006" y="18287"/>
                </a:lnTo>
                <a:close/>
              </a:path>
              <a:path w="455929" h="422910">
                <a:moveTo>
                  <a:pt x="455675" y="0"/>
                </a:moveTo>
                <a:lnTo>
                  <a:pt x="414527" y="12192"/>
                </a:lnTo>
                <a:lnTo>
                  <a:pt x="424352" y="22594"/>
                </a:lnTo>
                <a:lnTo>
                  <a:pt x="429006" y="18287"/>
                </a:lnTo>
                <a:lnTo>
                  <a:pt x="448642" y="18287"/>
                </a:lnTo>
                <a:lnTo>
                  <a:pt x="455675" y="0"/>
                </a:lnTo>
                <a:close/>
              </a:path>
            </a:pathLst>
          </a:custGeom>
          <a:solidFill>
            <a:srgbClr val="FF0000"/>
          </a:solidFill>
        </p:spPr>
        <p:txBody>
          <a:bodyPr wrap="square" lIns="0" tIns="0" rIns="0" bIns="0" rtlCol="0"/>
          <a:lstStyle/>
          <a:p/>
        </p:txBody>
      </p:sp>
      <p:sp>
        <p:nvSpPr>
          <p:cNvPr id="13" name="object 13"/>
          <p:cNvSpPr/>
          <p:nvPr/>
        </p:nvSpPr>
        <p:spPr>
          <a:xfrm>
            <a:off x="4322064" y="1638300"/>
            <a:ext cx="96520" cy="135890"/>
          </a:xfrm>
          <a:custGeom>
            <a:avLst/>
            <a:gdLst/>
            <a:ahLst/>
            <a:cxnLst/>
            <a:rect l="l" t="t" r="r" b="b"/>
            <a:pathLst>
              <a:path w="96520" h="135889">
                <a:moveTo>
                  <a:pt x="96012" y="0"/>
                </a:moveTo>
                <a:lnTo>
                  <a:pt x="0" y="135635"/>
                </a:lnTo>
              </a:path>
            </a:pathLst>
          </a:custGeom>
          <a:ln w="3175">
            <a:solidFill>
              <a:srgbClr val="000000"/>
            </a:solidFill>
          </a:ln>
        </p:spPr>
        <p:txBody>
          <a:bodyPr wrap="square" lIns="0" tIns="0" rIns="0" bIns="0" rtlCol="0"/>
          <a:lstStyle/>
          <a:p/>
        </p:txBody>
      </p:sp>
      <p:sp>
        <p:nvSpPr>
          <p:cNvPr id="14" name="object 14"/>
          <p:cNvSpPr txBox="1"/>
          <p:nvPr/>
        </p:nvSpPr>
        <p:spPr>
          <a:xfrm>
            <a:off x="4851655" y="1609042"/>
            <a:ext cx="57785" cy="132715"/>
          </a:xfrm>
          <a:prstGeom prst="rect">
            <a:avLst/>
          </a:prstGeom>
        </p:spPr>
        <p:txBody>
          <a:bodyPr wrap="square" lIns="0" tIns="12700" rIns="0" bIns="0" rtlCol="0" vert="horz">
            <a:spAutoFit/>
          </a:bodyPr>
          <a:lstStyle/>
          <a:p>
            <a:pPr>
              <a:lnSpc>
                <a:spcPct val="100000"/>
              </a:lnSpc>
              <a:spcBef>
                <a:spcPts val="100"/>
              </a:spcBef>
            </a:pPr>
            <a:r>
              <a:rPr dirty="0" sz="700">
                <a:latin typeface="Times New Roman"/>
                <a:cs typeface="Times New Roman"/>
              </a:rPr>
              <a:t>2</a:t>
            </a:r>
            <a:endParaRPr sz="700">
              <a:latin typeface="Times New Roman"/>
              <a:cs typeface="Times New Roman"/>
            </a:endParaRPr>
          </a:p>
        </p:txBody>
      </p:sp>
      <p:sp>
        <p:nvSpPr>
          <p:cNvPr id="15" name="object 15"/>
          <p:cNvSpPr txBox="1"/>
          <p:nvPr/>
        </p:nvSpPr>
        <p:spPr>
          <a:xfrm>
            <a:off x="4840223" y="1484073"/>
            <a:ext cx="67310" cy="132715"/>
          </a:xfrm>
          <a:prstGeom prst="rect">
            <a:avLst/>
          </a:prstGeom>
        </p:spPr>
        <p:txBody>
          <a:bodyPr wrap="square" lIns="0" tIns="12700" rIns="0" bIns="0" rtlCol="0" vert="horz">
            <a:spAutoFit/>
          </a:bodyPr>
          <a:lstStyle/>
          <a:p>
            <a:pPr>
              <a:lnSpc>
                <a:spcPct val="100000"/>
              </a:lnSpc>
              <a:spcBef>
                <a:spcPts val="100"/>
              </a:spcBef>
            </a:pPr>
            <a:r>
              <a:rPr dirty="0" u="sng" sz="700" spc="-100">
                <a:uFill>
                  <a:solidFill>
                    <a:srgbClr val="000000"/>
                  </a:solidFill>
                </a:uFill>
                <a:latin typeface="Times New Roman"/>
                <a:cs typeface="Times New Roman"/>
              </a:rPr>
              <a:t> </a:t>
            </a:r>
            <a:r>
              <a:rPr dirty="0" u="sng" sz="700">
                <a:uFill>
                  <a:solidFill>
                    <a:srgbClr val="000000"/>
                  </a:solidFill>
                </a:uFill>
                <a:latin typeface="Times New Roman"/>
                <a:cs typeface="Times New Roman"/>
              </a:rPr>
              <a:t>1</a:t>
            </a:r>
            <a:endParaRPr sz="700">
              <a:latin typeface="Times New Roman"/>
              <a:cs typeface="Times New Roman"/>
            </a:endParaRPr>
          </a:p>
        </p:txBody>
      </p:sp>
      <p:sp>
        <p:nvSpPr>
          <p:cNvPr id="16" name="object 16"/>
          <p:cNvSpPr txBox="1"/>
          <p:nvPr/>
        </p:nvSpPr>
        <p:spPr>
          <a:xfrm>
            <a:off x="4328165" y="1604461"/>
            <a:ext cx="57785" cy="132715"/>
          </a:xfrm>
          <a:prstGeom prst="rect">
            <a:avLst/>
          </a:prstGeom>
        </p:spPr>
        <p:txBody>
          <a:bodyPr wrap="square" lIns="0" tIns="12700" rIns="0" bIns="0" rtlCol="0" vert="horz">
            <a:spAutoFit/>
          </a:bodyPr>
          <a:lstStyle/>
          <a:p>
            <a:pPr>
              <a:lnSpc>
                <a:spcPct val="100000"/>
              </a:lnSpc>
              <a:spcBef>
                <a:spcPts val="100"/>
              </a:spcBef>
            </a:pPr>
            <a:r>
              <a:rPr dirty="0" sz="700">
                <a:latin typeface="Times New Roman"/>
                <a:cs typeface="Times New Roman"/>
              </a:rPr>
              <a:t>1</a:t>
            </a:r>
            <a:endParaRPr sz="700">
              <a:latin typeface="Times New Roman"/>
              <a:cs typeface="Times New Roman"/>
            </a:endParaRPr>
          </a:p>
        </p:txBody>
      </p:sp>
      <p:sp>
        <p:nvSpPr>
          <p:cNvPr id="17" name="object 17"/>
          <p:cNvSpPr txBox="1"/>
          <p:nvPr/>
        </p:nvSpPr>
        <p:spPr>
          <a:xfrm>
            <a:off x="4469898" y="1393294"/>
            <a:ext cx="1645920" cy="327025"/>
          </a:xfrm>
          <a:prstGeom prst="rect">
            <a:avLst/>
          </a:prstGeom>
        </p:spPr>
        <p:txBody>
          <a:bodyPr wrap="square" lIns="0" tIns="16510" rIns="0" bIns="0" rtlCol="0" vert="horz">
            <a:spAutoFit/>
          </a:bodyPr>
          <a:lstStyle/>
          <a:p>
            <a:pPr>
              <a:lnSpc>
                <a:spcPct val="100000"/>
              </a:lnSpc>
              <a:spcBef>
                <a:spcPts val="130"/>
              </a:spcBef>
            </a:pPr>
            <a:r>
              <a:rPr dirty="0" sz="1200" spc="-70">
                <a:latin typeface="Times New Roman"/>
                <a:cs typeface="Times New Roman"/>
              </a:rPr>
              <a:t>exp</a:t>
            </a:r>
            <a:r>
              <a:rPr dirty="0" sz="1950" spc="-70">
                <a:latin typeface="Symbol"/>
                <a:cs typeface="Symbol"/>
              </a:rPr>
              <a:t></a:t>
            </a:r>
            <a:r>
              <a:rPr dirty="0" sz="1200" spc="-70">
                <a:latin typeface="Symbol"/>
                <a:cs typeface="Symbol"/>
              </a:rPr>
              <a:t></a:t>
            </a:r>
            <a:r>
              <a:rPr dirty="0" sz="1200" spc="-70">
                <a:latin typeface="Times New Roman"/>
                <a:cs typeface="Times New Roman"/>
              </a:rPr>
              <a:t> </a:t>
            </a:r>
            <a:r>
              <a:rPr dirty="0" sz="1200" spc="10">
                <a:latin typeface="Times New Roman"/>
                <a:cs typeface="Times New Roman"/>
              </a:rPr>
              <a:t>(</a:t>
            </a:r>
            <a:r>
              <a:rPr dirty="0" sz="1200" spc="10" b="1">
                <a:latin typeface="Times New Roman"/>
                <a:cs typeface="Times New Roman"/>
              </a:rPr>
              <a:t>x </a:t>
            </a:r>
            <a:r>
              <a:rPr dirty="0" sz="1200">
                <a:latin typeface="Symbol"/>
                <a:cs typeface="Symbol"/>
              </a:rPr>
              <a:t></a:t>
            </a:r>
            <a:r>
              <a:rPr dirty="0" sz="1200">
                <a:latin typeface="Times New Roman"/>
                <a:cs typeface="Times New Roman"/>
              </a:rPr>
              <a:t> </a:t>
            </a:r>
            <a:r>
              <a:rPr dirty="0" sz="1200" spc="10" b="1">
                <a:latin typeface="Times New Roman"/>
                <a:cs typeface="Times New Roman"/>
              </a:rPr>
              <a:t>μ</a:t>
            </a:r>
            <a:r>
              <a:rPr dirty="0" sz="1200" spc="10">
                <a:latin typeface="Times New Roman"/>
                <a:cs typeface="Times New Roman"/>
              </a:rPr>
              <a:t>) </a:t>
            </a:r>
            <a:r>
              <a:rPr dirty="0" sz="1200" b="1">
                <a:latin typeface="Times New Roman"/>
                <a:cs typeface="Times New Roman"/>
              </a:rPr>
              <a:t>Σ </a:t>
            </a:r>
            <a:r>
              <a:rPr dirty="0" sz="1200" spc="10">
                <a:latin typeface="Times New Roman"/>
                <a:cs typeface="Times New Roman"/>
              </a:rPr>
              <a:t>(</a:t>
            </a:r>
            <a:r>
              <a:rPr dirty="0" sz="1200" spc="10" b="1">
                <a:latin typeface="Times New Roman"/>
                <a:cs typeface="Times New Roman"/>
              </a:rPr>
              <a:t>x </a:t>
            </a:r>
            <a:r>
              <a:rPr dirty="0" sz="1200">
                <a:latin typeface="Symbol"/>
                <a:cs typeface="Symbol"/>
              </a:rPr>
              <a:t></a:t>
            </a:r>
            <a:r>
              <a:rPr dirty="0" sz="1200" spc="130">
                <a:latin typeface="Times New Roman"/>
                <a:cs typeface="Times New Roman"/>
              </a:rPr>
              <a:t> </a:t>
            </a:r>
            <a:r>
              <a:rPr dirty="0" sz="1200" spc="-65" b="1">
                <a:latin typeface="Times New Roman"/>
                <a:cs typeface="Times New Roman"/>
              </a:rPr>
              <a:t>μ</a:t>
            </a:r>
            <a:r>
              <a:rPr dirty="0" sz="1200" spc="-65">
                <a:latin typeface="Times New Roman"/>
                <a:cs typeface="Times New Roman"/>
              </a:rPr>
              <a:t>)</a:t>
            </a:r>
            <a:r>
              <a:rPr dirty="0" sz="1950" spc="-65">
                <a:latin typeface="Symbol"/>
                <a:cs typeface="Symbol"/>
              </a:rPr>
              <a:t></a:t>
            </a:r>
            <a:endParaRPr sz="1950">
              <a:latin typeface="Symbol"/>
              <a:cs typeface="Symbol"/>
            </a:endParaRPr>
          </a:p>
        </p:txBody>
      </p:sp>
      <p:sp>
        <p:nvSpPr>
          <p:cNvPr id="18" name="object 18"/>
          <p:cNvSpPr txBox="1"/>
          <p:nvPr/>
        </p:nvSpPr>
        <p:spPr>
          <a:xfrm>
            <a:off x="5329425" y="1487123"/>
            <a:ext cx="321310" cy="132715"/>
          </a:xfrm>
          <a:prstGeom prst="rect">
            <a:avLst/>
          </a:prstGeom>
        </p:spPr>
        <p:txBody>
          <a:bodyPr wrap="square" lIns="0" tIns="12700" rIns="0" bIns="0" rtlCol="0" vert="horz">
            <a:spAutoFit/>
          </a:bodyPr>
          <a:lstStyle/>
          <a:p>
            <a:pPr>
              <a:lnSpc>
                <a:spcPct val="100000"/>
              </a:lnSpc>
              <a:spcBef>
                <a:spcPts val="100"/>
              </a:spcBef>
              <a:tabLst>
                <a:tab pos="219710" algn="l"/>
              </a:tabLst>
            </a:pPr>
            <a:r>
              <a:rPr dirty="0" sz="700" i="1">
                <a:latin typeface="Times New Roman"/>
                <a:cs typeface="Times New Roman"/>
              </a:rPr>
              <a:t>T	</a:t>
            </a:r>
            <a:r>
              <a:rPr dirty="0" sz="700" spc="-45">
                <a:latin typeface="Symbol"/>
                <a:cs typeface="Symbol"/>
              </a:rPr>
              <a:t></a:t>
            </a:r>
            <a:r>
              <a:rPr dirty="0" sz="700">
                <a:latin typeface="Times New Roman"/>
                <a:cs typeface="Times New Roman"/>
              </a:rPr>
              <a:t>1</a:t>
            </a:r>
            <a:endParaRPr sz="700">
              <a:latin typeface="Times New Roman"/>
              <a:cs typeface="Times New Roman"/>
            </a:endParaRPr>
          </a:p>
        </p:txBody>
      </p:sp>
      <p:sp>
        <p:nvSpPr>
          <p:cNvPr id="19" name="object 19"/>
          <p:cNvSpPr txBox="1"/>
          <p:nvPr/>
        </p:nvSpPr>
        <p:spPr>
          <a:xfrm>
            <a:off x="3412997" y="1492169"/>
            <a:ext cx="393700" cy="208915"/>
          </a:xfrm>
          <a:prstGeom prst="rect">
            <a:avLst/>
          </a:prstGeom>
        </p:spPr>
        <p:txBody>
          <a:bodyPr wrap="square" lIns="0" tIns="12700" rIns="0" bIns="0" rtlCol="0" vert="horz">
            <a:spAutoFit/>
          </a:bodyPr>
          <a:lstStyle/>
          <a:p>
            <a:pPr>
              <a:lnSpc>
                <a:spcPct val="100000"/>
              </a:lnSpc>
              <a:spcBef>
                <a:spcPts val="100"/>
              </a:spcBef>
            </a:pPr>
            <a:r>
              <a:rPr dirty="0" sz="1200" spc="15" i="1">
                <a:latin typeface="Times New Roman"/>
                <a:cs typeface="Times New Roman"/>
              </a:rPr>
              <a:t>p</a:t>
            </a:r>
            <a:r>
              <a:rPr dirty="0" sz="1200" spc="15">
                <a:latin typeface="Times New Roman"/>
                <a:cs typeface="Times New Roman"/>
              </a:rPr>
              <a:t>(</a:t>
            </a:r>
            <a:r>
              <a:rPr dirty="0" sz="1200" spc="15" b="1">
                <a:latin typeface="Times New Roman"/>
                <a:cs typeface="Times New Roman"/>
              </a:rPr>
              <a:t>x</a:t>
            </a:r>
            <a:r>
              <a:rPr dirty="0" sz="1200" spc="15">
                <a:latin typeface="Times New Roman"/>
                <a:cs typeface="Times New Roman"/>
              </a:rPr>
              <a:t>)</a:t>
            </a:r>
            <a:r>
              <a:rPr dirty="0" sz="1200" spc="-105">
                <a:latin typeface="Times New Roman"/>
                <a:cs typeface="Times New Roman"/>
              </a:rPr>
              <a:t> </a:t>
            </a:r>
            <a:r>
              <a:rPr dirty="0" sz="1200">
                <a:latin typeface="Symbol"/>
                <a:cs typeface="Symbol"/>
              </a:rPr>
              <a:t></a:t>
            </a:r>
            <a:endParaRPr sz="1200">
              <a:latin typeface="Symbol"/>
              <a:cs typeface="Symbol"/>
            </a:endParaRPr>
          </a:p>
        </p:txBody>
      </p:sp>
      <p:sp>
        <p:nvSpPr>
          <p:cNvPr id="20" name="object 20"/>
          <p:cNvSpPr txBox="1"/>
          <p:nvPr/>
        </p:nvSpPr>
        <p:spPr>
          <a:xfrm>
            <a:off x="3805173" y="1330907"/>
            <a:ext cx="679450" cy="536575"/>
          </a:xfrm>
          <a:prstGeom prst="rect">
            <a:avLst/>
          </a:prstGeom>
        </p:spPr>
        <p:txBody>
          <a:bodyPr wrap="square" lIns="0" tIns="6350" rIns="0" bIns="0" rtlCol="0" vert="horz">
            <a:spAutoFit/>
          </a:bodyPr>
          <a:lstStyle/>
          <a:p>
            <a:pPr marL="35560" marR="30480" indent="-10795">
              <a:lnSpc>
                <a:spcPct val="139000"/>
              </a:lnSpc>
              <a:spcBef>
                <a:spcPts val="50"/>
              </a:spcBef>
              <a:tabLst>
                <a:tab pos="294640" algn="l"/>
                <a:tab pos="640715" algn="l"/>
              </a:tabLst>
            </a:pPr>
            <a:r>
              <a:rPr dirty="0" u="sng" sz="1200">
                <a:uFill>
                  <a:solidFill>
                    <a:srgbClr val="000000"/>
                  </a:solidFill>
                </a:uFill>
                <a:latin typeface="Times New Roman"/>
                <a:cs typeface="Times New Roman"/>
              </a:rPr>
              <a:t> 	1 	</a:t>
            </a:r>
            <a:r>
              <a:rPr dirty="0" sz="1200">
                <a:latin typeface="Times New Roman"/>
                <a:cs typeface="Times New Roman"/>
              </a:rPr>
              <a:t> </a:t>
            </a:r>
            <a:r>
              <a:rPr dirty="0" sz="1200" spc="-60">
                <a:latin typeface="Times New Roman"/>
                <a:cs typeface="Times New Roman"/>
              </a:rPr>
              <a:t>2</a:t>
            </a:r>
            <a:r>
              <a:rPr dirty="0" sz="1250" spc="-60" i="1">
                <a:latin typeface="Symbol"/>
                <a:cs typeface="Symbol"/>
              </a:rPr>
              <a:t></a:t>
            </a:r>
            <a:r>
              <a:rPr dirty="0" sz="1250" spc="-60" i="1">
                <a:latin typeface="Times New Roman"/>
                <a:cs typeface="Times New Roman"/>
              </a:rPr>
              <a:t>  </a:t>
            </a:r>
            <a:r>
              <a:rPr dirty="0" sz="1200" spc="-5">
                <a:latin typeface="Times New Roman"/>
                <a:cs typeface="Times New Roman"/>
              </a:rPr>
              <a:t>|| </a:t>
            </a:r>
            <a:r>
              <a:rPr dirty="0" sz="1200" b="1">
                <a:latin typeface="Times New Roman"/>
                <a:cs typeface="Times New Roman"/>
              </a:rPr>
              <a:t>Σ </a:t>
            </a:r>
            <a:r>
              <a:rPr dirty="0" sz="1200" spc="-5">
                <a:latin typeface="Times New Roman"/>
                <a:cs typeface="Times New Roman"/>
              </a:rPr>
              <a:t>||</a:t>
            </a:r>
            <a:r>
              <a:rPr dirty="0" sz="1200" spc="-165">
                <a:latin typeface="Times New Roman"/>
                <a:cs typeface="Times New Roman"/>
              </a:rPr>
              <a:t> </a:t>
            </a:r>
            <a:r>
              <a:rPr dirty="0" baseline="31746" sz="1050">
                <a:latin typeface="Times New Roman"/>
                <a:cs typeface="Times New Roman"/>
              </a:rPr>
              <a:t>2</a:t>
            </a:r>
            <a:endParaRPr baseline="31746" sz="1050">
              <a:latin typeface="Times New Roman"/>
              <a:cs typeface="Times New Roman"/>
            </a:endParaRPr>
          </a:p>
        </p:txBody>
      </p:sp>
      <p:sp>
        <p:nvSpPr>
          <p:cNvPr id="21" name="object 21"/>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22" name="object 22"/>
          <p:cNvSpPr txBox="1"/>
          <p:nvPr/>
        </p:nvSpPr>
        <p:spPr>
          <a:xfrm>
            <a:off x="1622297" y="8726678"/>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23" name="object 23"/>
          <p:cNvSpPr txBox="1"/>
          <p:nvPr/>
        </p:nvSpPr>
        <p:spPr>
          <a:xfrm>
            <a:off x="5926835" y="8726678"/>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24</a:t>
            </a:r>
            <a:endParaRPr sz="450">
              <a:latin typeface="Tahoma"/>
              <a:cs typeface="Tahoma"/>
            </a:endParaRPr>
          </a:p>
        </p:txBody>
      </p:sp>
      <p:sp>
        <p:nvSpPr>
          <p:cNvPr id="24" name="object 24"/>
          <p:cNvSpPr txBox="1"/>
          <p:nvPr/>
        </p:nvSpPr>
        <p:spPr>
          <a:xfrm>
            <a:off x="1719063" y="5456936"/>
            <a:ext cx="1527175" cy="696595"/>
          </a:xfrm>
          <a:prstGeom prst="rect">
            <a:avLst/>
          </a:prstGeom>
        </p:spPr>
        <p:txBody>
          <a:bodyPr wrap="square" lIns="0" tIns="12700" rIns="0" bIns="0" rtlCol="0" vert="horz">
            <a:spAutoFit/>
          </a:bodyPr>
          <a:lstStyle/>
          <a:p>
            <a:pPr marR="5080" indent="118745">
              <a:lnSpc>
                <a:spcPct val="100000"/>
              </a:lnSpc>
              <a:spcBef>
                <a:spcPts val="100"/>
              </a:spcBef>
            </a:pPr>
            <a:r>
              <a:rPr dirty="0" sz="2200" spc="-5">
                <a:solidFill>
                  <a:srgbClr val="006500"/>
                </a:solidFill>
                <a:latin typeface="Tahoma"/>
                <a:cs typeface="Tahoma"/>
              </a:rPr>
              <a:t>Evaluating  p(</a:t>
            </a:r>
            <a:r>
              <a:rPr dirty="0" sz="2200" spc="-5" b="1">
                <a:solidFill>
                  <a:srgbClr val="006500"/>
                </a:solidFill>
                <a:latin typeface="Tahoma"/>
                <a:cs typeface="Tahoma"/>
              </a:rPr>
              <a:t>x</a:t>
            </a:r>
            <a:r>
              <a:rPr dirty="0" sz="2200" spc="-5">
                <a:solidFill>
                  <a:srgbClr val="006500"/>
                </a:solidFill>
                <a:latin typeface="Tahoma"/>
                <a:cs typeface="Tahoma"/>
              </a:rPr>
              <a:t>): Step</a:t>
            </a:r>
            <a:r>
              <a:rPr dirty="0" sz="2200" spc="-70">
                <a:solidFill>
                  <a:srgbClr val="006500"/>
                </a:solidFill>
                <a:latin typeface="Tahoma"/>
                <a:cs typeface="Tahoma"/>
              </a:rPr>
              <a:t> </a:t>
            </a:r>
            <a:r>
              <a:rPr dirty="0" sz="2200">
                <a:solidFill>
                  <a:srgbClr val="006500"/>
                </a:solidFill>
                <a:latin typeface="Tahoma"/>
                <a:cs typeface="Tahoma"/>
              </a:rPr>
              <a:t>3</a:t>
            </a:r>
            <a:endParaRPr sz="2200">
              <a:latin typeface="Tahoma"/>
              <a:cs typeface="Tahoma"/>
            </a:endParaRPr>
          </a:p>
        </p:txBody>
      </p:sp>
      <p:sp>
        <p:nvSpPr>
          <p:cNvPr id="25" name="object 25"/>
          <p:cNvSpPr txBox="1"/>
          <p:nvPr/>
        </p:nvSpPr>
        <p:spPr>
          <a:xfrm>
            <a:off x="1772908" y="6257798"/>
            <a:ext cx="1825625" cy="1421765"/>
          </a:xfrm>
          <a:prstGeom prst="rect">
            <a:avLst/>
          </a:prstGeom>
        </p:spPr>
        <p:txBody>
          <a:bodyPr wrap="square" lIns="0" tIns="81280" rIns="0" bIns="0" rtlCol="0" vert="horz">
            <a:spAutoFit/>
          </a:bodyPr>
          <a:lstStyle/>
          <a:p>
            <a:pPr marL="253365" indent="-228600">
              <a:lnSpc>
                <a:spcPct val="100000"/>
              </a:lnSpc>
              <a:spcBef>
                <a:spcPts val="640"/>
              </a:spcBef>
              <a:buAutoNum type="arabicPeriod"/>
              <a:tabLst>
                <a:tab pos="253365" algn="l"/>
                <a:tab pos="254000" algn="l"/>
              </a:tabLst>
            </a:pPr>
            <a:r>
              <a:rPr dirty="0" sz="900" spc="-5">
                <a:latin typeface="Tahoma"/>
                <a:cs typeface="Tahoma"/>
              </a:rPr>
              <a:t>Begin with vector</a:t>
            </a:r>
            <a:r>
              <a:rPr dirty="0" sz="900">
                <a:latin typeface="Tahoma"/>
                <a:cs typeface="Tahoma"/>
              </a:rPr>
              <a:t> </a:t>
            </a:r>
            <a:r>
              <a:rPr dirty="0" sz="900" spc="-5" b="1">
                <a:latin typeface="Tahoma"/>
                <a:cs typeface="Tahoma"/>
              </a:rPr>
              <a:t>x</a:t>
            </a:r>
            <a:endParaRPr sz="900">
              <a:latin typeface="Tahoma"/>
              <a:cs typeface="Tahoma"/>
            </a:endParaRPr>
          </a:p>
          <a:p>
            <a:pPr marL="254000" indent="-229235">
              <a:lnSpc>
                <a:spcPct val="100000"/>
              </a:lnSpc>
              <a:spcBef>
                <a:spcPts val="540"/>
              </a:spcBef>
              <a:buAutoNum type="arabicPeriod"/>
              <a:tabLst>
                <a:tab pos="253365" algn="l"/>
                <a:tab pos="254635" algn="l"/>
              </a:tabLst>
            </a:pPr>
            <a:r>
              <a:rPr dirty="0" sz="900" spc="-5">
                <a:latin typeface="Tahoma"/>
                <a:cs typeface="Tahoma"/>
              </a:rPr>
              <a:t>Define </a:t>
            </a:r>
            <a:r>
              <a:rPr dirty="0" sz="900" spc="-5" b="1">
                <a:latin typeface="Symbol"/>
                <a:cs typeface="Symbol"/>
              </a:rPr>
              <a:t></a:t>
            </a:r>
            <a:r>
              <a:rPr dirty="0" sz="900" spc="-5" b="1">
                <a:latin typeface="Times New Roman"/>
                <a:cs typeface="Times New Roman"/>
              </a:rPr>
              <a:t> </a:t>
            </a:r>
            <a:r>
              <a:rPr dirty="0" sz="900" spc="-5" b="1">
                <a:latin typeface="Tahoma"/>
                <a:cs typeface="Tahoma"/>
              </a:rPr>
              <a:t>= x -</a:t>
            </a:r>
            <a:r>
              <a:rPr dirty="0" sz="900" spc="35" b="1">
                <a:latin typeface="Tahoma"/>
                <a:cs typeface="Tahoma"/>
              </a:rPr>
              <a:t> </a:t>
            </a:r>
            <a:r>
              <a:rPr dirty="0" sz="900" spc="-5" b="1">
                <a:latin typeface="Symbol"/>
                <a:cs typeface="Symbol"/>
              </a:rPr>
              <a:t></a:t>
            </a:r>
            <a:endParaRPr sz="900">
              <a:latin typeface="Symbol"/>
              <a:cs typeface="Symbol"/>
            </a:endParaRPr>
          </a:p>
          <a:p>
            <a:pPr marL="254000" marR="43180" indent="-228600">
              <a:lnSpc>
                <a:spcPct val="100000"/>
              </a:lnSpc>
              <a:spcBef>
                <a:spcPts val="550"/>
              </a:spcBef>
              <a:buAutoNum type="arabicPeriod"/>
              <a:tabLst>
                <a:tab pos="253365" algn="l"/>
                <a:tab pos="254000" algn="l"/>
              </a:tabLst>
            </a:pPr>
            <a:r>
              <a:rPr dirty="0" sz="900" spc="-5">
                <a:latin typeface="Tahoma"/>
                <a:cs typeface="Tahoma"/>
              </a:rPr>
              <a:t>Count the number of </a:t>
            </a:r>
            <a:r>
              <a:rPr dirty="0" sz="900" spc="-10">
                <a:latin typeface="Tahoma"/>
                <a:cs typeface="Tahoma"/>
              </a:rPr>
              <a:t>contours  </a:t>
            </a:r>
            <a:r>
              <a:rPr dirty="0" sz="900" spc="-5">
                <a:latin typeface="Tahoma"/>
                <a:cs typeface="Tahoma"/>
              </a:rPr>
              <a:t>crossed of the </a:t>
            </a:r>
            <a:r>
              <a:rPr dirty="0" sz="900" spc="-10">
                <a:latin typeface="Tahoma"/>
                <a:cs typeface="Tahoma"/>
              </a:rPr>
              <a:t>ellipsoids  </a:t>
            </a:r>
            <a:r>
              <a:rPr dirty="0" sz="900" spc="-5">
                <a:latin typeface="Tahoma"/>
                <a:cs typeface="Tahoma"/>
              </a:rPr>
              <a:t>formed </a:t>
            </a:r>
            <a:r>
              <a:rPr dirty="0" sz="900" spc="-5" b="1">
                <a:latin typeface="Symbol"/>
                <a:cs typeface="Symbol"/>
              </a:rPr>
              <a:t></a:t>
            </a:r>
            <a:r>
              <a:rPr dirty="0" baseline="23148" sz="900" spc="-7">
                <a:latin typeface="Tahoma"/>
                <a:cs typeface="Tahoma"/>
              </a:rPr>
              <a:t>-1</a:t>
            </a:r>
            <a:endParaRPr baseline="23148" sz="900">
              <a:latin typeface="Tahoma"/>
              <a:cs typeface="Tahoma"/>
            </a:endParaRPr>
          </a:p>
          <a:p>
            <a:pPr marL="240029">
              <a:lnSpc>
                <a:spcPct val="100000"/>
              </a:lnSpc>
              <a:spcBef>
                <a:spcPts val="600"/>
              </a:spcBef>
            </a:pPr>
            <a:r>
              <a:rPr dirty="0" sz="950" spc="-35" i="1">
                <a:latin typeface="Tahoma"/>
                <a:cs typeface="Tahoma"/>
              </a:rPr>
              <a:t>D </a:t>
            </a:r>
            <a:r>
              <a:rPr dirty="0" sz="900">
                <a:latin typeface="Tahoma"/>
                <a:cs typeface="Tahoma"/>
              </a:rPr>
              <a:t>= </a:t>
            </a:r>
            <a:r>
              <a:rPr dirty="0" sz="900" spc="-5">
                <a:latin typeface="Tahoma"/>
                <a:cs typeface="Tahoma"/>
              </a:rPr>
              <a:t>this count </a:t>
            </a:r>
            <a:r>
              <a:rPr dirty="0" sz="900">
                <a:latin typeface="Tahoma"/>
                <a:cs typeface="Tahoma"/>
              </a:rPr>
              <a:t>=</a:t>
            </a:r>
            <a:r>
              <a:rPr dirty="0" sz="900" spc="-35">
                <a:latin typeface="Tahoma"/>
                <a:cs typeface="Tahoma"/>
              </a:rPr>
              <a:t> </a:t>
            </a:r>
            <a:r>
              <a:rPr dirty="0" sz="1000" spc="-5">
                <a:latin typeface="Tahoma"/>
                <a:cs typeface="Tahoma"/>
              </a:rPr>
              <a:t>sqrt(</a:t>
            </a:r>
            <a:r>
              <a:rPr dirty="0" sz="1000" spc="-5" b="1">
                <a:latin typeface="Symbol"/>
                <a:cs typeface="Symbol"/>
              </a:rPr>
              <a:t></a:t>
            </a:r>
            <a:r>
              <a:rPr dirty="0" baseline="25641" sz="975" spc="-7">
                <a:latin typeface="Tahoma"/>
                <a:cs typeface="Tahoma"/>
              </a:rPr>
              <a:t>T</a:t>
            </a:r>
            <a:r>
              <a:rPr dirty="0" sz="1000" spc="-5" b="1">
                <a:latin typeface="Symbol"/>
                <a:cs typeface="Symbol"/>
              </a:rPr>
              <a:t></a:t>
            </a:r>
            <a:r>
              <a:rPr dirty="0" baseline="25641" sz="975" spc="-7">
                <a:latin typeface="Tahoma"/>
                <a:cs typeface="Tahoma"/>
              </a:rPr>
              <a:t>-1</a:t>
            </a:r>
            <a:r>
              <a:rPr dirty="0" sz="1000" spc="-5" b="1">
                <a:latin typeface="Symbol"/>
                <a:cs typeface="Symbol"/>
              </a:rPr>
              <a:t></a:t>
            </a:r>
            <a:r>
              <a:rPr dirty="0" sz="1000" spc="-5">
                <a:latin typeface="Tahoma"/>
                <a:cs typeface="Tahoma"/>
              </a:rPr>
              <a:t>)</a:t>
            </a:r>
            <a:endParaRPr sz="1000">
              <a:latin typeface="Tahoma"/>
              <a:cs typeface="Tahoma"/>
            </a:endParaRPr>
          </a:p>
          <a:p>
            <a:pPr marL="254000" marR="352425">
              <a:lnSpc>
                <a:spcPct val="100000"/>
              </a:lnSpc>
              <a:spcBef>
                <a:spcPts val="5"/>
              </a:spcBef>
            </a:pPr>
            <a:r>
              <a:rPr dirty="0" sz="900">
                <a:latin typeface="Tahoma"/>
                <a:cs typeface="Tahoma"/>
              </a:rPr>
              <a:t>= </a:t>
            </a:r>
            <a:r>
              <a:rPr dirty="0" sz="900" spc="-5">
                <a:latin typeface="Tahoma"/>
                <a:cs typeface="Tahoma"/>
              </a:rPr>
              <a:t>Mahalonobis Distance  between </a:t>
            </a:r>
            <a:r>
              <a:rPr dirty="0" sz="900" spc="-5" b="1">
                <a:latin typeface="Tahoma"/>
                <a:cs typeface="Tahoma"/>
              </a:rPr>
              <a:t>x </a:t>
            </a:r>
            <a:r>
              <a:rPr dirty="0" sz="900">
                <a:latin typeface="Tahoma"/>
                <a:cs typeface="Tahoma"/>
              </a:rPr>
              <a:t>and</a:t>
            </a:r>
            <a:r>
              <a:rPr dirty="0" sz="900" spc="-25">
                <a:latin typeface="Tahoma"/>
                <a:cs typeface="Tahoma"/>
              </a:rPr>
              <a:t> </a:t>
            </a:r>
            <a:r>
              <a:rPr dirty="0" sz="900" spc="-5" b="1">
                <a:latin typeface="Symbol"/>
                <a:cs typeface="Symbol"/>
              </a:rPr>
              <a:t></a:t>
            </a:r>
            <a:endParaRPr sz="900">
              <a:latin typeface="Symbol"/>
              <a:cs typeface="Symbol"/>
            </a:endParaRPr>
          </a:p>
        </p:txBody>
      </p:sp>
      <p:sp>
        <p:nvSpPr>
          <p:cNvPr id="26" name="object 26"/>
          <p:cNvSpPr/>
          <p:nvPr/>
        </p:nvSpPr>
        <p:spPr>
          <a:xfrm>
            <a:off x="4457700" y="7155180"/>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solidFill>
            <a:srgbClr val="000000"/>
          </a:solidFill>
        </p:spPr>
        <p:txBody>
          <a:bodyPr wrap="square" lIns="0" tIns="0" rIns="0" bIns="0" rtlCol="0"/>
          <a:lstStyle/>
          <a:p/>
        </p:txBody>
      </p:sp>
      <p:sp>
        <p:nvSpPr>
          <p:cNvPr id="27" name="object 27"/>
          <p:cNvSpPr/>
          <p:nvPr/>
        </p:nvSpPr>
        <p:spPr>
          <a:xfrm>
            <a:off x="4457700" y="7155180"/>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ln w="3175">
            <a:solidFill>
              <a:srgbClr val="000000"/>
            </a:solidFill>
          </a:ln>
        </p:spPr>
        <p:txBody>
          <a:bodyPr wrap="square" lIns="0" tIns="0" rIns="0" bIns="0" rtlCol="0"/>
          <a:lstStyle/>
          <a:p/>
        </p:txBody>
      </p:sp>
      <p:sp>
        <p:nvSpPr>
          <p:cNvPr id="28" name="object 28"/>
          <p:cNvSpPr txBox="1"/>
          <p:nvPr/>
        </p:nvSpPr>
        <p:spPr>
          <a:xfrm>
            <a:off x="4541520" y="7049516"/>
            <a:ext cx="78740" cy="162560"/>
          </a:xfrm>
          <a:prstGeom prst="rect">
            <a:avLst/>
          </a:prstGeom>
        </p:spPr>
        <p:txBody>
          <a:bodyPr wrap="square" lIns="0" tIns="12700" rIns="0" bIns="0" rtlCol="0" vert="horz">
            <a:spAutoFit/>
          </a:bodyPr>
          <a:lstStyle/>
          <a:p>
            <a:pPr>
              <a:lnSpc>
                <a:spcPct val="100000"/>
              </a:lnSpc>
              <a:spcBef>
                <a:spcPts val="100"/>
              </a:spcBef>
            </a:pPr>
            <a:r>
              <a:rPr dirty="0" sz="900" spc="-5" b="1">
                <a:latin typeface="Symbol"/>
                <a:cs typeface="Symbol"/>
              </a:rPr>
              <a:t></a:t>
            </a:r>
            <a:endParaRPr sz="900">
              <a:latin typeface="Symbol"/>
              <a:cs typeface="Symbol"/>
            </a:endParaRPr>
          </a:p>
        </p:txBody>
      </p:sp>
      <p:sp>
        <p:nvSpPr>
          <p:cNvPr id="29" name="object 29"/>
          <p:cNvSpPr txBox="1"/>
          <p:nvPr/>
        </p:nvSpPr>
        <p:spPr>
          <a:xfrm>
            <a:off x="4614671" y="6862829"/>
            <a:ext cx="69215" cy="162560"/>
          </a:xfrm>
          <a:prstGeom prst="rect">
            <a:avLst/>
          </a:prstGeom>
        </p:spPr>
        <p:txBody>
          <a:bodyPr wrap="square" lIns="0" tIns="12700" rIns="0" bIns="0" rtlCol="0" vert="horz">
            <a:spAutoFit/>
          </a:bodyPr>
          <a:lstStyle/>
          <a:p>
            <a:pPr>
              <a:lnSpc>
                <a:spcPct val="100000"/>
              </a:lnSpc>
              <a:spcBef>
                <a:spcPts val="100"/>
              </a:spcBef>
            </a:pPr>
            <a:r>
              <a:rPr dirty="0" sz="900" spc="-5" b="1">
                <a:solidFill>
                  <a:srgbClr val="FF0000"/>
                </a:solidFill>
                <a:latin typeface="Symbol"/>
                <a:cs typeface="Symbol"/>
              </a:rPr>
              <a:t></a:t>
            </a:r>
            <a:endParaRPr sz="900">
              <a:latin typeface="Symbol"/>
              <a:cs typeface="Symbol"/>
            </a:endParaRPr>
          </a:p>
        </p:txBody>
      </p:sp>
      <p:sp>
        <p:nvSpPr>
          <p:cNvPr id="30" name="object 30"/>
          <p:cNvSpPr/>
          <p:nvPr/>
        </p:nvSpPr>
        <p:spPr>
          <a:xfrm>
            <a:off x="4914900" y="6736080"/>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solidFill>
            <a:srgbClr val="000000"/>
          </a:solidFill>
        </p:spPr>
        <p:txBody>
          <a:bodyPr wrap="square" lIns="0" tIns="0" rIns="0" bIns="0" rtlCol="0"/>
          <a:lstStyle/>
          <a:p/>
        </p:txBody>
      </p:sp>
      <p:sp>
        <p:nvSpPr>
          <p:cNvPr id="31" name="object 31"/>
          <p:cNvSpPr/>
          <p:nvPr/>
        </p:nvSpPr>
        <p:spPr>
          <a:xfrm>
            <a:off x="4914900" y="6736080"/>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ln w="3175">
            <a:solidFill>
              <a:srgbClr val="000000"/>
            </a:solidFill>
          </a:ln>
        </p:spPr>
        <p:txBody>
          <a:bodyPr wrap="square" lIns="0" tIns="0" rIns="0" bIns="0" rtlCol="0"/>
          <a:lstStyle/>
          <a:p/>
        </p:txBody>
      </p:sp>
      <p:sp>
        <p:nvSpPr>
          <p:cNvPr id="32" name="object 32"/>
          <p:cNvSpPr/>
          <p:nvPr/>
        </p:nvSpPr>
        <p:spPr>
          <a:xfrm>
            <a:off x="4475988" y="6755130"/>
            <a:ext cx="455930" cy="422909"/>
          </a:xfrm>
          <a:custGeom>
            <a:avLst/>
            <a:gdLst/>
            <a:ahLst/>
            <a:cxnLst/>
            <a:rect l="l" t="t" r="r" b="b"/>
            <a:pathLst>
              <a:path w="455929" h="422909">
                <a:moveTo>
                  <a:pt x="424352" y="22594"/>
                </a:moveTo>
                <a:lnTo>
                  <a:pt x="0" y="415290"/>
                </a:lnTo>
                <a:lnTo>
                  <a:pt x="6096" y="422910"/>
                </a:lnTo>
                <a:lnTo>
                  <a:pt x="431007" y="29640"/>
                </a:lnTo>
                <a:lnTo>
                  <a:pt x="424352" y="22594"/>
                </a:lnTo>
                <a:close/>
              </a:path>
              <a:path w="455929" h="422909">
                <a:moveTo>
                  <a:pt x="448642" y="18287"/>
                </a:moveTo>
                <a:lnTo>
                  <a:pt x="429006" y="18287"/>
                </a:lnTo>
                <a:lnTo>
                  <a:pt x="435863" y="25146"/>
                </a:lnTo>
                <a:lnTo>
                  <a:pt x="431007" y="29640"/>
                </a:lnTo>
                <a:lnTo>
                  <a:pt x="440436" y="39624"/>
                </a:lnTo>
                <a:lnTo>
                  <a:pt x="448642" y="18287"/>
                </a:lnTo>
                <a:close/>
              </a:path>
              <a:path w="455929" h="422909">
                <a:moveTo>
                  <a:pt x="429006" y="18287"/>
                </a:moveTo>
                <a:lnTo>
                  <a:pt x="424352" y="22594"/>
                </a:lnTo>
                <a:lnTo>
                  <a:pt x="431007" y="29640"/>
                </a:lnTo>
                <a:lnTo>
                  <a:pt x="435863" y="25146"/>
                </a:lnTo>
                <a:lnTo>
                  <a:pt x="429006" y="18287"/>
                </a:lnTo>
                <a:close/>
              </a:path>
              <a:path w="455929" h="422909">
                <a:moveTo>
                  <a:pt x="455675" y="0"/>
                </a:moveTo>
                <a:lnTo>
                  <a:pt x="414527" y="12192"/>
                </a:lnTo>
                <a:lnTo>
                  <a:pt x="424352" y="22594"/>
                </a:lnTo>
                <a:lnTo>
                  <a:pt x="429006" y="18287"/>
                </a:lnTo>
                <a:lnTo>
                  <a:pt x="448642" y="18287"/>
                </a:lnTo>
                <a:lnTo>
                  <a:pt x="455675" y="0"/>
                </a:lnTo>
                <a:close/>
              </a:path>
            </a:pathLst>
          </a:custGeom>
          <a:solidFill>
            <a:srgbClr val="FF0000"/>
          </a:solidFill>
        </p:spPr>
        <p:txBody>
          <a:bodyPr wrap="square" lIns="0" tIns="0" rIns="0" bIns="0" rtlCol="0"/>
          <a:lstStyle/>
          <a:p/>
        </p:txBody>
      </p:sp>
      <p:sp>
        <p:nvSpPr>
          <p:cNvPr id="33" name="object 33"/>
          <p:cNvSpPr/>
          <p:nvPr/>
        </p:nvSpPr>
        <p:spPr>
          <a:xfrm>
            <a:off x="4227533" y="6805995"/>
            <a:ext cx="486409" cy="744855"/>
          </a:xfrm>
          <a:custGeom>
            <a:avLst/>
            <a:gdLst/>
            <a:ahLst/>
            <a:cxnLst/>
            <a:rect l="l" t="t" r="r" b="b"/>
            <a:pathLst>
              <a:path w="486410" h="744854">
                <a:moveTo>
                  <a:pt x="445812" y="298130"/>
                </a:moveTo>
                <a:lnTo>
                  <a:pt x="423643" y="244909"/>
                </a:lnTo>
                <a:lnTo>
                  <a:pt x="398214" y="195690"/>
                </a:lnTo>
                <a:lnTo>
                  <a:pt x="370044" y="150922"/>
                </a:lnTo>
                <a:lnTo>
                  <a:pt x="339652" y="111057"/>
                </a:lnTo>
                <a:lnTo>
                  <a:pt x="307556" y="76543"/>
                </a:lnTo>
                <a:lnTo>
                  <a:pt x="274275" y="47831"/>
                </a:lnTo>
                <a:lnTo>
                  <a:pt x="240327" y="25370"/>
                </a:lnTo>
                <a:lnTo>
                  <a:pt x="172507" y="1005"/>
                </a:lnTo>
                <a:lnTo>
                  <a:pt x="139673" y="0"/>
                </a:lnTo>
                <a:lnTo>
                  <a:pt x="108246" y="7046"/>
                </a:lnTo>
                <a:lnTo>
                  <a:pt x="51303" y="49261"/>
                </a:lnTo>
                <a:lnTo>
                  <a:pt x="30422" y="82141"/>
                </a:lnTo>
                <a:lnTo>
                  <a:pt x="14807" y="121651"/>
                </a:lnTo>
                <a:lnTo>
                  <a:pt x="4614" y="166875"/>
                </a:lnTo>
                <a:lnTo>
                  <a:pt x="0" y="216901"/>
                </a:lnTo>
                <a:lnTo>
                  <a:pt x="1118" y="270812"/>
                </a:lnTo>
                <a:lnTo>
                  <a:pt x="8125" y="327695"/>
                </a:lnTo>
                <a:lnTo>
                  <a:pt x="21177" y="386636"/>
                </a:lnTo>
                <a:lnTo>
                  <a:pt x="40428" y="446720"/>
                </a:lnTo>
                <a:lnTo>
                  <a:pt x="62408" y="499941"/>
                </a:lnTo>
                <a:lnTo>
                  <a:pt x="87681" y="549160"/>
                </a:lnTo>
                <a:lnTo>
                  <a:pt x="115727" y="593927"/>
                </a:lnTo>
                <a:lnTo>
                  <a:pt x="146023" y="633793"/>
                </a:lnTo>
                <a:lnTo>
                  <a:pt x="178046" y="668307"/>
                </a:lnTo>
                <a:lnTo>
                  <a:pt x="211275" y="697019"/>
                </a:lnTo>
                <a:lnTo>
                  <a:pt x="245188" y="719479"/>
                </a:lnTo>
                <a:lnTo>
                  <a:pt x="312976" y="743845"/>
                </a:lnTo>
                <a:lnTo>
                  <a:pt x="345806" y="744850"/>
                </a:lnTo>
                <a:lnTo>
                  <a:pt x="377232" y="737804"/>
                </a:lnTo>
                <a:lnTo>
                  <a:pt x="434474" y="695662"/>
                </a:lnTo>
                <a:lnTo>
                  <a:pt x="455413" y="662853"/>
                </a:lnTo>
                <a:lnTo>
                  <a:pt x="471050" y="623419"/>
                </a:lnTo>
                <a:lnTo>
                  <a:pt x="481245" y="578260"/>
                </a:lnTo>
                <a:lnTo>
                  <a:pt x="485863" y="528278"/>
                </a:lnTo>
                <a:lnTo>
                  <a:pt x="484766" y="474374"/>
                </a:lnTo>
                <a:lnTo>
                  <a:pt x="477816" y="417447"/>
                </a:lnTo>
                <a:lnTo>
                  <a:pt x="464877" y="358399"/>
                </a:lnTo>
                <a:lnTo>
                  <a:pt x="445812" y="298130"/>
                </a:lnTo>
                <a:close/>
              </a:path>
            </a:pathLst>
          </a:custGeom>
          <a:ln w="3175">
            <a:solidFill>
              <a:srgbClr val="000000"/>
            </a:solidFill>
          </a:ln>
        </p:spPr>
        <p:txBody>
          <a:bodyPr wrap="square" lIns="0" tIns="0" rIns="0" bIns="0" rtlCol="0"/>
          <a:lstStyle/>
          <a:p/>
        </p:txBody>
      </p:sp>
      <p:sp>
        <p:nvSpPr>
          <p:cNvPr id="34" name="object 34"/>
          <p:cNvSpPr/>
          <p:nvPr/>
        </p:nvSpPr>
        <p:spPr>
          <a:xfrm>
            <a:off x="4065850" y="6557458"/>
            <a:ext cx="809625" cy="1242060"/>
          </a:xfrm>
          <a:custGeom>
            <a:avLst/>
            <a:gdLst/>
            <a:ahLst/>
            <a:cxnLst/>
            <a:rect l="l" t="t" r="r" b="b"/>
            <a:pathLst>
              <a:path w="809625" h="1242059">
                <a:moveTo>
                  <a:pt x="742369" y="497137"/>
                </a:moveTo>
                <a:lnTo>
                  <a:pt x="720642" y="442259"/>
                </a:lnTo>
                <a:lnTo>
                  <a:pt x="696744" y="389755"/>
                </a:lnTo>
                <a:lnTo>
                  <a:pt x="670871" y="339795"/>
                </a:lnTo>
                <a:lnTo>
                  <a:pt x="643223" y="292551"/>
                </a:lnTo>
                <a:lnTo>
                  <a:pt x="613997" y="248196"/>
                </a:lnTo>
                <a:lnTo>
                  <a:pt x="583393" y="206900"/>
                </a:lnTo>
                <a:lnTo>
                  <a:pt x="551608" y="168835"/>
                </a:lnTo>
                <a:lnTo>
                  <a:pt x="518840" y="134174"/>
                </a:lnTo>
                <a:lnTo>
                  <a:pt x="485289" y="103088"/>
                </a:lnTo>
                <a:lnTo>
                  <a:pt x="451152" y="75748"/>
                </a:lnTo>
                <a:lnTo>
                  <a:pt x="416628" y="52326"/>
                </a:lnTo>
                <a:lnTo>
                  <a:pt x="381914" y="32994"/>
                </a:lnTo>
                <a:lnTo>
                  <a:pt x="312715" y="7287"/>
                </a:lnTo>
                <a:lnTo>
                  <a:pt x="245139" y="0"/>
                </a:lnTo>
                <a:lnTo>
                  <a:pt x="212456" y="3692"/>
                </a:lnTo>
                <a:lnTo>
                  <a:pt x="149372" y="27253"/>
                </a:lnTo>
                <a:lnTo>
                  <a:pt x="95161" y="71698"/>
                </a:lnTo>
                <a:lnTo>
                  <a:pt x="52731" y="134013"/>
                </a:lnTo>
                <a:lnTo>
                  <a:pt x="36055" y="171100"/>
                </a:lnTo>
                <a:lnTo>
                  <a:pt x="22469" y="211728"/>
                </a:lnTo>
                <a:lnTo>
                  <a:pt x="12022" y="255588"/>
                </a:lnTo>
                <a:lnTo>
                  <a:pt x="4763" y="302371"/>
                </a:lnTo>
                <a:lnTo>
                  <a:pt x="739" y="351768"/>
                </a:lnTo>
                <a:lnTo>
                  <a:pt x="0" y="403470"/>
                </a:lnTo>
                <a:lnTo>
                  <a:pt x="2592" y="457168"/>
                </a:lnTo>
                <a:lnTo>
                  <a:pt x="8566" y="512553"/>
                </a:lnTo>
                <a:lnTo>
                  <a:pt x="17969" y="569317"/>
                </a:lnTo>
                <a:lnTo>
                  <a:pt x="30849" y="627150"/>
                </a:lnTo>
                <a:lnTo>
                  <a:pt x="47256" y="685743"/>
                </a:lnTo>
                <a:lnTo>
                  <a:pt x="67237" y="744787"/>
                </a:lnTo>
                <a:lnTo>
                  <a:pt x="90303" y="802821"/>
                </a:lnTo>
                <a:lnTo>
                  <a:pt x="115778" y="858183"/>
                </a:lnTo>
                <a:lnTo>
                  <a:pt x="143427" y="910669"/>
                </a:lnTo>
                <a:lnTo>
                  <a:pt x="173018" y="960076"/>
                </a:lnTo>
                <a:lnTo>
                  <a:pt x="204316" y="1006200"/>
                </a:lnTo>
                <a:lnTo>
                  <a:pt x="237088" y="1048837"/>
                </a:lnTo>
                <a:lnTo>
                  <a:pt x="271101" y="1087783"/>
                </a:lnTo>
                <a:lnTo>
                  <a:pt x="306121" y="1122835"/>
                </a:lnTo>
                <a:lnTo>
                  <a:pt x="341914" y="1153788"/>
                </a:lnTo>
                <a:lnTo>
                  <a:pt x="378247" y="1180439"/>
                </a:lnTo>
                <a:lnTo>
                  <a:pt x="414886" y="1202585"/>
                </a:lnTo>
                <a:lnTo>
                  <a:pt x="451597" y="1220020"/>
                </a:lnTo>
                <a:lnTo>
                  <a:pt x="488148" y="1232542"/>
                </a:lnTo>
                <a:lnTo>
                  <a:pt x="559832" y="1242030"/>
                </a:lnTo>
                <a:lnTo>
                  <a:pt x="594498" y="1238589"/>
                </a:lnTo>
                <a:lnTo>
                  <a:pt x="659598" y="1214678"/>
                </a:lnTo>
                <a:lnTo>
                  <a:pt x="714019" y="1170285"/>
                </a:lnTo>
                <a:lnTo>
                  <a:pt x="756607" y="1108050"/>
                </a:lnTo>
                <a:lnTo>
                  <a:pt x="773344" y="1071008"/>
                </a:lnTo>
                <a:lnTo>
                  <a:pt x="786981" y="1030424"/>
                </a:lnTo>
                <a:lnTo>
                  <a:pt x="797470" y="986604"/>
                </a:lnTo>
                <a:lnTo>
                  <a:pt x="804763" y="939855"/>
                </a:lnTo>
                <a:lnTo>
                  <a:pt x="808813" y="890482"/>
                </a:lnTo>
                <a:lnTo>
                  <a:pt x="809572" y="838792"/>
                </a:lnTo>
                <a:lnTo>
                  <a:pt x="806994" y="785091"/>
                </a:lnTo>
                <a:lnTo>
                  <a:pt x="801029" y="729685"/>
                </a:lnTo>
                <a:lnTo>
                  <a:pt x="791632" y="672881"/>
                </a:lnTo>
                <a:lnTo>
                  <a:pt x="778755" y="614984"/>
                </a:lnTo>
                <a:lnTo>
                  <a:pt x="762349" y="556301"/>
                </a:lnTo>
                <a:lnTo>
                  <a:pt x="742369" y="497137"/>
                </a:lnTo>
                <a:close/>
              </a:path>
            </a:pathLst>
          </a:custGeom>
          <a:ln w="3175">
            <a:solidFill>
              <a:srgbClr val="000000"/>
            </a:solidFill>
          </a:ln>
        </p:spPr>
        <p:txBody>
          <a:bodyPr wrap="square" lIns="0" tIns="0" rIns="0" bIns="0" rtlCol="0"/>
          <a:lstStyle/>
          <a:p/>
        </p:txBody>
      </p:sp>
      <p:sp>
        <p:nvSpPr>
          <p:cNvPr id="35" name="object 35"/>
          <p:cNvSpPr/>
          <p:nvPr/>
        </p:nvSpPr>
        <p:spPr>
          <a:xfrm>
            <a:off x="3903675" y="6309145"/>
            <a:ext cx="1133475" cy="1739900"/>
          </a:xfrm>
          <a:custGeom>
            <a:avLst/>
            <a:gdLst/>
            <a:ahLst/>
            <a:cxnLst/>
            <a:rect l="l" t="t" r="r" b="b"/>
            <a:pathLst>
              <a:path w="1133475" h="1739900">
                <a:moveTo>
                  <a:pt x="1039418" y="695920"/>
                </a:moveTo>
                <a:lnTo>
                  <a:pt x="1016883" y="637945"/>
                </a:lnTo>
                <a:lnTo>
                  <a:pt x="992601" y="581817"/>
                </a:lnTo>
                <a:lnTo>
                  <a:pt x="966687" y="527637"/>
                </a:lnTo>
                <a:lnTo>
                  <a:pt x="939261" y="475504"/>
                </a:lnTo>
                <a:lnTo>
                  <a:pt x="910439" y="425520"/>
                </a:lnTo>
                <a:lnTo>
                  <a:pt x="880339" y="377785"/>
                </a:lnTo>
                <a:lnTo>
                  <a:pt x="849078" y="332399"/>
                </a:lnTo>
                <a:lnTo>
                  <a:pt x="816773" y="289463"/>
                </a:lnTo>
                <a:lnTo>
                  <a:pt x="783542" y="249078"/>
                </a:lnTo>
                <a:lnTo>
                  <a:pt x="749503" y="211344"/>
                </a:lnTo>
                <a:lnTo>
                  <a:pt x="714773" y="176362"/>
                </a:lnTo>
                <a:lnTo>
                  <a:pt x="679468" y="144232"/>
                </a:lnTo>
                <a:lnTo>
                  <a:pt x="643708" y="115054"/>
                </a:lnTo>
                <a:lnTo>
                  <a:pt x="607608" y="88930"/>
                </a:lnTo>
                <a:lnTo>
                  <a:pt x="571287" y="65960"/>
                </a:lnTo>
                <a:lnTo>
                  <a:pt x="534861" y="46244"/>
                </a:lnTo>
                <a:lnTo>
                  <a:pt x="498449" y="29883"/>
                </a:lnTo>
                <a:lnTo>
                  <a:pt x="462167" y="16978"/>
                </a:lnTo>
                <a:lnTo>
                  <a:pt x="390466" y="1935"/>
                </a:lnTo>
                <a:lnTo>
                  <a:pt x="355281" y="0"/>
                </a:lnTo>
                <a:lnTo>
                  <a:pt x="320696" y="1921"/>
                </a:lnTo>
                <a:lnTo>
                  <a:pt x="253796" y="17740"/>
                </a:lnTo>
                <a:lnTo>
                  <a:pt x="192454" y="48936"/>
                </a:lnTo>
                <a:lnTo>
                  <a:pt x="139235" y="94081"/>
                </a:lnTo>
                <a:lnTo>
                  <a:pt x="94324" y="151947"/>
                </a:lnTo>
                <a:lnTo>
                  <a:pt x="75042" y="185267"/>
                </a:lnTo>
                <a:lnTo>
                  <a:pt x="57906" y="221307"/>
                </a:lnTo>
                <a:lnTo>
                  <a:pt x="42939" y="259913"/>
                </a:lnTo>
                <a:lnTo>
                  <a:pt x="30166" y="300932"/>
                </a:lnTo>
                <a:lnTo>
                  <a:pt x="19608" y="344211"/>
                </a:lnTo>
                <a:lnTo>
                  <a:pt x="11290" y="389596"/>
                </a:lnTo>
                <a:lnTo>
                  <a:pt x="5233" y="436933"/>
                </a:lnTo>
                <a:lnTo>
                  <a:pt x="1462" y="486070"/>
                </a:lnTo>
                <a:lnTo>
                  <a:pt x="0" y="536852"/>
                </a:lnTo>
                <a:lnTo>
                  <a:pt x="869" y="589127"/>
                </a:lnTo>
                <a:lnTo>
                  <a:pt x="4092" y="642740"/>
                </a:lnTo>
                <a:lnTo>
                  <a:pt x="9694" y="697539"/>
                </a:lnTo>
                <a:lnTo>
                  <a:pt x="17697" y="753370"/>
                </a:lnTo>
                <a:lnTo>
                  <a:pt x="28124" y="810079"/>
                </a:lnTo>
                <a:lnTo>
                  <a:pt x="40999" y="867513"/>
                </a:lnTo>
                <a:lnTo>
                  <a:pt x="56344" y="925518"/>
                </a:lnTo>
                <a:lnTo>
                  <a:pt x="74182" y="983942"/>
                </a:lnTo>
                <a:lnTo>
                  <a:pt x="94538" y="1042630"/>
                </a:lnTo>
                <a:lnTo>
                  <a:pt x="117069" y="1100608"/>
                </a:lnTo>
                <a:lnTo>
                  <a:pt x="141341" y="1156747"/>
                </a:lnTo>
                <a:lnTo>
                  <a:pt x="167236" y="1210945"/>
                </a:lnTo>
                <a:lnTo>
                  <a:pt x="194639" y="1263102"/>
                </a:lnTo>
                <a:lnTo>
                  <a:pt x="223432" y="1313115"/>
                </a:lnTo>
                <a:lnTo>
                  <a:pt x="253498" y="1360884"/>
                </a:lnTo>
                <a:lnTo>
                  <a:pt x="284722" y="1406307"/>
                </a:lnTo>
                <a:lnTo>
                  <a:pt x="316986" y="1449284"/>
                </a:lnTo>
                <a:lnTo>
                  <a:pt x="350173" y="1489712"/>
                </a:lnTo>
                <a:lnTo>
                  <a:pt x="384166" y="1527492"/>
                </a:lnTo>
                <a:lnTo>
                  <a:pt x="418850" y="1562521"/>
                </a:lnTo>
                <a:lnTo>
                  <a:pt x="454107" y="1594699"/>
                </a:lnTo>
                <a:lnTo>
                  <a:pt x="489820" y="1623924"/>
                </a:lnTo>
                <a:lnTo>
                  <a:pt x="525873" y="1650095"/>
                </a:lnTo>
                <a:lnTo>
                  <a:pt x="562149" y="1673110"/>
                </a:lnTo>
                <a:lnTo>
                  <a:pt x="598531" y="1692870"/>
                </a:lnTo>
                <a:lnTo>
                  <a:pt x="634902" y="1709272"/>
                </a:lnTo>
                <a:lnTo>
                  <a:pt x="671146" y="1722215"/>
                </a:lnTo>
                <a:lnTo>
                  <a:pt x="742785" y="1737320"/>
                </a:lnTo>
                <a:lnTo>
                  <a:pt x="777946" y="1739279"/>
                </a:lnTo>
                <a:lnTo>
                  <a:pt x="812514" y="1737375"/>
                </a:lnTo>
                <a:lnTo>
                  <a:pt x="879398" y="1721572"/>
                </a:lnTo>
                <a:lnTo>
                  <a:pt x="940740" y="1690201"/>
                </a:lnTo>
                <a:lnTo>
                  <a:pt x="993963" y="1644910"/>
                </a:lnTo>
                <a:lnTo>
                  <a:pt x="1038882" y="1586924"/>
                </a:lnTo>
                <a:lnTo>
                  <a:pt x="1058172" y="1553554"/>
                </a:lnTo>
                <a:lnTo>
                  <a:pt x="1075317" y="1517469"/>
                </a:lnTo>
                <a:lnTo>
                  <a:pt x="1090295" y="1478823"/>
                </a:lnTo>
                <a:lnTo>
                  <a:pt x="1103083" y="1437769"/>
                </a:lnTo>
                <a:lnTo>
                  <a:pt x="1113659" y="1394460"/>
                </a:lnTo>
                <a:lnTo>
                  <a:pt x="1122000" y="1349049"/>
                </a:lnTo>
                <a:lnTo>
                  <a:pt x="1128082" y="1301690"/>
                </a:lnTo>
                <a:lnTo>
                  <a:pt x="1131883" y="1252535"/>
                </a:lnTo>
                <a:lnTo>
                  <a:pt x="1133381" y="1201737"/>
                </a:lnTo>
                <a:lnTo>
                  <a:pt x="1132551" y="1149451"/>
                </a:lnTo>
                <a:lnTo>
                  <a:pt x="1129373" y="1095828"/>
                </a:lnTo>
                <a:lnTo>
                  <a:pt x="1123822" y="1041022"/>
                </a:lnTo>
                <a:lnTo>
                  <a:pt x="1115875" y="985187"/>
                </a:lnTo>
                <a:lnTo>
                  <a:pt x="1105511" y="928474"/>
                </a:lnTo>
                <a:lnTo>
                  <a:pt x="1092706" y="871038"/>
                </a:lnTo>
                <a:lnTo>
                  <a:pt x="1077437" y="813032"/>
                </a:lnTo>
                <a:lnTo>
                  <a:pt x="1059682" y="754608"/>
                </a:lnTo>
                <a:lnTo>
                  <a:pt x="1039418" y="695920"/>
                </a:lnTo>
                <a:close/>
              </a:path>
            </a:pathLst>
          </a:custGeom>
          <a:ln w="3175">
            <a:solidFill>
              <a:srgbClr val="000000"/>
            </a:solidFill>
          </a:ln>
        </p:spPr>
        <p:txBody>
          <a:bodyPr wrap="square" lIns="0" tIns="0" rIns="0" bIns="0" rtlCol="0"/>
          <a:lstStyle/>
          <a:p/>
        </p:txBody>
      </p:sp>
      <p:sp>
        <p:nvSpPr>
          <p:cNvPr id="36" name="object 36"/>
          <p:cNvSpPr/>
          <p:nvPr/>
        </p:nvSpPr>
        <p:spPr>
          <a:xfrm>
            <a:off x="3741935" y="6060306"/>
            <a:ext cx="1457325" cy="2236470"/>
          </a:xfrm>
          <a:custGeom>
            <a:avLst/>
            <a:gdLst/>
            <a:ahLst/>
            <a:cxnLst/>
            <a:rect l="l" t="t" r="r" b="b"/>
            <a:pathLst>
              <a:path w="1457325" h="2236470">
                <a:moveTo>
                  <a:pt x="1336032" y="895229"/>
                </a:moveTo>
                <a:lnTo>
                  <a:pt x="1313793" y="837356"/>
                </a:lnTo>
                <a:lnTo>
                  <a:pt x="1290187" y="780881"/>
                </a:lnTo>
                <a:lnTo>
                  <a:pt x="1265284" y="725863"/>
                </a:lnTo>
                <a:lnTo>
                  <a:pt x="1239154" y="672364"/>
                </a:lnTo>
                <a:lnTo>
                  <a:pt x="1211867" y="620444"/>
                </a:lnTo>
                <a:lnTo>
                  <a:pt x="1183494" y="570162"/>
                </a:lnTo>
                <a:lnTo>
                  <a:pt x="1154103" y="521581"/>
                </a:lnTo>
                <a:lnTo>
                  <a:pt x="1123766" y="474759"/>
                </a:lnTo>
                <a:lnTo>
                  <a:pt x="1092552" y="429759"/>
                </a:lnTo>
                <a:lnTo>
                  <a:pt x="1060530" y="386639"/>
                </a:lnTo>
                <a:lnTo>
                  <a:pt x="1027772" y="345461"/>
                </a:lnTo>
                <a:lnTo>
                  <a:pt x="994347" y="306284"/>
                </a:lnTo>
                <a:lnTo>
                  <a:pt x="960325" y="269171"/>
                </a:lnTo>
                <a:lnTo>
                  <a:pt x="925776" y="234180"/>
                </a:lnTo>
                <a:lnTo>
                  <a:pt x="890770" y="201373"/>
                </a:lnTo>
                <a:lnTo>
                  <a:pt x="855377" y="170809"/>
                </a:lnTo>
                <a:lnTo>
                  <a:pt x="819666" y="142550"/>
                </a:lnTo>
                <a:lnTo>
                  <a:pt x="783709" y="116655"/>
                </a:lnTo>
                <a:lnTo>
                  <a:pt x="747574" y="93186"/>
                </a:lnTo>
                <a:lnTo>
                  <a:pt x="711333" y="72203"/>
                </a:lnTo>
                <a:lnTo>
                  <a:pt x="675054" y="53766"/>
                </a:lnTo>
                <a:lnTo>
                  <a:pt x="638808" y="37935"/>
                </a:lnTo>
                <a:lnTo>
                  <a:pt x="602665" y="24772"/>
                </a:lnTo>
                <a:lnTo>
                  <a:pt x="530967" y="6689"/>
                </a:lnTo>
                <a:lnTo>
                  <a:pt x="460521" y="0"/>
                </a:lnTo>
                <a:lnTo>
                  <a:pt x="425942" y="1079"/>
                </a:lnTo>
                <a:lnTo>
                  <a:pt x="358421" y="12388"/>
                </a:lnTo>
                <a:lnTo>
                  <a:pt x="293937" y="36125"/>
                </a:lnTo>
                <a:lnTo>
                  <a:pt x="235195" y="71271"/>
                </a:lnTo>
                <a:lnTo>
                  <a:pt x="182712" y="116972"/>
                </a:lnTo>
                <a:lnTo>
                  <a:pt x="136601" y="172503"/>
                </a:lnTo>
                <a:lnTo>
                  <a:pt x="96975" y="237136"/>
                </a:lnTo>
                <a:lnTo>
                  <a:pt x="79630" y="272639"/>
                </a:lnTo>
                <a:lnTo>
                  <a:pt x="63947" y="310145"/>
                </a:lnTo>
                <a:lnTo>
                  <a:pt x="49943" y="349563"/>
                </a:lnTo>
                <a:lnTo>
                  <a:pt x="37630" y="390803"/>
                </a:lnTo>
                <a:lnTo>
                  <a:pt x="27024" y="433773"/>
                </a:lnTo>
                <a:lnTo>
                  <a:pt x="18137" y="478383"/>
                </a:lnTo>
                <a:lnTo>
                  <a:pt x="10985" y="524542"/>
                </a:lnTo>
                <a:lnTo>
                  <a:pt x="5581" y="572158"/>
                </a:lnTo>
                <a:lnTo>
                  <a:pt x="1939" y="621142"/>
                </a:lnTo>
                <a:lnTo>
                  <a:pt x="74" y="671402"/>
                </a:lnTo>
                <a:lnTo>
                  <a:pt x="0" y="722847"/>
                </a:lnTo>
                <a:lnTo>
                  <a:pt x="1730" y="775387"/>
                </a:lnTo>
                <a:lnTo>
                  <a:pt x="5279" y="828931"/>
                </a:lnTo>
                <a:lnTo>
                  <a:pt x="10662" y="883387"/>
                </a:lnTo>
                <a:lnTo>
                  <a:pt x="17891" y="938666"/>
                </a:lnTo>
                <a:lnTo>
                  <a:pt x="26982" y="994675"/>
                </a:lnTo>
                <a:lnTo>
                  <a:pt x="37948" y="1051325"/>
                </a:lnTo>
                <a:lnTo>
                  <a:pt x="50804" y="1108524"/>
                </a:lnTo>
                <a:lnTo>
                  <a:pt x="65563" y="1166182"/>
                </a:lnTo>
                <a:lnTo>
                  <a:pt x="82240" y="1224208"/>
                </a:lnTo>
                <a:lnTo>
                  <a:pt x="100849" y="1282510"/>
                </a:lnTo>
                <a:lnTo>
                  <a:pt x="121404" y="1340999"/>
                </a:lnTo>
                <a:lnTo>
                  <a:pt x="143641" y="1398940"/>
                </a:lnTo>
                <a:lnTo>
                  <a:pt x="167241" y="1455475"/>
                </a:lnTo>
                <a:lnTo>
                  <a:pt x="192133" y="1510544"/>
                </a:lnTo>
                <a:lnTo>
                  <a:pt x="218248" y="1564087"/>
                </a:lnTo>
                <a:lnTo>
                  <a:pt x="245516" y="1616043"/>
                </a:lnTo>
                <a:lnTo>
                  <a:pt x="273868" y="1666352"/>
                </a:lnTo>
                <a:lnTo>
                  <a:pt x="303234" y="1714956"/>
                </a:lnTo>
                <a:lnTo>
                  <a:pt x="333544" y="1761792"/>
                </a:lnTo>
                <a:lnTo>
                  <a:pt x="364729" y="1806803"/>
                </a:lnTo>
                <a:lnTo>
                  <a:pt x="396719" y="1849927"/>
                </a:lnTo>
                <a:lnTo>
                  <a:pt x="429444" y="1891104"/>
                </a:lnTo>
                <a:lnTo>
                  <a:pt x="462835" y="1930275"/>
                </a:lnTo>
                <a:lnTo>
                  <a:pt x="496822" y="1967380"/>
                </a:lnTo>
                <a:lnTo>
                  <a:pt x="531335" y="2002358"/>
                </a:lnTo>
                <a:lnTo>
                  <a:pt x="566304" y="2035149"/>
                </a:lnTo>
                <a:lnTo>
                  <a:pt x="601660" y="2065694"/>
                </a:lnTo>
                <a:lnTo>
                  <a:pt x="637334" y="2093933"/>
                </a:lnTo>
                <a:lnTo>
                  <a:pt x="673255" y="2119805"/>
                </a:lnTo>
                <a:lnTo>
                  <a:pt x="709354" y="2143251"/>
                </a:lnTo>
                <a:lnTo>
                  <a:pt x="745561" y="2164210"/>
                </a:lnTo>
                <a:lnTo>
                  <a:pt x="781807" y="2182622"/>
                </a:lnTo>
                <a:lnTo>
                  <a:pt x="818021" y="2198428"/>
                </a:lnTo>
                <a:lnTo>
                  <a:pt x="854135" y="2211568"/>
                </a:lnTo>
                <a:lnTo>
                  <a:pt x="925781" y="2229607"/>
                </a:lnTo>
                <a:lnTo>
                  <a:pt x="996188" y="2236261"/>
                </a:lnTo>
                <a:lnTo>
                  <a:pt x="1030753" y="2235167"/>
                </a:lnTo>
                <a:lnTo>
                  <a:pt x="1098255" y="2223841"/>
                </a:lnTo>
                <a:lnTo>
                  <a:pt x="1162737" y="2200171"/>
                </a:lnTo>
                <a:lnTo>
                  <a:pt x="1221480" y="2165137"/>
                </a:lnTo>
                <a:lnTo>
                  <a:pt x="1273965" y="2119514"/>
                </a:lnTo>
                <a:lnTo>
                  <a:pt x="1320082" y="2064034"/>
                </a:lnTo>
                <a:lnTo>
                  <a:pt x="1359718" y="1999425"/>
                </a:lnTo>
                <a:lnTo>
                  <a:pt x="1377070" y="1963926"/>
                </a:lnTo>
                <a:lnTo>
                  <a:pt x="1392761" y="1926420"/>
                </a:lnTo>
                <a:lnTo>
                  <a:pt x="1406776" y="1886996"/>
                </a:lnTo>
                <a:lnTo>
                  <a:pt x="1419100" y="1845747"/>
                </a:lnTo>
                <a:lnTo>
                  <a:pt x="1429721" y="1802764"/>
                </a:lnTo>
                <a:lnTo>
                  <a:pt x="1438624" y="1758139"/>
                </a:lnTo>
                <a:lnTo>
                  <a:pt x="1445794" y="1711962"/>
                </a:lnTo>
                <a:lnTo>
                  <a:pt x="1451219" y="1664324"/>
                </a:lnTo>
                <a:lnTo>
                  <a:pt x="1454885" y="1615318"/>
                </a:lnTo>
                <a:lnTo>
                  <a:pt x="1456776" y="1565035"/>
                </a:lnTo>
                <a:lnTo>
                  <a:pt x="1456879" y="1513565"/>
                </a:lnTo>
                <a:lnTo>
                  <a:pt x="1455181" y="1461001"/>
                </a:lnTo>
                <a:lnTo>
                  <a:pt x="1451667" y="1407433"/>
                </a:lnTo>
                <a:lnTo>
                  <a:pt x="1446324" y="1352953"/>
                </a:lnTo>
                <a:lnTo>
                  <a:pt x="1439137" y="1297651"/>
                </a:lnTo>
                <a:lnTo>
                  <a:pt x="1430092" y="1241621"/>
                </a:lnTo>
                <a:lnTo>
                  <a:pt x="1419176" y="1184952"/>
                </a:lnTo>
                <a:lnTo>
                  <a:pt x="1406374" y="1127736"/>
                </a:lnTo>
                <a:lnTo>
                  <a:pt x="1391673" y="1070064"/>
                </a:lnTo>
                <a:lnTo>
                  <a:pt x="1375058" y="1012028"/>
                </a:lnTo>
                <a:lnTo>
                  <a:pt x="1356516" y="953719"/>
                </a:lnTo>
                <a:lnTo>
                  <a:pt x="1336032" y="895229"/>
                </a:lnTo>
                <a:close/>
              </a:path>
            </a:pathLst>
          </a:custGeom>
          <a:ln w="3175">
            <a:solidFill>
              <a:srgbClr val="000000"/>
            </a:solidFill>
          </a:ln>
        </p:spPr>
        <p:txBody>
          <a:bodyPr wrap="square" lIns="0" tIns="0" rIns="0" bIns="0" rtlCol="0"/>
          <a:lstStyle/>
          <a:p/>
        </p:txBody>
      </p:sp>
      <p:sp>
        <p:nvSpPr>
          <p:cNvPr id="37" name="object 37"/>
          <p:cNvSpPr/>
          <p:nvPr/>
        </p:nvSpPr>
        <p:spPr>
          <a:xfrm>
            <a:off x="4702302" y="6088379"/>
            <a:ext cx="1395730" cy="607695"/>
          </a:xfrm>
          <a:custGeom>
            <a:avLst/>
            <a:gdLst/>
            <a:ahLst/>
            <a:cxnLst/>
            <a:rect l="l" t="t" r="r" b="b"/>
            <a:pathLst>
              <a:path w="1395729" h="607695">
                <a:moveTo>
                  <a:pt x="581406" y="413766"/>
                </a:moveTo>
                <a:lnTo>
                  <a:pt x="232410" y="413766"/>
                </a:lnTo>
                <a:lnTo>
                  <a:pt x="59436" y="607314"/>
                </a:lnTo>
                <a:lnTo>
                  <a:pt x="581406" y="413766"/>
                </a:lnTo>
                <a:close/>
              </a:path>
              <a:path w="1395729" h="607695">
                <a:moveTo>
                  <a:pt x="1395222" y="0"/>
                </a:moveTo>
                <a:lnTo>
                  <a:pt x="0" y="0"/>
                </a:lnTo>
                <a:lnTo>
                  <a:pt x="0" y="413766"/>
                </a:lnTo>
                <a:lnTo>
                  <a:pt x="1395222" y="413766"/>
                </a:lnTo>
                <a:lnTo>
                  <a:pt x="1395222" y="0"/>
                </a:lnTo>
                <a:close/>
              </a:path>
            </a:pathLst>
          </a:custGeom>
          <a:solidFill>
            <a:srgbClr val="FFCF01"/>
          </a:solidFill>
        </p:spPr>
        <p:txBody>
          <a:bodyPr wrap="square" lIns="0" tIns="0" rIns="0" bIns="0" rtlCol="0"/>
          <a:lstStyle/>
          <a:p/>
        </p:txBody>
      </p:sp>
      <p:sp>
        <p:nvSpPr>
          <p:cNvPr id="38" name="object 38"/>
          <p:cNvSpPr/>
          <p:nvPr/>
        </p:nvSpPr>
        <p:spPr>
          <a:xfrm>
            <a:off x="4702302" y="6088379"/>
            <a:ext cx="1395730" cy="607695"/>
          </a:xfrm>
          <a:custGeom>
            <a:avLst/>
            <a:gdLst/>
            <a:ahLst/>
            <a:cxnLst/>
            <a:rect l="l" t="t" r="r" b="b"/>
            <a:pathLst>
              <a:path w="1395729" h="607695">
                <a:moveTo>
                  <a:pt x="0" y="0"/>
                </a:moveTo>
                <a:lnTo>
                  <a:pt x="0" y="413766"/>
                </a:lnTo>
                <a:lnTo>
                  <a:pt x="232410" y="413766"/>
                </a:lnTo>
                <a:lnTo>
                  <a:pt x="59436" y="607314"/>
                </a:lnTo>
                <a:lnTo>
                  <a:pt x="581406" y="413766"/>
                </a:lnTo>
                <a:lnTo>
                  <a:pt x="1395222" y="413766"/>
                </a:lnTo>
                <a:lnTo>
                  <a:pt x="1395222" y="0"/>
                </a:lnTo>
                <a:lnTo>
                  <a:pt x="232410" y="0"/>
                </a:lnTo>
                <a:lnTo>
                  <a:pt x="0" y="0"/>
                </a:lnTo>
                <a:close/>
              </a:path>
            </a:pathLst>
          </a:custGeom>
          <a:ln w="3175">
            <a:solidFill>
              <a:srgbClr val="000000"/>
            </a:solidFill>
          </a:ln>
        </p:spPr>
        <p:txBody>
          <a:bodyPr wrap="square" lIns="0" tIns="0" rIns="0" bIns="0" rtlCol="0"/>
          <a:lstStyle/>
          <a:p/>
        </p:txBody>
      </p:sp>
      <p:sp>
        <p:nvSpPr>
          <p:cNvPr id="39" name="object 39"/>
          <p:cNvSpPr txBox="1"/>
          <p:nvPr/>
        </p:nvSpPr>
        <p:spPr>
          <a:xfrm>
            <a:off x="4730998" y="6129018"/>
            <a:ext cx="1350010" cy="626110"/>
          </a:xfrm>
          <a:prstGeom prst="rect">
            <a:avLst/>
          </a:prstGeom>
        </p:spPr>
        <p:txBody>
          <a:bodyPr wrap="square" lIns="0" tIns="12700" rIns="0" bIns="0" rtlCol="0" vert="horz">
            <a:spAutoFit/>
          </a:bodyPr>
          <a:lstStyle/>
          <a:p>
            <a:pPr marL="25400" marR="30480" indent="78740">
              <a:lnSpc>
                <a:spcPct val="100000"/>
              </a:lnSpc>
              <a:spcBef>
                <a:spcPts val="100"/>
              </a:spcBef>
            </a:pPr>
            <a:r>
              <a:rPr dirty="0" sz="1000" spc="-5">
                <a:latin typeface="Tahoma"/>
                <a:cs typeface="Tahoma"/>
              </a:rPr>
              <a:t>Contours defined by  sqrt(</a:t>
            </a:r>
            <a:r>
              <a:rPr dirty="0" sz="1000" spc="-5" b="1">
                <a:latin typeface="Symbol"/>
                <a:cs typeface="Symbol"/>
              </a:rPr>
              <a:t></a:t>
            </a:r>
            <a:r>
              <a:rPr dirty="0" baseline="25641" sz="975" spc="-7">
                <a:latin typeface="Tahoma"/>
                <a:cs typeface="Tahoma"/>
              </a:rPr>
              <a:t>T</a:t>
            </a:r>
            <a:r>
              <a:rPr dirty="0" sz="1000" spc="-5" b="1">
                <a:latin typeface="Symbol"/>
                <a:cs typeface="Symbol"/>
              </a:rPr>
              <a:t></a:t>
            </a:r>
            <a:r>
              <a:rPr dirty="0" baseline="25641" sz="975" spc="-7">
                <a:latin typeface="Tahoma"/>
                <a:cs typeface="Tahoma"/>
              </a:rPr>
              <a:t>-1</a:t>
            </a:r>
            <a:r>
              <a:rPr dirty="0" sz="1000" spc="-5" b="1">
                <a:latin typeface="Symbol"/>
                <a:cs typeface="Symbol"/>
              </a:rPr>
              <a:t></a:t>
            </a:r>
            <a:r>
              <a:rPr dirty="0" sz="1000" spc="-5">
                <a:latin typeface="Tahoma"/>
                <a:cs typeface="Tahoma"/>
              </a:rPr>
              <a:t>) </a:t>
            </a:r>
            <a:r>
              <a:rPr dirty="0" sz="1000">
                <a:latin typeface="Tahoma"/>
                <a:cs typeface="Tahoma"/>
              </a:rPr>
              <a:t>=</a:t>
            </a:r>
            <a:r>
              <a:rPr dirty="0" sz="1000" spc="-20">
                <a:latin typeface="Tahoma"/>
                <a:cs typeface="Tahoma"/>
              </a:rPr>
              <a:t> </a:t>
            </a:r>
            <a:r>
              <a:rPr dirty="0" sz="1000" spc="-5">
                <a:latin typeface="Tahoma"/>
                <a:cs typeface="Tahoma"/>
              </a:rPr>
              <a:t>constant</a:t>
            </a:r>
            <a:endParaRPr sz="1000">
              <a:latin typeface="Tahoma"/>
              <a:cs typeface="Tahoma"/>
            </a:endParaRPr>
          </a:p>
          <a:p>
            <a:pPr>
              <a:lnSpc>
                <a:spcPct val="100000"/>
              </a:lnSpc>
              <a:spcBef>
                <a:spcPts val="40"/>
              </a:spcBef>
            </a:pPr>
            <a:endParaRPr sz="1050">
              <a:latin typeface="Times New Roman"/>
              <a:cs typeface="Times New Roman"/>
            </a:endParaRPr>
          </a:p>
          <a:p>
            <a:pPr marL="267335">
              <a:lnSpc>
                <a:spcPct val="100000"/>
              </a:lnSpc>
            </a:pPr>
            <a:r>
              <a:rPr dirty="0" sz="900" spc="-5" b="1">
                <a:latin typeface="Tahoma"/>
                <a:cs typeface="Tahoma"/>
              </a:rPr>
              <a:t>x</a:t>
            </a:r>
            <a:endParaRPr sz="900">
              <a:latin typeface="Tahoma"/>
              <a:cs typeface="Tahoma"/>
            </a:endParaRPr>
          </a:p>
        </p:txBody>
      </p:sp>
      <p:sp>
        <p:nvSpPr>
          <p:cNvPr id="40" name="object 40"/>
          <p:cNvSpPr/>
          <p:nvPr/>
        </p:nvSpPr>
        <p:spPr>
          <a:xfrm>
            <a:off x="4322064" y="5815584"/>
            <a:ext cx="96520" cy="135890"/>
          </a:xfrm>
          <a:custGeom>
            <a:avLst/>
            <a:gdLst/>
            <a:ahLst/>
            <a:cxnLst/>
            <a:rect l="l" t="t" r="r" b="b"/>
            <a:pathLst>
              <a:path w="96520" h="135889">
                <a:moveTo>
                  <a:pt x="96012" y="0"/>
                </a:moveTo>
                <a:lnTo>
                  <a:pt x="0" y="135636"/>
                </a:lnTo>
              </a:path>
            </a:pathLst>
          </a:custGeom>
          <a:ln w="3175">
            <a:solidFill>
              <a:srgbClr val="000000"/>
            </a:solidFill>
          </a:ln>
        </p:spPr>
        <p:txBody>
          <a:bodyPr wrap="square" lIns="0" tIns="0" rIns="0" bIns="0" rtlCol="0"/>
          <a:lstStyle/>
          <a:p/>
        </p:txBody>
      </p:sp>
      <p:sp>
        <p:nvSpPr>
          <p:cNvPr id="41" name="object 41"/>
          <p:cNvSpPr txBox="1"/>
          <p:nvPr/>
        </p:nvSpPr>
        <p:spPr>
          <a:xfrm>
            <a:off x="4851655" y="5786326"/>
            <a:ext cx="57785" cy="132715"/>
          </a:xfrm>
          <a:prstGeom prst="rect">
            <a:avLst/>
          </a:prstGeom>
        </p:spPr>
        <p:txBody>
          <a:bodyPr wrap="square" lIns="0" tIns="12700" rIns="0" bIns="0" rtlCol="0" vert="horz">
            <a:spAutoFit/>
          </a:bodyPr>
          <a:lstStyle/>
          <a:p>
            <a:pPr>
              <a:lnSpc>
                <a:spcPct val="100000"/>
              </a:lnSpc>
              <a:spcBef>
                <a:spcPts val="100"/>
              </a:spcBef>
            </a:pPr>
            <a:r>
              <a:rPr dirty="0" sz="700">
                <a:latin typeface="Times New Roman"/>
                <a:cs typeface="Times New Roman"/>
              </a:rPr>
              <a:t>2</a:t>
            </a:r>
            <a:endParaRPr sz="700">
              <a:latin typeface="Times New Roman"/>
              <a:cs typeface="Times New Roman"/>
            </a:endParaRPr>
          </a:p>
        </p:txBody>
      </p:sp>
      <p:sp>
        <p:nvSpPr>
          <p:cNvPr id="42" name="object 42"/>
          <p:cNvSpPr txBox="1"/>
          <p:nvPr/>
        </p:nvSpPr>
        <p:spPr>
          <a:xfrm>
            <a:off x="4328165" y="5781745"/>
            <a:ext cx="57785" cy="132715"/>
          </a:xfrm>
          <a:prstGeom prst="rect">
            <a:avLst/>
          </a:prstGeom>
        </p:spPr>
        <p:txBody>
          <a:bodyPr wrap="square" lIns="0" tIns="12700" rIns="0" bIns="0" rtlCol="0" vert="horz">
            <a:spAutoFit/>
          </a:bodyPr>
          <a:lstStyle/>
          <a:p>
            <a:pPr>
              <a:lnSpc>
                <a:spcPct val="100000"/>
              </a:lnSpc>
              <a:spcBef>
                <a:spcPts val="100"/>
              </a:spcBef>
            </a:pPr>
            <a:r>
              <a:rPr dirty="0" sz="700">
                <a:latin typeface="Times New Roman"/>
                <a:cs typeface="Times New Roman"/>
              </a:rPr>
              <a:t>1</a:t>
            </a:r>
            <a:endParaRPr sz="700">
              <a:latin typeface="Times New Roman"/>
              <a:cs typeface="Times New Roman"/>
            </a:endParaRPr>
          </a:p>
        </p:txBody>
      </p:sp>
      <p:sp>
        <p:nvSpPr>
          <p:cNvPr id="43" name="object 43"/>
          <p:cNvSpPr txBox="1"/>
          <p:nvPr/>
        </p:nvSpPr>
        <p:spPr>
          <a:xfrm>
            <a:off x="4469898" y="5570578"/>
            <a:ext cx="1645920" cy="327025"/>
          </a:xfrm>
          <a:prstGeom prst="rect">
            <a:avLst/>
          </a:prstGeom>
        </p:spPr>
        <p:txBody>
          <a:bodyPr wrap="square" lIns="0" tIns="16510" rIns="0" bIns="0" rtlCol="0" vert="horz">
            <a:spAutoFit/>
          </a:bodyPr>
          <a:lstStyle/>
          <a:p>
            <a:pPr>
              <a:lnSpc>
                <a:spcPct val="100000"/>
              </a:lnSpc>
              <a:spcBef>
                <a:spcPts val="130"/>
              </a:spcBef>
            </a:pPr>
            <a:r>
              <a:rPr dirty="0" sz="1200" spc="-70">
                <a:latin typeface="Times New Roman"/>
                <a:cs typeface="Times New Roman"/>
              </a:rPr>
              <a:t>exp</a:t>
            </a:r>
            <a:r>
              <a:rPr dirty="0" sz="1950" spc="-70">
                <a:latin typeface="Symbol"/>
                <a:cs typeface="Symbol"/>
              </a:rPr>
              <a:t></a:t>
            </a:r>
            <a:r>
              <a:rPr dirty="0" sz="1200" spc="-70">
                <a:latin typeface="Symbol"/>
                <a:cs typeface="Symbol"/>
              </a:rPr>
              <a:t></a:t>
            </a:r>
            <a:r>
              <a:rPr dirty="0" sz="1200" spc="-70">
                <a:latin typeface="Times New Roman"/>
                <a:cs typeface="Times New Roman"/>
              </a:rPr>
              <a:t> </a:t>
            </a:r>
            <a:r>
              <a:rPr dirty="0" sz="1200" spc="10">
                <a:latin typeface="Times New Roman"/>
                <a:cs typeface="Times New Roman"/>
              </a:rPr>
              <a:t>(</a:t>
            </a:r>
            <a:r>
              <a:rPr dirty="0" sz="1200" spc="10" b="1">
                <a:latin typeface="Times New Roman"/>
                <a:cs typeface="Times New Roman"/>
              </a:rPr>
              <a:t>x </a:t>
            </a:r>
            <a:r>
              <a:rPr dirty="0" sz="1200">
                <a:latin typeface="Symbol"/>
                <a:cs typeface="Symbol"/>
              </a:rPr>
              <a:t></a:t>
            </a:r>
            <a:r>
              <a:rPr dirty="0" sz="1200">
                <a:latin typeface="Times New Roman"/>
                <a:cs typeface="Times New Roman"/>
              </a:rPr>
              <a:t> </a:t>
            </a:r>
            <a:r>
              <a:rPr dirty="0" sz="1200" spc="10" b="1">
                <a:latin typeface="Times New Roman"/>
                <a:cs typeface="Times New Roman"/>
              </a:rPr>
              <a:t>μ</a:t>
            </a:r>
            <a:r>
              <a:rPr dirty="0" sz="1200" spc="10">
                <a:latin typeface="Times New Roman"/>
                <a:cs typeface="Times New Roman"/>
              </a:rPr>
              <a:t>) </a:t>
            </a:r>
            <a:r>
              <a:rPr dirty="0" sz="1200" b="1">
                <a:latin typeface="Times New Roman"/>
                <a:cs typeface="Times New Roman"/>
              </a:rPr>
              <a:t>Σ </a:t>
            </a:r>
            <a:r>
              <a:rPr dirty="0" sz="1200" spc="10">
                <a:latin typeface="Times New Roman"/>
                <a:cs typeface="Times New Roman"/>
              </a:rPr>
              <a:t>(</a:t>
            </a:r>
            <a:r>
              <a:rPr dirty="0" sz="1200" spc="10" b="1">
                <a:latin typeface="Times New Roman"/>
                <a:cs typeface="Times New Roman"/>
              </a:rPr>
              <a:t>x </a:t>
            </a:r>
            <a:r>
              <a:rPr dirty="0" sz="1200">
                <a:latin typeface="Symbol"/>
                <a:cs typeface="Symbol"/>
              </a:rPr>
              <a:t></a:t>
            </a:r>
            <a:r>
              <a:rPr dirty="0" sz="1200" spc="130">
                <a:latin typeface="Times New Roman"/>
                <a:cs typeface="Times New Roman"/>
              </a:rPr>
              <a:t> </a:t>
            </a:r>
            <a:r>
              <a:rPr dirty="0" sz="1200" spc="-65" b="1">
                <a:latin typeface="Times New Roman"/>
                <a:cs typeface="Times New Roman"/>
              </a:rPr>
              <a:t>μ</a:t>
            </a:r>
            <a:r>
              <a:rPr dirty="0" sz="1200" spc="-65">
                <a:latin typeface="Times New Roman"/>
                <a:cs typeface="Times New Roman"/>
              </a:rPr>
              <a:t>)</a:t>
            </a:r>
            <a:r>
              <a:rPr dirty="0" sz="1950" spc="-65">
                <a:latin typeface="Symbol"/>
                <a:cs typeface="Symbol"/>
              </a:rPr>
              <a:t></a:t>
            </a:r>
            <a:endParaRPr sz="1950">
              <a:latin typeface="Symbol"/>
              <a:cs typeface="Symbol"/>
            </a:endParaRPr>
          </a:p>
        </p:txBody>
      </p:sp>
      <p:sp>
        <p:nvSpPr>
          <p:cNvPr id="44" name="object 44"/>
          <p:cNvSpPr txBox="1"/>
          <p:nvPr/>
        </p:nvSpPr>
        <p:spPr>
          <a:xfrm>
            <a:off x="4840223" y="5664408"/>
            <a:ext cx="810260" cy="132715"/>
          </a:xfrm>
          <a:prstGeom prst="rect">
            <a:avLst/>
          </a:prstGeom>
        </p:spPr>
        <p:txBody>
          <a:bodyPr wrap="square" lIns="0" tIns="12700" rIns="0" bIns="0" rtlCol="0" vert="horz">
            <a:spAutoFit/>
          </a:bodyPr>
          <a:lstStyle/>
          <a:p>
            <a:pPr>
              <a:lnSpc>
                <a:spcPct val="100000"/>
              </a:lnSpc>
              <a:spcBef>
                <a:spcPts val="100"/>
              </a:spcBef>
              <a:tabLst>
                <a:tab pos="488950" algn="l"/>
                <a:tab pos="709295" algn="l"/>
              </a:tabLst>
            </a:pPr>
            <a:r>
              <a:rPr dirty="0" u="sng" sz="700" spc="-100">
                <a:uFill>
                  <a:solidFill>
                    <a:srgbClr val="000000"/>
                  </a:solidFill>
                </a:uFill>
                <a:latin typeface="Times New Roman"/>
                <a:cs typeface="Times New Roman"/>
              </a:rPr>
              <a:t> </a:t>
            </a:r>
            <a:r>
              <a:rPr dirty="0" u="sng" sz="700">
                <a:uFill>
                  <a:solidFill>
                    <a:srgbClr val="000000"/>
                  </a:solidFill>
                </a:uFill>
                <a:latin typeface="Times New Roman"/>
                <a:cs typeface="Times New Roman"/>
              </a:rPr>
              <a:t>1</a:t>
            </a:r>
            <a:r>
              <a:rPr dirty="0" sz="700">
                <a:latin typeface="Times New Roman"/>
                <a:cs typeface="Times New Roman"/>
              </a:rPr>
              <a:t>	</a:t>
            </a:r>
            <a:r>
              <a:rPr dirty="0" sz="700" i="1">
                <a:latin typeface="Times New Roman"/>
                <a:cs typeface="Times New Roman"/>
              </a:rPr>
              <a:t>T	</a:t>
            </a:r>
            <a:r>
              <a:rPr dirty="0" sz="700" spc="-45">
                <a:latin typeface="Symbol"/>
                <a:cs typeface="Symbol"/>
              </a:rPr>
              <a:t></a:t>
            </a:r>
            <a:r>
              <a:rPr dirty="0" sz="700">
                <a:latin typeface="Times New Roman"/>
                <a:cs typeface="Times New Roman"/>
              </a:rPr>
              <a:t>1</a:t>
            </a:r>
            <a:endParaRPr sz="700">
              <a:latin typeface="Times New Roman"/>
              <a:cs typeface="Times New Roman"/>
            </a:endParaRPr>
          </a:p>
        </p:txBody>
      </p:sp>
      <p:sp>
        <p:nvSpPr>
          <p:cNvPr id="45" name="object 45"/>
          <p:cNvSpPr txBox="1"/>
          <p:nvPr/>
        </p:nvSpPr>
        <p:spPr>
          <a:xfrm>
            <a:off x="3412997" y="5669454"/>
            <a:ext cx="393700" cy="208915"/>
          </a:xfrm>
          <a:prstGeom prst="rect">
            <a:avLst/>
          </a:prstGeom>
        </p:spPr>
        <p:txBody>
          <a:bodyPr wrap="square" lIns="0" tIns="12700" rIns="0" bIns="0" rtlCol="0" vert="horz">
            <a:spAutoFit/>
          </a:bodyPr>
          <a:lstStyle/>
          <a:p>
            <a:pPr>
              <a:lnSpc>
                <a:spcPct val="100000"/>
              </a:lnSpc>
              <a:spcBef>
                <a:spcPts val="100"/>
              </a:spcBef>
            </a:pPr>
            <a:r>
              <a:rPr dirty="0" sz="1200" spc="15" i="1">
                <a:latin typeface="Times New Roman"/>
                <a:cs typeface="Times New Roman"/>
              </a:rPr>
              <a:t>p</a:t>
            </a:r>
            <a:r>
              <a:rPr dirty="0" sz="1200" spc="15">
                <a:latin typeface="Times New Roman"/>
                <a:cs typeface="Times New Roman"/>
              </a:rPr>
              <a:t>(</a:t>
            </a:r>
            <a:r>
              <a:rPr dirty="0" sz="1200" spc="15" b="1">
                <a:latin typeface="Times New Roman"/>
                <a:cs typeface="Times New Roman"/>
              </a:rPr>
              <a:t>x</a:t>
            </a:r>
            <a:r>
              <a:rPr dirty="0" sz="1200" spc="15">
                <a:latin typeface="Times New Roman"/>
                <a:cs typeface="Times New Roman"/>
              </a:rPr>
              <a:t>)</a:t>
            </a:r>
            <a:r>
              <a:rPr dirty="0" sz="1200" spc="-105">
                <a:latin typeface="Times New Roman"/>
                <a:cs typeface="Times New Roman"/>
              </a:rPr>
              <a:t> </a:t>
            </a:r>
            <a:r>
              <a:rPr dirty="0" sz="1200">
                <a:latin typeface="Symbol"/>
                <a:cs typeface="Symbol"/>
              </a:rPr>
              <a:t></a:t>
            </a:r>
            <a:endParaRPr sz="1200">
              <a:latin typeface="Symbol"/>
              <a:cs typeface="Symbol"/>
            </a:endParaRPr>
          </a:p>
        </p:txBody>
      </p:sp>
      <p:sp>
        <p:nvSpPr>
          <p:cNvPr id="46" name="object 46"/>
          <p:cNvSpPr txBox="1"/>
          <p:nvPr/>
        </p:nvSpPr>
        <p:spPr>
          <a:xfrm>
            <a:off x="3805173" y="5508191"/>
            <a:ext cx="679450" cy="536575"/>
          </a:xfrm>
          <a:prstGeom prst="rect">
            <a:avLst/>
          </a:prstGeom>
        </p:spPr>
        <p:txBody>
          <a:bodyPr wrap="square" lIns="0" tIns="6350" rIns="0" bIns="0" rtlCol="0" vert="horz">
            <a:spAutoFit/>
          </a:bodyPr>
          <a:lstStyle/>
          <a:p>
            <a:pPr marL="35560" marR="30480" indent="-10795">
              <a:lnSpc>
                <a:spcPct val="139000"/>
              </a:lnSpc>
              <a:spcBef>
                <a:spcPts val="50"/>
              </a:spcBef>
              <a:tabLst>
                <a:tab pos="294640" algn="l"/>
                <a:tab pos="640715" algn="l"/>
              </a:tabLst>
            </a:pPr>
            <a:r>
              <a:rPr dirty="0" u="sng" sz="1200">
                <a:uFill>
                  <a:solidFill>
                    <a:srgbClr val="000000"/>
                  </a:solidFill>
                </a:uFill>
                <a:latin typeface="Times New Roman"/>
                <a:cs typeface="Times New Roman"/>
              </a:rPr>
              <a:t> 	1 	</a:t>
            </a:r>
            <a:r>
              <a:rPr dirty="0" sz="1200">
                <a:latin typeface="Times New Roman"/>
                <a:cs typeface="Times New Roman"/>
              </a:rPr>
              <a:t> </a:t>
            </a:r>
            <a:r>
              <a:rPr dirty="0" sz="1200" spc="-60">
                <a:latin typeface="Times New Roman"/>
                <a:cs typeface="Times New Roman"/>
              </a:rPr>
              <a:t>2</a:t>
            </a:r>
            <a:r>
              <a:rPr dirty="0" sz="1250" spc="-60" i="1">
                <a:latin typeface="Symbol"/>
                <a:cs typeface="Symbol"/>
              </a:rPr>
              <a:t></a:t>
            </a:r>
            <a:r>
              <a:rPr dirty="0" sz="1250" spc="-60" i="1">
                <a:latin typeface="Times New Roman"/>
                <a:cs typeface="Times New Roman"/>
              </a:rPr>
              <a:t>  </a:t>
            </a:r>
            <a:r>
              <a:rPr dirty="0" sz="1200" spc="-5">
                <a:latin typeface="Times New Roman"/>
                <a:cs typeface="Times New Roman"/>
              </a:rPr>
              <a:t>|| </a:t>
            </a:r>
            <a:r>
              <a:rPr dirty="0" sz="1200" b="1">
                <a:latin typeface="Times New Roman"/>
                <a:cs typeface="Times New Roman"/>
              </a:rPr>
              <a:t>Σ </a:t>
            </a:r>
            <a:r>
              <a:rPr dirty="0" sz="1200" spc="-5">
                <a:latin typeface="Times New Roman"/>
                <a:cs typeface="Times New Roman"/>
              </a:rPr>
              <a:t>||</a:t>
            </a:r>
            <a:r>
              <a:rPr dirty="0" sz="1200" spc="-165">
                <a:latin typeface="Times New Roman"/>
                <a:cs typeface="Times New Roman"/>
              </a:rPr>
              <a:t> </a:t>
            </a:r>
            <a:r>
              <a:rPr dirty="0" baseline="31746" sz="1050">
                <a:latin typeface="Times New Roman"/>
                <a:cs typeface="Times New Roman"/>
              </a:rPr>
              <a:t>2</a:t>
            </a:r>
            <a:endParaRPr baseline="31746" sz="1050">
              <a:latin typeface="Times New Roman"/>
              <a:cs typeface="Times New Roman"/>
            </a:endParaRPr>
          </a:p>
        </p:txBody>
      </p:sp>
      <p:sp>
        <p:nvSpPr>
          <p:cNvPr id="47" name="object 47"/>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48" name="object 48"/>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10</a:t>
            </a:fld>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19063" y="1279652"/>
            <a:ext cx="1527175" cy="696595"/>
          </a:xfrm>
          <a:prstGeom prst="rect"/>
        </p:spPr>
        <p:txBody>
          <a:bodyPr wrap="square" lIns="0" tIns="12700" rIns="0" bIns="0" rtlCol="0" vert="horz">
            <a:spAutoFit/>
          </a:bodyPr>
          <a:lstStyle/>
          <a:p>
            <a:pPr marR="5080" indent="118745">
              <a:lnSpc>
                <a:spcPct val="100000"/>
              </a:lnSpc>
              <a:spcBef>
                <a:spcPts val="100"/>
              </a:spcBef>
            </a:pPr>
            <a:r>
              <a:rPr dirty="0" spc="-5"/>
              <a:t>Evaluating  p(</a:t>
            </a:r>
            <a:r>
              <a:rPr dirty="0" spc="-5" b="1">
                <a:latin typeface="Tahoma"/>
                <a:cs typeface="Tahoma"/>
              </a:rPr>
              <a:t>x</a:t>
            </a:r>
            <a:r>
              <a:rPr dirty="0" spc="-5"/>
              <a:t>): Step</a:t>
            </a:r>
            <a:r>
              <a:rPr dirty="0" spc="-70"/>
              <a:t> </a:t>
            </a:r>
            <a:r>
              <a:rPr dirty="0"/>
              <a:t>4</a:t>
            </a:r>
          </a:p>
        </p:txBody>
      </p:sp>
      <p:sp>
        <p:nvSpPr>
          <p:cNvPr id="3" name="object 3"/>
          <p:cNvSpPr/>
          <p:nvPr/>
        </p:nvSpPr>
        <p:spPr>
          <a:xfrm>
            <a:off x="3962400" y="2215895"/>
            <a:ext cx="0" cy="1638300"/>
          </a:xfrm>
          <a:custGeom>
            <a:avLst/>
            <a:gdLst/>
            <a:ahLst/>
            <a:cxnLst/>
            <a:rect l="l" t="t" r="r" b="b"/>
            <a:pathLst>
              <a:path w="0" h="1638300">
                <a:moveTo>
                  <a:pt x="0" y="0"/>
                </a:moveTo>
                <a:lnTo>
                  <a:pt x="0" y="1638300"/>
                </a:lnTo>
              </a:path>
            </a:pathLst>
          </a:custGeom>
          <a:ln w="14287">
            <a:solidFill>
              <a:srgbClr val="FF0000"/>
            </a:solidFill>
          </a:ln>
        </p:spPr>
        <p:txBody>
          <a:bodyPr wrap="square" lIns="0" tIns="0" rIns="0" bIns="0" rtlCol="0"/>
          <a:lstStyle/>
          <a:p/>
        </p:txBody>
      </p:sp>
      <p:sp>
        <p:nvSpPr>
          <p:cNvPr id="4" name="object 4"/>
          <p:cNvSpPr/>
          <p:nvPr/>
        </p:nvSpPr>
        <p:spPr>
          <a:xfrm>
            <a:off x="3886200" y="3739896"/>
            <a:ext cx="2057400" cy="0"/>
          </a:xfrm>
          <a:custGeom>
            <a:avLst/>
            <a:gdLst/>
            <a:ahLst/>
            <a:cxnLst/>
            <a:rect l="l" t="t" r="r" b="b"/>
            <a:pathLst>
              <a:path w="2057400" h="0">
                <a:moveTo>
                  <a:pt x="2057400" y="0"/>
                </a:moveTo>
                <a:lnTo>
                  <a:pt x="0" y="0"/>
                </a:lnTo>
              </a:path>
            </a:pathLst>
          </a:custGeom>
          <a:ln w="14287">
            <a:solidFill>
              <a:srgbClr val="FF0000"/>
            </a:solidFill>
          </a:ln>
        </p:spPr>
        <p:txBody>
          <a:bodyPr wrap="square" lIns="0" tIns="0" rIns="0" bIns="0" rtlCol="0"/>
          <a:lstStyle/>
          <a:p/>
        </p:txBody>
      </p:sp>
      <p:sp>
        <p:nvSpPr>
          <p:cNvPr id="5" name="object 5"/>
          <p:cNvSpPr/>
          <p:nvPr/>
        </p:nvSpPr>
        <p:spPr>
          <a:xfrm>
            <a:off x="3962400" y="2368295"/>
            <a:ext cx="1981200" cy="1371600"/>
          </a:xfrm>
          <a:custGeom>
            <a:avLst/>
            <a:gdLst/>
            <a:ahLst/>
            <a:cxnLst/>
            <a:rect l="l" t="t" r="r" b="b"/>
            <a:pathLst>
              <a:path w="1981200" h="1371600">
                <a:moveTo>
                  <a:pt x="0" y="0"/>
                </a:moveTo>
                <a:lnTo>
                  <a:pt x="10138" y="54357"/>
                </a:lnTo>
                <a:lnTo>
                  <a:pt x="20318" y="108568"/>
                </a:lnTo>
                <a:lnTo>
                  <a:pt x="30558" y="162462"/>
                </a:lnTo>
                <a:lnTo>
                  <a:pt x="40876" y="215870"/>
                </a:lnTo>
                <a:lnTo>
                  <a:pt x="51291" y="268621"/>
                </a:lnTo>
                <a:lnTo>
                  <a:pt x="61821" y="320546"/>
                </a:lnTo>
                <a:lnTo>
                  <a:pt x="72485" y="371475"/>
                </a:lnTo>
                <a:lnTo>
                  <a:pt x="83300" y="421237"/>
                </a:lnTo>
                <a:lnTo>
                  <a:pt x="94285" y="469663"/>
                </a:lnTo>
                <a:lnTo>
                  <a:pt x="105458" y="516582"/>
                </a:lnTo>
                <a:lnTo>
                  <a:pt x="116837" y="561826"/>
                </a:lnTo>
                <a:lnTo>
                  <a:pt x="128442" y="605223"/>
                </a:lnTo>
                <a:lnTo>
                  <a:pt x="140290" y="646604"/>
                </a:lnTo>
                <a:lnTo>
                  <a:pt x="152400" y="685800"/>
                </a:lnTo>
                <a:lnTo>
                  <a:pt x="170221" y="742290"/>
                </a:lnTo>
                <a:lnTo>
                  <a:pt x="186318" y="793807"/>
                </a:lnTo>
                <a:lnTo>
                  <a:pt x="201788" y="840965"/>
                </a:lnTo>
                <a:lnTo>
                  <a:pt x="217729" y="884379"/>
                </a:lnTo>
                <a:lnTo>
                  <a:pt x="235237" y="924664"/>
                </a:lnTo>
                <a:lnTo>
                  <a:pt x="255411" y="962434"/>
                </a:lnTo>
                <a:lnTo>
                  <a:pt x="279347" y="998303"/>
                </a:lnTo>
                <a:lnTo>
                  <a:pt x="308144" y="1032887"/>
                </a:lnTo>
                <a:lnTo>
                  <a:pt x="342900" y="1066800"/>
                </a:lnTo>
                <a:lnTo>
                  <a:pt x="374049" y="1093816"/>
                </a:lnTo>
                <a:lnTo>
                  <a:pt x="405666" y="1119585"/>
                </a:lnTo>
                <a:lnTo>
                  <a:pt x="438520" y="1144108"/>
                </a:lnTo>
                <a:lnTo>
                  <a:pt x="473380" y="1167383"/>
                </a:lnTo>
                <a:lnTo>
                  <a:pt x="511015" y="1189412"/>
                </a:lnTo>
                <a:lnTo>
                  <a:pt x="552195" y="1210194"/>
                </a:lnTo>
                <a:lnTo>
                  <a:pt x="597689" y="1229729"/>
                </a:lnTo>
                <a:lnTo>
                  <a:pt x="648267" y="1248017"/>
                </a:lnTo>
                <a:lnTo>
                  <a:pt x="704699" y="1265058"/>
                </a:lnTo>
                <a:lnTo>
                  <a:pt x="767753" y="1280852"/>
                </a:lnTo>
                <a:lnTo>
                  <a:pt x="838200" y="1295400"/>
                </a:lnTo>
                <a:lnTo>
                  <a:pt x="912939" y="1307862"/>
                </a:lnTo>
                <a:lnTo>
                  <a:pt x="952870" y="1313482"/>
                </a:lnTo>
                <a:lnTo>
                  <a:pt x="994401" y="1318719"/>
                </a:lnTo>
                <a:lnTo>
                  <a:pt x="1037454" y="1323593"/>
                </a:lnTo>
                <a:lnTo>
                  <a:pt x="1081947" y="1328124"/>
                </a:lnTo>
                <a:lnTo>
                  <a:pt x="1127801" y="1332332"/>
                </a:lnTo>
                <a:lnTo>
                  <a:pt x="1174935" y="1336236"/>
                </a:lnTo>
                <a:lnTo>
                  <a:pt x="1223270" y="1339855"/>
                </a:lnTo>
                <a:lnTo>
                  <a:pt x="1272726" y="1343209"/>
                </a:lnTo>
                <a:lnTo>
                  <a:pt x="1323222" y="1346318"/>
                </a:lnTo>
                <a:lnTo>
                  <a:pt x="1374678" y="1349202"/>
                </a:lnTo>
                <a:lnTo>
                  <a:pt x="1427015" y="1351878"/>
                </a:lnTo>
                <a:lnTo>
                  <a:pt x="1480152" y="1354369"/>
                </a:lnTo>
                <a:lnTo>
                  <a:pt x="1534010" y="1356691"/>
                </a:lnTo>
                <a:lnTo>
                  <a:pt x="1588508" y="1358867"/>
                </a:lnTo>
                <a:lnTo>
                  <a:pt x="1643566" y="1360914"/>
                </a:lnTo>
                <a:lnTo>
                  <a:pt x="1699105" y="1362852"/>
                </a:lnTo>
                <a:lnTo>
                  <a:pt x="1755044" y="1364702"/>
                </a:lnTo>
                <a:lnTo>
                  <a:pt x="1811302" y="1366482"/>
                </a:lnTo>
                <a:lnTo>
                  <a:pt x="1867801" y="1368211"/>
                </a:lnTo>
                <a:lnTo>
                  <a:pt x="1924460" y="1369911"/>
                </a:lnTo>
                <a:lnTo>
                  <a:pt x="1981200" y="1371600"/>
                </a:lnTo>
              </a:path>
            </a:pathLst>
          </a:custGeom>
          <a:ln w="14287">
            <a:solidFill>
              <a:srgbClr val="000000"/>
            </a:solidFill>
          </a:ln>
        </p:spPr>
        <p:txBody>
          <a:bodyPr wrap="square" lIns="0" tIns="0" rIns="0" bIns="0" rtlCol="0"/>
          <a:lstStyle/>
          <a:p/>
        </p:txBody>
      </p:sp>
      <p:sp>
        <p:nvSpPr>
          <p:cNvPr id="6" name="object 6"/>
          <p:cNvSpPr txBox="1"/>
          <p:nvPr/>
        </p:nvSpPr>
        <p:spPr>
          <a:xfrm>
            <a:off x="3700062" y="2667828"/>
            <a:ext cx="171450" cy="594995"/>
          </a:xfrm>
          <a:prstGeom prst="rect">
            <a:avLst/>
          </a:prstGeom>
        </p:spPr>
        <p:txBody>
          <a:bodyPr wrap="square" lIns="0" tIns="12700" rIns="0" bIns="0" rtlCol="0" vert="vert270">
            <a:spAutoFit/>
          </a:bodyPr>
          <a:lstStyle/>
          <a:p>
            <a:pPr marL="12700">
              <a:lnSpc>
                <a:spcPct val="100000"/>
              </a:lnSpc>
              <a:spcBef>
                <a:spcPts val="100"/>
              </a:spcBef>
            </a:pPr>
            <a:r>
              <a:rPr dirty="0" sz="900" spc="-10">
                <a:latin typeface="Tahoma"/>
                <a:cs typeface="Tahoma"/>
              </a:rPr>
              <a:t>exp(-</a:t>
            </a:r>
            <a:r>
              <a:rPr dirty="0" sz="950" spc="-10" i="1">
                <a:latin typeface="Tahoma"/>
                <a:cs typeface="Tahoma"/>
              </a:rPr>
              <a:t>D</a:t>
            </a:r>
            <a:r>
              <a:rPr dirty="0" sz="950" spc="-80" i="1">
                <a:latin typeface="Tahoma"/>
                <a:cs typeface="Tahoma"/>
              </a:rPr>
              <a:t> </a:t>
            </a:r>
            <a:r>
              <a:rPr dirty="0" baseline="23148" sz="900" spc="-7">
                <a:latin typeface="Tahoma"/>
                <a:cs typeface="Tahoma"/>
              </a:rPr>
              <a:t>2</a:t>
            </a:r>
            <a:r>
              <a:rPr dirty="0" sz="900" spc="-5">
                <a:latin typeface="Tahoma"/>
                <a:cs typeface="Tahoma"/>
              </a:rPr>
              <a:t>/2)</a:t>
            </a:r>
            <a:endParaRPr sz="900">
              <a:latin typeface="Tahoma"/>
              <a:cs typeface="Tahoma"/>
            </a:endParaRPr>
          </a:p>
        </p:txBody>
      </p:sp>
      <p:sp>
        <p:nvSpPr>
          <p:cNvPr id="7" name="object 7"/>
          <p:cNvSpPr/>
          <p:nvPr/>
        </p:nvSpPr>
        <p:spPr>
          <a:xfrm>
            <a:off x="3208782" y="3655314"/>
            <a:ext cx="2658745" cy="694690"/>
          </a:xfrm>
          <a:custGeom>
            <a:avLst/>
            <a:gdLst/>
            <a:ahLst/>
            <a:cxnLst/>
            <a:rect l="l" t="t" r="r" b="b"/>
            <a:pathLst>
              <a:path w="2658745" h="694689">
                <a:moveTo>
                  <a:pt x="2658618" y="275082"/>
                </a:moveTo>
                <a:lnTo>
                  <a:pt x="258318" y="275082"/>
                </a:lnTo>
                <a:lnTo>
                  <a:pt x="258318" y="694182"/>
                </a:lnTo>
                <a:lnTo>
                  <a:pt x="2658618" y="694182"/>
                </a:lnTo>
                <a:lnTo>
                  <a:pt x="2658618" y="275082"/>
                </a:lnTo>
                <a:close/>
              </a:path>
              <a:path w="2658745" h="694689">
                <a:moveTo>
                  <a:pt x="0" y="0"/>
                </a:moveTo>
                <a:lnTo>
                  <a:pt x="658368" y="275082"/>
                </a:lnTo>
                <a:lnTo>
                  <a:pt x="1258062" y="275082"/>
                </a:lnTo>
                <a:lnTo>
                  <a:pt x="0" y="0"/>
                </a:lnTo>
                <a:close/>
              </a:path>
            </a:pathLst>
          </a:custGeom>
          <a:solidFill>
            <a:srgbClr val="FFCF01"/>
          </a:solidFill>
        </p:spPr>
        <p:txBody>
          <a:bodyPr wrap="square" lIns="0" tIns="0" rIns="0" bIns="0" rtlCol="0"/>
          <a:lstStyle/>
          <a:p/>
        </p:txBody>
      </p:sp>
      <p:sp>
        <p:nvSpPr>
          <p:cNvPr id="8" name="object 8"/>
          <p:cNvSpPr/>
          <p:nvPr/>
        </p:nvSpPr>
        <p:spPr>
          <a:xfrm>
            <a:off x="3208782" y="3655314"/>
            <a:ext cx="2658745" cy="694690"/>
          </a:xfrm>
          <a:custGeom>
            <a:avLst/>
            <a:gdLst/>
            <a:ahLst/>
            <a:cxnLst/>
            <a:rect l="l" t="t" r="r" b="b"/>
            <a:pathLst>
              <a:path w="2658745" h="694689">
                <a:moveTo>
                  <a:pt x="258318" y="275082"/>
                </a:moveTo>
                <a:lnTo>
                  <a:pt x="258318" y="694182"/>
                </a:lnTo>
                <a:lnTo>
                  <a:pt x="2658618" y="694182"/>
                </a:lnTo>
                <a:lnTo>
                  <a:pt x="2658618" y="275082"/>
                </a:lnTo>
                <a:lnTo>
                  <a:pt x="1258062" y="275082"/>
                </a:lnTo>
                <a:lnTo>
                  <a:pt x="0" y="0"/>
                </a:lnTo>
                <a:lnTo>
                  <a:pt x="658368" y="275082"/>
                </a:lnTo>
                <a:lnTo>
                  <a:pt x="258318" y="275082"/>
                </a:lnTo>
                <a:close/>
              </a:path>
            </a:pathLst>
          </a:custGeom>
          <a:ln w="3175">
            <a:solidFill>
              <a:srgbClr val="000000"/>
            </a:solidFill>
          </a:ln>
        </p:spPr>
        <p:txBody>
          <a:bodyPr wrap="square" lIns="0" tIns="0" rIns="0" bIns="0" rtlCol="0"/>
          <a:lstStyle/>
          <a:p/>
        </p:txBody>
      </p:sp>
      <p:sp>
        <p:nvSpPr>
          <p:cNvPr id="9" name="object 9"/>
          <p:cNvSpPr txBox="1">
            <a:spLocks noGrp="1"/>
          </p:cNvSpPr>
          <p:nvPr>
            <p:ph type="body" idx="1"/>
          </p:nvPr>
        </p:nvSpPr>
        <p:spPr>
          <a:prstGeom prst="rect"/>
        </p:spPr>
        <p:txBody>
          <a:bodyPr wrap="square" lIns="0" tIns="81280" rIns="0" bIns="0" rtlCol="0" vert="horz">
            <a:spAutoFit/>
          </a:bodyPr>
          <a:lstStyle/>
          <a:p>
            <a:pPr marL="429895" indent="-229235">
              <a:lnSpc>
                <a:spcPct val="100000"/>
              </a:lnSpc>
              <a:spcBef>
                <a:spcPts val="640"/>
              </a:spcBef>
              <a:buAutoNum type="arabicPeriod"/>
              <a:tabLst>
                <a:tab pos="429895" algn="l"/>
                <a:tab pos="430530" algn="l"/>
              </a:tabLst>
            </a:pPr>
            <a:r>
              <a:rPr dirty="0" spc="-5"/>
              <a:t>Begin with vector</a:t>
            </a:r>
            <a:r>
              <a:rPr dirty="0"/>
              <a:t> </a:t>
            </a:r>
            <a:r>
              <a:rPr dirty="0" spc="-5" b="1">
                <a:latin typeface="Tahoma"/>
                <a:cs typeface="Tahoma"/>
              </a:rPr>
              <a:t>x</a:t>
            </a:r>
          </a:p>
          <a:p>
            <a:pPr marL="429895" indent="-229235">
              <a:lnSpc>
                <a:spcPct val="100000"/>
              </a:lnSpc>
              <a:spcBef>
                <a:spcPts val="540"/>
              </a:spcBef>
              <a:buAutoNum type="arabicPeriod"/>
              <a:tabLst>
                <a:tab pos="429895" algn="l"/>
                <a:tab pos="430530" algn="l"/>
              </a:tabLst>
            </a:pPr>
            <a:r>
              <a:rPr dirty="0" spc="-5"/>
              <a:t>Define </a:t>
            </a:r>
            <a:r>
              <a:rPr dirty="0" spc="-5" b="1">
                <a:latin typeface="Symbol"/>
                <a:cs typeface="Symbol"/>
              </a:rPr>
              <a:t></a:t>
            </a:r>
            <a:r>
              <a:rPr dirty="0" spc="-5" b="1">
                <a:latin typeface="Times New Roman"/>
                <a:cs typeface="Times New Roman"/>
              </a:rPr>
              <a:t> </a:t>
            </a:r>
            <a:r>
              <a:rPr dirty="0" spc="-5" b="1">
                <a:latin typeface="Tahoma"/>
                <a:cs typeface="Tahoma"/>
              </a:rPr>
              <a:t>= x -</a:t>
            </a:r>
            <a:r>
              <a:rPr dirty="0" spc="40" b="1">
                <a:latin typeface="Tahoma"/>
                <a:cs typeface="Tahoma"/>
              </a:rPr>
              <a:t> </a:t>
            </a:r>
            <a:r>
              <a:rPr dirty="0" spc="-5" b="1">
                <a:latin typeface="Symbol"/>
                <a:cs typeface="Symbol"/>
              </a:rPr>
              <a:t></a:t>
            </a:r>
          </a:p>
          <a:p>
            <a:pPr marL="429895" marR="2608580" indent="-228600">
              <a:lnSpc>
                <a:spcPct val="100000"/>
              </a:lnSpc>
              <a:spcBef>
                <a:spcPts val="550"/>
              </a:spcBef>
              <a:buAutoNum type="arabicPeriod"/>
              <a:tabLst>
                <a:tab pos="429259" algn="l"/>
                <a:tab pos="429895" algn="l"/>
              </a:tabLst>
            </a:pPr>
            <a:r>
              <a:rPr dirty="0" spc="-5"/>
              <a:t>Count the number of </a:t>
            </a:r>
            <a:r>
              <a:rPr dirty="0" spc="-10"/>
              <a:t>contours  </a:t>
            </a:r>
            <a:r>
              <a:rPr dirty="0" spc="-5"/>
              <a:t>crossed of the </a:t>
            </a:r>
            <a:r>
              <a:rPr dirty="0" spc="-10"/>
              <a:t>ellipsoids  </a:t>
            </a:r>
            <a:r>
              <a:rPr dirty="0" spc="-5"/>
              <a:t>formed </a:t>
            </a:r>
            <a:r>
              <a:rPr dirty="0" spc="-5" b="1">
                <a:latin typeface="Symbol"/>
                <a:cs typeface="Symbol"/>
              </a:rPr>
              <a:t></a:t>
            </a:r>
            <a:r>
              <a:rPr dirty="0" baseline="23148" sz="900" spc="-7"/>
              <a:t>-1</a:t>
            </a:r>
            <a:endParaRPr baseline="23148" sz="900">
              <a:latin typeface="Symbol"/>
              <a:cs typeface="Symbol"/>
            </a:endParaRPr>
          </a:p>
          <a:p>
            <a:pPr marL="415925">
              <a:lnSpc>
                <a:spcPct val="100000"/>
              </a:lnSpc>
              <a:spcBef>
                <a:spcPts val="605"/>
              </a:spcBef>
            </a:pPr>
            <a:r>
              <a:rPr dirty="0" sz="950" spc="-35" i="1">
                <a:latin typeface="Tahoma"/>
                <a:cs typeface="Tahoma"/>
              </a:rPr>
              <a:t>D </a:t>
            </a:r>
            <a:r>
              <a:rPr dirty="0"/>
              <a:t>= </a:t>
            </a:r>
            <a:r>
              <a:rPr dirty="0" spc="-5"/>
              <a:t>this count </a:t>
            </a:r>
            <a:r>
              <a:rPr dirty="0"/>
              <a:t>=</a:t>
            </a:r>
            <a:r>
              <a:rPr dirty="0" spc="10"/>
              <a:t> </a:t>
            </a:r>
            <a:r>
              <a:rPr dirty="0" sz="1000" spc="-5"/>
              <a:t>sqrt(</a:t>
            </a:r>
            <a:r>
              <a:rPr dirty="0" sz="1000" spc="-5" b="1">
                <a:latin typeface="Symbol"/>
                <a:cs typeface="Symbol"/>
              </a:rPr>
              <a:t></a:t>
            </a:r>
            <a:r>
              <a:rPr dirty="0" baseline="25641" sz="975" spc="-7"/>
              <a:t>T</a:t>
            </a:r>
            <a:r>
              <a:rPr dirty="0" sz="1000" spc="-5" b="1">
                <a:latin typeface="Symbol"/>
                <a:cs typeface="Symbol"/>
              </a:rPr>
              <a:t></a:t>
            </a:r>
            <a:r>
              <a:rPr dirty="0" baseline="25641" sz="975" spc="-7"/>
              <a:t>-1</a:t>
            </a:r>
            <a:r>
              <a:rPr dirty="0" sz="1000" spc="-5" b="1">
                <a:latin typeface="Symbol"/>
                <a:cs typeface="Symbol"/>
              </a:rPr>
              <a:t></a:t>
            </a:r>
            <a:r>
              <a:rPr dirty="0" sz="1000" spc="-5"/>
              <a:t>)</a:t>
            </a:r>
            <a:endParaRPr sz="1000">
              <a:latin typeface="Symbol"/>
              <a:cs typeface="Symbol"/>
            </a:endParaRPr>
          </a:p>
          <a:p>
            <a:pPr marL="429895" marR="2917825">
              <a:lnSpc>
                <a:spcPct val="100000"/>
              </a:lnSpc>
            </a:pPr>
            <a:r>
              <a:rPr dirty="0"/>
              <a:t>= </a:t>
            </a:r>
            <a:r>
              <a:rPr dirty="0" spc="-5"/>
              <a:t>Mahalonobis Distance  between </a:t>
            </a:r>
            <a:r>
              <a:rPr dirty="0" spc="-5" b="1">
                <a:latin typeface="Tahoma"/>
                <a:cs typeface="Tahoma"/>
              </a:rPr>
              <a:t>x </a:t>
            </a:r>
            <a:r>
              <a:rPr dirty="0"/>
              <a:t>and</a:t>
            </a:r>
            <a:r>
              <a:rPr dirty="0" spc="-25"/>
              <a:t> </a:t>
            </a:r>
            <a:r>
              <a:rPr dirty="0" spc="-5" b="1">
                <a:latin typeface="Symbol"/>
                <a:cs typeface="Symbol"/>
              </a:rPr>
              <a:t></a:t>
            </a:r>
          </a:p>
          <a:p>
            <a:pPr marL="429895" indent="-229235">
              <a:lnSpc>
                <a:spcPct val="100000"/>
              </a:lnSpc>
              <a:spcBef>
                <a:spcPts val="495"/>
              </a:spcBef>
              <a:buAutoNum type="arabicPeriod" startAt="4"/>
              <a:tabLst>
                <a:tab pos="429895" algn="l"/>
                <a:tab pos="430530" algn="l"/>
              </a:tabLst>
            </a:pPr>
            <a:r>
              <a:rPr dirty="0" spc="-5"/>
              <a:t>Define w </a:t>
            </a:r>
            <a:r>
              <a:rPr dirty="0"/>
              <a:t>= </a:t>
            </a:r>
            <a:r>
              <a:rPr dirty="0" spc="-10"/>
              <a:t>exp(-</a:t>
            </a:r>
            <a:r>
              <a:rPr dirty="0" sz="950" spc="-10" i="1">
                <a:latin typeface="Tahoma"/>
                <a:cs typeface="Tahoma"/>
              </a:rPr>
              <a:t>D </a:t>
            </a:r>
            <a:r>
              <a:rPr dirty="0" baseline="23148" sz="900" spc="-7"/>
              <a:t>2</a:t>
            </a:r>
            <a:r>
              <a:rPr dirty="0" sz="900" spc="-5"/>
              <a:t>/2)</a:t>
            </a:r>
            <a:endParaRPr sz="900">
              <a:latin typeface="Tahoma"/>
              <a:cs typeface="Tahoma"/>
            </a:endParaRPr>
          </a:p>
          <a:p>
            <a:pPr algn="ctr" marL="1614170">
              <a:lnSpc>
                <a:spcPct val="100000"/>
              </a:lnSpc>
              <a:spcBef>
                <a:spcPts val="334"/>
              </a:spcBef>
            </a:pPr>
            <a:r>
              <a:rPr dirty="0" baseline="-14619" sz="1425" spc="-52" i="1">
                <a:latin typeface="Tahoma"/>
                <a:cs typeface="Tahoma"/>
              </a:rPr>
              <a:t>D</a:t>
            </a:r>
            <a:r>
              <a:rPr dirty="0" baseline="-14619" sz="1425" spc="-30" i="1">
                <a:latin typeface="Tahoma"/>
                <a:cs typeface="Tahoma"/>
              </a:rPr>
              <a:t> </a:t>
            </a:r>
            <a:r>
              <a:rPr dirty="0" sz="600"/>
              <a:t>2</a:t>
            </a:r>
            <a:endParaRPr sz="600">
              <a:latin typeface="Tahoma"/>
              <a:cs typeface="Tahoma"/>
            </a:endParaRPr>
          </a:p>
          <a:p>
            <a:pPr algn="ctr" marL="1921510" marR="341630" indent="1270">
              <a:lnSpc>
                <a:spcPct val="100000"/>
              </a:lnSpc>
              <a:spcBef>
                <a:spcPts val="204"/>
              </a:spcBef>
            </a:pPr>
            <a:r>
              <a:rPr dirty="0" spc="-5" b="1">
                <a:latin typeface="Tahoma"/>
                <a:cs typeface="Tahoma"/>
              </a:rPr>
              <a:t>x </a:t>
            </a:r>
            <a:r>
              <a:rPr dirty="0" sz="1000"/>
              <a:t>close to </a:t>
            </a:r>
            <a:r>
              <a:rPr dirty="0" spc="-5" b="1">
                <a:latin typeface="Symbol"/>
                <a:cs typeface="Symbol"/>
              </a:rPr>
              <a:t></a:t>
            </a:r>
            <a:r>
              <a:rPr dirty="0" spc="-5" b="1">
                <a:latin typeface="Times New Roman"/>
                <a:cs typeface="Times New Roman"/>
              </a:rPr>
              <a:t> </a:t>
            </a:r>
            <a:r>
              <a:rPr dirty="0" sz="1000"/>
              <a:t>in </a:t>
            </a:r>
            <a:r>
              <a:rPr dirty="0" sz="1000" spc="-5"/>
              <a:t>squared Mahalonobis  space gets </a:t>
            </a:r>
            <a:r>
              <a:rPr dirty="0" sz="1000"/>
              <a:t>a </a:t>
            </a:r>
            <a:r>
              <a:rPr dirty="0" sz="1000" spc="-5"/>
              <a:t>large weight. </a:t>
            </a:r>
            <a:r>
              <a:rPr dirty="0" sz="1000"/>
              <a:t>Far </a:t>
            </a:r>
            <a:r>
              <a:rPr dirty="0" sz="1000" spc="-5"/>
              <a:t>away gets  </a:t>
            </a:r>
            <a:r>
              <a:rPr dirty="0" sz="1000"/>
              <a:t>a </a:t>
            </a:r>
            <a:r>
              <a:rPr dirty="0" sz="1000" spc="-5"/>
              <a:t>tiny</a:t>
            </a:r>
            <a:r>
              <a:rPr dirty="0" sz="1000" spc="-20"/>
              <a:t> </a:t>
            </a:r>
            <a:r>
              <a:rPr dirty="0" sz="1000" spc="-5"/>
              <a:t>weight</a:t>
            </a:r>
            <a:endParaRPr sz="1000">
              <a:latin typeface="Times New Roman"/>
              <a:cs typeface="Times New Roman"/>
            </a:endParaRPr>
          </a:p>
          <a:p>
            <a:pPr>
              <a:lnSpc>
                <a:spcPct val="100000"/>
              </a:lnSpc>
              <a:spcBef>
                <a:spcPts val="35"/>
              </a:spcBef>
            </a:pPr>
            <a:endParaRPr sz="1300">
              <a:latin typeface="Times New Roman"/>
              <a:cs typeface="Times New Roman"/>
            </a:endParaRPr>
          </a:p>
          <a:p>
            <a:pPr marL="25400">
              <a:lnSpc>
                <a:spcPct val="100000"/>
              </a:lnSpc>
              <a:tabLst>
                <a:tab pos="4329430" algn="l"/>
              </a:tabLst>
            </a:pPr>
            <a:r>
              <a:rPr dirty="0" sz="450" spc="-5">
                <a:solidFill>
                  <a:srgbClr val="1B1B1B"/>
                </a:solidFill>
              </a:rPr>
              <a:t>Copyright </a:t>
            </a:r>
            <a:r>
              <a:rPr dirty="0" sz="450">
                <a:solidFill>
                  <a:srgbClr val="1B1B1B"/>
                </a:solidFill>
              </a:rPr>
              <a:t>© </a:t>
            </a:r>
            <a:r>
              <a:rPr dirty="0" sz="450" spc="-5">
                <a:solidFill>
                  <a:srgbClr val="1B1B1B"/>
                </a:solidFill>
              </a:rPr>
              <a:t>Andrew</a:t>
            </a:r>
            <a:r>
              <a:rPr dirty="0" sz="450" spc="20">
                <a:solidFill>
                  <a:srgbClr val="1B1B1B"/>
                </a:solidFill>
              </a:rPr>
              <a:t> </a:t>
            </a:r>
            <a:r>
              <a:rPr dirty="0" sz="450">
                <a:solidFill>
                  <a:srgbClr val="1B1B1B"/>
                </a:solidFill>
              </a:rPr>
              <a:t>W.</a:t>
            </a:r>
            <a:r>
              <a:rPr dirty="0" sz="450" spc="15">
                <a:solidFill>
                  <a:srgbClr val="1B1B1B"/>
                </a:solidFill>
              </a:rPr>
              <a:t> </a:t>
            </a:r>
            <a:r>
              <a:rPr dirty="0" sz="450" spc="-5">
                <a:solidFill>
                  <a:srgbClr val="1B1B1B"/>
                </a:solidFill>
              </a:rPr>
              <a:t>Moore	</a:t>
            </a:r>
            <a:r>
              <a:rPr dirty="0" sz="450" spc="-5"/>
              <a:t>Slide</a:t>
            </a:r>
            <a:r>
              <a:rPr dirty="0" sz="450" spc="-40"/>
              <a:t> </a:t>
            </a:r>
            <a:r>
              <a:rPr dirty="0" sz="450" spc="-5"/>
              <a:t>25</a:t>
            </a:r>
            <a:endParaRPr sz="450"/>
          </a:p>
        </p:txBody>
      </p:sp>
      <p:sp>
        <p:nvSpPr>
          <p:cNvPr id="10" name="object 10"/>
          <p:cNvSpPr/>
          <p:nvPr/>
        </p:nvSpPr>
        <p:spPr>
          <a:xfrm>
            <a:off x="4322064" y="1638300"/>
            <a:ext cx="96520" cy="135890"/>
          </a:xfrm>
          <a:custGeom>
            <a:avLst/>
            <a:gdLst/>
            <a:ahLst/>
            <a:cxnLst/>
            <a:rect l="l" t="t" r="r" b="b"/>
            <a:pathLst>
              <a:path w="96520" h="135889">
                <a:moveTo>
                  <a:pt x="96012" y="0"/>
                </a:moveTo>
                <a:lnTo>
                  <a:pt x="0" y="135635"/>
                </a:lnTo>
              </a:path>
            </a:pathLst>
          </a:custGeom>
          <a:ln w="3175">
            <a:solidFill>
              <a:srgbClr val="000000"/>
            </a:solidFill>
          </a:ln>
        </p:spPr>
        <p:txBody>
          <a:bodyPr wrap="square" lIns="0" tIns="0" rIns="0" bIns="0" rtlCol="0"/>
          <a:lstStyle/>
          <a:p/>
        </p:txBody>
      </p:sp>
      <p:sp>
        <p:nvSpPr>
          <p:cNvPr id="11" name="object 11"/>
          <p:cNvSpPr txBox="1"/>
          <p:nvPr/>
        </p:nvSpPr>
        <p:spPr>
          <a:xfrm>
            <a:off x="4851655" y="1609042"/>
            <a:ext cx="57785" cy="132715"/>
          </a:xfrm>
          <a:prstGeom prst="rect">
            <a:avLst/>
          </a:prstGeom>
        </p:spPr>
        <p:txBody>
          <a:bodyPr wrap="square" lIns="0" tIns="12700" rIns="0" bIns="0" rtlCol="0" vert="horz">
            <a:spAutoFit/>
          </a:bodyPr>
          <a:lstStyle/>
          <a:p>
            <a:pPr>
              <a:lnSpc>
                <a:spcPct val="100000"/>
              </a:lnSpc>
              <a:spcBef>
                <a:spcPts val="100"/>
              </a:spcBef>
            </a:pPr>
            <a:r>
              <a:rPr dirty="0" sz="700">
                <a:latin typeface="Times New Roman"/>
                <a:cs typeface="Times New Roman"/>
              </a:rPr>
              <a:t>2</a:t>
            </a:r>
            <a:endParaRPr sz="700">
              <a:latin typeface="Times New Roman"/>
              <a:cs typeface="Times New Roman"/>
            </a:endParaRPr>
          </a:p>
        </p:txBody>
      </p:sp>
      <p:sp>
        <p:nvSpPr>
          <p:cNvPr id="12" name="object 12"/>
          <p:cNvSpPr txBox="1"/>
          <p:nvPr/>
        </p:nvSpPr>
        <p:spPr>
          <a:xfrm>
            <a:off x="4328165" y="1604461"/>
            <a:ext cx="57785" cy="132715"/>
          </a:xfrm>
          <a:prstGeom prst="rect">
            <a:avLst/>
          </a:prstGeom>
        </p:spPr>
        <p:txBody>
          <a:bodyPr wrap="square" lIns="0" tIns="12700" rIns="0" bIns="0" rtlCol="0" vert="horz">
            <a:spAutoFit/>
          </a:bodyPr>
          <a:lstStyle/>
          <a:p>
            <a:pPr>
              <a:lnSpc>
                <a:spcPct val="100000"/>
              </a:lnSpc>
              <a:spcBef>
                <a:spcPts val="100"/>
              </a:spcBef>
            </a:pPr>
            <a:r>
              <a:rPr dirty="0" sz="700">
                <a:latin typeface="Times New Roman"/>
                <a:cs typeface="Times New Roman"/>
              </a:rPr>
              <a:t>1</a:t>
            </a:r>
            <a:endParaRPr sz="700">
              <a:latin typeface="Times New Roman"/>
              <a:cs typeface="Times New Roman"/>
            </a:endParaRPr>
          </a:p>
        </p:txBody>
      </p:sp>
      <p:sp>
        <p:nvSpPr>
          <p:cNvPr id="13" name="object 13"/>
          <p:cNvSpPr txBox="1"/>
          <p:nvPr/>
        </p:nvSpPr>
        <p:spPr>
          <a:xfrm>
            <a:off x="4469898" y="1393294"/>
            <a:ext cx="1645920" cy="327025"/>
          </a:xfrm>
          <a:prstGeom prst="rect">
            <a:avLst/>
          </a:prstGeom>
        </p:spPr>
        <p:txBody>
          <a:bodyPr wrap="square" lIns="0" tIns="16510" rIns="0" bIns="0" rtlCol="0" vert="horz">
            <a:spAutoFit/>
          </a:bodyPr>
          <a:lstStyle/>
          <a:p>
            <a:pPr>
              <a:lnSpc>
                <a:spcPct val="100000"/>
              </a:lnSpc>
              <a:spcBef>
                <a:spcPts val="130"/>
              </a:spcBef>
            </a:pPr>
            <a:r>
              <a:rPr dirty="0" sz="1200" spc="-70">
                <a:latin typeface="Times New Roman"/>
                <a:cs typeface="Times New Roman"/>
              </a:rPr>
              <a:t>exp</a:t>
            </a:r>
            <a:r>
              <a:rPr dirty="0" sz="1950" spc="-70">
                <a:latin typeface="Symbol"/>
                <a:cs typeface="Symbol"/>
              </a:rPr>
              <a:t></a:t>
            </a:r>
            <a:r>
              <a:rPr dirty="0" sz="1200" spc="-70">
                <a:latin typeface="Symbol"/>
                <a:cs typeface="Symbol"/>
              </a:rPr>
              <a:t></a:t>
            </a:r>
            <a:r>
              <a:rPr dirty="0" sz="1200" spc="-70">
                <a:latin typeface="Times New Roman"/>
                <a:cs typeface="Times New Roman"/>
              </a:rPr>
              <a:t> </a:t>
            </a:r>
            <a:r>
              <a:rPr dirty="0" sz="1200" spc="10">
                <a:latin typeface="Times New Roman"/>
                <a:cs typeface="Times New Roman"/>
              </a:rPr>
              <a:t>(</a:t>
            </a:r>
            <a:r>
              <a:rPr dirty="0" sz="1200" spc="10" b="1">
                <a:latin typeface="Times New Roman"/>
                <a:cs typeface="Times New Roman"/>
              </a:rPr>
              <a:t>x </a:t>
            </a:r>
            <a:r>
              <a:rPr dirty="0" sz="1200">
                <a:latin typeface="Symbol"/>
                <a:cs typeface="Symbol"/>
              </a:rPr>
              <a:t></a:t>
            </a:r>
            <a:r>
              <a:rPr dirty="0" sz="1200">
                <a:latin typeface="Times New Roman"/>
                <a:cs typeface="Times New Roman"/>
              </a:rPr>
              <a:t> </a:t>
            </a:r>
            <a:r>
              <a:rPr dirty="0" sz="1200" spc="10" b="1">
                <a:latin typeface="Times New Roman"/>
                <a:cs typeface="Times New Roman"/>
              </a:rPr>
              <a:t>μ</a:t>
            </a:r>
            <a:r>
              <a:rPr dirty="0" sz="1200" spc="10">
                <a:latin typeface="Times New Roman"/>
                <a:cs typeface="Times New Roman"/>
              </a:rPr>
              <a:t>) </a:t>
            </a:r>
            <a:r>
              <a:rPr dirty="0" sz="1200" b="1">
                <a:latin typeface="Times New Roman"/>
                <a:cs typeface="Times New Roman"/>
              </a:rPr>
              <a:t>Σ </a:t>
            </a:r>
            <a:r>
              <a:rPr dirty="0" sz="1200" spc="10">
                <a:latin typeface="Times New Roman"/>
                <a:cs typeface="Times New Roman"/>
              </a:rPr>
              <a:t>(</a:t>
            </a:r>
            <a:r>
              <a:rPr dirty="0" sz="1200" spc="10" b="1">
                <a:latin typeface="Times New Roman"/>
                <a:cs typeface="Times New Roman"/>
              </a:rPr>
              <a:t>x </a:t>
            </a:r>
            <a:r>
              <a:rPr dirty="0" sz="1200">
                <a:latin typeface="Symbol"/>
                <a:cs typeface="Symbol"/>
              </a:rPr>
              <a:t></a:t>
            </a:r>
            <a:r>
              <a:rPr dirty="0" sz="1200" spc="130">
                <a:latin typeface="Times New Roman"/>
                <a:cs typeface="Times New Roman"/>
              </a:rPr>
              <a:t> </a:t>
            </a:r>
            <a:r>
              <a:rPr dirty="0" sz="1200" spc="-65" b="1">
                <a:latin typeface="Times New Roman"/>
                <a:cs typeface="Times New Roman"/>
              </a:rPr>
              <a:t>μ</a:t>
            </a:r>
            <a:r>
              <a:rPr dirty="0" sz="1200" spc="-65">
                <a:latin typeface="Times New Roman"/>
                <a:cs typeface="Times New Roman"/>
              </a:rPr>
              <a:t>)</a:t>
            </a:r>
            <a:r>
              <a:rPr dirty="0" sz="1950" spc="-65">
                <a:latin typeface="Symbol"/>
                <a:cs typeface="Symbol"/>
              </a:rPr>
              <a:t></a:t>
            </a:r>
            <a:endParaRPr sz="1950">
              <a:latin typeface="Symbol"/>
              <a:cs typeface="Symbol"/>
            </a:endParaRPr>
          </a:p>
        </p:txBody>
      </p:sp>
      <p:sp>
        <p:nvSpPr>
          <p:cNvPr id="14" name="object 14"/>
          <p:cNvSpPr txBox="1"/>
          <p:nvPr/>
        </p:nvSpPr>
        <p:spPr>
          <a:xfrm>
            <a:off x="4840223" y="1487123"/>
            <a:ext cx="810260" cy="132715"/>
          </a:xfrm>
          <a:prstGeom prst="rect">
            <a:avLst/>
          </a:prstGeom>
        </p:spPr>
        <p:txBody>
          <a:bodyPr wrap="square" lIns="0" tIns="12700" rIns="0" bIns="0" rtlCol="0" vert="horz">
            <a:spAutoFit/>
          </a:bodyPr>
          <a:lstStyle/>
          <a:p>
            <a:pPr>
              <a:lnSpc>
                <a:spcPct val="100000"/>
              </a:lnSpc>
              <a:spcBef>
                <a:spcPts val="100"/>
              </a:spcBef>
              <a:tabLst>
                <a:tab pos="488950" algn="l"/>
                <a:tab pos="709295" algn="l"/>
              </a:tabLst>
            </a:pPr>
            <a:r>
              <a:rPr dirty="0" u="sng" sz="700" spc="-100">
                <a:uFill>
                  <a:solidFill>
                    <a:srgbClr val="000000"/>
                  </a:solidFill>
                </a:uFill>
                <a:latin typeface="Times New Roman"/>
                <a:cs typeface="Times New Roman"/>
              </a:rPr>
              <a:t> </a:t>
            </a:r>
            <a:r>
              <a:rPr dirty="0" u="sng" sz="700">
                <a:uFill>
                  <a:solidFill>
                    <a:srgbClr val="000000"/>
                  </a:solidFill>
                </a:uFill>
                <a:latin typeface="Times New Roman"/>
                <a:cs typeface="Times New Roman"/>
              </a:rPr>
              <a:t>1</a:t>
            </a:r>
            <a:r>
              <a:rPr dirty="0" sz="700">
                <a:latin typeface="Times New Roman"/>
                <a:cs typeface="Times New Roman"/>
              </a:rPr>
              <a:t>	</a:t>
            </a:r>
            <a:r>
              <a:rPr dirty="0" sz="700" i="1">
                <a:latin typeface="Times New Roman"/>
                <a:cs typeface="Times New Roman"/>
              </a:rPr>
              <a:t>T	</a:t>
            </a:r>
            <a:r>
              <a:rPr dirty="0" sz="700" spc="-45">
                <a:latin typeface="Symbol"/>
                <a:cs typeface="Symbol"/>
              </a:rPr>
              <a:t></a:t>
            </a:r>
            <a:r>
              <a:rPr dirty="0" sz="700">
                <a:latin typeface="Times New Roman"/>
                <a:cs typeface="Times New Roman"/>
              </a:rPr>
              <a:t>1</a:t>
            </a:r>
            <a:endParaRPr sz="700">
              <a:latin typeface="Times New Roman"/>
              <a:cs typeface="Times New Roman"/>
            </a:endParaRPr>
          </a:p>
        </p:txBody>
      </p:sp>
      <p:sp>
        <p:nvSpPr>
          <p:cNvPr id="15" name="object 15"/>
          <p:cNvSpPr txBox="1"/>
          <p:nvPr/>
        </p:nvSpPr>
        <p:spPr>
          <a:xfrm>
            <a:off x="3412997" y="1492169"/>
            <a:ext cx="393700" cy="208915"/>
          </a:xfrm>
          <a:prstGeom prst="rect">
            <a:avLst/>
          </a:prstGeom>
        </p:spPr>
        <p:txBody>
          <a:bodyPr wrap="square" lIns="0" tIns="12700" rIns="0" bIns="0" rtlCol="0" vert="horz">
            <a:spAutoFit/>
          </a:bodyPr>
          <a:lstStyle/>
          <a:p>
            <a:pPr>
              <a:lnSpc>
                <a:spcPct val="100000"/>
              </a:lnSpc>
              <a:spcBef>
                <a:spcPts val="100"/>
              </a:spcBef>
            </a:pPr>
            <a:r>
              <a:rPr dirty="0" sz="1200" spc="15" i="1">
                <a:latin typeface="Times New Roman"/>
                <a:cs typeface="Times New Roman"/>
              </a:rPr>
              <a:t>p</a:t>
            </a:r>
            <a:r>
              <a:rPr dirty="0" sz="1200" spc="15">
                <a:latin typeface="Times New Roman"/>
                <a:cs typeface="Times New Roman"/>
              </a:rPr>
              <a:t>(</a:t>
            </a:r>
            <a:r>
              <a:rPr dirty="0" sz="1200" spc="15" b="1">
                <a:latin typeface="Times New Roman"/>
                <a:cs typeface="Times New Roman"/>
              </a:rPr>
              <a:t>x</a:t>
            </a:r>
            <a:r>
              <a:rPr dirty="0" sz="1200" spc="15">
                <a:latin typeface="Times New Roman"/>
                <a:cs typeface="Times New Roman"/>
              </a:rPr>
              <a:t>)</a:t>
            </a:r>
            <a:r>
              <a:rPr dirty="0" sz="1200" spc="-105">
                <a:latin typeface="Times New Roman"/>
                <a:cs typeface="Times New Roman"/>
              </a:rPr>
              <a:t> </a:t>
            </a:r>
            <a:r>
              <a:rPr dirty="0" sz="1200">
                <a:latin typeface="Symbol"/>
                <a:cs typeface="Symbol"/>
              </a:rPr>
              <a:t></a:t>
            </a:r>
            <a:endParaRPr sz="1200">
              <a:latin typeface="Symbol"/>
              <a:cs typeface="Symbol"/>
            </a:endParaRPr>
          </a:p>
        </p:txBody>
      </p:sp>
      <p:sp>
        <p:nvSpPr>
          <p:cNvPr id="16" name="object 16"/>
          <p:cNvSpPr txBox="1"/>
          <p:nvPr/>
        </p:nvSpPr>
        <p:spPr>
          <a:xfrm>
            <a:off x="3805173" y="1330907"/>
            <a:ext cx="679450" cy="536575"/>
          </a:xfrm>
          <a:prstGeom prst="rect">
            <a:avLst/>
          </a:prstGeom>
        </p:spPr>
        <p:txBody>
          <a:bodyPr wrap="square" lIns="0" tIns="6350" rIns="0" bIns="0" rtlCol="0" vert="horz">
            <a:spAutoFit/>
          </a:bodyPr>
          <a:lstStyle/>
          <a:p>
            <a:pPr marL="35560" marR="30480" indent="-10795">
              <a:lnSpc>
                <a:spcPct val="139000"/>
              </a:lnSpc>
              <a:spcBef>
                <a:spcPts val="50"/>
              </a:spcBef>
              <a:tabLst>
                <a:tab pos="294640" algn="l"/>
                <a:tab pos="640715" algn="l"/>
              </a:tabLst>
            </a:pPr>
            <a:r>
              <a:rPr dirty="0" u="sng" sz="1200">
                <a:uFill>
                  <a:solidFill>
                    <a:srgbClr val="000000"/>
                  </a:solidFill>
                </a:uFill>
                <a:latin typeface="Times New Roman"/>
                <a:cs typeface="Times New Roman"/>
              </a:rPr>
              <a:t> 	1 	</a:t>
            </a:r>
            <a:r>
              <a:rPr dirty="0" sz="1200">
                <a:latin typeface="Times New Roman"/>
                <a:cs typeface="Times New Roman"/>
              </a:rPr>
              <a:t> </a:t>
            </a:r>
            <a:r>
              <a:rPr dirty="0" sz="1200" spc="-60">
                <a:latin typeface="Times New Roman"/>
                <a:cs typeface="Times New Roman"/>
              </a:rPr>
              <a:t>2</a:t>
            </a:r>
            <a:r>
              <a:rPr dirty="0" sz="1250" spc="-60" i="1">
                <a:latin typeface="Symbol"/>
                <a:cs typeface="Symbol"/>
              </a:rPr>
              <a:t></a:t>
            </a:r>
            <a:r>
              <a:rPr dirty="0" sz="1250" spc="-60" i="1">
                <a:latin typeface="Times New Roman"/>
                <a:cs typeface="Times New Roman"/>
              </a:rPr>
              <a:t>  </a:t>
            </a:r>
            <a:r>
              <a:rPr dirty="0" sz="1200" spc="-5">
                <a:latin typeface="Times New Roman"/>
                <a:cs typeface="Times New Roman"/>
              </a:rPr>
              <a:t>|| </a:t>
            </a:r>
            <a:r>
              <a:rPr dirty="0" sz="1200" b="1">
                <a:latin typeface="Times New Roman"/>
                <a:cs typeface="Times New Roman"/>
              </a:rPr>
              <a:t>Σ </a:t>
            </a:r>
            <a:r>
              <a:rPr dirty="0" sz="1200" spc="-5">
                <a:latin typeface="Times New Roman"/>
                <a:cs typeface="Times New Roman"/>
              </a:rPr>
              <a:t>||</a:t>
            </a:r>
            <a:r>
              <a:rPr dirty="0" sz="1200" spc="-165">
                <a:latin typeface="Times New Roman"/>
                <a:cs typeface="Times New Roman"/>
              </a:rPr>
              <a:t> </a:t>
            </a:r>
            <a:r>
              <a:rPr dirty="0" baseline="31746" sz="1050">
                <a:latin typeface="Times New Roman"/>
                <a:cs typeface="Times New Roman"/>
              </a:rPr>
              <a:t>2</a:t>
            </a:r>
            <a:endParaRPr baseline="31746" sz="1050">
              <a:latin typeface="Times New Roman"/>
              <a:cs typeface="Times New Roman"/>
            </a:endParaRPr>
          </a:p>
        </p:txBody>
      </p:sp>
      <p:sp>
        <p:nvSpPr>
          <p:cNvPr id="17" name="object 17"/>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8" name="object 18"/>
          <p:cNvSpPr txBox="1"/>
          <p:nvPr/>
        </p:nvSpPr>
        <p:spPr>
          <a:xfrm>
            <a:off x="5926835" y="8726678"/>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26</a:t>
            </a:r>
            <a:endParaRPr sz="450">
              <a:latin typeface="Tahoma"/>
              <a:cs typeface="Tahoma"/>
            </a:endParaRPr>
          </a:p>
        </p:txBody>
      </p:sp>
      <p:sp>
        <p:nvSpPr>
          <p:cNvPr id="19" name="object 19"/>
          <p:cNvSpPr txBox="1"/>
          <p:nvPr/>
        </p:nvSpPr>
        <p:spPr>
          <a:xfrm>
            <a:off x="1719063" y="5456936"/>
            <a:ext cx="1527175" cy="696595"/>
          </a:xfrm>
          <a:prstGeom prst="rect">
            <a:avLst/>
          </a:prstGeom>
        </p:spPr>
        <p:txBody>
          <a:bodyPr wrap="square" lIns="0" tIns="12700" rIns="0" bIns="0" rtlCol="0" vert="horz">
            <a:spAutoFit/>
          </a:bodyPr>
          <a:lstStyle/>
          <a:p>
            <a:pPr marR="5080" indent="118745">
              <a:lnSpc>
                <a:spcPct val="100000"/>
              </a:lnSpc>
              <a:spcBef>
                <a:spcPts val="100"/>
              </a:spcBef>
            </a:pPr>
            <a:r>
              <a:rPr dirty="0" sz="2200" spc="-5">
                <a:solidFill>
                  <a:srgbClr val="006500"/>
                </a:solidFill>
                <a:latin typeface="Tahoma"/>
                <a:cs typeface="Tahoma"/>
              </a:rPr>
              <a:t>Evaluating  p(</a:t>
            </a:r>
            <a:r>
              <a:rPr dirty="0" sz="2200" spc="-5" b="1">
                <a:solidFill>
                  <a:srgbClr val="006500"/>
                </a:solidFill>
                <a:latin typeface="Tahoma"/>
                <a:cs typeface="Tahoma"/>
              </a:rPr>
              <a:t>x</a:t>
            </a:r>
            <a:r>
              <a:rPr dirty="0" sz="2200" spc="-5">
                <a:solidFill>
                  <a:srgbClr val="006500"/>
                </a:solidFill>
                <a:latin typeface="Tahoma"/>
                <a:cs typeface="Tahoma"/>
              </a:rPr>
              <a:t>): Step</a:t>
            </a:r>
            <a:r>
              <a:rPr dirty="0" sz="2200" spc="-70">
                <a:solidFill>
                  <a:srgbClr val="006500"/>
                </a:solidFill>
                <a:latin typeface="Tahoma"/>
                <a:cs typeface="Tahoma"/>
              </a:rPr>
              <a:t> </a:t>
            </a:r>
            <a:r>
              <a:rPr dirty="0" sz="2200">
                <a:solidFill>
                  <a:srgbClr val="006500"/>
                </a:solidFill>
                <a:latin typeface="Tahoma"/>
                <a:cs typeface="Tahoma"/>
              </a:rPr>
              <a:t>5</a:t>
            </a:r>
            <a:endParaRPr sz="2200">
              <a:latin typeface="Tahoma"/>
              <a:cs typeface="Tahoma"/>
            </a:endParaRPr>
          </a:p>
        </p:txBody>
      </p:sp>
      <p:sp>
        <p:nvSpPr>
          <p:cNvPr id="20" name="object 20"/>
          <p:cNvSpPr txBox="1"/>
          <p:nvPr/>
        </p:nvSpPr>
        <p:spPr>
          <a:xfrm>
            <a:off x="1772908" y="6257798"/>
            <a:ext cx="1812925" cy="1835150"/>
          </a:xfrm>
          <a:prstGeom prst="rect">
            <a:avLst/>
          </a:prstGeom>
        </p:spPr>
        <p:txBody>
          <a:bodyPr wrap="square" lIns="0" tIns="81280" rIns="0" bIns="0" rtlCol="0" vert="horz">
            <a:spAutoFit/>
          </a:bodyPr>
          <a:lstStyle/>
          <a:p>
            <a:pPr marL="253365" indent="-228600">
              <a:lnSpc>
                <a:spcPct val="100000"/>
              </a:lnSpc>
              <a:spcBef>
                <a:spcPts val="640"/>
              </a:spcBef>
              <a:buAutoNum type="arabicPeriod"/>
              <a:tabLst>
                <a:tab pos="253365" algn="l"/>
                <a:tab pos="254000" algn="l"/>
              </a:tabLst>
            </a:pPr>
            <a:r>
              <a:rPr dirty="0" sz="900" spc="-5">
                <a:latin typeface="Tahoma"/>
                <a:cs typeface="Tahoma"/>
              </a:rPr>
              <a:t>Begin with vector</a:t>
            </a:r>
            <a:r>
              <a:rPr dirty="0" sz="900">
                <a:latin typeface="Tahoma"/>
                <a:cs typeface="Tahoma"/>
              </a:rPr>
              <a:t> </a:t>
            </a:r>
            <a:r>
              <a:rPr dirty="0" sz="900" spc="-5" b="1">
                <a:latin typeface="Tahoma"/>
                <a:cs typeface="Tahoma"/>
              </a:rPr>
              <a:t>x</a:t>
            </a:r>
            <a:endParaRPr sz="900">
              <a:latin typeface="Tahoma"/>
              <a:cs typeface="Tahoma"/>
            </a:endParaRPr>
          </a:p>
          <a:p>
            <a:pPr marL="254000" indent="-229235">
              <a:lnSpc>
                <a:spcPct val="100000"/>
              </a:lnSpc>
              <a:spcBef>
                <a:spcPts val="540"/>
              </a:spcBef>
              <a:buAutoNum type="arabicPeriod"/>
              <a:tabLst>
                <a:tab pos="253365" algn="l"/>
                <a:tab pos="254635" algn="l"/>
              </a:tabLst>
            </a:pPr>
            <a:r>
              <a:rPr dirty="0" sz="900" spc="-5">
                <a:latin typeface="Tahoma"/>
                <a:cs typeface="Tahoma"/>
              </a:rPr>
              <a:t>Define </a:t>
            </a:r>
            <a:r>
              <a:rPr dirty="0" sz="900" spc="-5" b="1">
                <a:latin typeface="Symbol"/>
                <a:cs typeface="Symbol"/>
              </a:rPr>
              <a:t></a:t>
            </a:r>
            <a:r>
              <a:rPr dirty="0" sz="900" spc="-5" b="1">
                <a:latin typeface="Times New Roman"/>
                <a:cs typeface="Times New Roman"/>
              </a:rPr>
              <a:t> </a:t>
            </a:r>
            <a:r>
              <a:rPr dirty="0" sz="900" spc="-5" b="1">
                <a:latin typeface="Tahoma"/>
                <a:cs typeface="Tahoma"/>
              </a:rPr>
              <a:t>= x -</a:t>
            </a:r>
            <a:r>
              <a:rPr dirty="0" sz="900" spc="35" b="1">
                <a:latin typeface="Tahoma"/>
                <a:cs typeface="Tahoma"/>
              </a:rPr>
              <a:t> </a:t>
            </a:r>
            <a:r>
              <a:rPr dirty="0" sz="900" spc="-5" b="1">
                <a:latin typeface="Symbol"/>
                <a:cs typeface="Symbol"/>
              </a:rPr>
              <a:t></a:t>
            </a:r>
            <a:endParaRPr sz="900">
              <a:latin typeface="Symbol"/>
              <a:cs typeface="Symbol"/>
            </a:endParaRPr>
          </a:p>
          <a:p>
            <a:pPr marL="254000" marR="30480" indent="-228600">
              <a:lnSpc>
                <a:spcPct val="100000"/>
              </a:lnSpc>
              <a:spcBef>
                <a:spcPts val="550"/>
              </a:spcBef>
              <a:buAutoNum type="arabicPeriod"/>
              <a:tabLst>
                <a:tab pos="253365" algn="l"/>
                <a:tab pos="254000" algn="l"/>
              </a:tabLst>
            </a:pPr>
            <a:r>
              <a:rPr dirty="0" sz="900" spc="-5">
                <a:latin typeface="Tahoma"/>
                <a:cs typeface="Tahoma"/>
              </a:rPr>
              <a:t>Count the number of </a:t>
            </a:r>
            <a:r>
              <a:rPr dirty="0" sz="900" spc="-10">
                <a:latin typeface="Tahoma"/>
                <a:cs typeface="Tahoma"/>
              </a:rPr>
              <a:t>contours  </a:t>
            </a:r>
            <a:r>
              <a:rPr dirty="0" sz="900" spc="-5">
                <a:latin typeface="Tahoma"/>
                <a:cs typeface="Tahoma"/>
              </a:rPr>
              <a:t>crossed of the </a:t>
            </a:r>
            <a:r>
              <a:rPr dirty="0" sz="900" spc="-10">
                <a:latin typeface="Tahoma"/>
                <a:cs typeface="Tahoma"/>
              </a:rPr>
              <a:t>ellipsoids  </a:t>
            </a:r>
            <a:r>
              <a:rPr dirty="0" sz="900" spc="-5">
                <a:latin typeface="Tahoma"/>
                <a:cs typeface="Tahoma"/>
              </a:rPr>
              <a:t>formed </a:t>
            </a:r>
            <a:r>
              <a:rPr dirty="0" sz="900" spc="-5" b="1">
                <a:latin typeface="Symbol"/>
                <a:cs typeface="Symbol"/>
              </a:rPr>
              <a:t></a:t>
            </a:r>
            <a:r>
              <a:rPr dirty="0" baseline="23148" sz="900" spc="-7">
                <a:latin typeface="Tahoma"/>
                <a:cs typeface="Tahoma"/>
              </a:rPr>
              <a:t>-1</a:t>
            </a:r>
            <a:endParaRPr baseline="23148" sz="900">
              <a:latin typeface="Tahoma"/>
              <a:cs typeface="Tahoma"/>
            </a:endParaRPr>
          </a:p>
          <a:p>
            <a:pPr marL="240029">
              <a:lnSpc>
                <a:spcPct val="100000"/>
              </a:lnSpc>
              <a:spcBef>
                <a:spcPts val="600"/>
              </a:spcBef>
            </a:pPr>
            <a:r>
              <a:rPr dirty="0" sz="950" spc="-35" i="1">
                <a:latin typeface="Tahoma"/>
                <a:cs typeface="Tahoma"/>
              </a:rPr>
              <a:t>D </a:t>
            </a:r>
            <a:r>
              <a:rPr dirty="0" sz="900">
                <a:latin typeface="Tahoma"/>
                <a:cs typeface="Tahoma"/>
              </a:rPr>
              <a:t>= </a:t>
            </a:r>
            <a:r>
              <a:rPr dirty="0" sz="900" spc="-5">
                <a:latin typeface="Tahoma"/>
                <a:cs typeface="Tahoma"/>
              </a:rPr>
              <a:t>this count </a:t>
            </a:r>
            <a:r>
              <a:rPr dirty="0" sz="900">
                <a:latin typeface="Tahoma"/>
                <a:cs typeface="Tahoma"/>
              </a:rPr>
              <a:t>=</a:t>
            </a:r>
            <a:r>
              <a:rPr dirty="0" sz="900" spc="-35">
                <a:latin typeface="Tahoma"/>
                <a:cs typeface="Tahoma"/>
              </a:rPr>
              <a:t> </a:t>
            </a:r>
            <a:r>
              <a:rPr dirty="0" sz="1000" spc="-5">
                <a:latin typeface="Tahoma"/>
                <a:cs typeface="Tahoma"/>
              </a:rPr>
              <a:t>sqrt(</a:t>
            </a:r>
            <a:r>
              <a:rPr dirty="0" sz="1000" spc="-5" b="1">
                <a:latin typeface="Symbol"/>
                <a:cs typeface="Symbol"/>
              </a:rPr>
              <a:t></a:t>
            </a:r>
            <a:r>
              <a:rPr dirty="0" baseline="25641" sz="975" spc="-7">
                <a:latin typeface="Tahoma"/>
                <a:cs typeface="Tahoma"/>
              </a:rPr>
              <a:t>T</a:t>
            </a:r>
            <a:r>
              <a:rPr dirty="0" sz="1000" spc="-5" b="1">
                <a:latin typeface="Symbol"/>
                <a:cs typeface="Symbol"/>
              </a:rPr>
              <a:t></a:t>
            </a:r>
            <a:r>
              <a:rPr dirty="0" baseline="25641" sz="975" spc="-7">
                <a:latin typeface="Tahoma"/>
                <a:cs typeface="Tahoma"/>
              </a:rPr>
              <a:t>-1</a:t>
            </a:r>
            <a:r>
              <a:rPr dirty="0" sz="1000" spc="-5" b="1">
                <a:latin typeface="Symbol"/>
                <a:cs typeface="Symbol"/>
              </a:rPr>
              <a:t></a:t>
            </a:r>
            <a:r>
              <a:rPr dirty="0" sz="1000" spc="-5">
                <a:latin typeface="Tahoma"/>
                <a:cs typeface="Tahoma"/>
              </a:rPr>
              <a:t>)</a:t>
            </a:r>
            <a:endParaRPr sz="1000">
              <a:latin typeface="Tahoma"/>
              <a:cs typeface="Tahoma"/>
            </a:endParaRPr>
          </a:p>
          <a:p>
            <a:pPr marL="254000" marR="339725">
              <a:lnSpc>
                <a:spcPct val="100000"/>
              </a:lnSpc>
              <a:spcBef>
                <a:spcPts val="5"/>
              </a:spcBef>
            </a:pPr>
            <a:r>
              <a:rPr dirty="0" sz="900">
                <a:latin typeface="Tahoma"/>
                <a:cs typeface="Tahoma"/>
              </a:rPr>
              <a:t>= </a:t>
            </a:r>
            <a:r>
              <a:rPr dirty="0" sz="900" spc="-5">
                <a:latin typeface="Tahoma"/>
                <a:cs typeface="Tahoma"/>
              </a:rPr>
              <a:t>Mahalonobis Distance  between </a:t>
            </a:r>
            <a:r>
              <a:rPr dirty="0" sz="900" spc="-5" b="1">
                <a:latin typeface="Tahoma"/>
                <a:cs typeface="Tahoma"/>
              </a:rPr>
              <a:t>x </a:t>
            </a:r>
            <a:r>
              <a:rPr dirty="0" sz="900">
                <a:latin typeface="Tahoma"/>
                <a:cs typeface="Tahoma"/>
              </a:rPr>
              <a:t>and</a:t>
            </a:r>
            <a:r>
              <a:rPr dirty="0" sz="900" spc="-25">
                <a:latin typeface="Tahoma"/>
                <a:cs typeface="Tahoma"/>
              </a:rPr>
              <a:t> </a:t>
            </a:r>
            <a:r>
              <a:rPr dirty="0" sz="900" spc="-5" b="1">
                <a:latin typeface="Symbol"/>
                <a:cs typeface="Symbol"/>
              </a:rPr>
              <a:t></a:t>
            </a:r>
            <a:endParaRPr sz="900">
              <a:latin typeface="Symbol"/>
              <a:cs typeface="Symbol"/>
            </a:endParaRPr>
          </a:p>
          <a:p>
            <a:pPr marL="25400" marR="381000">
              <a:lnSpc>
                <a:spcPts val="1630"/>
              </a:lnSpc>
              <a:spcBef>
                <a:spcPts val="145"/>
              </a:spcBef>
              <a:buAutoNum type="arabicPeriod" startAt="4"/>
              <a:tabLst>
                <a:tab pos="253365" algn="l"/>
                <a:tab pos="254000" algn="l"/>
              </a:tabLst>
            </a:pPr>
            <a:r>
              <a:rPr dirty="0" sz="900" spc="-5">
                <a:latin typeface="Tahoma"/>
                <a:cs typeface="Tahoma"/>
              </a:rPr>
              <a:t>Define w </a:t>
            </a:r>
            <a:r>
              <a:rPr dirty="0" sz="900">
                <a:latin typeface="Tahoma"/>
                <a:cs typeface="Tahoma"/>
              </a:rPr>
              <a:t>= </a:t>
            </a:r>
            <a:r>
              <a:rPr dirty="0" sz="900" spc="-10">
                <a:latin typeface="Tahoma"/>
                <a:cs typeface="Tahoma"/>
              </a:rPr>
              <a:t>exp(-</a:t>
            </a:r>
            <a:r>
              <a:rPr dirty="0" sz="950" spc="-10" i="1">
                <a:latin typeface="Tahoma"/>
                <a:cs typeface="Tahoma"/>
              </a:rPr>
              <a:t>D</a:t>
            </a:r>
            <a:r>
              <a:rPr dirty="0" sz="950" spc="-45" i="1">
                <a:latin typeface="Tahoma"/>
                <a:cs typeface="Tahoma"/>
              </a:rPr>
              <a:t> </a:t>
            </a:r>
            <a:r>
              <a:rPr dirty="0" baseline="23148" sz="900" spc="-7">
                <a:latin typeface="Tahoma"/>
                <a:cs typeface="Tahoma"/>
              </a:rPr>
              <a:t>2</a:t>
            </a:r>
            <a:r>
              <a:rPr dirty="0" sz="900" spc="-5">
                <a:latin typeface="Tahoma"/>
                <a:cs typeface="Tahoma"/>
              </a:rPr>
              <a:t>/2)  </a:t>
            </a:r>
            <a:r>
              <a:rPr dirty="0" sz="900">
                <a:latin typeface="Tahoma"/>
                <a:cs typeface="Tahoma"/>
              </a:rPr>
              <a:t>5.</a:t>
            </a:r>
            <a:endParaRPr sz="900">
              <a:latin typeface="Tahoma"/>
              <a:cs typeface="Tahoma"/>
            </a:endParaRPr>
          </a:p>
        </p:txBody>
      </p:sp>
      <p:sp>
        <p:nvSpPr>
          <p:cNvPr id="21" name="object 21"/>
          <p:cNvSpPr/>
          <p:nvPr/>
        </p:nvSpPr>
        <p:spPr>
          <a:xfrm>
            <a:off x="3962400" y="6393179"/>
            <a:ext cx="0" cy="1600200"/>
          </a:xfrm>
          <a:custGeom>
            <a:avLst/>
            <a:gdLst/>
            <a:ahLst/>
            <a:cxnLst/>
            <a:rect l="l" t="t" r="r" b="b"/>
            <a:pathLst>
              <a:path w="0" h="1600200">
                <a:moveTo>
                  <a:pt x="0" y="0"/>
                </a:moveTo>
                <a:lnTo>
                  <a:pt x="0" y="1600200"/>
                </a:lnTo>
              </a:path>
            </a:pathLst>
          </a:custGeom>
          <a:ln w="14287">
            <a:solidFill>
              <a:srgbClr val="FF0000"/>
            </a:solidFill>
          </a:ln>
        </p:spPr>
        <p:txBody>
          <a:bodyPr wrap="square" lIns="0" tIns="0" rIns="0" bIns="0" rtlCol="0"/>
          <a:lstStyle/>
          <a:p/>
        </p:txBody>
      </p:sp>
      <p:sp>
        <p:nvSpPr>
          <p:cNvPr id="22" name="object 22"/>
          <p:cNvSpPr/>
          <p:nvPr/>
        </p:nvSpPr>
        <p:spPr>
          <a:xfrm>
            <a:off x="3886200" y="7917180"/>
            <a:ext cx="2057400" cy="0"/>
          </a:xfrm>
          <a:custGeom>
            <a:avLst/>
            <a:gdLst/>
            <a:ahLst/>
            <a:cxnLst/>
            <a:rect l="l" t="t" r="r" b="b"/>
            <a:pathLst>
              <a:path w="2057400" h="0">
                <a:moveTo>
                  <a:pt x="2057400" y="0"/>
                </a:moveTo>
                <a:lnTo>
                  <a:pt x="0" y="0"/>
                </a:lnTo>
              </a:path>
            </a:pathLst>
          </a:custGeom>
          <a:ln w="14287">
            <a:solidFill>
              <a:srgbClr val="FF0000"/>
            </a:solidFill>
          </a:ln>
        </p:spPr>
        <p:txBody>
          <a:bodyPr wrap="square" lIns="0" tIns="0" rIns="0" bIns="0" rtlCol="0"/>
          <a:lstStyle/>
          <a:p/>
        </p:txBody>
      </p:sp>
      <p:sp>
        <p:nvSpPr>
          <p:cNvPr id="23" name="object 23"/>
          <p:cNvSpPr/>
          <p:nvPr/>
        </p:nvSpPr>
        <p:spPr>
          <a:xfrm>
            <a:off x="3962400" y="6545580"/>
            <a:ext cx="1981200" cy="1371600"/>
          </a:xfrm>
          <a:custGeom>
            <a:avLst/>
            <a:gdLst/>
            <a:ahLst/>
            <a:cxnLst/>
            <a:rect l="l" t="t" r="r" b="b"/>
            <a:pathLst>
              <a:path w="1981200" h="1371600">
                <a:moveTo>
                  <a:pt x="0" y="0"/>
                </a:moveTo>
                <a:lnTo>
                  <a:pt x="10138" y="54357"/>
                </a:lnTo>
                <a:lnTo>
                  <a:pt x="20318" y="108568"/>
                </a:lnTo>
                <a:lnTo>
                  <a:pt x="30558" y="162462"/>
                </a:lnTo>
                <a:lnTo>
                  <a:pt x="40876" y="215870"/>
                </a:lnTo>
                <a:lnTo>
                  <a:pt x="51291" y="268621"/>
                </a:lnTo>
                <a:lnTo>
                  <a:pt x="61821" y="320546"/>
                </a:lnTo>
                <a:lnTo>
                  <a:pt x="72485" y="371475"/>
                </a:lnTo>
                <a:lnTo>
                  <a:pt x="83300" y="421237"/>
                </a:lnTo>
                <a:lnTo>
                  <a:pt x="94285" y="469663"/>
                </a:lnTo>
                <a:lnTo>
                  <a:pt x="105458" y="516582"/>
                </a:lnTo>
                <a:lnTo>
                  <a:pt x="116837" y="561826"/>
                </a:lnTo>
                <a:lnTo>
                  <a:pt x="128442" y="605223"/>
                </a:lnTo>
                <a:lnTo>
                  <a:pt x="140290" y="646604"/>
                </a:lnTo>
                <a:lnTo>
                  <a:pt x="152400" y="685800"/>
                </a:lnTo>
                <a:lnTo>
                  <a:pt x="170221" y="742290"/>
                </a:lnTo>
                <a:lnTo>
                  <a:pt x="186318" y="793807"/>
                </a:lnTo>
                <a:lnTo>
                  <a:pt x="201788" y="840965"/>
                </a:lnTo>
                <a:lnTo>
                  <a:pt x="217729" y="884379"/>
                </a:lnTo>
                <a:lnTo>
                  <a:pt x="235237" y="924664"/>
                </a:lnTo>
                <a:lnTo>
                  <a:pt x="255411" y="962434"/>
                </a:lnTo>
                <a:lnTo>
                  <a:pt x="279347" y="998303"/>
                </a:lnTo>
                <a:lnTo>
                  <a:pt x="308144" y="1032887"/>
                </a:lnTo>
                <a:lnTo>
                  <a:pt x="342900" y="1066800"/>
                </a:lnTo>
                <a:lnTo>
                  <a:pt x="374049" y="1093816"/>
                </a:lnTo>
                <a:lnTo>
                  <a:pt x="405666" y="1119585"/>
                </a:lnTo>
                <a:lnTo>
                  <a:pt x="438520" y="1144108"/>
                </a:lnTo>
                <a:lnTo>
                  <a:pt x="473380" y="1167384"/>
                </a:lnTo>
                <a:lnTo>
                  <a:pt x="511015" y="1189412"/>
                </a:lnTo>
                <a:lnTo>
                  <a:pt x="552195" y="1210194"/>
                </a:lnTo>
                <a:lnTo>
                  <a:pt x="597689" y="1229729"/>
                </a:lnTo>
                <a:lnTo>
                  <a:pt x="648267" y="1248017"/>
                </a:lnTo>
                <a:lnTo>
                  <a:pt x="704699" y="1265058"/>
                </a:lnTo>
                <a:lnTo>
                  <a:pt x="767753" y="1280852"/>
                </a:lnTo>
                <a:lnTo>
                  <a:pt x="838200" y="1295400"/>
                </a:lnTo>
                <a:lnTo>
                  <a:pt x="912939" y="1307862"/>
                </a:lnTo>
                <a:lnTo>
                  <a:pt x="952870" y="1313482"/>
                </a:lnTo>
                <a:lnTo>
                  <a:pt x="994401" y="1318719"/>
                </a:lnTo>
                <a:lnTo>
                  <a:pt x="1037454" y="1323593"/>
                </a:lnTo>
                <a:lnTo>
                  <a:pt x="1081947" y="1328124"/>
                </a:lnTo>
                <a:lnTo>
                  <a:pt x="1127801" y="1332332"/>
                </a:lnTo>
                <a:lnTo>
                  <a:pt x="1174935" y="1336236"/>
                </a:lnTo>
                <a:lnTo>
                  <a:pt x="1223270" y="1339855"/>
                </a:lnTo>
                <a:lnTo>
                  <a:pt x="1272726" y="1343209"/>
                </a:lnTo>
                <a:lnTo>
                  <a:pt x="1323222" y="1346318"/>
                </a:lnTo>
                <a:lnTo>
                  <a:pt x="1374678" y="1349202"/>
                </a:lnTo>
                <a:lnTo>
                  <a:pt x="1427015" y="1351878"/>
                </a:lnTo>
                <a:lnTo>
                  <a:pt x="1480152" y="1354369"/>
                </a:lnTo>
                <a:lnTo>
                  <a:pt x="1534010" y="1356691"/>
                </a:lnTo>
                <a:lnTo>
                  <a:pt x="1588508" y="1358867"/>
                </a:lnTo>
                <a:lnTo>
                  <a:pt x="1643566" y="1360914"/>
                </a:lnTo>
                <a:lnTo>
                  <a:pt x="1699105" y="1362852"/>
                </a:lnTo>
                <a:lnTo>
                  <a:pt x="1755044" y="1364702"/>
                </a:lnTo>
                <a:lnTo>
                  <a:pt x="1811302" y="1366482"/>
                </a:lnTo>
                <a:lnTo>
                  <a:pt x="1867801" y="1368211"/>
                </a:lnTo>
                <a:lnTo>
                  <a:pt x="1924460" y="1369911"/>
                </a:lnTo>
                <a:lnTo>
                  <a:pt x="1981200" y="1371600"/>
                </a:lnTo>
              </a:path>
            </a:pathLst>
          </a:custGeom>
          <a:ln w="14287">
            <a:solidFill>
              <a:srgbClr val="000000"/>
            </a:solidFill>
          </a:ln>
        </p:spPr>
        <p:txBody>
          <a:bodyPr wrap="square" lIns="0" tIns="0" rIns="0" bIns="0" rtlCol="0"/>
          <a:lstStyle/>
          <a:p/>
        </p:txBody>
      </p:sp>
      <p:sp>
        <p:nvSpPr>
          <p:cNvPr id="24" name="object 24"/>
          <p:cNvSpPr txBox="1"/>
          <p:nvPr/>
        </p:nvSpPr>
        <p:spPr>
          <a:xfrm>
            <a:off x="4610100" y="7948719"/>
            <a:ext cx="78105" cy="146050"/>
          </a:xfrm>
          <a:prstGeom prst="rect">
            <a:avLst/>
          </a:prstGeom>
        </p:spPr>
        <p:txBody>
          <a:bodyPr wrap="square" lIns="0" tIns="0" rIns="0" bIns="0" rtlCol="0" vert="horz">
            <a:spAutoFit/>
          </a:bodyPr>
          <a:lstStyle/>
          <a:p>
            <a:pPr>
              <a:lnSpc>
                <a:spcPct val="100000"/>
              </a:lnSpc>
            </a:pPr>
            <a:r>
              <a:rPr dirty="0" sz="950" spc="-35" i="1">
                <a:latin typeface="Tahoma"/>
                <a:cs typeface="Tahoma"/>
              </a:rPr>
              <a:t>D</a:t>
            </a:r>
            <a:endParaRPr sz="950">
              <a:latin typeface="Tahoma"/>
              <a:cs typeface="Tahoma"/>
            </a:endParaRPr>
          </a:p>
        </p:txBody>
      </p:sp>
      <p:sp>
        <p:nvSpPr>
          <p:cNvPr id="25" name="object 25"/>
          <p:cNvSpPr txBox="1"/>
          <p:nvPr/>
        </p:nvSpPr>
        <p:spPr>
          <a:xfrm>
            <a:off x="4723638" y="7948674"/>
            <a:ext cx="54610" cy="116839"/>
          </a:xfrm>
          <a:prstGeom prst="rect">
            <a:avLst/>
          </a:prstGeom>
        </p:spPr>
        <p:txBody>
          <a:bodyPr wrap="square" lIns="0" tIns="12700" rIns="0" bIns="0" rtlCol="0" vert="horz">
            <a:spAutoFit/>
          </a:bodyPr>
          <a:lstStyle/>
          <a:p>
            <a:pPr>
              <a:lnSpc>
                <a:spcPct val="100000"/>
              </a:lnSpc>
              <a:spcBef>
                <a:spcPts val="100"/>
              </a:spcBef>
            </a:pPr>
            <a:r>
              <a:rPr dirty="0" sz="600">
                <a:latin typeface="Tahoma"/>
                <a:cs typeface="Tahoma"/>
              </a:rPr>
              <a:t>2</a:t>
            </a:r>
            <a:endParaRPr sz="600">
              <a:latin typeface="Tahoma"/>
              <a:cs typeface="Tahoma"/>
            </a:endParaRPr>
          </a:p>
        </p:txBody>
      </p:sp>
      <p:sp>
        <p:nvSpPr>
          <p:cNvPr id="26" name="object 26"/>
          <p:cNvSpPr txBox="1"/>
          <p:nvPr/>
        </p:nvSpPr>
        <p:spPr>
          <a:xfrm>
            <a:off x="3700062" y="6845110"/>
            <a:ext cx="171450" cy="594995"/>
          </a:xfrm>
          <a:prstGeom prst="rect">
            <a:avLst/>
          </a:prstGeom>
        </p:spPr>
        <p:txBody>
          <a:bodyPr wrap="square" lIns="0" tIns="12700" rIns="0" bIns="0" rtlCol="0" vert="vert270">
            <a:spAutoFit/>
          </a:bodyPr>
          <a:lstStyle/>
          <a:p>
            <a:pPr marL="12700">
              <a:lnSpc>
                <a:spcPct val="100000"/>
              </a:lnSpc>
              <a:spcBef>
                <a:spcPts val="100"/>
              </a:spcBef>
            </a:pPr>
            <a:r>
              <a:rPr dirty="0" sz="900" spc="-10">
                <a:latin typeface="Tahoma"/>
                <a:cs typeface="Tahoma"/>
              </a:rPr>
              <a:t>exp(-</a:t>
            </a:r>
            <a:r>
              <a:rPr dirty="0" sz="950" spc="-10" i="1">
                <a:latin typeface="Tahoma"/>
                <a:cs typeface="Tahoma"/>
              </a:rPr>
              <a:t>D</a:t>
            </a:r>
            <a:r>
              <a:rPr dirty="0" sz="950" spc="-80" i="1">
                <a:latin typeface="Tahoma"/>
                <a:cs typeface="Tahoma"/>
              </a:rPr>
              <a:t> </a:t>
            </a:r>
            <a:r>
              <a:rPr dirty="0" baseline="23148" sz="900" spc="-7">
                <a:latin typeface="Tahoma"/>
                <a:cs typeface="Tahoma"/>
              </a:rPr>
              <a:t>2</a:t>
            </a:r>
            <a:r>
              <a:rPr dirty="0" sz="900" spc="-5">
                <a:latin typeface="Tahoma"/>
                <a:cs typeface="Tahoma"/>
              </a:rPr>
              <a:t>/2)</a:t>
            </a:r>
            <a:endParaRPr sz="900">
              <a:latin typeface="Tahoma"/>
              <a:cs typeface="Tahoma"/>
            </a:endParaRPr>
          </a:p>
        </p:txBody>
      </p:sp>
      <p:sp>
        <p:nvSpPr>
          <p:cNvPr id="27" name="object 27"/>
          <p:cNvSpPr/>
          <p:nvPr/>
        </p:nvSpPr>
        <p:spPr>
          <a:xfrm>
            <a:off x="1943861" y="7993380"/>
            <a:ext cx="2780665" cy="445134"/>
          </a:xfrm>
          <a:custGeom>
            <a:avLst/>
            <a:gdLst/>
            <a:ahLst/>
            <a:cxnLst/>
            <a:rect l="l" t="t" r="r" b="b"/>
            <a:pathLst>
              <a:path w="2780665" h="445134">
                <a:moveTo>
                  <a:pt x="0" y="445008"/>
                </a:moveTo>
                <a:lnTo>
                  <a:pt x="2780538" y="445008"/>
                </a:lnTo>
                <a:lnTo>
                  <a:pt x="2780538" y="0"/>
                </a:lnTo>
                <a:lnTo>
                  <a:pt x="0" y="0"/>
                </a:lnTo>
                <a:lnTo>
                  <a:pt x="0" y="445008"/>
                </a:lnTo>
                <a:close/>
              </a:path>
            </a:pathLst>
          </a:custGeom>
          <a:solidFill>
            <a:srgbClr val="FFFFFF"/>
          </a:solidFill>
        </p:spPr>
        <p:txBody>
          <a:bodyPr wrap="square" lIns="0" tIns="0" rIns="0" bIns="0" rtlCol="0"/>
          <a:lstStyle/>
          <a:p/>
        </p:txBody>
      </p:sp>
      <p:sp>
        <p:nvSpPr>
          <p:cNvPr id="28" name="object 28"/>
          <p:cNvSpPr/>
          <p:nvPr/>
        </p:nvSpPr>
        <p:spPr>
          <a:xfrm>
            <a:off x="2823972" y="8333993"/>
            <a:ext cx="18415" cy="10795"/>
          </a:xfrm>
          <a:custGeom>
            <a:avLst/>
            <a:gdLst/>
            <a:ahLst/>
            <a:cxnLst/>
            <a:rect l="l" t="t" r="r" b="b"/>
            <a:pathLst>
              <a:path w="18414" h="10795">
                <a:moveTo>
                  <a:pt x="0" y="10667"/>
                </a:moveTo>
                <a:lnTo>
                  <a:pt x="18287" y="0"/>
                </a:lnTo>
              </a:path>
            </a:pathLst>
          </a:custGeom>
          <a:ln w="5969">
            <a:solidFill>
              <a:srgbClr val="000000"/>
            </a:solidFill>
          </a:ln>
        </p:spPr>
        <p:txBody>
          <a:bodyPr wrap="square" lIns="0" tIns="0" rIns="0" bIns="0" rtlCol="0"/>
          <a:lstStyle/>
          <a:p/>
        </p:txBody>
      </p:sp>
      <p:sp>
        <p:nvSpPr>
          <p:cNvPr id="29" name="object 29"/>
          <p:cNvSpPr/>
          <p:nvPr/>
        </p:nvSpPr>
        <p:spPr>
          <a:xfrm>
            <a:off x="2842260" y="8337042"/>
            <a:ext cx="26670" cy="48895"/>
          </a:xfrm>
          <a:custGeom>
            <a:avLst/>
            <a:gdLst/>
            <a:ahLst/>
            <a:cxnLst/>
            <a:rect l="l" t="t" r="r" b="b"/>
            <a:pathLst>
              <a:path w="26669" h="48895">
                <a:moveTo>
                  <a:pt x="0" y="0"/>
                </a:moveTo>
                <a:lnTo>
                  <a:pt x="26669" y="48767"/>
                </a:lnTo>
              </a:path>
            </a:pathLst>
          </a:custGeom>
          <a:ln w="11950">
            <a:solidFill>
              <a:srgbClr val="000000"/>
            </a:solidFill>
          </a:ln>
        </p:spPr>
        <p:txBody>
          <a:bodyPr wrap="square" lIns="0" tIns="0" rIns="0" bIns="0" rtlCol="0"/>
          <a:lstStyle/>
          <a:p/>
        </p:txBody>
      </p:sp>
      <p:sp>
        <p:nvSpPr>
          <p:cNvPr id="30" name="object 30"/>
          <p:cNvSpPr/>
          <p:nvPr/>
        </p:nvSpPr>
        <p:spPr>
          <a:xfrm>
            <a:off x="2871977" y="8240268"/>
            <a:ext cx="35560" cy="146050"/>
          </a:xfrm>
          <a:custGeom>
            <a:avLst/>
            <a:gdLst/>
            <a:ahLst/>
            <a:cxnLst/>
            <a:rect l="l" t="t" r="r" b="b"/>
            <a:pathLst>
              <a:path w="35560" h="146050">
                <a:moveTo>
                  <a:pt x="0" y="145541"/>
                </a:moveTo>
                <a:lnTo>
                  <a:pt x="35052" y="0"/>
                </a:lnTo>
              </a:path>
            </a:pathLst>
          </a:custGeom>
          <a:ln w="5969">
            <a:solidFill>
              <a:srgbClr val="000000"/>
            </a:solidFill>
          </a:ln>
        </p:spPr>
        <p:txBody>
          <a:bodyPr wrap="square" lIns="0" tIns="0" rIns="0" bIns="0" rtlCol="0"/>
          <a:lstStyle/>
          <a:p/>
        </p:txBody>
      </p:sp>
      <p:sp>
        <p:nvSpPr>
          <p:cNvPr id="31" name="object 31"/>
          <p:cNvSpPr/>
          <p:nvPr/>
        </p:nvSpPr>
        <p:spPr>
          <a:xfrm>
            <a:off x="3383279" y="8203692"/>
            <a:ext cx="91440" cy="128905"/>
          </a:xfrm>
          <a:custGeom>
            <a:avLst/>
            <a:gdLst/>
            <a:ahLst/>
            <a:cxnLst/>
            <a:rect l="l" t="t" r="r" b="b"/>
            <a:pathLst>
              <a:path w="91439" h="128904">
                <a:moveTo>
                  <a:pt x="91440" y="0"/>
                </a:moveTo>
                <a:lnTo>
                  <a:pt x="0" y="128777"/>
                </a:lnTo>
              </a:path>
            </a:pathLst>
          </a:custGeom>
          <a:ln w="3175">
            <a:solidFill>
              <a:srgbClr val="000000"/>
            </a:solidFill>
          </a:ln>
        </p:spPr>
        <p:txBody>
          <a:bodyPr wrap="square" lIns="0" tIns="0" rIns="0" bIns="0" rtlCol="0"/>
          <a:lstStyle/>
          <a:p/>
        </p:txBody>
      </p:sp>
      <p:sp>
        <p:nvSpPr>
          <p:cNvPr id="32" name="object 32"/>
          <p:cNvSpPr/>
          <p:nvPr/>
        </p:nvSpPr>
        <p:spPr>
          <a:xfrm>
            <a:off x="2808732" y="8186166"/>
            <a:ext cx="692785" cy="0"/>
          </a:xfrm>
          <a:custGeom>
            <a:avLst/>
            <a:gdLst/>
            <a:ahLst/>
            <a:cxnLst/>
            <a:rect l="l" t="t" r="r" b="b"/>
            <a:pathLst>
              <a:path w="692785" h="0">
                <a:moveTo>
                  <a:pt x="0" y="0"/>
                </a:moveTo>
                <a:lnTo>
                  <a:pt x="692657" y="0"/>
                </a:lnTo>
              </a:path>
            </a:pathLst>
          </a:custGeom>
          <a:ln w="5969">
            <a:solidFill>
              <a:srgbClr val="000000"/>
            </a:solidFill>
          </a:ln>
        </p:spPr>
        <p:txBody>
          <a:bodyPr wrap="square" lIns="0" tIns="0" rIns="0" bIns="0" rtlCol="0"/>
          <a:lstStyle/>
          <a:p/>
        </p:txBody>
      </p:sp>
      <p:sp>
        <p:nvSpPr>
          <p:cNvPr id="33" name="object 33"/>
          <p:cNvSpPr txBox="1"/>
          <p:nvPr/>
        </p:nvSpPr>
        <p:spPr>
          <a:xfrm>
            <a:off x="3119621" y="7974276"/>
            <a:ext cx="85090" cy="198755"/>
          </a:xfrm>
          <a:prstGeom prst="rect">
            <a:avLst/>
          </a:prstGeom>
        </p:spPr>
        <p:txBody>
          <a:bodyPr wrap="square" lIns="0" tIns="17145" rIns="0" bIns="0" rtlCol="0" vert="horz">
            <a:spAutoFit/>
          </a:bodyPr>
          <a:lstStyle/>
          <a:p>
            <a:pPr>
              <a:lnSpc>
                <a:spcPct val="100000"/>
              </a:lnSpc>
              <a:spcBef>
                <a:spcPts val="135"/>
              </a:spcBef>
            </a:pPr>
            <a:r>
              <a:rPr dirty="0" sz="1100" spc="15">
                <a:latin typeface="Times New Roman"/>
                <a:cs typeface="Times New Roman"/>
              </a:rPr>
              <a:t>1</a:t>
            </a:r>
            <a:endParaRPr sz="1100">
              <a:latin typeface="Times New Roman"/>
              <a:cs typeface="Times New Roman"/>
            </a:endParaRPr>
          </a:p>
        </p:txBody>
      </p:sp>
      <p:sp>
        <p:nvSpPr>
          <p:cNvPr id="34" name="object 34"/>
          <p:cNvSpPr txBox="1"/>
          <p:nvPr/>
        </p:nvSpPr>
        <p:spPr>
          <a:xfrm>
            <a:off x="1965201" y="8064955"/>
            <a:ext cx="1134745" cy="198755"/>
          </a:xfrm>
          <a:prstGeom prst="rect">
            <a:avLst/>
          </a:prstGeom>
        </p:spPr>
        <p:txBody>
          <a:bodyPr wrap="square" lIns="0" tIns="17145" rIns="0" bIns="0" rtlCol="0" vert="horz">
            <a:spAutoFit/>
          </a:bodyPr>
          <a:lstStyle/>
          <a:p>
            <a:pPr>
              <a:lnSpc>
                <a:spcPct val="100000"/>
              </a:lnSpc>
              <a:spcBef>
                <a:spcPts val="135"/>
              </a:spcBef>
              <a:tabLst>
                <a:tab pos="941705" algn="l"/>
                <a:tab pos="1121410" algn="l"/>
              </a:tabLst>
            </a:pPr>
            <a:r>
              <a:rPr dirty="0" sz="1100" spc="15">
                <a:latin typeface="Times New Roman"/>
                <a:cs typeface="Times New Roman"/>
              </a:rPr>
              <a:t>Multiply </a:t>
            </a:r>
            <a:r>
              <a:rPr dirty="0" sz="1100" spc="25">
                <a:latin typeface="Times New Roman"/>
                <a:cs typeface="Times New Roman"/>
              </a:rPr>
              <a:t>w</a:t>
            </a:r>
            <a:r>
              <a:rPr dirty="0" sz="1100" spc="-190">
                <a:latin typeface="Times New Roman"/>
                <a:cs typeface="Times New Roman"/>
              </a:rPr>
              <a:t> </a:t>
            </a:r>
            <a:r>
              <a:rPr dirty="0" sz="1100" spc="15">
                <a:latin typeface="Times New Roman"/>
                <a:cs typeface="Times New Roman"/>
              </a:rPr>
              <a:t>by	</a:t>
            </a:r>
            <a:r>
              <a:rPr dirty="0" u="sng" sz="1100" spc="20">
                <a:uFill>
                  <a:solidFill>
                    <a:srgbClr val="000000"/>
                  </a:solidFill>
                </a:uFill>
                <a:latin typeface="Times New Roman"/>
                <a:cs typeface="Times New Roman"/>
              </a:rPr>
              <a:t> </a:t>
            </a:r>
            <a:r>
              <a:rPr dirty="0" u="sng" sz="1100" spc="15">
                <a:uFill>
                  <a:solidFill>
                    <a:srgbClr val="000000"/>
                  </a:solidFill>
                </a:uFill>
                <a:latin typeface="Times New Roman"/>
                <a:cs typeface="Times New Roman"/>
              </a:rPr>
              <a:t>	</a:t>
            </a:r>
            <a:endParaRPr sz="1100">
              <a:latin typeface="Times New Roman"/>
              <a:cs typeface="Times New Roman"/>
            </a:endParaRPr>
          </a:p>
        </p:txBody>
      </p:sp>
      <p:sp>
        <p:nvSpPr>
          <p:cNvPr id="35" name="object 35"/>
          <p:cNvSpPr txBox="1"/>
          <p:nvPr/>
        </p:nvSpPr>
        <p:spPr>
          <a:xfrm>
            <a:off x="3389377" y="8171571"/>
            <a:ext cx="55244" cy="127000"/>
          </a:xfrm>
          <a:prstGeom prst="rect">
            <a:avLst/>
          </a:prstGeom>
        </p:spPr>
        <p:txBody>
          <a:bodyPr wrap="square" lIns="0" tIns="13970" rIns="0" bIns="0" rtlCol="0" vert="horz">
            <a:spAutoFit/>
          </a:bodyPr>
          <a:lstStyle/>
          <a:p>
            <a:pPr>
              <a:lnSpc>
                <a:spcPct val="100000"/>
              </a:lnSpc>
              <a:spcBef>
                <a:spcPts val="110"/>
              </a:spcBef>
            </a:pPr>
            <a:r>
              <a:rPr dirty="0" sz="650" spc="5">
                <a:latin typeface="Times New Roman"/>
                <a:cs typeface="Times New Roman"/>
              </a:rPr>
              <a:t>1</a:t>
            </a:r>
            <a:endParaRPr sz="650">
              <a:latin typeface="Times New Roman"/>
              <a:cs typeface="Times New Roman"/>
            </a:endParaRPr>
          </a:p>
        </p:txBody>
      </p:sp>
      <p:sp>
        <p:nvSpPr>
          <p:cNvPr id="36" name="object 36"/>
          <p:cNvSpPr txBox="1"/>
          <p:nvPr/>
        </p:nvSpPr>
        <p:spPr>
          <a:xfrm>
            <a:off x="1596897" y="7992790"/>
            <a:ext cx="3150235" cy="828040"/>
          </a:xfrm>
          <a:prstGeom prst="rect">
            <a:avLst/>
          </a:prstGeom>
        </p:spPr>
        <p:txBody>
          <a:bodyPr wrap="square" lIns="0" tIns="13335" rIns="0" bIns="0" rtlCol="0" vert="horz">
            <a:spAutoFit/>
          </a:bodyPr>
          <a:lstStyle/>
          <a:p>
            <a:pPr marL="1931035">
              <a:lnSpc>
                <a:spcPct val="100000"/>
              </a:lnSpc>
              <a:spcBef>
                <a:spcPts val="105"/>
              </a:spcBef>
            </a:pPr>
            <a:r>
              <a:rPr dirty="0" sz="1100" spc="10">
                <a:latin typeface="Times New Roman"/>
                <a:cs typeface="Times New Roman"/>
              </a:rPr>
              <a:t>to</a:t>
            </a:r>
            <a:r>
              <a:rPr dirty="0" sz="1100" spc="-80">
                <a:latin typeface="Times New Roman"/>
                <a:cs typeface="Times New Roman"/>
              </a:rPr>
              <a:t> </a:t>
            </a:r>
            <a:r>
              <a:rPr dirty="0" sz="1100" spc="10">
                <a:latin typeface="Times New Roman"/>
                <a:cs typeface="Times New Roman"/>
              </a:rPr>
              <a:t>ensure</a:t>
            </a:r>
            <a:r>
              <a:rPr dirty="0" baseline="-13071" sz="2550" spc="15">
                <a:latin typeface="Symbol"/>
                <a:cs typeface="Symbol"/>
              </a:rPr>
              <a:t></a:t>
            </a:r>
            <a:r>
              <a:rPr dirty="0" baseline="-13071" sz="2550" spc="-187">
                <a:latin typeface="Times New Roman"/>
                <a:cs typeface="Times New Roman"/>
              </a:rPr>
              <a:t> </a:t>
            </a:r>
            <a:r>
              <a:rPr dirty="0" sz="1100" spc="-15" i="1">
                <a:latin typeface="Times New Roman"/>
                <a:cs typeface="Times New Roman"/>
              </a:rPr>
              <a:t>p(</a:t>
            </a:r>
            <a:r>
              <a:rPr dirty="0" sz="1100" spc="-15" b="1">
                <a:latin typeface="Times New Roman"/>
                <a:cs typeface="Times New Roman"/>
              </a:rPr>
              <a:t>x</a:t>
            </a:r>
            <a:r>
              <a:rPr dirty="0" sz="1100" spc="-15" i="1">
                <a:latin typeface="Times New Roman"/>
                <a:cs typeface="Times New Roman"/>
              </a:rPr>
              <a:t>)d</a:t>
            </a:r>
            <a:r>
              <a:rPr dirty="0" sz="1100" spc="-15" b="1">
                <a:latin typeface="Times New Roman"/>
                <a:cs typeface="Times New Roman"/>
              </a:rPr>
              <a:t>x</a:t>
            </a:r>
            <a:r>
              <a:rPr dirty="0" sz="1100" spc="-30" b="1">
                <a:latin typeface="Times New Roman"/>
                <a:cs typeface="Times New Roman"/>
              </a:rPr>
              <a:t> </a:t>
            </a:r>
            <a:r>
              <a:rPr dirty="0" sz="1100" spc="20">
                <a:latin typeface="Symbol"/>
                <a:cs typeface="Symbol"/>
              </a:rPr>
              <a:t></a:t>
            </a:r>
            <a:r>
              <a:rPr dirty="0" sz="1100" spc="-150">
                <a:latin typeface="Times New Roman"/>
                <a:cs typeface="Times New Roman"/>
              </a:rPr>
              <a:t> </a:t>
            </a:r>
            <a:r>
              <a:rPr dirty="0" sz="1100" spc="15">
                <a:latin typeface="Times New Roman"/>
                <a:cs typeface="Times New Roman"/>
              </a:rPr>
              <a:t>1</a:t>
            </a:r>
            <a:endParaRPr sz="1100">
              <a:latin typeface="Times New Roman"/>
              <a:cs typeface="Times New Roman"/>
            </a:endParaRPr>
          </a:p>
          <a:p>
            <a:pPr>
              <a:lnSpc>
                <a:spcPct val="100000"/>
              </a:lnSpc>
            </a:pPr>
            <a:endParaRPr sz="2100">
              <a:latin typeface="Times New Roman"/>
              <a:cs typeface="Times New Roman"/>
            </a:endParaRPr>
          </a:p>
          <a:p>
            <a:pPr marL="25400">
              <a:lnSpc>
                <a:spcPct val="100000"/>
              </a:lnSpc>
              <a:spcBef>
                <a:spcPts val="1315"/>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 </a:t>
            </a:r>
            <a:r>
              <a:rPr dirty="0" sz="450" spc="-5">
                <a:solidFill>
                  <a:srgbClr val="1B1B1B"/>
                </a:solidFill>
                <a:latin typeface="Tahoma"/>
                <a:cs typeface="Tahoma"/>
              </a:rPr>
              <a:t>Moore</a:t>
            </a:r>
            <a:endParaRPr sz="450">
              <a:latin typeface="Tahoma"/>
              <a:cs typeface="Tahoma"/>
            </a:endParaRPr>
          </a:p>
        </p:txBody>
      </p:sp>
      <p:sp>
        <p:nvSpPr>
          <p:cNvPr id="37" name="object 37"/>
          <p:cNvSpPr txBox="1"/>
          <p:nvPr/>
        </p:nvSpPr>
        <p:spPr>
          <a:xfrm>
            <a:off x="2890002" y="8212198"/>
            <a:ext cx="626110" cy="208915"/>
          </a:xfrm>
          <a:prstGeom prst="rect">
            <a:avLst/>
          </a:prstGeom>
        </p:spPr>
        <p:txBody>
          <a:bodyPr wrap="square" lIns="0" tIns="12700" rIns="0" bIns="0" rtlCol="0" vert="horz">
            <a:spAutoFit/>
          </a:bodyPr>
          <a:lstStyle/>
          <a:p>
            <a:pPr marL="25400">
              <a:lnSpc>
                <a:spcPct val="100000"/>
              </a:lnSpc>
              <a:spcBef>
                <a:spcPts val="100"/>
              </a:spcBef>
            </a:pPr>
            <a:r>
              <a:rPr dirty="0" sz="1100" spc="-50">
                <a:latin typeface="Times New Roman"/>
                <a:cs typeface="Times New Roman"/>
              </a:rPr>
              <a:t>2</a:t>
            </a:r>
            <a:r>
              <a:rPr dirty="0" sz="1200" spc="-50" i="1">
                <a:latin typeface="Symbol"/>
                <a:cs typeface="Symbol"/>
              </a:rPr>
              <a:t></a:t>
            </a:r>
            <a:r>
              <a:rPr dirty="0" sz="1200" spc="-50" i="1">
                <a:latin typeface="Times New Roman"/>
                <a:cs typeface="Times New Roman"/>
              </a:rPr>
              <a:t> </a:t>
            </a:r>
            <a:r>
              <a:rPr dirty="0" sz="1100" spc="5">
                <a:latin typeface="Times New Roman"/>
                <a:cs typeface="Times New Roman"/>
              </a:rPr>
              <a:t>|| </a:t>
            </a:r>
            <a:r>
              <a:rPr dirty="0" sz="1100" spc="20" b="1">
                <a:latin typeface="Times New Roman"/>
                <a:cs typeface="Times New Roman"/>
              </a:rPr>
              <a:t>Σ </a:t>
            </a:r>
            <a:r>
              <a:rPr dirty="0" sz="1100" spc="5">
                <a:latin typeface="Times New Roman"/>
                <a:cs typeface="Times New Roman"/>
              </a:rPr>
              <a:t>||</a:t>
            </a:r>
            <a:r>
              <a:rPr dirty="0" sz="1100" spc="-100">
                <a:latin typeface="Times New Roman"/>
                <a:cs typeface="Times New Roman"/>
              </a:rPr>
              <a:t> </a:t>
            </a:r>
            <a:r>
              <a:rPr dirty="0" baseline="29914" sz="975" spc="7">
                <a:latin typeface="Times New Roman"/>
                <a:cs typeface="Times New Roman"/>
              </a:rPr>
              <a:t>2</a:t>
            </a:r>
            <a:endParaRPr baseline="29914" sz="975">
              <a:latin typeface="Times New Roman"/>
              <a:cs typeface="Times New Roman"/>
            </a:endParaRPr>
          </a:p>
        </p:txBody>
      </p:sp>
      <p:sp>
        <p:nvSpPr>
          <p:cNvPr id="38" name="object 38"/>
          <p:cNvSpPr/>
          <p:nvPr/>
        </p:nvSpPr>
        <p:spPr>
          <a:xfrm>
            <a:off x="4322064" y="5815584"/>
            <a:ext cx="96520" cy="135890"/>
          </a:xfrm>
          <a:custGeom>
            <a:avLst/>
            <a:gdLst/>
            <a:ahLst/>
            <a:cxnLst/>
            <a:rect l="l" t="t" r="r" b="b"/>
            <a:pathLst>
              <a:path w="96520" h="135889">
                <a:moveTo>
                  <a:pt x="96012" y="0"/>
                </a:moveTo>
                <a:lnTo>
                  <a:pt x="0" y="135636"/>
                </a:lnTo>
              </a:path>
            </a:pathLst>
          </a:custGeom>
          <a:ln w="3175">
            <a:solidFill>
              <a:srgbClr val="000000"/>
            </a:solidFill>
          </a:ln>
        </p:spPr>
        <p:txBody>
          <a:bodyPr wrap="square" lIns="0" tIns="0" rIns="0" bIns="0" rtlCol="0"/>
          <a:lstStyle/>
          <a:p/>
        </p:txBody>
      </p:sp>
      <p:sp>
        <p:nvSpPr>
          <p:cNvPr id="39" name="object 39"/>
          <p:cNvSpPr txBox="1"/>
          <p:nvPr/>
        </p:nvSpPr>
        <p:spPr>
          <a:xfrm>
            <a:off x="4851655" y="5786326"/>
            <a:ext cx="57785" cy="132715"/>
          </a:xfrm>
          <a:prstGeom prst="rect">
            <a:avLst/>
          </a:prstGeom>
        </p:spPr>
        <p:txBody>
          <a:bodyPr wrap="square" lIns="0" tIns="12700" rIns="0" bIns="0" rtlCol="0" vert="horz">
            <a:spAutoFit/>
          </a:bodyPr>
          <a:lstStyle/>
          <a:p>
            <a:pPr>
              <a:lnSpc>
                <a:spcPct val="100000"/>
              </a:lnSpc>
              <a:spcBef>
                <a:spcPts val="100"/>
              </a:spcBef>
            </a:pPr>
            <a:r>
              <a:rPr dirty="0" sz="700">
                <a:latin typeface="Times New Roman"/>
                <a:cs typeface="Times New Roman"/>
              </a:rPr>
              <a:t>2</a:t>
            </a:r>
            <a:endParaRPr sz="700">
              <a:latin typeface="Times New Roman"/>
              <a:cs typeface="Times New Roman"/>
            </a:endParaRPr>
          </a:p>
        </p:txBody>
      </p:sp>
      <p:sp>
        <p:nvSpPr>
          <p:cNvPr id="40" name="object 40"/>
          <p:cNvSpPr txBox="1"/>
          <p:nvPr/>
        </p:nvSpPr>
        <p:spPr>
          <a:xfrm>
            <a:off x="4840223" y="5661357"/>
            <a:ext cx="67310" cy="132715"/>
          </a:xfrm>
          <a:prstGeom prst="rect">
            <a:avLst/>
          </a:prstGeom>
        </p:spPr>
        <p:txBody>
          <a:bodyPr wrap="square" lIns="0" tIns="12700" rIns="0" bIns="0" rtlCol="0" vert="horz">
            <a:spAutoFit/>
          </a:bodyPr>
          <a:lstStyle/>
          <a:p>
            <a:pPr>
              <a:lnSpc>
                <a:spcPct val="100000"/>
              </a:lnSpc>
              <a:spcBef>
                <a:spcPts val="100"/>
              </a:spcBef>
            </a:pPr>
            <a:r>
              <a:rPr dirty="0" u="sng" sz="700" spc="-100">
                <a:uFill>
                  <a:solidFill>
                    <a:srgbClr val="000000"/>
                  </a:solidFill>
                </a:uFill>
                <a:latin typeface="Times New Roman"/>
                <a:cs typeface="Times New Roman"/>
              </a:rPr>
              <a:t> </a:t>
            </a:r>
            <a:r>
              <a:rPr dirty="0" u="sng" sz="700">
                <a:uFill>
                  <a:solidFill>
                    <a:srgbClr val="000000"/>
                  </a:solidFill>
                </a:uFill>
                <a:latin typeface="Times New Roman"/>
                <a:cs typeface="Times New Roman"/>
              </a:rPr>
              <a:t>1</a:t>
            </a:r>
            <a:endParaRPr sz="700">
              <a:latin typeface="Times New Roman"/>
              <a:cs typeface="Times New Roman"/>
            </a:endParaRPr>
          </a:p>
        </p:txBody>
      </p:sp>
      <p:sp>
        <p:nvSpPr>
          <p:cNvPr id="41" name="object 41"/>
          <p:cNvSpPr txBox="1"/>
          <p:nvPr/>
        </p:nvSpPr>
        <p:spPr>
          <a:xfrm>
            <a:off x="4328165" y="5781745"/>
            <a:ext cx="57785" cy="132715"/>
          </a:xfrm>
          <a:prstGeom prst="rect">
            <a:avLst/>
          </a:prstGeom>
        </p:spPr>
        <p:txBody>
          <a:bodyPr wrap="square" lIns="0" tIns="12700" rIns="0" bIns="0" rtlCol="0" vert="horz">
            <a:spAutoFit/>
          </a:bodyPr>
          <a:lstStyle/>
          <a:p>
            <a:pPr>
              <a:lnSpc>
                <a:spcPct val="100000"/>
              </a:lnSpc>
              <a:spcBef>
                <a:spcPts val="100"/>
              </a:spcBef>
            </a:pPr>
            <a:r>
              <a:rPr dirty="0" sz="700">
                <a:latin typeface="Times New Roman"/>
                <a:cs typeface="Times New Roman"/>
              </a:rPr>
              <a:t>1</a:t>
            </a:r>
            <a:endParaRPr sz="700">
              <a:latin typeface="Times New Roman"/>
              <a:cs typeface="Times New Roman"/>
            </a:endParaRPr>
          </a:p>
        </p:txBody>
      </p:sp>
      <p:sp>
        <p:nvSpPr>
          <p:cNvPr id="42" name="object 42"/>
          <p:cNvSpPr txBox="1"/>
          <p:nvPr/>
        </p:nvSpPr>
        <p:spPr>
          <a:xfrm>
            <a:off x="4469898" y="5570578"/>
            <a:ext cx="1645920" cy="327025"/>
          </a:xfrm>
          <a:prstGeom prst="rect">
            <a:avLst/>
          </a:prstGeom>
        </p:spPr>
        <p:txBody>
          <a:bodyPr wrap="square" lIns="0" tIns="16510" rIns="0" bIns="0" rtlCol="0" vert="horz">
            <a:spAutoFit/>
          </a:bodyPr>
          <a:lstStyle/>
          <a:p>
            <a:pPr>
              <a:lnSpc>
                <a:spcPct val="100000"/>
              </a:lnSpc>
              <a:spcBef>
                <a:spcPts val="130"/>
              </a:spcBef>
            </a:pPr>
            <a:r>
              <a:rPr dirty="0" sz="1200" spc="-70">
                <a:latin typeface="Times New Roman"/>
                <a:cs typeface="Times New Roman"/>
              </a:rPr>
              <a:t>exp</a:t>
            </a:r>
            <a:r>
              <a:rPr dirty="0" sz="1950" spc="-70">
                <a:latin typeface="Symbol"/>
                <a:cs typeface="Symbol"/>
              </a:rPr>
              <a:t></a:t>
            </a:r>
            <a:r>
              <a:rPr dirty="0" sz="1200" spc="-70">
                <a:latin typeface="Symbol"/>
                <a:cs typeface="Symbol"/>
              </a:rPr>
              <a:t></a:t>
            </a:r>
            <a:r>
              <a:rPr dirty="0" sz="1200" spc="-70">
                <a:latin typeface="Times New Roman"/>
                <a:cs typeface="Times New Roman"/>
              </a:rPr>
              <a:t> </a:t>
            </a:r>
            <a:r>
              <a:rPr dirty="0" sz="1200" spc="10">
                <a:latin typeface="Times New Roman"/>
                <a:cs typeface="Times New Roman"/>
              </a:rPr>
              <a:t>(</a:t>
            </a:r>
            <a:r>
              <a:rPr dirty="0" sz="1200" spc="10" b="1">
                <a:latin typeface="Times New Roman"/>
                <a:cs typeface="Times New Roman"/>
              </a:rPr>
              <a:t>x </a:t>
            </a:r>
            <a:r>
              <a:rPr dirty="0" sz="1200">
                <a:latin typeface="Symbol"/>
                <a:cs typeface="Symbol"/>
              </a:rPr>
              <a:t></a:t>
            </a:r>
            <a:r>
              <a:rPr dirty="0" sz="1200">
                <a:latin typeface="Times New Roman"/>
                <a:cs typeface="Times New Roman"/>
              </a:rPr>
              <a:t> </a:t>
            </a:r>
            <a:r>
              <a:rPr dirty="0" sz="1200" spc="10" b="1">
                <a:latin typeface="Times New Roman"/>
                <a:cs typeface="Times New Roman"/>
              </a:rPr>
              <a:t>μ</a:t>
            </a:r>
            <a:r>
              <a:rPr dirty="0" sz="1200" spc="10">
                <a:latin typeface="Times New Roman"/>
                <a:cs typeface="Times New Roman"/>
              </a:rPr>
              <a:t>) </a:t>
            </a:r>
            <a:r>
              <a:rPr dirty="0" sz="1200" b="1">
                <a:latin typeface="Times New Roman"/>
                <a:cs typeface="Times New Roman"/>
              </a:rPr>
              <a:t>Σ </a:t>
            </a:r>
            <a:r>
              <a:rPr dirty="0" sz="1200" spc="10">
                <a:latin typeface="Times New Roman"/>
                <a:cs typeface="Times New Roman"/>
              </a:rPr>
              <a:t>(</a:t>
            </a:r>
            <a:r>
              <a:rPr dirty="0" sz="1200" spc="10" b="1">
                <a:latin typeface="Times New Roman"/>
                <a:cs typeface="Times New Roman"/>
              </a:rPr>
              <a:t>x </a:t>
            </a:r>
            <a:r>
              <a:rPr dirty="0" sz="1200">
                <a:latin typeface="Symbol"/>
                <a:cs typeface="Symbol"/>
              </a:rPr>
              <a:t></a:t>
            </a:r>
            <a:r>
              <a:rPr dirty="0" sz="1200" spc="130">
                <a:latin typeface="Times New Roman"/>
                <a:cs typeface="Times New Roman"/>
              </a:rPr>
              <a:t> </a:t>
            </a:r>
            <a:r>
              <a:rPr dirty="0" sz="1200" spc="-65" b="1">
                <a:latin typeface="Times New Roman"/>
                <a:cs typeface="Times New Roman"/>
              </a:rPr>
              <a:t>μ</a:t>
            </a:r>
            <a:r>
              <a:rPr dirty="0" sz="1200" spc="-65">
                <a:latin typeface="Times New Roman"/>
                <a:cs typeface="Times New Roman"/>
              </a:rPr>
              <a:t>)</a:t>
            </a:r>
            <a:r>
              <a:rPr dirty="0" sz="1950" spc="-65">
                <a:latin typeface="Symbol"/>
                <a:cs typeface="Symbol"/>
              </a:rPr>
              <a:t></a:t>
            </a:r>
            <a:endParaRPr sz="1950">
              <a:latin typeface="Symbol"/>
              <a:cs typeface="Symbol"/>
            </a:endParaRPr>
          </a:p>
        </p:txBody>
      </p:sp>
      <p:sp>
        <p:nvSpPr>
          <p:cNvPr id="43" name="object 43"/>
          <p:cNvSpPr txBox="1"/>
          <p:nvPr/>
        </p:nvSpPr>
        <p:spPr>
          <a:xfrm>
            <a:off x="5329425" y="5664408"/>
            <a:ext cx="321310" cy="132715"/>
          </a:xfrm>
          <a:prstGeom prst="rect">
            <a:avLst/>
          </a:prstGeom>
        </p:spPr>
        <p:txBody>
          <a:bodyPr wrap="square" lIns="0" tIns="12700" rIns="0" bIns="0" rtlCol="0" vert="horz">
            <a:spAutoFit/>
          </a:bodyPr>
          <a:lstStyle/>
          <a:p>
            <a:pPr>
              <a:lnSpc>
                <a:spcPct val="100000"/>
              </a:lnSpc>
              <a:spcBef>
                <a:spcPts val="100"/>
              </a:spcBef>
              <a:tabLst>
                <a:tab pos="219710" algn="l"/>
              </a:tabLst>
            </a:pPr>
            <a:r>
              <a:rPr dirty="0" sz="700" i="1">
                <a:latin typeface="Times New Roman"/>
                <a:cs typeface="Times New Roman"/>
              </a:rPr>
              <a:t>T	</a:t>
            </a:r>
            <a:r>
              <a:rPr dirty="0" sz="700" spc="-45">
                <a:latin typeface="Symbol"/>
                <a:cs typeface="Symbol"/>
              </a:rPr>
              <a:t></a:t>
            </a:r>
            <a:r>
              <a:rPr dirty="0" sz="700">
                <a:latin typeface="Times New Roman"/>
                <a:cs typeface="Times New Roman"/>
              </a:rPr>
              <a:t>1</a:t>
            </a:r>
            <a:endParaRPr sz="700">
              <a:latin typeface="Times New Roman"/>
              <a:cs typeface="Times New Roman"/>
            </a:endParaRPr>
          </a:p>
        </p:txBody>
      </p:sp>
      <p:sp>
        <p:nvSpPr>
          <p:cNvPr id="44" name="object 44"/>
          <p:cNvSpPr txBox="1"/>
          <p:nvPr/>
        </p:nvSpPr>
        <p:spPr>
          <a:xfrm>
            <a:off x="3412997" y="5669454"/>
            <a:ext cx="393700" cy="208915"/>
          </a:xfrm>
          <a:prstGeom prst="rect">
            <a:avLst/>
          </a:prstGeom>
        </p:spPr>
        <p:txBody>
          <a:bodyPr wrap="square" lIns="0" tIns="12700" rIns="0" bIns="0" rtlCol="0" vert="horz">
            <a:spAutoFit/>
          </a:bodyPr>
          <a:lstStyle/>
          <a:p>
            <a:pPr>
              <a:lnSpc>
                <a:spcPct val="100000"/>
              </a:lnSpc>
              <a:spcBef>
                <a:spcPts val="100"/>
              </a:spcBef>
            </a:pPr>
            <a:r>
              <a:rPr dirty="0" sz="1200" spc="15" i="1">
                <a:latin typeface="Times New Roman"/>
                <a:cs typeface="Times New Roman"/>
              </a:rPr>
              <a:t>p</a:t>
            </a:r>
            <a:r>
              <a:rPr dirty="0" sz="1200" spc="15">
                <a:latin typeface="Times New Roman"/>
                <a:cs typeface="Times New Roman"/>
              </a:rPr>
              <a:t>(</a:t>
            </a:r>
            <a:r>
              <a:rPr dirty="0" sz="1200" spc="15" b="1">
                <a:latin typeface="Times New Roman"/>
                <a:cs typeface="Times New Roman"/>
              </a:rPr>
              <a:t>x</a:t>
            </a:r>
            <a:r>
              <a:rPr dirty="0" sz="1200" spc="15">
                <a:latin typeface="Times New Roman"/>
                <a:cs typeface="Times New Roman"/>
              </a:rPr>
              <a:t>)</a:t>
            </a:r>
            <a:r>
              <a:rPr dirty="0" sz="1200" spc="-105">
                <a:latin typeface="Times New Roman"/>
                <a:cs typeface="Times New Roman"/>
              </a:rPr>
              <a:t> </a:t>
            </a:r>
            <a:r>
              <a:rPr dirty="0" sz="1200">
                <a:latin typeface="Symbol"/>
                <a:cs typeface="Symbol"/>
              </a:rPr>
              <a:t></a:t>
            </a:r>
            <a:endParaRPr sz="1200">
              <a:latin typeface="Symbol"/>
              <a:cs typeface="Symbol"/>
            </a:endParaRPr>
          </a:p>
        </p:txBody>
      </p:sp>
      <p:sp>
        <p:nvSpPr>
          <p:cNvPr id="45" name="object 45"/>
          <p:cNvSpPr txBox="1"/>
          <p:nvPr/>
        </p:nvSpPr>
        <p:spPr>
          <a:xfrm>
            <a:off x="3805173" y="5508191"/>
            <a:ext cx="679450" cy="536575"/>
          </a:xfrm>
          <a:prstGeom prst="rect">
            <a:avLst/>
          </a:prstGeom>
        </p:spPr>
        <p:txBody>
          <a:bodyPr wrap="square" lIns="0" tIns="6350" rIns="0" bIns="0" rtlCol="0" vert="horz">
            <a:spAutoFit/>
          </a:bodyPr>
          <a:lstStyle/>
          <a:p>
            <a:pPr marL="35560" marR="30480" indent="-10795">
              <a:lnSpc>
                <a:spcPct val="139000"/>
              </a:lnSpc>
              <a:spcBef>
                <a:spcPts val="50"/>
              </a:spcBef>
              <a:tabLst>
                <a:tab pos="294640" algn="l"/>
                <a:tab pos="640715" algn="l"/>
              </a:tabLst>
            </a:pPr>
            <a:r>
              <a:rPr dirty="0" u="sng" sz="1200">
                <a:uFill>
                  <a:solidFill>
                    <a:srgbClr val="000000"/>
                  </a:solidFill>
                </a:uFill>
                <a:latin typeface="Times New Roman"/>
                <a:cs typeface="Times New Roman"/>
              </a:rPr>
              <a:t> 	1 	</a:t>
            </a:r>
            <a:r>
              <a:rPr dirty="0" sz="1200">
                <a:latin typeface="Times New Roman"/>
                <a:cs typeface="Times New Roman"/>
              </a:rPr>
              <a:t> </a:t>
            </a:r>
            <a:r>
              <a:rPr dirty="0" sz="1200" spc="-60">
                <a:latin typeface="Times New Roman"/>
                <a:cs typeface="Times New Roman"/>
              </a:rPr>
              <a:t>2</a:t>
            </a:r>
            <a:r>
              <a:rPr dirty="0" sz="1250" spc="-60" i="1">
                <a:latin typeface="Symbol"/>
                <a:cs typeface="Symbol"/>
              </a:rPr>
              <a:t></a:t>
            </a:r>
            <a:r>
              <a:rPr dirty="0" sz="1250" spc="-60" i="1">
                <a:latin typeface="Times New Roman"/>
                <a:cs typeface="Times New Roman"/>
              </a:rPr>
              <a:t>  </a:t>
            </a:r>
            <a:r>
              <a:rPr dirty="0" sz="1200" spc="-5">
                <a:latin typeface="Times New Roman"/>
                <a:cs typeface="Times New Roman"/>
              </a:rPr>
              <a:t>|| </a:t>
            </a:r>
            <a:r>
              <a:rPr dirty="0" sz="1200" b="1">
                <a:latin typeface="Times New Roman"/>
                <a:cs typeface="Times New Roman"/>
              </a:rPr>
              <a:t>Σ </a:t>
            </a:r>
            <a:r>
              <a:rPr dirty="0" sz="1200" spc="-5">
                <a:latin typeface="Times New Roman"/>
                <a:cs typeface="Times New Roman"/>
              </a:rPr>
              <a:t>||</a:t>
            </a:r>
            <a:r>
              <a:rPr dirty="0" sz="1200" spc="-165">
                <a:latin typeface="Times New Roman"/>
                <a:cs typeface="Times New Roman"/>
              </a:rPr>
              <a:t> </a:t>
            </a:r>
            <a:r>
              <a:rPr dirty="0" baseline="31746" sz="1050">
                <a:latin typeface="Times New Roman"/>
                <a:cs typeface="Times New Roman"/>
              </a:rPr>
              <a:t>2</a:t>
            </a:r>
            <a:endParaRPr baseline="31746" sz="1050">
              <a:latin typeface="Times New Roman"/>
              <a:cs typeface="Times New Roman"/>
            </a:endParaRPr>
          </a:p>
        </p:txBody>
      </p:sp>
      <p:sp>
        <p:nvSpPr>
          <p:cNvPr id="46" name="object 46"/>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47" name="object 47"/>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10</a:t>
            </a:fld>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22297" y="4549394"/>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3" name="object 3"/>
          <p:cNvSpPr txBox="1"/>
          <p:nvPr/>
        </p:nvSpPr>
        <p:spPr>
          <a:xfrm>
            <a:off x="5926835" y="4549394"/>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27</a:t>
            </a:r>
            <a:endParaRPr sz="450">
              <a:latin typeface="Tahoma"/>
              <a:cs typeface="Tahoma"/>
            </a:endParaRPr>
          </a:p>
        </p:txBody>
      </p:sp>
      <p:sp>
        <p:nvSpPr>
          <p:cNvPr id="4" name="object 4"/>
          <p:cNvSpPr txBox="1">
            <a:spLocks noGrp="1"/>
          </p:cNvSpPr>
          <p:nvPr>
            <p:ph type="title"/>
          </p:nvPr>
        </p:nvSpPr>
        <p:spPr>
          <a:xfrm>
            <a:off x="3326891" y="1500630"/>
            <a:ext cx="1054735" cy="361315"/>
          </a:xfrm>
          <a:prstGeom prst="rect"/>
        </p:spPr>
        <p:txBody>
          <a:bodyPr wrap="square" lIns="0" tIns="12700" rIns="0" bIns="0" rtlCol="0" vert="horz">
            <a:spAutoFit/>
          </a:bodyPr>
          <a:lstStyle/>
          <a:p>
            <a:pPr>
              <a:lnSpc>
                <a:spcPct val="100000"/>
              </a:lnSpc>
              <a:spcBef>
                <a:spcPts val="100"/>
              </a:spcBef>
            </a:pPr>
            <a:r>
              <a:rPr dirty="0" spc="-5"/>
              <a:t>Example</a:t>
            </a:r>
          </a:p>
        </p:txBody>
      </p:sp>
      <p:sp>
        <p:nvSpPr>
          <p:cNvPr id="5" name="object 5"/>
          <p:cNvSpPr/>
          <p:nvPr/>
        </p:nvSpPr>
        <p:spPr>
          <a:xfrm>
            <a:off x="4190999" y="1949195"/>
            <a:ext cx="1810809" cy="1576577"/>
          </a:xfrm>
          <a:prstGeom prst="rect">
            <a:avLst/>
          </a:prstGeom>
          <a:blipFill>
            <a:blip r:embed="rId2" cstate="print"/>
            <a:stretch>
              <a:fillRect/>
            </a:stretch>
          </a:blipFill>
        </p:spPr>
        <p:txBody>
          <a:bodyPr wrap="square" lIns="0" tIns="0" rIns="0" bIns="0" rtlCol="0"/>
          <a:lstStyle/>
          <a:p/>
        </p:txBody>
      </p:sp>
      <p:sp>
        <p:nvSpPr>
          <p:cNvPr id="6" name="object 6"/>
          <p:cNvSpPr/>
          <p:nvPr/>
        </p:nvSpPr>
        <p:spPr>
          <a:xfrm>
            <a:off x="1904999" y="1949195"/>
            <a:ext cx="1794523" cy="1559052"/>
          </a:xfrm>
          <a:prstGeom prst="rect">
            <a:avLst/>
          </a:prstGeom>
          <a:blipFill>
            <a:blip r:embed="rId3" cstate="print"/>
            <a:stretch>
              <a:fillRect/>
            </a:stretch>
          </a:blipFill>
        </p:spPr>
        <p:txBody>
          <a:bodyPr wrap="square" lIns="0" tIns="0" rIns="0" bIns="0" rtlCol="0"/>
          <a:lstStyle/>
          <a:p/>
        </p:txBody>
      </p:sp>
      <p:sp>
        <p:nvSpPr>
          <p:cNvPr id="7" name="object 7"/>
          <p:cNvSpPr/>
          <p:nvPr/>
        </p:nvSpPr>
        <p:spPr>
          <a:xfrm>
            <a:off x="3771900" y="3243072"/>
            <a:ext cx="2247900" cy="1030605"/>
          </a:xfrm>
          <a:custGeom>
            <a:avLst/>
            <a:gdLst/>
            <a:ahLst/>
            <a:cxnLst/>
            <a:rect l="l" t="t" r="r" b="b"/>
            <a:pathLst>
              <a:path w="2247900" h="1030604">
                <a:moveTo>
                  <a:pt x="2247900" y="496824"/>
                </a:moveTo>
                <a:lnTo>
                  <a:pt x="0" y="496824"/>
                </a:lnTo>
                <a:lnTo>
                  <a:pt x="0" y="1030224"/>
                </a:lnTo>
                <a:lnTo>
                  <a:pt x="2247900" y="1030224"/>
                </a:lnTo>
                <a:lnTo>
                  <a:pt x="2247900" y="496824"/>
                </a:lnTo>
                <a:close/>
              </a:path>
              <a:path w="2247900" h="1030604">
                <a:moveTo>
                  <a:pt x="1357122" y="0"/>
                </a:moveTo>
                <a:lnTo>
                  <a:pt x="1311402" y="496824"/>
                </a:lnTo>
                <a:lnTo>
                  <a:pt x="1872996" y="496824"/>
                </a:lnTo>
                <a:lnTo>
                  <a:pt x="1357122" y="0"/>
                </a:lnTo>
                <a:close/>
              </a:path>
            </a:pathLst>
          </a:custGeom>
          <a:solidFill>
            <a:srgbClr val="FFCF01"/>
          </a:solidFill>
        </p:spPr>
        <p:txBody>
          <a:bodyPr wrap="square" lIns="0" tIns="0" rIns="0" bIns="0" rtlCol="0"/>
          <a:lstStyle/>
          <a:p/>
        </p:txBody>
      </p:sp>
      <p:sp>
        <p:nvSpPr>
          <p:cNvPr id="8" name="object 8"/>
          <p:cNvSpPr/>
          <p:nvPr/>
        </p:nvSpPr>
        <p:spPr>
          <a:xfrm>
            <a:off x="3771900" y="3243072"/>
            <a:ext cx="2247900" cy="1030605"/>
          </a:xfrm>
          <a:custGeom>
            <a:avLst/>
            <a:gdLst/>
            <a:ahLst/>
            <a:cxnLst/>
            <a:rect l="l" t="t" r="r" b="b"/>
            <a:pathLst>
              <a:path w="2247900" h="1030604">
                <a:moveTo>
                  <a:pt x="0" y="496824"/>
                </a:moveTo>
                <a:lnTo>
                  <a:pt x="0" y="1030224"/>
                </a:lnTo>
                <a:lnTo>
                  <a:pt x="2247900" y="1030224"/>
                </a:lnTo>
                <a:lnTo>
                  <a:pt x="2247900" y="496824"/>
                </a:lnTo>
                <a:lnTo>
                  <a:pt x="1872996" y="496824"/>
                </a:lnTo>
                <a:lnTo>
                  <a:pt x="1357122" y="0"/>
                </a:lnTo>
                <a:lnTo>
                  <a:pt x="1311402" y="496824"/>
                </a:lnTo>
                <a:lnTo>
                  <a:pt x="0" y="496824"/>
                </a:lnTo>
                <a:close/>
              </a:path>
            </a:pathLst>
          </a:custGeom>
          <a:ln w="3175">
            <a:solidFill>
              <a:srgbClr val="000000"/>
            </a:solidFill>
          </a:ln>
        </p:spPr>
        <p:txBody>
          <a:bodyPr wrap="square" lIns="0" tIns="0" rIns="0" bIns="0" rtlCol="0"/>
          <a:lstStyle/>
          <a:p/>
        </p:txBody>
      </p:sp>
      <p:sp>
        <p:nvSpPr>
          <p:cNvPr id="9" name="object 9"/>
          <p:cNvSpPr txBox="1"/>
          <p:nvPr/>
        </p:nvSpPr>
        <p:spPr>
          <a:xfrm>
            <a:off x="3899915" y="3764534"/>
            <a:ext cx="2004060" cy="483234"/>
          </a:xfrm>
          <a:prstGeom prst="rect">
            <a:avLst/>
          </a:prstGeom>
        </p:spPr>
        <p:txBody>
          <a:bodyPr wrap="square" lIns="0" tIns="12700" rIns="0" bIns="0" rtlCol="0" vert="horz">
            <a:spAutoFit/>
          </a:bodyPr>
          <a:lstStyle/>
          <a:p>
            <a:pPr algn="ctr" marR="5080">
              <a:lnSpc>
                <a:spcPct val="100000"/>
              </a:lnSpc>
              <a:spcBef>
                <a:spcPts val="100"/>
              </a:spcBef>
            </a:pPr>
            <a:r>
              <a:rPr dirty="0" sz="1000" spc="-5">
                <a:latin typeface="Tahoma"/>
                <a:cs typeface="Tahoma"/>
              </a:rPr>
              <a:t>Common convention: show </a:t>
            </a:r>
            <a:r>
              <a:rPr dirty="0" sz="1000">
                <a:latin typeface="Tahoma"/>
                <a:cs typeface="Tahoma"/>
              </a:rPr>
              <a:t>contour  </a:t>
            </a:r>
            <a:r>
              <a:rPr dirty="0" sz="1000" spc="-5">
                <a:latin typeface="Tahoma"/>
                <a:cs typeface="Tahoma"/>
              </a:rPr>
              <a:t>corresponding </a:t>
            </a:r>
            <a:r>
              <a:rPr dirty="0" sz="1000">
                <a:latin typeface="Tahoma"/>
                <a:cs typeface="Tahoma"/>
              </a:rPr>
              <a:t>to 2 </a:t>
            </a:r>
            <a:r>
              <a:rPr dirty="0" sz="1000" spc="-5">
                <a:latin typeface="Tahoma"/>
                <a:cs typeface="Tahoma"/>
              </a:rPr>
              <a:t>standard  </a:t>
            </a:r>
            <a:r>
              <a:rPr dirty="0" sz="1000">
                <a:latin typeface="Tahoma"/>
                <a:cs typeface="Tahoma"/>
              </a:rPr>
              <a:t>deviations </a:t>
            </a:r>
            <a:r>
              <a:rPr dirty="0" sz="1000" spc="-5">
                <a:latin typeface="Tahoma"/>
                <a:cs typeface="Tahoma"/>
              </a:rPr>
              <a:t>from</a:t>
            </a:r>
            <a:r>
              <a:rPr dirty="0" sz="1000" spc="-20">
                <a:latin typeface="Tahoma"/>
                <a:cs typeface="Tahoma"/>
              </a:rPr>
              <a:t> </a:t>
            </a:r>
            <a:r>
              <a:rPr dirty="0" sz="1000" spc="-5">
                <a:latin typeface="Tahoma"/>
                <a:cs typeface="Tahoma"/>
              </a:rPr>
              <a:t>mean</a:t>
            </a:r>
            <a:endParaRPr sz="1000">
              <a:latin typeface="Tahoma"/>
              <a:cs typeface="Tahoma"/>
            </a:endParaRPr>
          </a:p>
        </p:txBody>
      </p:sp>
      <p:sp>
        <p:nvSpPr>
          <p:cNvPr id="10" name="object 10"/>
          <p:cNvSpPr txBox="1"/>
          <p:nvPr/>
        </p:nvSpPr>
        <p:spPr>
          <a:xfrm>
            <a:off x="1760216" y="3673089"/>
            <a:ext cx="1737995" cy="635635"/>
          </a:xfrm>
          <a:prstGeom prst="rect">
            <a:avLst/>
          </a:prstGeom>
        </p:spPr>
        <p:txBody>
          <a:bodyPr wrap="square" lIns="0" tIns="12700" rIns="0" bIns="0" rtlCol="0" vert="horz">
            <a:spAutoFit/>
          </a:bodyPr>
          <a:lstStyle/>
          <a:p>
            <a:pPr marR="5080">
              <a:lnSpc>
                <a:spcPct val="100000"/>
              </a:lnSpc>
              <a:spcBef>
                <a:spcPts val="100"/>
              </a:spcBef>
            </a:pPr>
            <a:r>
              <a:rPr dirty="0" sz="1000" spc="-5">
                <a:latin typeface="Tahoma"/>
                <a:cs typeface="Tahoma"/>
              </a:rPr>
              <a:t>Observe: </a:t>
            </a:r>
            <a:r>
              <a:rPr dirty="0" sz="1000">
                <a:latin typeface="Tahoma"/>
                <a:cs typeface="Tahoma"/>
              </a:rPr>
              <a:t>Mean, </a:t>
            </a:r>
            <a:r>
              <a:rPr dirty="0" sz="1000" spc="-5">
                <a:latin typeface="Tahoma"/>
                <a:cs typeface="Tahoma"/>
              </a:rPr>
              <a:t>Principal axes,  </a:t>
            </a:r>
            <a:r>
              <a:rPr dirty="0" sz="1000">
                <a:latin typeface="Tahoma"/>
                <a:cs typeface="Tahoma"/>
              </a:rPr>
              <a:t>implication of off-diagonal  covariance term, </a:t>
            </a:r>
            <a:r>
              <a:rPr dirty="0" sz="1000" spc="-5">
                <a:latin typeface="Tahoma"/>
                <a:cs typeface="Tahoma"/>
              </a:rPr>
              <a:t>max gradient  </a:t>
            </a:r>
            <a:r>
              <a:rPr dirty="0" sz="1000">
                <a:latin typeface="Tahoma"/>
                <a:cs typeface="Tahoma"/>
              </a:rPr>
              <a:t>zone of</a:t>
            </a:r>
            <a:r>
              <a:rPr dirty="0" sz="1000" spc="-20">
                <a:latin typeface="Tahoma"/>
                <a:cs typeface="Tahoma"/>
              </a:rPr>
              <a:t> </a:t>
            </a:r>
            <a:r>
              <a:rPr dirty="0" sz="1000" spc="-5">
                <a:latin typeface="Tahoma"/>
                <a:cs typeface="Tahoma"/>
              </a:rPr>
              <a:t>p(x)</a:t>
            </a:r>
            <a:endParaRPr sz="1000">
              <a:latin typeface="Tahoma"/>
              <a:cs typeface="Tahoma"/>
            </a:endParaRPr>
          </a:p>
        </p:txBody>
      </p:sp>
      <p:sp>
        <p:nvSpPr>
          <p:cNvPr id="11" name="object 11"/>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2" name="object 12"/>
          <p:cNvSpPr txBox="1"/>
          <p:nvPr/>
        </p:nvSpPr>
        <p:spPr>
          <a:xfrm>
            <a:off x="1622297" y="8726678"/>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13" name="object 13"/>
          <p:cNvSpPr txBox="1"/>
          <p:nvPr/>
        </p:nvSpPr>
        <p:spPr>
          <a:xfrm>
            <a:off x="5926835" y="8726678"/>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28</a:t>
            </a:r>
            <a:endParaRPr sz="450">
              <a:latin typeface="Tahoma"/>
              <a:cs typeface="Tahoma"/>
            </a:endParaRPr>
          </a:p>
        </p:txBody>
      </p:sp>
      <p:sp>
        <p:nvSpPr>
          <p:cNvPr id="14" name="object 14"/>
          <p:cNvSpPr txBox="1"/>
          <p:nvPr/>
        </p:nvSpPr>
        <p:spPr>
          <a:xfrm>
            <a:off x="3326891" y="5677916"/>
            <a:ext cx="1054735" cy="361315"/>
          </a:xfrm>
          <a:prstGeom prst="rect">
            <a:avLst/>
          </a:prstGeom>
        </p:spPr>
        <p:txBody>
          <a:bodyPr wrap="square" lIns="0" tIns="12700" rIns="0" bIns="0" rtlCol="0" vert="horz">
            <a:spAutoFit/>
          </a:bodyPr>
          <a:lstStyle/>
          <a:p>
            <a:pPr>
              <a:lnSpc>
                <a:spcPct val="100000"/>
              </a:lnSpc>
              <a:spcBef>
                <a:spcPts val="100"/>
              </a:spcBef>
            </a:pPr>
            <a:r>
              <a:rPr dirty="0" sz="2200" spc="-5">
                <a:solidFill>
                  <a:srgbClr val="006500"/>
                </a:solidFill>
                <a:latin typeface="Tahoma"/>
                <a:cs typeface="Tahoma"/>
              </a:rPr>
              <a:t>Example</a:t>
            </a:r>
            <a:endParaRPr sz="2200">
              <a:latin typeface="Tahoma"/>
              <a:cs typeface="Tahoma"/>
            </a:endParaRPr>
          </a:p>
        </p:txBody>
      </p:sp>
      <p:sp>
        <p:nvSpPr>
          <p:cNvPr id="15" name="object 15"/>
          <p:cNvSpPr/>
          <p:nvPr/>
        </p:nvSpPr>
        <p:spPr>
          <a:xfrm>
            <a:off x="1676399" y="6012179"/>
            <a:ext cx="2197607" cy="1958339"/>
          </a:xfrm>
          <a:prstGeom prst="rect">
            <a:avLst/>
          </a:prstGeom>
          <a:blipFill>
            <a:blip r:embed="rId4" cstate="print"/>
            <a:stretch>
              <a:fillRect/>
            </a:stretch>
          </a:blipFill>
        </p:spPr>
        <p:txBody>
          <a:bodyPr wrap="square" lIns="0" tIns="0" rIns="0" bIns="0" rtlCol="0"/>
          <a:lstStyle/>
          <a:p/>
        </p:txBody>
      </p:sp>
      <p:sp>
        <p:nvSpPr>
          <p:cNvPr id="16" name="object 16"/>
          <p:cNvSpPr/>
          <p:nvPr/>
        </p:nvSpPr>
        <p:spPr>
          <a:xfrm>
            <a:off x="3924299" y="6012179"/>
            <a:ext cx="2095499" cy="1969008"/>
          </a:xfrm>
          <a:prstGeom prst="rect">
            <a:avLst/>
          </a:prstGeom>
          <a:blipFill>
            <a:blip r:embed="rId5" cstate="print"/>
            <a:stretch>
              <a:fillRect/>
            </a:stretch>
          </a:blipFill>
        </p:spPr>
        <p:txBody>
          <a:bodyPr wrap="square" lIns="0" tIns="0" rIns="0" bIns="0" rtlCol="0"/>
          <a:lstStyle/>
          <a:p/>
        </p:txBody>
      </p:sp>
      <p:sp>
        <p:nvSpPr>
          <p:cNvPr id="17" name="object 17"/>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8" name="object 18"/>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10</a:t>
            </a:fld>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22297" y="4549394"/>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3" name="object 3"/>
          <p:cNvSpPr txBox="1"/>
          <p:nvPr/>
        </p:nvSpPr>
        <p:spPr>
          <a:xfrm>
            <a:off x="5926835" y="4549394"/>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29</a:t>
            </a:r>
            <a:endParaRPr sz="450">
              <a:latin typeface="Tahoma"/>
              <a:cs typeface="Tahoma"/>
            </a:endParaRPr>
          </a:p>
        </p:txBody>
      </p:sp>
      <p:sp>
        <p:nvSpPr>
          <p:cNvPr id="4" name="object 4"/>
          <p:cNvSpPr txBox="1">
            <a:spLocks noGrp="1"/>
          </p:cNvSpPr>
          <p:nvPr>
            <p:ph type="title"/>
          </p:nvPr>
        </p:nvSpPr>
        <p:spPr>
          <a:xfrm>
            <a:off x="3326891" y="1500630"/>
            <a:ext cx="1054735" cy="361315"/>
          </a:xfrm>
          <a:prstGeom prst="rect"/>
        </p:spPr>
        <p:txBody>
          <a:bodyPr wrap="square" lIns="0" tIns="12700" rIns="0" bIns="0" rtlCol="0" vert="horz">
            <a:spAutoFit/>
          </a:bodyPr>
          <a:lstStyle/>
          <a:p>
            <a:pPr>
              <a:lnSpc>
                <a:spcPct val="100000"/>
              </a:lnSpc>
              <a:spcBef>
                <a:spcPts val="100"/>
              </a:spcBef>
            </a:pPr>
            <a:r>
              <a:rPr dirty="0" spc="-5"/>
              <a:t>Example</a:t>
            </a:r>
          </a:p>
        </p:txBody>
      </p:sp>
      <p:sp>
        <p:nvSpPr>
          <p:cNvPr id="5" name="object 5"/>
          <p:cNvSpPr/>
          <p:nvPr/>
        </p:nvSpPr>
        <p:spPr>
          <a:xfrm>
            <a:off x="1676399" y="1834895"/>
            <a:ext cx="2171699" cy="1934717"/>
          </a:xfrm>
          <a:prstGeom prst="rect">
            <a:avLst/>
          </a:prstGeom>
          <a:blipFill>
            <a:blip r:embed="rId2" cstate="print"/>
            <a:stretch>
              <a:fillRect/>
            </a:stretch>
          </a:blipFill>
        </p:spPr>
        <p:txBody>
          <a:bodyPr wrap="square" lIns="0" tIns="0" rIns="0" bIns="0" rtlCol="0"/>
          <a:lstStyle/>
          <a:p/>
        </p:txBody>
      </p:sp>
      <p:sp>
        <p:nvSpPr>
          <p:cNvPr id="6" name="object 6"/>
          <p:cNvSpPr/>
          <p:nvPr/>
        </p:nvSpPr>
        <p:spPr>
          <a:xfrm>
            <a:off x="3924299" y="1834895"/>
            <a:ext cx="2171699" cy="1934717"/>
          </a:xfrm>
          <a:prstGeom prst="rect">
            <a:avLst/>
          </a:prstGeom>
          <a:blipFill>
            <a:blip r:embed="rId3" cstate="print"/>
            <a:stretch>
              <a:fillRect/>
            </a:stretch>
          </a:blipFill>
        </p:spPr>
        <p:txBody>
          <a:bodyPr wrap="square" lIns="0" tIns="0" rIns="0" bIns="0" rtlCol="0"/>
          <a:lstStyle/>
          <a:p/>
        </p:txBody>
      </p:sp>
      <p:sp>
        <p:nvSpPr>
          <p:cNvPr id="7" name="object 7"/>
          <p:cNvSpPr txBox="1"/>
          <p:nvPr/>
        </p:nvSpPr>
        <p:spPr>
          <a:xfrm>
            <a:off x="1836420" y="3825494"/>
            <a:ext cx="2732405" cy="178435"/>
          </a:xfrm>
          <a:prstGeom prst="rect">
            <a:avLst/>
          </a:prstGeom>
        </p:spPr>
        <p:txBody>
          <a:bodyPr wrap="square" lIns="0" tIns="12700" rIns="0" bIns="0" rtlCol="0" vert="horz">
            <a:spAutoFit/>
          </a:bodyPr>
          <a:lstStyle/>
          <a:p>
            <a:pPr>
              <a:lnSpc>
                <a:spcPct val="100000"/>
              </a:lnSpc>
              <a:spcBef>
                <a:spcPts val="100"/>
              </a:spcBef>
            </a:pPr>
            <a:r>
              <a:rPr dirty="0" sz="1000">
                <a:latin typeface="Tahoma"/>
                <a:cs typeface="Tahoma"/>
              </a:rPr>
              <a:t>In this </a:t>
            </a:r>
            <a:r>
              <a:rPr dirty="0" sz="1000" spc="-5">
                <a:latin typeface="Tahoma"/>
                <a:cs typeface="Tahoma"/>
              </a:rPr>
              <a:t>example, </a:t>
            </a:r>
            <a:r>
              <a:rPr dirty="0" sz="1000">
                <a:latin typeface="Tahoma"/>
                <a:cs typeface="Tahoma"/>
              </a:rPr>
              <a:t>x </a:t>
            </a:r>
            <a:r>
              <a:rPr dirty="0" sz="1000" spc="-5">
                <a:latin typeface="Tahoma"/>
                <a:cs typeface="Tahoma"/>
              </a:rPr>
              <a:t>and </a:t>
            </a:r>
            <a:r>
              <a:rPr dirty="0" sz="1000">
                <a:latin typeface="Tahoma"/>
                <a:cs typeface="Tahoma"/>
              </a:rPr>
              <a:t>y are almost</a:t>
            </a:r>
            <a:r>
              <a:rPr dirty="0" sz="1000" spc="-25">
                <a:latin typeface="Tahoma"/>
                <a:cs typeface="Tahoma"/>
              </a:rPr>
              <a:t> </a:t>
            </a:r>
            <a:r>
              <a:rPr dirty="0" sz="1000" spc="-5">
                <a:latin typeface="Tahoma"/>
                <a:cs typeface="Tahoma"/>
              </a:rPr>
              <a:t>independent</a:t>
            </a:r>
            <a:endParaRPr sz="1000">
              <a:latin typeface="Tahoma"/>
              <a:cs typeface="Tahoma"/>
            </a:endParaRPr>
          </a:p>
        </p:txBody>
      </p:sp>
      <p:sp>
        <p:nvSpPr>
          <p:cNvPr id="8" name="object 8"/>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9" name="object 9"/>
          <p:cNvSpPr txBox="1"/>
          <p:nvPr/>
        </p:nvSpPr>
        <p:spPr>
          <a:xfrm>
            <a:off x="1622297" y="8726678"/>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10" name="object 10"/>
          <p:cNvSpPr txBox="1"/>
          <p:nvPr/>
        </p:nvSpPr>
        <p:spPr>
          <a:xfrm>
            <a:off x="5926835" y="8726678"/>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30</a:t>
            </a:r>
            <a:endParaRPr sz="450">
              <a:latin typeface="Tahoma"/>
              <a:cs typeface="Tahoma"/>
            </a:endParaRPr>
          </a:p>
        </p:txBody>
      </p:sp>
      <p:sp>
        <p:nvSpPr>
          <p:cNvPr id="11" name="object 11"/>
          <p:cNvSpPr txBox="1"/>
          <p:nvPr/>
        </p:nvSpPr>
        <p:spPr>
          <a:xfrm>
            <a:off x="3326891" y="5677916"/>
            <a:ext cx="1054735" cy="361315"/>
          </a:xfrm>
          <a:prstGeom prst="rect">
            <a:avLst/>
          </a:prstGeom>
        </p:spPr>
        <p:txBody>
          <a:bodyPr wrap="square" lIns="0" tIns="12700" rIns="0" bIns="0" rtlCol="0" vert="horz">
            <a:spAutoFit/>
          </a:bodyPr>
          <a:lstStyle/>
          <a:p>
            <a:pPr>
              <a:lnSpc>
                <a:spcPct val="100000"/>
              </a:lnSpc>
              <a:spcBef>
                <a:spcPts val="100"/>
              </a:spcBef>
            </a:pPr>
            <a:r>
              <a:rPr dirty="0" sz="2200" spc="-5">
                <a:solidFill>
                  <a:srgbClr val="006500"/>
                </a:solidFill>
                <a:latin typeface="Tahoma"/>
                <a:cs typeface="Tahoma"/>
              </a:rPr>
              <a:t>Example</a:t>
            </a:r>
            <a:endParaRPr sz="2200">
              <a:latin typeface="Tahoma"/>
              <a:cs typeface="Tahoma"/>
            </a:endParaRPr>
          </a:p>
        </p:txBody>
      </p:sp>
      <p:sp>
        <p:nvSpPr>
          <p:cNvPr id="12" name="object 12"/>
          <p:cNvSpPr txBox="1"/>
          <p:nvPr/>
        </p:nvSpPr>
        <p:spPr>
          <a:xfrm>
            <a:off x="1836420" y="8002778"/>
            <a:ext cx="3200400" cy="178435"/>
          </a:xfrm>
          <a:prstGeom prst="rect">
            <a:avLst/>
          </a:prstGeom>
        </p:spPr>
        <p:txBody>
          <a:bodyPr wrap="square" lIns="0" tIns="12700" rIns="0" bIns="0" rtlCol="0" vert="horz">
            <a:spAutoFit/>
          </a:bodyPr>
          <a:lstStyle/>
          <a:p>
            <a:pPr>
              <a:lnSpc>
                <a:spcPct val="100000"/>
              </a:lnSpc>
              <a:spcBef>
                <a:spcPts val="100"/>
              </a:spcBef>
            </a:pPr>
            <a:r>
              <a:rPr dirty="0" sz="1000">
                <a:latin typeface="Tahoma"/>
                <a:cs typeface="Tahoma"/>
              </a:rPr>
              <a:t>In this </a:t>
            </a:r>
            <a:r>
              <a:rPr dirty="0" sz="1000" spc="-5">
                <a:latin typeface="Tahoma"/>
                <a:cs typeface="Tahoma"/>
              </a:rPr>
              <a:t>example, </a:t>
            </a:r>
            <a:r>
              <a:rPr dirty="0" sz="1000">
                <a:latin typeface="Tahoma"/>
                <a:cs typeface="Tahoma"/>
              </a:rPr>
              <a:t>x </a:t>
            </a:r>
            <a:r>
              <a:rPr dirty="0" sz="1000" spc="-5">
                <a:latin typeface="Tahoma"/>
                <a:cs typeface="Tahoma"/>
              </a:rPr>
              <a:t>and “x+y” </a:t>
            </a:r>
            <a:r>
              <a:rPr dirty="0" sz="1000">
                <a:latin typeface="Tahoma"/>
                <a:cs typeface="Tahoma"/>
              </a:rPr>
              <a:t>are clearly not</a:t>
            </a:r>
            <a:r>
              <a:rPr dirty="0" sz="1000" spc="-5">
                <a:latin typeface="Tahoma"/>
                <a:cs typeface="Tahoma"/>
              </a:rPr>
              <a:t> independent</a:t>
            </a:r>
            <a:endParaRPr sz="1000">
              <a:latin typeface="Tahoma"/>
              <a:cs typeface="Tahoma"/>
            </a:endParaRPr>
          </a:p>
        </p:txBody>
      </p:sp>
      <p:sp>
        <p:nvSpPr>
          <p:cNvPr id="13" name="object 13"/>
          <p:cNvSpPr/>
          <p:nvPr/>
        </p:nvSpPr>
        <p:spPr>
          <a:xfrm>
            <a:off x="3924299" y="6050279"/>
            <a:ext cx="2171699" cy="1934717"/>
          </a:xfrm>
          <a:prstGeom prst="rect">
            <a:avLst/>
          </a:prstGeom>
          <a:blipFill>
            <a:blip r:embed="rId4" cstate="print"/>
            <a:stretch>
              <a:fillRect/>
            </a:stretch>
          </a:blipFill>
        </p:spPr>
        <p:txBody>
          <a:bodyPr wrap="square" lIns="0" tIns="0" rIns="0" bIns="0" rtlCol="0"/>
          <a:lstStyle/>
          <a:p/>
        </p:txBody>
      </p:sp>
      <p:sp>
        <p:nvSpPr>
          <p:cNvPr id="14" name="object 14"/>
          <p:cNvSpPr/>
          <p:nvPr/>
        </p:nvSpPr>
        <p:spPr>
          <a:xfrm>
            <a:off x="1676399" y="6050279"/>
            <a:ext cx="2147315" cy="1912619"/>
          </a:xfrm>
          <a:prstGeom prst="rect">
            <a:avLst/>
          </a:prstGeom>
          <a:blipFill>
            <a:blip r:embed="rId5" cstate="print"/>
            <a:stretch>
              <a:fillRect/>
            </a:stretch>
          </a:blipFill>
        </p:spPr>
        <p:txBody>
          <a:bodyPr wrap="square" lIns="0" tIns="0" rIns="0" bIns="0" rtlCol="0"/>
          <a:lstStyle/>
          <a:p/>
        </p:txBody>
      </p:sp>
      <p:sp>
        <p:nvSpPr>
          <p:cNvPr id="15" name="object 15"/>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6" name="object 16"/>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10</a:t>
            </a:fld>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22297" y="4549394"/>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3" name="object 3"/>
          <p:cNvSpPr txBox="1"/>
          <p:nvPr/>
        </p:nvSpPr>
        <p:spPr>
          <a:xfrm>
            <a:off x="5926835" y="4549394"/>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31</a:t>
            </a:r>
            <a:endParaRPr sz="450">
              <a:latin typeface="Tahoma"/>
              <a:cs typeface="Tahoma"/>
            </a:endParaRPr>
          </a:p>
        </p:txBody>
      </p:sp>
      <p:sp>
        <p:nvSpPr>
          <p:cNvPr id="4" name="object 4"/>
          <p:cNvSpPr txBox="1">
            <a:spLocks noGrp="1"/>
          </p:cNvSpPr>
          <p:nvPr>
            <p:ph type="title"/>
          </p:nvPr>
        </p:nvSpPr>
        <p:spPr>
          <a:xfrm>
            <a:off x="3326891" y="1500630"/>
            <a:ext cx="1054735" cy="361315"/>
          </a:xfrm>
          <a:prstGeom prst="rect"/>
        </p:spPr>
        <p:txBody>
          <a:bodyPr wrap="square" lIns="0" tIns="12700" rIns="0" bIns="0" rtlCol="0" vert="horz">
            <a:spAutoFit/>
          </a:bodyPr>
          <a:lstStyle/>
          <a:p>
            <a:pPr>
              <a:lnSpc>
                <a:spcPct val="100000"/>
              </a:lnSpc>
              <a:spcBef>
                <a:spcPts val="100"/>
              </a:spcBef>
            </a:pPr>
            <a:r>
              <a:rPr dirty="0" spc="-5"/>
              <a:t>Example</a:t>
            </a:r>
          </a:p>
        </p:txBody>
      </p:sp>
      <p:sp>
        <p:nvSpPr>
          <p:cNvPr id="5" name="object 5"/>
          <p:cNvSpPr txBox="1"/>
          <p:nvPr/>
        </p:nvSpPr>
        <p:spPr>
          <a:xfrm>
            <a:off x="1836420" y="3825494"/>
            <a:ext cx="3338195" cy="178435"/>
          </a:xfrm>
          <a:prstGeom prst="rect">
            <a:avLst/>
          </a:prstGeom>
        </p:spPr>
        <p:txBody>
          <a:bodyPr wrap="square" lIns="0" tIns="12700" rIns="0" bIns="0" rtlCol="0" vert="horz">
            <a:spAutoFit/>
          </a:bodyPr>
          <a:lstStyle/>
          <a:p>
            <a:pPr>
              <a:lnSpc>
                <a:spcPct val="100000"/>
              </a:lnSpc>
              <a:spcBef>
                <a:spcPts val="100"/>
              </a:spcBef>
            </a:pPr>
            <a:r>
              <a:rPr dirty="0" sz="1000" spc="-5">
                <a:latin typeface="Tahoma"/>
                <a:cs typeface="Tahoma"/>
              </a:rPr>
              <a:t>In this example, </a:t>
            </a:r>
            <a:r>
              <a:rPr dirty="0" sz="1000">
                <a:latin typeface="Tahoma"/>
                <a:cs typeface="Tahoma"/>
              </a:rPr>
              <a:t>x </a:t>
            </a:r>
            <a:r>
              <a:rPr dirty="0" sz="1000" spc="-5">
                <a:latin typeface="Tahoma"/>
                <a:cs typeface="Tahoma"/>
              </a:rPr>
              <a:t>and “20x+y” are clearly </a:t>
            </a:r>
            <a:r>
              <a:rPr dirty="0" sz="1000">
                <a:latin typeface="Tahoma"/>
                <a:cs typeface="Tahoma"/>
              </a:rPr>
              <a:t>not</a:t>
            </a:r>
            <a:r>
              <a:rPr dirty="0" sz="1000" spc="-60">
                <a:latin typeface="Tahoma"/>
                <a:cs typeface="Tahoma"/>
              </a:rPr>
              <a:t> </a:t>
            </a:r>
            <a:r>
              <a:rPr dirty="0" sz="1000" spc="-5">
                <a:latin typeface="Tahoma"/>
                <a:cs typeface="Tahoma"/>
              </a:rPr>
              <a:t>independent</a:t>
            </a:r>
            <a:endParaRPr sz="1000">
              <a:latin typeface="Tahoma"/>
              <a:cs typeface="Tahoma"/>
            </a:endParaRPr>
          </a:p>
        </p:txBody>
      </p:sp>
      <p:sp>
        <p:nvSpPr>
          <p:cNvPr id="6" name="object 6"/>
          <p:cNvSpPr/>
          <p:nvPr/>
        </p:nvSpPr>
        <p:spPr>
          <a:xfrm>
            <a:off x="1676399" y="1834895"/>
            <a:ext cx="2159507" cy="1755647"/>
          </a:xfrm>
          <a:prstGeom prst="rect">
            <a:avLst/>
          </a:prstGeom>
          <a:blipFill>
            <a:blip r:embed="rId2" cstate="print"/>
            <a:stretch>
              <a:fillRect/>
            </a:stretch>
          </a:blipFill>
        </p:spPr>
        <p:txBody>
          <a:bodyPr wrap="square" lIns="0" tIns="0" rIns="0" bIns="0" rtlCol="0"/>
          <a:lstStyle/>
          <a:p/>
        </p:txBody>
      </p:sp>
      <p:sp>
        <p:nvSpPr>
          <p:cNvPr id="7" name="object 7"/>
          <p:cNvSpPr/>
          <p:nvPr/>
        </p:nvSpPr>
        <p:spPr>
          <a:xfrm>
            <a:off x="3924299" y="1834895"/>
            <a:ext cx="1866899" cy="1750313"/>
          </a:xfrm>
          <a:prstGeom prst="rect">
            <a:avLst/>
          </a:prstGeom>
          <a:blipFill>
            <a:blip r:embed="rId3" cstate="print"/>
            <a:stretch>
              <a:fillRect/>
            </a:stretch>
          </a:blipFill>
        </p:spPr>
        <p:txBody>
          <a:bodyPr wrap="square" lIns="0" tIns="0" rIns="0" bIns="0" rtlCol="0"/>
          <a:lstStyle/>
          <a:p/>
        </p:txBody>
      </p:sp>
      <p:sp>
        <p:nvSpPr>
          <p:cNvPr id="8" name="object 8"/>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9" name="object 9"/>
          <p:cNvSpPr/>
          <p:nvPr/>
        </p:nvSpPr>
        <p:spPr>
          <a:xfrm>
            <a:off x="3101339" y="7054595"/>
            <a:ext cx="106045" cy="149860"/>
          </a:xfrm>
          <a:custGeom>
            <a:avLst/>
            <a:gdLst/>
            <a:ahLst/>
            <a:cxnLst/>
            <a:rect l="l" t="t" r="r" b="b"/>
            <a:pathLst>
              <a:path w="106044" h="149859">
                <a:moveTo>
                  <a:pt x="105918" y="0"/>
                </a:moveTo>
                <a:lnTo>
                  <a:pt x="0" y="149351"/>
                </a:lnTo>
              </a:path>
            </a:pathLst>
          </a:custGeom>
          <a:ln w="3441">
            <a:solidFill>
              <a:srgbClr val="000000"/>
            </a:solidFill>
          </a:ln>
        </p:spPr>
        <p:txBody>
          <a:bodyPr wrap="square" lIns="0" tIns="0" rIns="0" bIns="0" rtlCol="0"/>
          <a:lstStyle/>
          <a:p/>
        </p:txBody>
      </p:sp>
      <p:sp>
        <p:nvSpPr>
          <p:cNvPr id="10" name="object 10"/>
          <p:cNvSpPr/>
          <p:nvPr/>
        </p:nvSpPr>
        <p:spPr>
          <a:xfrm>
            <a:off x="3566159" y="7056119"/>
            <a:ext cx="104775" cy="147955"/>
          </a:xfrm>
          <a:custGeom>
            <a:avLst/>
            <a:gdLst/>
            <a:ahLst/>
            <a:cxnLst/>
            <a:rect l="l" t="t" r="r" b="b"/>
            <a:pathLst>
              <a:path w="104775" h="147954">
                <a:moveTo>
                  <a:pt x="104393" y="0"/>
                </a:moveTo>
                <a:lnTo>
                  <a:pt x="0" y="147827"/>
                </a:lnTo>
              </a:path>
            </a:pathLst>
          </a:custGeom>
          <a:ln w="3441">
            <a:solidFill>
              <a:srgbClr val="000000"/>
            </a:solidFill>
          </a:ln>
        </p:spPr>
        <p:txBody>
          <a:bodyPr wrap="square" lIns="0" tIns="0" rIns="0" bIns="0" rtlCol="0"/>
          <a:lstStyle/>
          <a:p/>
        </p:txBody>
      </p:sp>
      <p:sp>
        <p:nvSpPr>
          <p:cNvPr id="11" name="object 11"/>
          <p:cNvSpPr/>
          <p:nvPr/>
        </p:nvSpPr>
        <p:spPr>
          <a:xfrm>
            <a:off x="2756916" y="7034021"/>
            <a:ext cx="944880" cy="0"/>
          </a:xfrm>
          <a:custGeom>
            <a:avLst/>
            <a:gdLst/>
            <a:ahLst/>
            <a:cxnLst/>
            <a:rect l="l" t="t" r="r" b="b"/>
            <a:pathLst>
              <a:path w="944879" h="0">
                <a:moveTo>
                  <a:pt x="0" y="0"/>
                </a:moveTo>
                <a:lnTo>
                  <a:pt x="944880" y="0"/>
                </a:lnTo>
              </a:path>
            </a:pathLst>
          </a:custGeom>
          <a:ln w="6883">
            <a:solidFill>
              <a:srgbClr val="000000"/>
            </a:solidFill>
          </a:ln>
        </p:spPr>
        <p:txBody>
          <a:bodyPr wrap="square" lIns="0" tIns="0" rIns="0" bIns="0" rtlCol="0"/>
          <a:lstStyle/>
          <a:p/>
        </p:txBody>
      </p:sp>
      <p:sp>
        <p:nvSpPr>
          <p:cNvPr id="12" name="object 12"/>
          <p:cNvSpPr/>
          <p:nvPr/>
        </p:nvSpPr>
        <p:spPr>
          <a:xfrm>
            <a:off x="4131564" y="7051547"/>
            <a:ext cx="69850" cy="0"/>
          </a:xfrm>
          <a:custGeom>
            <a:avLst/>
            <a:gdLst/>
            <a:ahLst/>
            <a:cxnLst/>
            <a:rect l="l" t="t" r="r" b="b"/>
            <a:pathLst>
              <a:path w="69850" h="0">
                <a:moveTo>
                  <a:pt x="0" y="0"/>
                </a:moveTo>
                <a:lnTo>
                  <a:pt x="69341" y="0"/>
                </a:lnTo>
              </a:path>
            </a:pathLst>
          </a:custGeom>
          <a:ln w="3441">
            <a:solidFill>
              <a:srgbClr val="000000"/>
            </a:solidFill>
          </a:ln>
        </p:spPr>
        <p:txBody>
          <a:bodyPr wrap="square" lIns="0" tIns="0" rIns="0" bIns="0" rtlCol="0"/>
          <a:lstStyle/>
          <a:p/>
        </p:txBody>
      </p:sp>
      <p:sp>
        <p:nvSpPr>
          <p:cNvPr id="13" name="object 13"/>
          <p:cNvSpPr txBox="1"/>
          <p:nvPr/>
        </p:nvSpPr>
        <p:spPr>
          <a:xfrm>
            <a:off x="3188189" y="6791743"/>
            <a:ext cx="95885" cy="225425"/>
          </a:xfrm>
          <a:prstGeom prst="rect">
            <a:avLst/>
          </a:prstGeom>
        </p:spPr>
        <p:txBody>
          <a:bodyPr wrap="square" lIns="0" tIns="13970" rIns="0" bIns="0" rtlCol="0" vert="horz">
            <a:spAutoFit/>
          </a:bodyPr>
          <a:lstStyle/>
          <a:p>
            <a:pPr>
              <a:lnSpc>
                <a:spcPct val="100000"/>
              </a:lnSpc>
              <a:spcBef>
                <a:spcPts val="110"/>
              </a:spcBef>
            </a:pPr>
            <a:r>
              <a:rPr dirty="0" sz="1300">
                <a:latin typeface="Times New Roman"/>
                <a:cs typeface="Times New Roman"/>
              </a:rPr>
              <a:t>1</a:t>
            </a:r>
            <a:endParaRPr sz="1300">
              <a:latin typeface="Times New Roman"/>
              <a:cs typeface="Times New Roman"/>
            </a:endParaRPr>
          </a:p>
        </p:txBody>
      </p:sp>
      <p:sp>
        <p:nvSpPr>
          <p:cNvPr id="14" name="object 14"/>
          <p:cNvSpPr txBox="1"/>
          <p:nvPr/>
        </p:nvSpPr>
        <p:spPr>
          <a:xfrm>
            <a:off x="4144524" y="7024123"/>
            <a:ext cx="61594" cy="142240"/>
          </a:xfrm>
          <a:prstGeom prst="rect">
            <a:avLst/>
          </a:prstGeom>
        </p:spPr>
        <p:txBody>
          <a:bodyPr wrap="square" lIns="0" tIns="13970" rIns="0" bIns="0" rtlCol="0" vert="horz">
            <a:spAutoFit/>
          </a:bodyPr>
          <a:lstStyle/>
          <a:p>
            <a:pPr>
              <a:lnSpc>
                <a:spcPct val="100000"/>
              </a:lnSpc>
              <a:spcBef>
                <a:spcPts val="110"/>
              </a:spcBef>
            </a:pPr>
            <a:r>
              <a:rPr dirty="0" sz="750" spc="5">
                <a:latin typeface="Times New Roman"/>
                <a:cs typeface="Times New Roman"/>
              </a:rPr>
              <a:t>2</a:t>
            </a:r>
            <a:endParaRPr sz="750">
              <a:latin typeface="Times New Roman"/>
              <a:cs typeface="Times New Roman"/>
            </a:endParaRPr>
          </a:p>
        </p:txBody>
      </p:sp>
      <p:sp>
        <p:nvSpPr>
          <p:cNvPr id="15" name="object 15"/>
          <p:cNvSpPr txBox="1"/>
          <p:nvPr/>
        </p:nvSpPr>
        <p:spPr>
          <a:xfrm>
            <a:off x="3726938" y="6789059"/>
            <a:ext cx="1795780" cy="354965"/>
          </a:xfrm>
          <a:prstGeom prst="rect">
            <a:avLst/>
          </a:prstGeom>
        </p:spPr>
        <p:txBody>
          <a:bodyPr wrap="square" lIns="0" tIns="13335" rIns="0" bIns="0" rtlCol="0" vert="horz">
            <a:spAutoFit/>
          </a:bodyPr>
          <a:lstStyle/>
          <a:p>
            <a:pPr>
              <a:lnSpc>
                <a:spcPct val="100000"/>
              </a:lnSpc>
              <a:spcBef>
                <a:spcPts val="105"/>
              </a:spcBef>
              <a:tabLst>
                <a:tab pos="1061085" algn="l"/>
              </a:tabLst>
            </a:pPr>
            <a:r>
              <a:rPr dirty="0" sz="1300" spc="-70">
                <a:latin typeface="Times New Roman"/>
                <a:cs typeface="Times New Roman"/>
              </a:rPr>
              <a:t>exp</a:t>
            </a:r>
            <a:r>
              <a:rPr dirty="0" sz="2150" spc="-70">
                <a:latin typeface="Symbol"/>
                <a:cs typeface="Symbol"/>
              </a:rPr>
              <a:t></a:t>
            </a:r>
            <a:r>
              <a:rPr dirty="0" sz="2150" spc="-70">
                <a:latin typeface="Times New Roman"/>
                <a:cs typeface="Times New Roman"/>
              </a:rPr>
              <a:t>	</a:t>
            </a:r>
            <a:r>
              <a:rPr dirty="0" sz="1300" spc="5" b="1">
                <a:latin typeface="Times New Roman"/>
                <a:cs typeface="Times New Roman"/>
              </a:rPr>
              <a:t>Σ </a:t>
            </a:r>
            <a:r>
              <a:rPr dirty="0" sz="1300" spc="15">
                <a:latin typeface="Times New Roman"/>
                <a:cs typeface="Times New Roman"/>
              </a:rPr>
              <a:t>(</a:t>
            </a:r>
            <a:r>
              <a:rPr dirty="0" sz="1300" spc="15" b="1">
                <a:latin typeface="Times New Roman"/>
                <a:cs typeface="Times New Roman"/>
              </a:rPr>
              <a:t>x </a:t>
            </a:r>
            <a:r>
              <a:rPr dirty="0" sz="1300" spc="5">
                <a:latin typeface="Symbol"/>
                <a:cs typeface="Symbol"/>
              </a:rPr>
              <a:t></a:t>
            </a:r>
            <a:r>
              <a:rPr dirty="0" sz="1300" spc="-110">
                <a:latin typeface="Times New Roman"/>
                <a:cs typeface="Times New Roman"/>
              </a:rPr>
              <a:t> </a:t>
            </a:r>
            <a:r>
              <a:rPr dirty="0" sz="1300" spc="-70" b="1">
                <a:latin typeface="Times New Roman"/>
                <a:cs typeface="Times New Roman"/>
              </a:rPr>
              <a:t>μ</a:t>
            </a:r>
            <a:r>
              <a:rPr dirty="0" sz="1300" spc="-70">
                <a:latin typeface="Times New Roman"/>
                <a:cs typeface="Times New Roman"/>
              </a:rPr>
              <a:t>)</a:t>
            </a:r>
            <a:r>
              <a:rPr dirty="0" sz="2150" spc="-70">
                <a:latin typeface="Symbol"/>
                <a:cs typeface="Symbol"/>
              </a:rPr>
              <a:t></a:t>
            </a:r>
            <a:endParaRPr sz="2150">
              <a:latin typeface="Symbol"/>
              <a:cs typeface="Symbol"/>
            </a:endParaRPr>
          </a:p>
        </p:txBody>
      </p:sp>
      <p:sp>
        <p:nvSpPr>
          <p:cNvPr id="16" name="object 16"/>
          <p:cNvSpPr txBox="1"/>
          <p:nvPr/>
        </p:nvSpPr>
        <p:spPr>
          <a:xfrm>
            <a:off x="4010399" y="6896909"/>
            <a:ext cx="666750" cy="225425"/>
          </a:xfrm>
          <a:prstGeom prst="rect">
            <a:avLst/>
          </a:prstGeom>
        </p:spPr>
        <p:txBody>
          <a:bodyPr wrap="square" lIns="0" tIns="13970" rIns="0" bIns="0" rtlCol="0" vert="horz">
            <a:spAutoFit/>
          </a:bodyPr>
          <a:lstStyle/>
          <a:p>
            <a:pPr>
              <a:lnSpc>
                <a:spcPct val="100000"/>
              </a:lnSpc>
              <a:spcBef>
                <a:spcPts val="110"/>
              </a:spcBef>
            </a:pPr>
            <a:r>
              <a:rPr dirty="0" sz="1300" spc="5">
                <a:latin typeface="Symbol"/>
                <a:cs typeface="Symbol"/>
              </a:rPr>
              <a:t></a:t>
            </a:r>
            <a:r>
              <a:rPr dirty="0" sz="1300" spc="5">
                <a:latin typeface="Times New Roman"/>
                <a:cs typeface="Times New Roman"/>
              </a:rPr>
              <a:t> </a:t>
            </a:r>
            <a:r>
              <a:rPr dirty="0" sz="1300" spc="15">
                <a:latin typeface="Times New Roman"/>
                <a:cs typeface="Times New Roman"/>
              </a:rPr>
              <a:t>(</a:t>
            </a:r>
            <a:r>
              <a:rPr dirty="0" sz="1300" spc="15" b="1">
                <a:latin typeface="Times New Roman"/>
                <a:cs typeface="Times New Roman"/>
              </a:rPr>
              <a:t>x </a:t>
            </a:r>
            <a:r>
              <a:rPr dirty="0" sz="1300" spc="5">
                <a:latin typeface="Symbol"/>
                <a:cs typeface="Symbol"/>
              </a:rPr>
              <a:t></a:t>
            </a:r>
            <a:r>
              <a:rPr dirty="0" sz="1300" spc="-30">
                <a:latin typeface="Times New Roman"/>
                <a:cs typeface="Times New Roman"/>
              </a:rPr>
              <a:t> </a:t>
            </a:r>
            <a:r>
              <a:rPr dirty="0" sz="1300" spc="15" b="1">
                <a:latin typeface="Times New Roman"/>
                <a:cs typeface="Times New Roman"/>
              </a:rPr>
              <a:t>μ</a:t>
            </a:r>
            <a:r>
              <a:rPr dirty="0" sz="1300" spc="15">
                <a:latin typeface="Times New Roman"/>
                <a:cs typeface="Times New Roman"/>
              </a:rPr>
              <a:t>)</a:t>
            </a:r>
            <a:endParaRPr sz="1300">
              <a:latin typeface="Times New Roman"/>
              <a:cs typeface="Times New Roman"/>
            </a:endParaRPr>
          </a:p>
        </p:txBody>
      </p:sp>
      <p:sp>
        <p:nvSpPr>
          <p:cNvPr id="17" name="object 17"/>
          <p:cNvSpPr txBox="1"/>
          <p:nvPr/>
        </p:nvSpPr>
        <p:spPr>
          <a:xfrm>
            <a:off x="4142235" y="6891535"/>
            <a:ext cx="873125" cy="142240"/>
          </a:xfrm>
          <a:prstGeom prst="rect">
            <a:avLst/>
          </a:prstGeom>
        </p:spPr>
        <p:txBody>
          <a:bodyPr wrap="square" lIns="0" tIns="13970" rIns="0" bIns="0" rtlCol="0" vert="horz">
            <a:spAutoFit/>
          </a:bodyPr>
          <a:lstStyle/>
          <a:p>
            <a:pPr>
              <a:lnSpc>
                <a:spcPct val="100000"/>
              </a:lnSpc>
              <a:spcBef>
                <a:spcPts val="110"/>
              </a:spcBef>
              <a:tabLst>
                <a:tab pos="523240" algn="l"/>
                <a:tab pos="763270" algn="l"/>
              </a:tabLst>
            </a:pPr>
            <a:r>
              <a:rPr dirty="0" baseline="3703" sz="1125" spc="7">
                <a:latin typeface="Times New Roman"/>
                <a:cs typeface="Times New Roman"/>
              </a:rPr>
              <a:t>1</a:t>
            </a:r>
            <a:r>
              <a:rPr dirty="0" baseline="3703" sz="1125" spc="7">
                <a:latin typeface="Times New Roman"/>
                <a:cs typeface="Times New Roman"/>
              </a:rPr>
              <a:t>	</a:t>
            </a:r>
            <a:r>
              <a:rPr dirty="0" sz="750" spc="5" i="1">
                <a:latin typeface="Times New Roman"/>
                <a:cs typeface="Times New Roman"/>
              </a:rPr>
              <a:t>T</a:t>
            </a:r>
            <a:r>
              <a:rPr dirty="0" sz="750" spc="5" i="1">
                <a:latin typeface="Times New Roman"/>
                <a:cs typeface="Times New Roman"/>
              </a:rPr>
              <a:t>	</a:t>
            </a:r>
            <a:r>
              <a:rPr dirty="0" sz="750" spc="-40">
                <a:latin typeface="Symbol"/>
                <a:cs typeface="Symbol"/>
              </a:rPr>
              <a:t></a:t>
            </a:r>
            <a:r>
              <a:rPr dirty="0" sz="750" spc="5">
                <a:latin typeface="Times New Roman"/>
                <a:cs typeface="Times New Roman"/>
              </a:rPr>
              <a:t>1</a:t>
            </a:r>
            <a:endParaRPr sz="750">
              <a:latin typeface="Times New Roman"/>
              <a:cs typeface="Times New Roman"/>
            </a:endParaRPr>
          </a:p>
        </p:txBody>
      </p:sp>
      <p:sp>
        <p:nvSpPr>
          <p:cNvPr id="18" name="object 18"/>
          <p:cNvSpPr txBox="1"/>
          <p:nvPr/>
        </p:nvSpPr>
        <p:spPr>
          <a:xfrm>
            <a:off x="2301239" y="6896909"/>
            <a:ext cx="428625" cy="225425"/>
          </a:xfrm>
          <a:prstGeom prst="rect">
            <a:avLst/>
          </a:prstGeom>
        </p:spPr>
        <p:txBody>
          <a:bodyPr wrap="square" lIns="0" tIns="13970" rIns="0" bIns="0" rtlCol="0" vert="horz">
            <a:spAutoFit/>
          </a:bodyPr>
          <a:lstStyle/>
          <a:p>
            <a:pPr>
              <a:lnSpc>
                <a:spcPct val="100000"/>
              </a:lnSpc>
              <a:spcBef>
                <a:spcPts val="110"/>
              </a:spcBef>
            </a:pPr>
            <a:r>
              <a:rPr dirty="0" sz="1300" spc="20" i="1">
                <a:latin typeface="Times New Roman"/>
                <a:cs typeface="Times New Roman"/>
              </a:rPr>
              <a:t>p</a:t>
            </a:r>
            <a:r>
              <a:rPr dirty="0" sz="1300" spc="20">
                <a:latin typeface="Times New Roman"/>
                <a:cs typeface="Times New Roman"/>
              </a:rPr>
              <a:t>(</a:t>
            </a:r>
            <a:r>
              <a:rPr dirty="0" sz="1300" spc="20" b="1">
                <a:latin typeface="Times New Roman"/>
                <a:cs typeface="Times New Roman"/>
              </a:rPr>
              <a:t>x</a:t>
            </a:r>
            <a:r>
              <a:rPr dirty="0" sz="1300" spc="20">
                <a:latin typeface="Times New Roman"/>
                <a:cs typeface="Times New Roman"/>
              </a:rPr>
              <a:t>)</a:t>
            </a:r>
            <a:r>
              <a:rPr dirty="0" sz="1300" spc="-100">
                <a:latin typeface="Times New Roman"/>
                <a:cs typeface="Times New Roman"/>
              </a:rPr>
              <a:t> </a:t>
            </a:r>
            <a:r>
              <a:rPr dirty="0" sz="1300" spc="5">
                <a:latin typeface="Symbol"/>
                <a:cs typeface="Symbol"/>
              </a:rPr>
              <a:t></a:t>
            </a:r>
            <a:endParaRPr sz="1300">
              <a:latin typeface="Symbol"/>
              <a:cs typeface="Symbol"/>
            </a:endParaRPr>
          </a:p>
        </p:txBody>
      </p:sp>
      <p:sp>
        <p:nvSpPr>
          <p:cNvPr id="19" name="object 19"/>
          <p:cNvSpPr txBox="1"/>
          <p:nvPr/>
        </p:nvSpPr>
        <p:spPr>
          <a:xfrm>
            <a:off x="2727183" y="7020311"/>
            <a:ext cx="998219" cy="284480"/>
          </a:xfrm>
          <a:prstGeom prst="rect">
            <a:avLst/>
          </a:prstGeom>
        </p:spPr>
        <p:txBody>
          <a:bodyPr wrap="square" lIns="0" tIns="13970" rIns="0" bIns="0" rtlCol="0" vert="horz">
            <a:spAutoFit/>
          </a:bodyPr>
          <a:lstStyle/>
          <a:p>
            <a:pPr marL="351155">
              <a:lnSpc>
                <a:spcPts val="650"/>
              </a:lnSpc>
              <a:spcBef>
                <a:spcPts val="110"/>
              </a:spcBef>
              <a:tabLst>
                <a:tab pos="845185" algn="l"/>
              </a:tabLst>
            </a:pPr>
            <a:r>
              <a:rPr dirty="0" sz="750" spc="10" i="1">
                <a:latin typeface="Times New Roman"/>
                <a:cs typeface="Times New Roman"/>
              </a:rPr>
              <a:t>m	</a:t>
            </a:r>
            <a:r>
              <a:rPr dirty="0" sz="750" spc="5">
                <a:latin typeface="Times New Roman"/>
                <a:cs typeface="Times New Roman"/>
              </a:rPr>
              <a:t>1</a:t>
            </a:r>
            <a:endParaRPr sz="750">
              <a:latin typeface="Times New Roman"/>
              <a:cs typeface="Times New Roman"/>
            </a:endParaRPr>
          </a:p>
          <a:p>
            <a:pPr marL="38100">
              <a:lnSpc>
                <a:spcPts val="1370"/>
              </a:lnSpc>
            </a:pPr>
            <a:r>
              <a:rPr dirty="0" sz="1300" spc="-25">
                <a:latin typeface="Times New Roman"/>
                <a:cs typeface="Times New Roman"/>
              </a:rPr>
              <a:t>(2</a:t>
            </a:r>
            <a:r>
              <a:rPr dirty="0" sz="1350" spc="-25" i="1">
                <a:latin typeface="Symbol"/>
                <a:cs typeface="Symbol"/>
              </a:rPr>
              <a:t></a:t>
            </a:r>
            <a:r>
              <a:rPr dirty="0" sz="1350" spc="-25" i="1">
                <a:latin typeface="Times New Roman"/>
                <a:cs typeface="Times New Roman"/>
              </a:rPr>
              <a:t> </a:t>
            </a:r>
            <a:r>
              <a:rPr dirty="0" sz="1300">
                <a:latin typeface="Times New Roman"/>
                <a:cs typeface="Times New Roman"/>
              </a:rPr>
              <a:t>) </a:t>
            </a:r>
            <a:r>
              <a:rPr dirty="0" baseline="29629" sz="1125" spc="7">
                <a:latin typeface="Times New Roman"/>
                <a:cs typeface="Times New Roman"/>
              </a:rPr>
              <a:t>2 </a:t>
            </a:r>
            <a:r>
              <a:rPr dirty="0" sz="1300">
                <a:latin typeface="Times New Roman"/>
                <a:cs typeface="Times New Roman"/>
              </a:rPr>
              <a:t>|| </a:t>
            </a:r>
            <a:r>
              <a:rPr dirty="0" sz="1300" spc="5" b="1">
                <a:latin typeface="Times New Roman"/>
                <a:cs typeface="Times New Roman"/>
              </a:rPr>
              <a:t>Σ </a:t>
            </a:r>
            <a:r>
              <a:rPr dirty="0" sz="1300">
                <a:latin typeface="Times New Roman"/>
                <a:cs typeface="Times New Roman"/>
              </a:rPr>
              <a:t>||</a:t>
            </a:r>
            <a:r>
              <a:rPr dirty="0" sz="1300" spc="-120">
                <a:latin typeface="Times New Roman"/>
                <a:cs typeface="Times New Roman"/>
              </a:rPr>
              <a:t> </a:t>
            </a:r>
            <a:r>
              <a:rPr dirty="0" baseline="29629" sz="1125" spc="7">
                <a:latin typeface="Times New Roman"/>
                <a:cs typeface="Times New Roman"/>
              </a:rPr>
              <a:t>2</a:t>
            </a:r>
            <a:endParaRPr baseline="29629" sz="1125">
              <a:latin typeface="Times New Roman"/>
              <a:cs typeface="Times New Roman"/>
            </a:endParaRPr>
          </a:p>
        </p:txBody>
      </p:sp>
      <p:sp>
        <p:nvSpPr>
          <p:cNvPr id="20" name="object 20"/>
          <p:cNvSpPr txBox="1"/>
          <p:nvPr/>
        </p:nvSpPr>
        <p:spPr>
          <a:xfrm>
            <a:off x="4230623" y="7792696"/>
            <a:ext cx="61594" cy="178435"/>
          </a:xfrm>
          <a:prstGeom prst="rect">
            <a:avLst/>
          </a:prstGeom>
        </p:spPr>
        <p:txBody>
          <a:bodyPr wrap="square" lIns="0" tIns="12700" rIns="0" bIns="0" rtlCol="0" vert="horz">
            <a:spAutoFit/>
          </a:bodyPr>
          <a:lstStyle/>
          <a:p>
            <a:pPr>
              <a:lnSpc>
                <a:spcPct val="100000"/>
              </a:lnSpc>
              <a:spcBef>
                <a:spcPts val="100"/>
              </a:spcBef>
            </a:pPr>
            <a:r>
              <a:rPr dirty="0" sz="1000" spc="-365">
                <a:latin typeface="Symbol"/>
                <a:cs typeface="Symbol"/>
              </a:rPr>
              <a:t>⎟</a:t>
            </a:r>
            <a:endParaRPr sz="1000">
              <a:latin typeface="Symbol"/>
              <a:cs typeface="Symbol"/>
            </a:endParaRPr>
          </a:p>
        </p:txBody>
      </p:sp>
      <p:sp>
        <p:nvSpPr>
          <p:cNvPr id="21" name="object 21"/>
          <p:cNvSpPr txBox="1"/>
          <p:nvPr/>
        </p:nvSpPr>
        <p:spPr>
          <a:xfrm>
            <a:off x="3996696" y="7548860"/>
            <a:ext cx="295910" cy="178435"/>
          </a:xfrm>
          <a:prstGeom prst="rect">
            <a:avLst/>
          </a:prstGeom>
        </p:spPr>
        <p:txBody>
          <a:bodyPr wrap="square" lIns="0" tIns="12700" rIns="0" bIns="0" rtlCol="0" vert="horz">
            <a:spAutoFit/>
          </a:bodyPr>
          <a:lstStyle/>
          <a:p>
            <a:pPr>
              <a:lnSpc>
                <a:spcPct val="100000"/>
              </a:lnSpc>
              <a:spcBef>
                <a:spcPts val="100"/>
              </a:spcBef>
              <a:tabLst>
                <a:tab pos="233679" algn="l"/>
              </a:tabLst>
            </a:pPr>
            <a:r>
              <a:rPr dirty="0" sz="1000" spc="-365">
                <a:latin typeface="Symbol"/>
                <a:cs typeface="Symbol"/>
              </a:rPr>
              <a:t>⎜</a:t>
            </a:r>
            <a:r>
              <a:rPr dirty="0" sz="1000" spc="-365">
                <a:latin typeface="Times New Roman"/>
                <a:cs typeface="Times New Roman"/>
              </a:rPr>
              <a:t>	</a:t>
            </a:r>
            <a:r>
              <a:rPr dirty="0" sz="1000" spc="-570">
                <a:latin typeface="Symbol"/>
                <a:cs typeface="Symbol"/>
              </a:rPr>
              <a:t>⎟</a:t>
            </a:r>
            <a:endParaRPr sz="1000">
              <a:latin typeface="Symbol"/>
              <a:cs typeface="Symbol"/>
            </a:endParaRPr>
          </a:p>
        </p:txBody>
      </p:sp>
      <p:sp>
        <p:nvSpPr>
          <p:cNvPr id="22" name="object 22"/>
          <p:cNvSpPr txBox="1"/>
          <p:nvPr/>
        </p:nvSpPr>
        <p:spPr>
          <a:xfrm>
            <a:off x="3971296" y="7673457"/>
            <a:ext cx="346710" cy="186690"/>
          </a:xfrm>
          <a:prstGeom prst="rect">
            <a:avLst/>
          </a:prstGeom>
        </p:spPr>
        <p:txBody>
          <a:bodyPr wrap="square" lIns="0" tIns="13335" rIns="0" bIns="0" rtlCol="0" vert="horz">
            <a:spAutoFit/>
          </a:bodyPr>
          <a:lstStyle/>
          <a:p>
            <a:pPr marL="25400">
              <a:lnSpc>
                <a:spcPct val="100000"/>
              </a:lnSpc>
              <a:spcBef>
                <a:spcPts val="105"/>
              </a:spcBef>
            </a:pPr>
            <a:r>
              <a:rPr dirty="0" baseline="5555" sz="1500" spc="-547">
                <a:latin typeface="Symbol"/>
                <a:cs typeface="Symbol"/>
              </a:rPr>
              <a:t>⎜</a:t>
            </a:r>
            <a:r>
              <a:rPr dirty="0" baseline="5555" sz="1500" spc="-89">
                <a:latin typeface="Times New Roman"/>
                <a:cs typeface="Times New Roman"/>
              </a:rPr>
              <a:t> </a:t>
            </a:r>
            <a:r>
              <a:rPr dirty="0" baseline="13227" sz="1575" spc="52" i="1">
                <a:latin typeface="Symbol"/>
                <a:cs typeface="Symbol"/>
              </a:rPr>
              <a:t></a:t>
            </a:r>
            <a:r>
              <a:rPr dirty="0" sz="550" spc="35">
                <a:latin typeface="Times New Roman"/>
                <a:cs typeface="Times New Roman"/>
              </a:rPr>
              <a:t>2</a:t>
            </a:r>
            <a:r>
              <a:rPr dirty="0" sz="550" spc="90">
                <a:latin typeface="Times New Roman"/>
                <a:cs typeface="Times New Roman"/>
              </a:rPr>
              <a:t> </a:t>
            </a:r>
            <a:r>
              <a:rPr dirty="0" baseline="5555" sz="1500" spc="-930">
                <a:latin typeface="Symbol"/>
                <a:cs typeface="Symbol"/>
              </a:rPr>
              <a:t>⎟</a:t>
            </a:r>
            <a:endParaRPr baseline="5555" sz="1500">
              <a:latin typeface="Symbol"/>
              <a:cs typeface="Symbol"/>
            </a:endParaRPr>
          </a:p>
        </p:txBody>
      </p:sp>
      <p:sp>
        <p:nvSpPr>
          <p:cNvPr id="23" name="object 23"/>
          <p:cNvSpPr txBox="1"/>
          <p:nvPr/>
        </p:nvSpPr>
        <p:spPr>
          <a:xfrm>
            <a:off x="3971296" y="7460099"/>
            <a:ext cx="346710" cy="186690"/>
          </a:xfrm>
          <a:prstGeom prst="rect">
            <a:avLst/>
          </a:prstGeom>
        </p:spPr>
        <p:txBody>
          <a:bodyPr wrap="square" lIns="0" tIns="13335" rIns="0" bIns="0" rtlCol="0" vert="horz">
            <a:spAutoFit/>
          </a:bodyPr>
          <a:lstStyle/>
          <a:p>
            <a:pPr marL="25400">
              <a:lnSpc>
                <a:spcPct val="100000"/>
              </a:lnSpc>
              <a:spcBef>
                <a:spcPts val="105"/>
              </a:spcBef>
            </a:pPr>
            <a:r>
              <a:rPr dirty="0" sz="1000" spc="-365">
                <a:latin typeface="Symbol"/>
                <a:cs typeface="Symbol"/>
              </a:rPr>
              <a:t>⎛</a:t>
            </a:r>
            <a:r>
              <a:rPr dirty="0" sz="1000" spc="-5">
                <a:latin typeface="Times New Roman"/>
                <a:cs typeface="Times New Roman"/>
              </a:rPr>
              <a:t> </a:t>
            </a:r>
            <a:r>
              <a:rPr dirty="0" baseline="2645" sz="1575" i="1">
                <a:latin typeface="Symbol"/>
                <a:cs typeface="Symbol"/>
              </a:rPr>
              <a:t></a:t>
            </a:r>
            <a:r>
              <a:rPr dirty="0" baseline="-20202" sz="825">
                <a:latin typeface="Times New Roman"/>
                <a:cs typeface="Times New Roman"/>
              </a:rPr>
              <a:t>1</a:t>
            </a:r>
            <a:r>
              <a:rPr dirty="0" baseline="-20202" sz="825" spc="157">
                <a:latin typeface="Times New Roman"/>
                <a:cs typeface="Times New Roman"/>
              </a:rPr>
              <a:t> </a:t>
            </a:r>
            <a:r>
              <a:rPr dirty="0" sz="1000" spc="-620">
                <a:latin typeface="Symbol"/>
                <a:cs typeface="Symbol"/>
              </a:rPr>
              <a:t>⎞</a:t>
            </a:r>
            <a:endParaRPr sz="1000">
              <a:latin typeface="Symbol"/>
              <a:cs typeface="Symbol"/>
            </a:endParaRPr>
          </a:p>
        </p:txBody>
      </p:sp>
      <p:sp>
        <p:nvSpPr>
          <p:cNvPr id="24" name="object 24"/>
          <p:cNvSpPr txBox="1"/>
          <p:nvPr/>
        </p:nvSpPr>
        <p:spPr>
          <a:xfrm>
            <a:off x="3762502" y="7743926"/>
            <a:ext cx="321310" cy="178435"/>
          </a:xfrm>
          <a:prstGeom prst="rect">
            <a:avLst/>
          </a:prstGeom>
        </p:spPr>
        <p:txBody>
          <a:bodyPr wrap="square" lIns="0" tIns="12700" rIns="0" bIns="0" rtlCol="0" vert="horz">
            <a:spAutoFit/>
          </a:bodyPr>
          <a:lstStyle/>
          <a:p>
            <a:pPr marL="25400">
              <a:lnSpc>
                <a:spcPct val="100000"/>
              </a:lnSpc>
              <a:spcBef>
                <a:spcPts val="100"/>
              </a:spcBef>
            </a:pPr>
            <a:r>
              <a:rPr dirty="0" sz="1000" b="1">
                <a:latin typeface="Times New Roman"/>
                <a:cs typeface="Times New Roman"/>
              </a:rPr>
              <a:t>μ </a:t>
            </a:r>
            <a:r>
              <a:rPr dirty="0" sz="1000">
                <a:latin typeface="Symbol"/>
                <a:cs typeface="Symbol"/>
              </a:rPr>
              <a:t></a:t>
            </a:r>
            <a:r>
              <a:rPr dirty="0" sz="1000" spc="-65">
                <a:latin typeface="Times New Roman"/>
                <a:cs typeface="Times New Roman"/>
              </a:rPr>
              <a:t> </a:t>
            </a:r>
            <a:r>
              <a:rPr dirty="0" baseline="-22222" sz="1500" spc="-547">
                <a:latin typeface="Symbol"/>
                <a:cs typeface="Symbol"/>
              </a:rPr>
              <a:t>⎜</a:t>
            </a:r>
            <a:endParaRPr baseline="-22222" sz="1500">
              <a:latin typeface="Symbol"/>
              <a:cs typeface="Symbol"/>
            </a:endParaRPr>
          </a:p>
        </p:txBody>
      </p:sp>
      <p:sp>
        <p:nvSpPr>
          <p:cNvPr id="25" name="object 25"/>
          <p:cNvSpPr txBox="1"/>
          <p:nvPr/>
        </p:nvSpPr>
        <p:spPr>
          <a:xfrm>
            <a:off x="2634236" y="6062961"/>
            <a:ext cx="317500" cy="178435"/>
          </a:xfrm>
          <a:prstGeom prst="rect">
            <a:avLst/>
          </a:prstGeom>
        </p:spPr>
        <p:txBody>
          <a:bodyPr wrap="square" lIns="0" tIns="12700" rIns="0" bIns="0" rtlCol="0" vert="horz">
            <a:spAutoFit/>
          </a:bodyPr>
          <a:lstStyle/>
          <a:p>
            <a:pPr>
              <a:lnSpc>
                <a:spcPct val="100000"/>
              </a:lnSpc>
              <a:spcBef>
                <a:spcPts val="100"/>
              </a:spcBef>
              <a:tabLst>
                <a:tab pos="255904" algn="l"/>
              </a:tabLst>
            </a:pPr>
            <a:r>
              <a:rPr dirty="0" sz="1000" spc="-365">
                <a:latin typeface="Symbol"/>
                <a:cs typeface="Symbol"/>
              </a:rPr>
              <a:t>⎜</a:t>
            </a:r>
            <a:r>
              <a:rPr dirty="0" sz="1000" spc="-365">
                <a:latin typeface="Times New Roman"/>
                <a:cs typeface="Times New Roman"/>
              </a:rPr>
              <a:t>	</a:t>
            </a:r>
            <a:r>
              <a:rPr dirty="0" sz="1000" spc="-570">
                <a:latin typeface="Symbol"/>
                <a:cs typeface="Symbol"/>
              </a:rPr>
              <a:t>⎟</a:t>
            </a:r>
            <a:endParaRPr sz="1000">
              <a:latin typeface="Symbol"/>
              <a:cs typeface="Symbol"/>
            </a:endParaRPr>
          </a:p>
        </p:txBody>
      </p:sp>
      <p:sp>
        <p:nvSpPr>
          <p:cNvPr id="26" name="object 26"/>
          <p:cNvSpPr txBox="1"/>
          <p:nvPr/>
        </p:nvSpPr>
        <p:spPr>
          <a:xfrm>
            <a:off x="2608836" y="6427952"/>
            <a:ext cx="368300" cy="328295"/>
          </a:xfrm>
          <a:prstGeom prst="rect">
            <a:avLst/>
          </a:prstGeom>
        </p:spPr>
        <p:txBody>
          <a:bodyPr wrap="square" lIns="0" tIns="12700" rIns="0" bIns="0" rtlCol="0" vert="horz">
            <a:spAutoFit/>
          </a:bodyPr>
          <a:lstStyle/>
          <a:p>
            <a:pPr marL="25400">
              <a:lnSpc>
                <a:spcPts val="1190"/>
              </a:lnSpc>
              <a:spcBef>
                <a:spcPts val="100"/>
              </a:spcBef>
              <a:tabLst>
                <a:tab pos="281305" algn="l"/>
              </a:tabLst>
            </a:pPr>
            <a:r>
              <a:rPr dirty="0" sz="1000" spc="-365">
                <a:latin typeface="Symbol"/>
                <a:cs typeface="Symbol"/>
              </a:rPr>
              <a:t>⎜</a:t>
            </a:r>
            <a:r>
              <a:rPr dirty="0" sz="1000" spc="-365">
                <a:latin typeface="Times New Roman"/>
                <a:cs typeface="Times New Roman"/>
              </a:rPr>
              <a:t>	</a:t>
            </a:r>
            <a:r>
              <a:rPr dirty="0" sz="1000" spc="-365">
                <a:latin typeface="Symbol"/>
                <a:cs typeface="Symbol"/>
              </a:rPr>
              <a:t>⎟</a:t>
            </a:r>
            <a:endParaRPr sz="1000">
              <a:latin typeface="Symbol"/>
              <a:cs typeface="Symbol"/>
            </a:endParaRPr>
          </a:p>
          <a:p>
            <a:pPr marL="25400">
              <a:lnSpc>
                <a:spcPts val="1190"/>
              </a:lnSpc>
            </a:pPr>
            <a:r>
              <a:rPr dirty="0" sz="1000" spc="-365">
                <a:latin typeface="Symbol"/>
                <a:cs typeface="Symbol"/>
              </a:rPr>
              <a:t>⎝</a:t>
            </a:r>
            <a:r>
              <a:rPr dirty="0" sz="1000" spc="-65">
                <a:latin typeface="Times New Roman"/>
                <a:cs typeface="Times New Roman"/>
              </a:rPr>
              <a:t> </a:t>
            </a:r>
            <a:r>
              <a:rPr dirty="0" baseline="13888" sz="1500" i="1">
                <a:latin typeface="Times New Roman"/>
                <a:cs typeface="Times New Roman"/>
              </a:rPr>
              <a:t>X </a:t>
            </a:r>
            <a:r>
              <a:rPr dirty="0" sz="550" spc="20" i="1">
                <a:latin typeface="Times New Roman"/>
                <a:cs typeface="Times New Roman"/>
              </a:rPr>
              <a:t>m</a:t>
            </a:r>
            <a:r>
              <a:rPr dirty="0" sz="550" spc="-70" i="1">
                <a:latin typeface="Times New Roman"/>
                <a:cs typeface="Times New Roman"/>
              </a:rPr>
              <a:t> </a:t>
            </a:r>
            <a:r>
              <a:rPr dirty="0" sz="1000" spc="-620">
                <a:latin typeface="Symbol"/>
                <a:cs typeface="Symbol"/>
              </a:rPr>
              <a:t>⎠</a:t>
            </a:r>
            <a:endParaRPr sz="1000">
              <a:latin typeface="Symbol"/>
              <a:cs typeface="Symbol"/>
            </a:endParaRPr>
          </a:p>
        </p:txBody>
      </p:sp>
      <p:sp>
        <p:nvSpPr>
          <p:cNvPr id="27" name="object 27"/>
          <p:cNvSpPr txBox="1"/>
          <p:nvPr/>
        </p:nvSpPr>
        <p:spPr>
          <a:xfrm>
            <a:off x="2608836" y="6306796"/>
            <a:ext cx="368300" cy="178435"/>
          </a:xfrm>
          <a:prstGeom prst="rect">
            <a:avLst/>
          </a:prstGeom>
        </p:spPr>
        <p:txBody>
          <a:bodyPr wrap="square" lIns="0" tIns="12700" rIns="0" bIns="0" rtlCol="0" vert="horz">
            <a:spAutoFit/>
          </a:bodyPr>
          <a:lstStyle/>
          <a:p>
            <a:pPr marL="25400">
              <a:lnSpc>
                <a:spcPct val="100000"/>
              </a:lnSpc>
              <a:spcBef>
                <a:spcPts val="100"/>
              </a:spcBef>
            </a:pPr>
            <a:r>
              <a:rPr dirty="0" sz="1000" spc="-365">
                <a:latin typeface="Symbol"/>
                <a:cs typeface="Symbol"/>
              </a:rPr>
              <a:t>⎜</a:t>
            </a:r>
            <a:r>
              <a:rPr dirty="0" sz="1000" spc="370">
                <a:latin typeface="Times New Roman"/>
                <a:cs typeface="Times New Roman"/>
              </a:rPr>
              <a:t> </a:t>
            </a:r>
            <a:r>
              <a:rPr dirty="0" baseline="-19444" sz="1500" spc="-750">
                <a:latin typeface="Arial"/>
                <a:cs typeface="Arial"/>
              </a:rPr>
              <a:t>M</a:t>
            </a:r>
            <a:r>
              <a:rPr dirty="0" baseline="-19444" sz="1500" spc="465">
                <a:latin typeface="Arial"/>
                <a:cs typeface="Arial"/>
              </a:rPr>
              <a:t> </a:t>
            </a:r>
            <a:r>
              <a:rPr dirty="0" sz="1000" spc="-625">
                <a:latin typeface="Symbol"/>
                <a:cs typeface="Symbol"/>
              </a:rPr>
              <a:t>⎟</a:t>
            </a:r>
            <a:endParaRPr sz="1000">
              <a:latin typeface="Symbol"/>
              <a:cs typeface="Symbol"/>
            </a:endParaRPr>
          </a:p>
        </p:txBody>
      </p:sp>
      <p:sp>
        <p:nvSpPr>
          <p:cNvPr id="28" name="object 28"/>
          <p:cNvSpPr txBox="1"/>
          <p:nvPr/>
        </p:nvSpPr>
        <p:spPr>
          <a:xfrm>
            <a:off x="2449576" y="5525516"/>
            <a:ext cx="2810510" cy="634365"/>
          </a:xfrm>
          <a:prstGeom prst="rect">
            <a:avLst/>
          </a:prstGeom>
        </p:spPr>
        <p:txBody>
          <a:bodyPr wrap="square" lIns="0" tIns="12700" rIns="0" bIns="0" rtlCol="0" vert="horz">
            <a:spAutoFit/>
          </a:bodyPr>
          <a:lstStyle/>
          <a:p>
            <a:pPr marL="25400">
              <a:lnSpc>
                <a:spcPct val="100000"/>
              </a:lnSpc>
              <a:spcBef>
                <a:spcPts val="100"/>
              </a:spcBef>
            </a:pPr>
            <a:r>
              <a:rPr dirty="0" sz="2200" spc="-5">
                <a:solidFill>
                  <a:srgbClr val="006500"/>
                </a:solidFill>
                <a:latin typeface="Tahoma"/>
                <a:cs typeface="Tahoma"/>
              </a:rPr>
              <a:t>Multivariate</a:t>
            </a:r>
            <a:r>
              <a:rPr dirty="0" sz="2200" spc="-55">
                <a:solidFill>
                  <a:srgbClr val="006500"/>
                </a:solidFill>
                <a:latin typeface="Tahoma"/>
                <a:cs typeface="Tahoma"/>
              </a:rPr>
              <a:t> </a:t>
            </a:r>
            <a:r>
              <a:rPr dirty="0" sz="2200" spc="-5">
                <a:solidFill>
                  <a:srgbClr val="006500"/>
                </a:solidFill>
                <a:latin typeface="Tahoma"/>
                <a:cs typeface="Tahoma"/>
              </a:rPr>
              <a:t>Gaussians</a:t>
            </a:r>
            <a:endParaRPr sz="2200">
              <a:latin typeface="Tahoma"/>
              <a:cs typeface="Tahoma"/>
            </a:endParaRPr>
          </a:p>
          <a:p>
            <a:pPr marL="184150">
              <a:lnSpc>
                <a:spcPct val="100000"/>
              </a:lnSpc>
              <a:spcBef>
                <a:spcPts val="950"/>
              </a:spcBef>
            </a:pPr>
            <a:r>
              <a:rPr dirty="0" sz="1000" spc="-365">
                <a:latin typeface="Symbol"/>
                <a:cs typeface="Symbol"/>
              </a:rPr>
              <a:t>⎛</a:t>
            </a:r>
            <a:r>
              <a:rPr dirty="0" sz="1000" spc="95">
                <a:latin typeface="Times New Roman"/>
                <a:cs typeface="Times New Roman"/>
              </a:rPr>
              <a:t> </a:t>
            </a:r>
            <a:r>
              <a:rPr dirty="0" baseline="2777" sz="1500" i="1">
                <a:latin typeface="Times New Roman"/>
                <a:cs typeface="Times New Roman"/>
              </a:rPr>
              <a:t>X </a:t>
            </a:r>
            <a:r>
              <a:rPr dirty="0" baseline="-20202" sz="825" spc="22">
                <a:latin typeface="Times New Roman"/>
                <a:cs typeface="Times New Roman"/>
              </a:rPr>
              <a:t>1</a:t>
            </a:r>
            <a:r>
              <a:rPr dirty="0" baseline="-20202" sz="825" spc="-30">
                <a:latin typeface="Times New Roman"/>
                <a:cs typeface="Times New Roman"/>
              </a:rPr>
              <a:t> </a:t>
            </a:r>
            <a:r>
              <a:rPr dirty="0" sz="1000" spc="-365">
                <a:latin typeface="Symbol"/>
                <a:cs typeface="Symbol"/>
              </a:rPr>
              <a:t>⎞</a:t>
            </a:r>
            <a:endParaRPr sz="1000">
              <a:latin typeface="Symbol"/>
              <a:cs typeface="Symbol"/>
            </a:endParaRPr>
          </a:p>
        </p:txBody>
      </p:sp>
      <p:sp>
        <p:nvSpPr>
          <p:cNvPr id="29" name="object 29"/>
          <p:cNvSpPr txBox="1"/>
          <p:nvPr/>
        </p:nvSpPr>
        <p:spPr>
          <a:xfrm>
            <a:off x="1819143" y="6258026"/>
            <a:ext cx="1158240" cy="178435"/>
          </a:xfrm>
          <a:prstGeom prst="rect">
            <a:avLst/>
          </a:prstGeom>
        </p:spPr>
        <p:txBody>
          <a:bodyPr wrap="square" lIns="0" tIns="12700" rIns="0" bIns="0" rtlCol="0" vert="horz">
            <a:spAutoFit/>
          </a:bodyPr>
          <a:lstStyle/>
          <a:p>
            <a:pPr marL="25400">
              <a:lnSpc>
                <a:spcPct val="100000"/>
              </a:lnSpc>
              <a:spcBef>
                <a:spcPts val="100"/>
              </a:spcBef>
            </a:pPr>
            <a:r>
              <a:rPr dirty="0" sz="1000">
                <a:latin typeface="Times New Roman"/>
                <a:cs typeface="Times New Roman"/>
              </a:rPr>
              <a:t>Write r.v. </a:t>
            </a:r>
            <a:r>
              <a:rPr dirty="0" sz="1000" b="1">
                <a:latin typeface="Times New Roman"/>
                <a:cs typeface="Times New Roman"/>
              </a:rPr>
              <a:t>X </a:t>
            </a:r>
            <a:r>
              <a:rPr dirty="0" sz="1000">
                <a:latin typeface="Symbol"/>
                <a:cs typeface="Symbol"/>
              </a:rPr>
              <a:t></a:t>
            </a:r>
            <a:r>
              <a:rPr dirty="0" sz="1000">
                <a:latin typeface="Times New Roman"/>
                <a:cs typeface="Times New Roman"/>
              </a:rPr>
              <a:t> </a:t>
            </a:r>
            <a:r>
              <a:rPr dirty="0" baseline="33333" sz="1500" spc="-547">
                <a:latin typeface="Symbol"/>
                <a:cs typeface="Symbol"/>
              </a:rPr>
              <a:t>⎜</a:t>
            </a:r>
            <a:r>
              <a:rPr dirty="0" baseline="33333" sz="1500" spc="52">
                <a:latin typeface="Times New Roman"/>
                <a:cs typeface="Times New Roman"/>
              </a:rPr>
              <a:t> </a:t>
            </a:r>
            <a:r>
              <a:rPr dirty="0" baseline="41666" sz="1500" i="1">
                <a:latin typeface="Times New Roman"/>
                <a:cs typeface="Times New Roman"/>
              </a:rPr>
              <a:t>X </a:t>
            </a:r>
            <a:r>
              <a:rPr dirty="0" baseline="50505" sz="825" spc="22">
                <a:latin typeface="Times New Roman"/>
                <a:cs typeface="Times New Roman"/>
              </a:rPr>
              <a:t>2</a:t>
            </a:r>
            <a:r>
              <a:rPr dirty="0" baseline="50505" sz="825" spc="60">
                <a:latin typeface="Times New Roman"/>
                <a:cs typeface="Times New Roman"/>
              </a:rPr>
              <a:t> </a:t>
            </a:r>
            <a:r>
              <a:rPr dirty="0" baseline="33333" sz="1500" spc="-914">
                <a:latin typeface="Symbol"/>
                <a:cs typeface="Symbol"/>
              </a:rPr>
              <a:t>⎟</a:t>
            </a:r>
            <a:endParaRPr baseline="33333" sz="1500">
              <a:latin typeface="Symbol"/>
              <a:cs typeface="Symbol"/>
            </a:endParaRPr>
          </a:p>
        </p:txBody>
      </p:sp>
      <p:sp>
        <p:nvSpPr>
          <p:cNvPr id="30" name="object 30"/>
          <p:cNvSpPr txBox="1"/>
          <p:nvPr/>
        </p:nvSpPr>
        <p:spPr>
          <a:xfrm>
            <a:off x="5839205" y="7991964"/>
            <a:ext cx="61594" cy="178435"/>
          </a:xfrm>
          <a:prstGeom prst="rect">
            <a:avLst/>
          </a:prstGeom>
        </p:spPr>
        <p:txBody>
          <a:bodyPr wrap="square" lIns="0" tIns="12700" rIns="0" bIns="0" rtlCol="0" vert="horz">
            <a:spAutoFit/>
          </a:bodyPr>
          <a:lstStyle/>
          <a:p>
            <a:pPr>
              <a:lnSpc>
                <a:spcPct val="100000"/>
              </a:lnSpc>
              <a:spcBef>
                <a:spcPts val="100"/>
              </a:spcBef>
            </a:pPr>
            <a:r>
              <a:rPr dirty="0" sz="1000" spc="-360">
                <a:latin typeface="Symbol"/>
                <a:cs typeface="Symbol"/>
              </a:rPr>
              <a:t>⎟</a:t>
            </a:r>
            <a:endParaRPr sz="1000">
              <a:latin typeface="Symbol"/>
              <a:cs typeface="Symbol"/>
            </a:endParaRPr>
          </a:p>
        </p:txBody>
      </p:sp>
      <p:sp>
        <p:nvSpPr>
          <p:cNvPr id="31" name="object 31"/>
          <p:cNvSpPr txBox="1"/>
          <p:nvPr/>
        </p:nvSpPr>
        <p:spPr>
          <a:xfrm>
            <a:off x="5839205" y="7907386"/>
            <a:ext cx="61594" cy="178435"/>
          </a:xfrm>
          <a:prstGeom prst="rect">
            <a:avLst/>
          </a:prstGeom>
        </p:spPr>
        <p:txBody>
          <a:bodyPr wrap="square" lIns="0" tIns="12700" rIns="0" bIns="0" rtlCol="0" vert="horz">
            <a:spAutoFit/>
          </a:bodyPr>
          <a:lstStyle/>
          <a:p>
            <a:pPr>
              <a:lnSpc>
                <a:spcPct val="100000"/>
              </a:lnSpc>
              <a:spcBef>
                <a:spcPts val="100"/>
              </a:spcBef>
            </a:pPr>
            <a:r>
              <a:rPr dirty="0" sz="1000" spc="-360">
                <a:latin typeface="Symbol"/>
                <a:cs typeface="Symbol"/>
              </a:rPr>
              <a:t>⎟</a:t>
            </a:r>
            <a:endParaRPr sz="1000">
              <a:latin typeface="Symbol"/>
              <a:cs typeface="Symbol"/>
            </a:endParaRPr>
          </a:p>
        </p:txBody>
      </p:sp>
      <p:sp>
        <p:nvSpPr>
          <p:cNvPr id="32" name="object 32"/>
          <p:cNvSpPr txBox="1"/>
          <p:nvPr/>
        </p:nvSpPr>
        <p:spPr>
          <a:xfrm>
            <a:off x="4661148" y="7907386"/>
            <a:ext cx="61594" cy="178435"/>
          </a:xfrm>
          <a:prstGeom prst="rect">
            <a:avLst/>
          </a:prstGeom>
        </p:spPr>
        <p:txBody>
          <a:bodyPr wrap="square" lIns="0" tIns="12700" rIns="0" bIns="0" rtlCol="0" vert="horz">
            <a:spAutoFit/>
          </a:bodyPr>
          <a:lstStyle/>
          <a:p>
            <a:pPr>
              <a:lnSpc>
                <a:spcPct val="100000"/>
              </a:lnSpc>
              <a:spcBef>
                <a:spcPts val="100"/>
              </a:spcBef>
            </a:pPr>
            <a:r>
              <a:rPr dirty="0" sz="1000" spc="-360">
                <a:latin typeface="Symbol"/>
                <a:cs typeface="Symbol"/>
              </a:rPr>
              <a:t>⎜</a:t>
            </a:r>
            <a:endParaRPr sz="1000">
              <a:latin typeface="Symbol"/>
              <a:cs typeface="Symbol"/>
            </a:endParaRPr>
          </a:p>
        </p:txBody>
      </p:sp>
      <p:sp>
        <p:nvSpPr>
          <p:cNvPr id="33" name="object 33"/>
          <p:cNvSpPr txBox="1"/>
          <p:nvPr/>
        </p:nvSpPr>
        <p:spPr>
          <a:xfrm>
            <a:off x="5711951" y="8035897"/>
            <a:ext cx="50165" cy="114935"/>
          </a:xfrm>
          <a:prstGeom prst="rect">
            <a:avLst/>
          </a:prstGeom>
        </p:spPr>
        <p:txBody>
          <a:bodyPr wrap="square" lIns="0" tIns="17145" rIns="0" bIns="0" rtlCol="0" vert="horz">
            <a:spAutoFit/>
          </a:bodyPr>
          <a:lstStyle/>
          <a:p>
            <a:pPr>
              <a:lnSpc>
                <a:spcPct val="100000"/>
              </a:lnSpc>
              <a:spcBef>
                <a:spcPts val="135"/>
              </a:spcBef>
            </a:pPr>
            <a:r>
              <a:rPr dirty="0" sz="550" spc="15">
                <a:latin typeface="Times New Roman"/>
                <a:cs typeface="Times New Roman"/>
              </a:rPr>
              <a:t>2</a:t>
            </a:r>
            <a:endParaRPr sz="550">
              <a:latin typeface="Times New Roman"/>
              <a:cs typeface="Times New Roman"/>
            </a:endParaRPr>
          </a:p>
        </p:txBody>
      </p:sp>
      <p:sp>
        <p:nvSpPr>
          <p:cNvPr id="34" name="object 34"/>
          <p:cNvSpPr txBox="1"/>
          <p:nvPr/>
        </p:nvSpPr>
        <p:spPr>
          <a:xfrm>
            <a:off x="3933196" y="7913852"/>
            <a:ext cx="2005964" cy="339725"/>
          </a:xfrm>
          <a:prstGeom prst="rect">
            <a:avLst/>
          </a:prstGeom>
        </p:spPr>
        <p:txBody>
          <a:bodyPr wrap="square" lIns="0" tIns="12700" rIns="0" bIns="0" rtlCol="0" vert="horz">
            <a:spAutoFit/>
          </a:bodyPr>
          <a:lstStyle/>
          <a:p>
            <a:pPr marL="63500">
              <a:lnSpc>
                <a:spcPct val="100000"/>
              </a:lnSpc>
              <a:spcBef>
                <a:spcPts val="100"/>
              </a:spcBef>
            </a:pPr>
            <a:r>
              <a:rPr dirty="0" sz="1000" spc="-365">
                <a:latin typeface="Symbol"/>
                <a:cs typeface="Symbol"/>
              </a:rPr>
              <a:t>⎜</a:t>
            </a:r>
            <a:r>
              <a:rPr dirty="0" sz="1000" spc="320">
                <a:latin typeface="Times New Roman"/>
                <a:cs typeface="Times New Roman"/>
              </a:rPr>
              <a:t> </a:t>
            </a:r>
            <a:r>
              <a:rPr dirty="0" baseline="33333" sz="1500" spc="-750">
                <a:latin typeface="Arial"/>
                <a:cs typeface="Arial"/>
              </a:rPr>
              <a:t>M</a:t>
            </a:r>
            <a:r>
              <a:rPr dirty="0" baseline="33333" sz="1500" spc="397">
                <a:latin typeface="Arial"/>
                <a:cs typeface="Arial"/>
              </a:rPr>
              <a:t> </a:t>
            </a:r>
            <a:r>
              <a:rPr dirty="0" sz="1000" spc="-365">
                <a:latin typeface="Symbol"/>
                <a:cs typeface="Symbol"/>
              </a:rPr>
              <a:t>⎟</a:t>
            </a:r>
            <a:endParaRPr sz="1000">
              <a:latin typeface="Symbol"/>
              <a:cs typeface="Symbol"/>
            </a:endParaRPr>
          </a:p>
          <a:p>
            <a:pPr marL="63500">
              <a:lnSpc>
                <a:spcPct val="100000"/>
              </a:lnSpc>
              <a:spcBef>
                <a:spcPts val="10"/>
              </a:spcBef>
              <a:tabLst>
                <a:tab pos="727710" algn="l"/>
                <a:tab pos="1199515" algn="l"/>
                <a:tab pos="1905635" algn="l"/>
              </a:tabLst>
            </a:pPr>
            <a:r>
              <a:rPr dirty="0" baseline="5555" sz="1500" spc="-547">
                <a:latin typeface="Symbol"/>
                <a:cs typeface="Symbol"/>
              </a:rPr>
              <a:t>⎝</a:t>
            </a:r>
            <a:r>
              <a:rPr dirty="0" baseline="5555" sz="1500" spc="-142">
                <a:latin typeface="Times New Roman"/>
                <a:cs typeface="Times New Roman"/>
              </a:rPr>
              <a:t> </a:t>
            </a:r>
            <a:r>
              <a:rPr dirty="0" baseline="18518" sz="1575" spc="-44" i="1">
                <a:latin typeface="Symbol"/>
                <a:cs typeface="Symbol"/>
              </a:rPr>
              <a:t></a:t>
            </a:r>
            <a:r>
              <a:rPr dirty="0" baseline="18518" sz="1575" spc="-254" i="1">
                <a:latin typeface="Times New Roman"/>
                <a:cs typeface="Times New Roman"/>
              </a:rPr>
              <a:t> </a:t>
            </a:r>
            <a:r>
              <a:rPr dirty="0" baseline="10101" sz="825" spc="30" i="1">
                <a:latin typeface="Times New Roman"/>
                <a:cs typeface="Times New Roman"/>
              </a:rPr>
              <a:t>m</a:t>
            </a:r>
            <a:r>
              <a:rPr dirty="0" baseline="10101" sz="825" spc="104" i="1">
                <a:latin typeface="Times New Roman"/>
                <a:cs typeface="Times New Roman"/>
              </a:rPr>
              <a:t> </a:t>
            </a:r>
            <a:r>
              <a:rPr dirty="0" baseline="5555" sz="1500" spc="-547">
                <a:latin typeface="Symbol"/>
                <a:cs typeface="Symbol"/>
              </a:rPr>
              <a:t>⎠</a:t>
            </a:r>
            <a:r>
              <a:rPr dirty="0" baseline="5555" sz="1500" spc="-547">
                <a:latin typeface="Times New Roman"/>
                <a:cs typeface="Times New Roman"/>
              </a:rPr>
              <a:t>	</a:t>
            </a:r>
            <a:r>
              <a:rPr dirty="0" sz="1000" spc="-360">
                <a:latin typeface="Symbol"/>
                <a:cs typeface="Symbol"/>
              </a:rPr>
              <a:t>⎝</a:t>
            </a:r>
            <a:r>
              <a:rPr dirty="0" sz="1000" spc="525">
                <a:latin typeface="Times New Roman"/>
                <a:cs typeface="Times New Roman"/>
              </a:rPr>
              <a:t> </a:t>
            </a:r>
            <a:r>
              <a:rPr dirty="0" sz="550" spc="20">
                <a:latin typeface="Times New Roman"/>
                <a:cs typeface="Times New Roman"/>
              </a:rPr>
              <a:t>1</a:t>
            </a:r>
            <a:r>
              <a:rPr dirty="0" sz="550" spc="20" i="1">
                <a:latin typeface="Times New Roman"/>
                <a:cs typeface="Times New Roman"/>
              </a:rPr>
              <a:t>m	</a:t>
            </a:r>
            <a:r>
              <a:rPr dirty="0" sz="550" spc="15">
                <a:latin typeface="Times New Roman"/>
                <a:cs typeface="Times New Roman"/>
              </a:rPr>
              <a:t>2</a:t>
            </a:r>
            <a:r>
              <a:rPr dirty="0" sz="550" spc="-85">
                <a:latin typeface="Times New Roman"/>
                <a:cs typeface="Times New Roman"/>
              </a:rPr>
              <a:t> </a:t>
            </a:r>
            <a:r>
              <a:rPr dirty="0" sz="550" spc="25" i="1">
                <a:latin typeface="Times New Roman"/>
                <a:cs typeface="Times New Roman"/>
              </a:rPr>
              <a:t>m	</a:t>
            </a:r>
            <a:r>
              <a:rPr dirty="0" sz="1000" spc="-360">
                <a:latin typeface="Symbol"/>
                <a:cs typeface="Symbol"/>
              </a:rPr>
              <a:t>⎠</a:t>
            </a:r>
            <a:endParaRPr sz="1000">
              <a:latin typeface="Symbol"/>
              <a:cs typeface="Symbol"/>
            </a:endParaRPr>
          </a:p>
        </p:txBody>
      </p:sp>
      <p:sp>
        <p:nvSpPr>
          <p:cNvPr id="35" name="object 35"/>
          <p:cNvSpPr txBox="1"/>
          <p:nvPr/>
        </p:nvSpPr>
        <p:spPr>
          <a:xfrm>
            <a:off x="5707381" y="7742525"/>
            <a:ext cx="193675" cy="221615"/>
          </a:xfrm>
          <a:prstGeom prst="rect">
            <a:avLst/>
          </a:prstGeom>
        </p:spPr>
        <p:txBody>
          <a:bodyPr wrap="square" lIns="0" tIns="17145" rIns="0" bIns="0" rtlCol="0" vert="horz">
            <a:spAutoFit/>
          </a:bodyPr>
          <a:lstStyle/>
          <a:p>
            <a:pPr>
              <a:lnSpc>
                <a:spcPts val="484"/>
              </a:lnSpc>
              <a:spcBef>
                <a:spcPts val="135"/>
              </a:spcBef>
            </a:pPr>
            <a:r>
              <a:rPr dirty="0" sz="550" spc="15">
                <a:latin typeface="Times New Roman"/>
                <a:cs typeface="Times New Roman"/>
              </a:rPr>
              <a:t>2</a:t>
            </a:r>
            <a:r>
              <a:rPr dirty="0" sz="550" spc="-95">
                <a:latin typeface="Times New Roman"/>
                <a:cs typeface="Times New Roman"/>
              </a:rPr>
              <a:t> </a:t>
            </a:r>
            <a:r>
              <a:rPr dirty="0" sz="550" spc="25" i="1">
                <a:latin typeface="Times New Roman"/>
                <a:cs typeface="Times New Roman"/>
              </a:rPr>
              <a:t>m</a:t>
            </a:r>
            <a:endParaRPr sz="550">
              <a:latin typeface="Times New Roman"/>
              <a:cs typeface="Times New Roman"/>
            </a:endParaRPr>
          </a:p>
          <a:p>
            <a:pPr algn="r" marR="5080">
              <a:lnSpc>
                <a:spcPts val="1025"/>
              </a:lnSpc>
            </a:pPr>
            <a:r>
              <a:rPr dirty="0" sz="1000" spc="-360">
                <a:latin typeface="Symbol"/>
                <a:cs typeface="Symbol"/>
              </a:rPr>
              <a:t>⎟</a:t>
            </a:r>
            <a:endParaRPr sz="1000">
              <a:latin typeface="Symbol"/>
              <a:cs typeface="Symbol"/>
            </a:endParaRPr>
          </a:p>
        </p:txBody>
      </p:sp>
      <p:sp>
        <p:nvSpPr>
          <p:cNvPr id="36" name="object 36"/>
          <p:cNvSpPr txBox="1"/>
          <p:nvPr/>
        </p:nvSpPr>
        <p:spPr>
          <a:xfrm>
            <a:off x="4816608" y="7742525"/>
            <a:ext cx="87630" cy="114935"/>
          </a:xfrm>
          <a:prstGeom prst="rect">
            <a:avLst/>
          </a:prstGeom>
        </p:spPr>
        <p:txBody>
          <a:bodyPr wrap="square" lIns="0" tIns="17145" rIns="0" bIns="0" rtlCol="0" vert="horz">
            <a:spAutoFit/>
          </a:bodyPr>
          <a:lstStyle/>
          <a:p>
            <a:pPr>
              <a:lnSpc>
                <a:spcPct val="100000"/>
              </a:lnSpc>
              <a:spcBef>
                <a:spcPts val="135"/>
              </a:spcBef>
            </a:pPr>
            <a:r>
              <a:rPr dirty="0" sz="550" spc="15">
                <a:latin typeface="Times New Roman"/>
                <a:cs typeface="Times New Roman"/>
              </a:rPr>
              <a:t>12</a:t>
            </a:r>
            <a:endParaRPr sz="550">
              <a:latin typeface="Times New Roman"/>
              <a:cs typeface="Times New Roman"/>
            </a:endParaRPr>
          </a:p>
        </p:txBody>
      </p:sp>
      <p:sp>
        <p:nvSpPr>
          <p:cNvPr id="37" name="object 37"/>
          <p:cNvSpPr txBox="1"/>
          <p:nvPr/>
        </p:nvSpPr>
        <p:spPr>
          <a:xfrm>
            <a:off x="5680465" y="7498174"/>
            <a:ext cx="245745" cy="178435"/>
          </a:xfrm>
          <a:prstGeom prst="rect">
            <a:avLst/>
          </a:prstGeom>
        </p:spPr>
        <p:txBody>
          <a:bodyPr wrap="square" lIns="0" tIns="12700" rIns="0" bIns="0" rtlCol="0" vert="horz">
            <a:spAutoFit/>
          </a:bodyPr>
          <a:lstStyle/>
          <a:p>
            <a:pPr marL="25400">
              <a:lnSpc>
                <a:spcPct val="100000"/>
              </a:lnSpc>
              <a:spcBef>
                <a:spcPts val="100"/>
              </a:spcBef>
            </a:pPr>
            <a:r>
              <a:rPr dirty="0" sz="550" spc="25">
                <a:latin typeface="Times New Roman"/>
                <a:cs typeface="Times New Roman"/>
              </a:rPr>
              <a:t>1</a:t>
            </a:r>
            <a:r>
              <a:rPr dirty="0" sz="550" spc="25" i="1">
                <a:latin typeface="Times New Roman"/>
                <a:cs typeface="Times New Roman"/>
              </a:rPr>
              <a:t>m</a:t>
            </a:r>
            <a:r>
              <a:rPr dirty="0" sz="550" spc="95" i="1">
                <a:latin typeface="Times New Roman"/>
                <a:cs typeface="Times New Roman"/>
              </a:rPr>
              <a:t> </a:t>
            </a:r>
            <a:r>
              <a:rPr dirty="0" baseline="-19444" sz="1500" spc="-540">
                <a:latin typeface="Symbol"/>
                <a:cs typeface="Symbol"/>
              </a:rPr>
              <a:t>⎟</a:t>
            </a:r>
            <a:endParaRPr baseline="-19444" sz="1500">
              <a:latin typeface="Symbol"/>
              <a:cs typeface="Symbol"/>
            </a:endParaRPr>
          </a:p>
        </p:txBody>
      </p:sp>
      <p:sp>
        <p:nvSpPr>
          <p:cNvPr id="38" name="object 38"/>
          <p:cNvSpPr txBox="1"/>
          <p:nvPr/>
        </p:nvSpPr>
        <p:spPr>
          <a:xfrm>
            <a:off x="5140456" y="7551260"/>
            <a:ext cx="87630" cy="114935"/>
          </a:xfrm>
          <a:prstGeom prst="rect">
            <a:avLst/>
          </a:prstGeom>
        </p:spPr>
        <p:txBody>
          <a:bodyPr wrap="square" lIns="0" tIns="17145" rIns="0" bIns="0" rtlCol="0" vert="horz">
            <a:spAutoFit/>
          </a:bodyPr>
          <a:lstStyle/>
          <a:p>
            <a:pPr>
              <a:lnSpc>
                <a:spcPct val="100000"/>
              </a:lnSpc>
              <a:spcBef>
                <a:spcPts val="135"/>
              </a:spcBef>
            </a:pPr>
            <a:r>
              <a:rPr dirty="0" sz="550" spc="15">
                <a:latin typeface="Times New Roman"/>
                <a:cs typeface="Times New Roman"/>
              </a:rPr>
              <a:t>12</a:t>
            </a:r>
            <a:endParaRPr sz="550">
              <a:latin typeface="Times New Roman"/>
              <a:cs typeface="Times New Roman"/>
            </a:endParaRPr>
          </a:p>
        </p:txBody>
      </p:sp>
      <p:sp>
        <p:nvSpPr>
          <p:cNvPr id="39" name="object 39"/>
          <p:cNvSpPr txBox="1"/>
          <p:nvPr/>
        </p:nvSpPr>
        <p:spPr>
          <a:xfrm>
            <a:off x="4635748" y="7984720"/>
            <a:ext cx="196850" cy="187325"/>
          </a:xfrm>
          <a:prstGeom prst="rect">
            <a:avLst/>
          </a:prstGeom>
        </p:spPr>
        <p:txBody>
          <a:bodyPr wrap="square" lIns="0" tIns="13970" rIns="0" bIns="0" rtlCol="0" vert="horz">
            <a:spAutoFit/>
          </a:bodyPr>
          <a:lstStyle/>
          <a:p>
            <a:pPr marL="25400">
              <a:lnSpc>
                <a:spcPct val="100000"/>
              </a:lnSpc>
              <a:spcBef>
                <a:spcPts val="110"/>
              </a:spcBef>
            </a:pPr>
            <a:r>
              <a:rPr dirty="0" sz="1000" spc="-305">
                <a:latin typeface="Symbol"/>
                <a:cs typeface="Symbol"/>
              </a:rPr>
              <a:t>⎜</a:t>
            </a:r>
            <a:r>
              <a:rPr dirty="0" baseline="-21164" sz="1575" spc="-44" i="1">
                <a:latin typeface="Symbol"/>
                <a:cs typeface="Symbol"/>
              </a:rPr>
              <a:t></a:t>
            </a:r>
            <a:endParaRPr baseline="-21164" sz="1575">
              <a:latin typeface="Symbol"/>
              <a:cs typeface="Symbol"/>
            </a:endParaRPr>
          </a:p>
        </p:txBody>
      </p:sp>
      <p:sp>
        <p:nvSpPr>
          <p:cNvPr id="40" name="object 40"/>
          <p:cNvSpPr txBox="1"/>
          <p:nvPr/>
        </p:nvSpPr>
        <p:spPr>
          <a:xfrm>
            <a:off x="4635748" y="7465024"/>
            <a:ext cx="528955" cy="187325"/>
          </a:xfrm>
          <a:prstGeom prst="rect">
            <a:avLst/>
          </a:prstGeom>
        </p:spPr>
        <p:txBody>
          <a:bodyPr wrap="square" lIns="0" tIns="13970" rIns="0" bIns="0" rtlCol="0" vert="horz">
            <a:spAutoFit/>
          </a:bodyPr>
          <a:lstStyle/>
          <a:p>
            <a:pPr marL="25400">
              <a:lnSpc>
                <a:spcPct val="100000"/>
              </a:lnSpc>
              <a:spcBef>
                <a:spcPts val="110"/>
              </a:spcBef>
              <a:tabLst>
                <a:tab pos="413384" algn="l"/>
              </a:tabLst>
            </a:pPr>
            <a:r>
              <a:rPr dirty="0" baseline="5555" sz="1500" spc="-232">
                <a:latin typeface="Symbol"/>
                <a:cs typeface="Symbol"/>
              </a:rPr>
              <a:t>⎛</a:t>
            </a:r>
            <a:r>
              <a:rPr dirty="0" baseline="2645" sz="1575" spc="-232" i="1">
                <a:latin typeface="Symbol"/>
                <a:cs typeface="Symbol"/>
              </a:rPr>
              <a:t></a:t>
            </a:r>
            <a:r>
              <a:rPr dirty="0" baseline="2645" sz="1575" spc="-232" i="1">
                <a:latin typeface="Times New Roman"/>
                <a:cs typeface="Times New Roman"/>
              </a:rPr>
              <a:t> </a:t>
            </a:r>
            <a:r>
              <a:rPr dirty="0" baseline="2645" sz="1575" spc="-179" i="1">
                <a:latin typeface="Times New Roman"/>
                <a:cs typeface="Times New Roman"/>
              </a:rPr>
              <a:t> </a:t>
            </a:r>
            <a:r>
              <a:rPr dirty="0" baseline="50505" sz="825" spc="30">
                <a:latin typeface="Times New Roman"/>
                <a:cs typeface="Times New Roman"/>
              </a:rPr>
              <a:t>2</a:t>
            </a:r>
            <a:r>
              <a:rPr dirty="0" sz="550" spc="20">
                <a:latin typeface="Times New Roman"/>
                <a:cs typeface="Times New Roman"/>
              </a:rPr>
              <a:t>1	</a:t>
            </a:r>
            <a:r>
              <a:rPr dirty="0" baseline="2645" sz="1575" spc="-44" i="1">
                <a:latin typeface="Symbol"/>
                <a:cs typeface="Symbol"/>
              </a:rPr>
              <a:t></a:t>
            </a:r>
            <a:endParaRPr baseline="2645" sz="1575">
              <a:latin typeface="Symbol"/>
              <a:cs typeface="Symbol"/>
            </a:endParaRPr>
          </a:p>
        </p:txBody>
      </p:sp>
      <p:sp>
        <p:nvSpPr>
          <p:cNvPr id="41" name="object 41"/>
          <p:cNvSpPr txBox="1"/>
          <p:nvPr/>
        </p:nvSpPr>
        <p:spPr>
          <a:xfrm>
            <a:off x="5033776" y="8038823"/>
            <a:ext cx="791210" cy="187325"/>
          </a:xfrm>
          <a:prstGeom prst="rect">
            <a:avLst/>
          </a:prstGeom>
        </p:spPr>
        <p:txBody>
          <a:bodyPr wrap="square" lIns="0" tIns="13970" rIns="0" bIns="0" rtlCol="0" vert="horz">
            <a:spAutoFit/>
          </a:bodyPr>
          <a:lstStyle/>
          <a:p>
            <a:pPr>
              <a:lnSpc>
                <a:spcPct val="100000"/>
              </a:lnSpc>
              <a:spcBef>
                <a:spcPts val="110"/>
              </a:spcBef>
              <a:tabLst>
                <a:tab pos="328295" algn="l"/>
              </a:tabLst>
            </a:pPr>
            <a:r>
              <a:rPr dirty="0" baseline="2645" sz="1575" spc="-44" i="1">
                <a:latin typeface="Symbol"/>
                <a:cs typeface="Symbol"/>
              </a:rPr>
              <a:t></a:t>
            </a:r>
            <a:r>
              <a:rPr dirty="0" baseline="2645" sz="1575" spc="-44">
                <a:latin typeface="Times New Roman"/>
                <a:cs typeface="Times New Roman"/>
              </a:rPr>
              <a:t>	</a:t>
            </a:r>
            <a:r>
              <a:rPr dirty="0" baseline="2777" sz="1500" spc="667">
                <a:latin typeface="Arial"/>
                <a:cs typeface="Arial"/>
              </a:rPr>
              <a:t>L </a:t>
            </a:r>
            <a:r>
              <a:rPr dirty="0" baseline="2645" sz="1575" spc="-44" i="1">
                <a:latin typeface="Symbol"/>
                <a:cs typeface="Symbol"/>
              </a:rPr>
              <a:t></a:t>
            </a:r>
            <a:r>
              <a:rPr dirty="0" baseline="2645" sz="1575" spc="300" i="1">
                <a:latin typeface="Times New Roman"/>
                <a:cs typeface="Times New Roman"/>
              </a:rPr>
              <a:t> </a:t>
            </a:r>
            <a:r>
              <a:rPr dirty="0" sz="550" spc="25" i="1">
                <a:latin typeface="Times New Roman"/>
                <a:cs typeface="Times New Roman"/>
              </a:rPr>
              <a:t>m</a:t>
            </a:r>
            <a:endParaRPr sz="550">
              <a:latin typeface="Times New Roman"/>
              <a:cs typeface="Times New Roman"/>
            </a:endParaRPr>
          </a:p>
        </p:txBody>
      </p:sp>
      <p:sp>
        <p:nvSpPr>
          <p:cNvPr id="42" name="object 42"/>
          <p:cNvSpPr txBox="1"/>
          <p:nvPr/>
        </p:nvSpPr>
        <p:spPr>
          <a:xfrm>
            <a:off x="4610348" y="7623712"/>
            <a:ext cx="1354455" cy="403860"/>
          </a:xfrm>
          <a:prstGeom prst="rect">
            <a:avLst/>
          </a:prstGeom>
        </p:spPr>
        <p:txBody>
          <a:bodyPr wrap="square" lIns="0" tIns="46355" rIns="0" bIns="0" rtlCol="0" vert="horz">
            <a:spAutoFit/>
          </a:bodyPr>
          <a:lstStyle/>
          <a:p>
            <a:pPr algn="ctr" marR="17780">
              <a:lnSpc>
                <a:spcPct val="100000"/>
              </a:lnSpc>
              <a:spcBef>
                <a:spcPts val="365"/>
              </a:spcBef>
              <a:tabLst>
                <a:tab pos="375285" algn="l"/>
                <a:tab pos="700405" algn="l"/>
                <a:tab pos="1177925" algn="l"/>
              </a:tabLst>
            </a:pPr>
            <a:r>
              <a:rPr dirty="0" sz="1000" spc="-360">
                <a:latin typeface="Symbol"/>
                <a:cs typeface="Symbol"/>
              </a:rPr>
              <a:t>⎜</a:t>
            </a:r>
            <a:r>
              <a:rPr dirty="0" sz="1000" spc="-125">
                <a:latin typeface="Times New Roman"/>
                <a:cs typeface="Times New Roman"/>
              </a:rPr>
              <a:t> </a:t>
            </a:r>
            <a:r>
              <a:rPr dirty="0" baseline="2645" sz="1575" spc="-44" i="1">
                <a:latin typeface="Symbol"/>
                <a:cs typeface="Symbol"/>
              </a:rPr>
              <a:t></a:t>
            </a:r>
            <a:r>
              <a:rPr dirty="0" baseline="2645" sz="1575" spc="-44">
                <a:latin typeface="Times New Roman"/>
                <a:cs typeface="Times New Roman"/>
              </a:rPr>
              <a:t>	</a:t>
            </a:r>
            <a:r>
              <a:rPr dirty="0" baseline="2645" sz="1575" spc="-44" i="1">
                <a:latin typeface="Symbol"/>
                <a:cs typeface="Symbol"/>
              </a:rPr>
              <a:t></a:t>
            </a:r>
            <a:r>
              <a:rPr dirty="0" baseline="2645" sz="1575" spc="-15" i="1">
                <a:latin typeface="Times New Roman"/>
                <a:cs typeface="Times New Roman"/>
              </a:rPr>
              <a:t> </a:t>
            </a:r>
            <a:r>
              <a:rPr dirty="0" baseline="50505" sz="825" spc="22">
                <a:latin typeface="Times New Roman"/>
                <a:cs typeface="Times New Roman"/>
              </a:rPr>
              <a:t>2</a:t>
            </a:r>
            <a:r>
              <a:rPr dirty="0" baseline="50505" sz="825" spc="-89">
                <a:latin typeface="Times New Roman"/>
                <a:cs typeface="Times New Roman"/>
              </a:rPr>
              <a:t> </a:t>
            </a:r>
            <a:r>
              <a:rPr dirty="0" sz="550" spc="15">
                <a:latin typeface="Times New Roman"/>
                <a:cs typeface="Times New Roman"/>
              </a:rPr>
              <a:t>2	</a:t>
            </a:r>
            <a:r>
              <a:rPr dirty="0" baseline="2777" sz="1500" spc="667">
                <a:latin typeface="Arial"/>
                <a:cs typeface="Arial"/>
              </a:rPr>
              <a:t>L</a:t>
            </a:r>
            <a:r>
              <a:rPr dirty="0" baseline="2777" sz="1500" spc="989">
                <a:latin typeface="Arial"/>
                <a:cs typeface="Arial"/>
              </a:rPr>
              <a:t> </a:t>
            </a:r>
            <a:r>
              <a:rPr dirty="0" baseline="2645" sz="1575" spc="-44" i="1">
                <a:latin typeface="Symbol"/>
                <a:cs typeface="Symbol"/>
              </a:rPr>
              <a:t></a:t>
            </a:r>
            <a:r>
              <a:rPr dirty="0" baseline="2645" sz="1575" spc="-44">
                <a:latin typeface="Times New Roman"/>
                <a:cs typeface="Times New Roman"/>
              </a:rPr>
              <a:t>	</a:t>
            </a:r>
            <a:r>
              <a:rPr dirty="0" sz="1000" spc="-360">
                <a:latin typeface="Symbol"/>
                <a:cs typeface="Symbol"/>
              </a:rPr>
              <a:t>⎟</a:t>
            </a:r>
            <a:endParaRPr sz="1000">
              <a:latin typeface="Symbol"/>
              <a:cs typeface="Symbol"/>
            </a:endParaRPr>
          </a:p>
          <a:p>
            <a:pPr algn="ctr" marR="27940">
              <a:lnSpc>
                <a:spcPct val="100000"/>
              </a:lnSpc>
              <a:spcBef>
                <a:spcPts val="250"/>
              </a:spcBef>
              <a:tabLst>
                <a:tab pos="323215" algn="l"/>
                <a:tab pos="562610" algn="l"/>
                <a:tab pos="897890" algn="l"/>
              </a:tabLst>
            </a:pPr>
            <a:r>
              <a:rPr dirty="0" sz="1000" spc="-500">
                <a:latin typeface="Arial"/>
                <a:cs typeface="Arial"/>
              </a:rPr>
              <a:t>M	M	</a:t>
            </a:r>
            <a:r>
              <a:rPr dirty="0" sz="1000" spc="225">
                <a:latin typeface="Arial"/>
                <a:cs typeface="Arial"/>
              </a:rPr>
              <a:t>O	</a:t>
            </a:r>
            <a:r>
              <a:rPr dirty="0" sz="1000" spc="-500">
                <a:latin typeface="Arial"/>
                <a:cs typeface="Arial"/>
              </a:rPr>
              <a:t>M</a:t>
            </a:r>
            <a:endParaRPr sz="1000">
              <a:latin typeface="Arial"/>
              <a:cs typeface="Arial"/>
            </a:endParaRPr>
          </a:p>
        </p:txBody>
      </p:sp>
      <p:sp>
        <p:nvSpPr>
          <p:cNvPr id="43" name="object 43"/>
          <p:cNvSpPr txBox="1"/>
          <p:nvPr/>
        </p:nvSpPr>
        <p:spPr>
          <a:xfrm>
            <a:off x="5362206" y="7458940"/>
            <a:ext cx="539115" cy="187325"/>
          </a:xfrm>
          <a:prstGeom prst="rect">
            <a:avLst/>
          </a:prstGeom>
        </p:spPr>
        <p:txBody>
          <a:bodyPr wrap="square" lIns="0" tIns="13970" rIns="0" bIns="0" rtlCol="0" vert="horz">
            <a:spAutoFit/>
          </a:bodyPr>
          <a:lstStyle/>
          <a:p>
            <a:pPr>
              <a:lnSpc>
                <a:spcPct val="100000"/>
              </a:lnSpc>
              <a:spcBef>
                <a:spcPts val="110"/>
              </a:spcBef>
              <a:tabLst>
                <a:tab pos="476884" algn="l"/>
              </a:tabLst>
            </a:pPr>
            <a:r>
              <a:rPr dirty="0" sz="1000" spc="445">
                <a:latin typeface="Arial"/>
                <a:cs typeface="Arial"/>
              </a:rPr>
              <a:t>L</a:t>
            </a:r>
            <a:r>
              <a:rPr dirty="0" sz="1000" spc="445">
                <a:latin typeface="Arial"/>
                <a:cs typeface="Arial"/>
              </a:rPr>
              <a:t>   </a:t>
            </a:r>
            <a:r>
              <a:rPr dirty="0" sz="1000" spc="-125">
                <a:latin typeface="Arial"/>
                <a:cs typeface="Arial"/>
              </a:rPr>
              <a:t> </a:t>
            </a:r>
            <a:r>
              <a:rPr dirty="0" sz="1050" spc="-30" i="1">
                <a:latin typeface="Symbol"/>
                <a:cs typeface="Symbol"/>
              </a:rPr>
              <a:t></a:t>
            </a:r>
            <a:r>
              <a:rPr dirty="0" sz="1050">
                <a:latin typeface="Times New Roman"/>
                <a:cs typeface="Times New Roman"/>
              </a:rPr>
              <a:t>	</a:t>
            </a:r>
            <a:r>
              <a:rPr dirty="0" baseline="2777" sz="1500" spc="-855">
                <a:latin typeface="Symbol"/>
                <a:cs typeface="Symbol"/>
              </a:rPr>
              <a:t>⎞</a:t>
            </a:r>
            <a:endParaRPr baseline="2777" sz="1500">
              <a:latin typeface="Symbol"/>
              <a:cs typeface="Symbol"/>
            </a:endParaRPr>
          </a:p>
        </p:txBody>
      </p:sp>
      <p:sp>
        <p:nvSpPr>
          <p:cNvPr id="44" name="object 44"/>
          <p:cNvSpPr txBox="1"/>
          <p:nvPr/>
        </p:nvSpPr>
        <p:spPr>
          <a:xfrm>
            <a:off x="4416308" y="7490283"/>
            <a:ext cx="332105" cy="432434"/>
          </a:xfrm>
          <a:prstGeom prst="rect">
            <a:avLst/>
          </a:prstGeom>
        </p:spPr>
        <p:txBody>
          <a:bodyPr wrap="square" lIns="0" tIns="63500" rIns="0" bIns="0" rtlCol="0" vert="horz">
            <a:spAutoFit/>
          </a:bodyPr>
          <a:lstStyle/>
          <a:p>
            <a:pPr algn="r" marR="30480">
              <a:lnSpc>
                <a:spcPct val="100000"/>
              </a:lnSpc>
              <a:spcBef>
                <a:spcPts val="500"/>
              </a:spcBef>
            </a:pPr>
            <a:r>
              <a:rPr dirty="0" sz="1000" spc="-360">
                <a:latin typeface="Symbol"/>
                <a:cs typeface="Symbol"/>
              </a:rPr>
              <a:t>⎜</a:t>
            </a:r>
            <a:endParaRPr sz="1000">
              <a:latin typeface="Symbol"/>
              <a:cs typeface="Symbol"/>
            </a:endParaRPr>
          </a:p>
          <a:p>
            <a:pPr marL="25400">
              <a:lnSpc>
                <a:spcPct val="100000"/>
              </a:lnSpc>
              <a:spcBef>
                <a:spcPts val="400"/>
              </a:spcBef>
            </a:pPr>
            <a:r>
              <a:rPr dirty="0" sz="1000" b="1">
                <a:latin typeface="Times New Roman"/>
                <a:cs typeface="Times New Roman"/>
              </a:rPr>
              <a:t>Σ </a:t>
            </a:r>
            <a:r>
              <a:rPr dirty="0" sz="1000">
                <a:latin typeface="Symbol"/>
                <a:cs typeface="Symbol"/>
              </a:rPr>
              <a:t></a:t>
            </a:r>
            <a:r>
              <a:rPr dirty="0" sz="1000" spc="-70">
                <a:latin typeface="Times New Roman"/>
                <a:cs typeface="Times New Roman"/>
              </a:rPr>
              <a:t> </a:t>
            </a:r>
            <a:r>
              <a:rPr dirty="0" baseline="-16666" sz="1500" spc="-540">
                <a:latin typeface="Symbol"/>
                <a:cs typeface="Symbol"/>
              </a:rPr>
              <a:t>⎜</a:t>
            </a:r>
            <a:endParaRPr baseline="-16666" sz="1500">
              <a:latin typeface="Symbol"/>
              <a:cs typeface="Symbol"/>
            </a:endParaRPr>
          </a:p>
        </p:txBody>
      </p:sp>
      <p:sp>
        <p:nvSpPr>
          <p:cNvPr id="45" name="object 45"/>
          <p:cNvSpPr txBox="1"/>
          <p:nvPr/>
        </p:nvSpPr>
        <p:spPr>
          <a:xfrm>
            <a:off x="3322320" y="6293421"/>
            <a:ext cx="2075180" cy="178435"/>
          </a:xfrm>
          <a:prstGeom prst="rect">
            <a:avLst/>
          </a:prstGeom>
        </p:spPr>
        <p:txBody>
          <a:bodyPr wrap="square" lIns="0" tIns="12700" rIns="0" bIns="0" rtlCol="0" vert="horz">
            <a:spAutoFit/>
          </a:bodyPr>
          <a:lstStyle/>
          <a:p>
            <a:pPr>
              <a:lnSpc>
                <a:spcPct val="100000"/>
              </a:lnSpc>
              <a:spcBef>
                <a:spcPts val="100"/>
              </a:spcBef>
              <a:tabLst>
                <a:tab pos="822325" algn="l"/>
              </a:tabLst>
            </a:pPr>
            <a:r>
              <a:rPr dirty="0" baseline="2777" sz="1500" spc="-7">
                <a:latin typeface="Tahoma"/>
                <a:cs typeface="Tahoma"/>
              </a:rPr>
              <a:t>Then</a:t>
            </a:r>
            <a:r>
              <a:rPr dirty="0" baseline="2777" sz="1500" spc="15">
                <a:latin typeface="Tahoma"/>
                <a:cs typeface="Tahoma"/>
              </a:rPr>
              <a:t> </a:t>
            </a:r>
            <a:r>
              <a:rPr dirty="0" baseline="2777" sz="1500" spc="-7">
                <a:latin typeface="Tahoma"/>
                <a:cs typeface="Tahoma"/>
              </a:rPr>
              <a:t>define	</a:t>
            </a:r>
            <a:r>
              <a:rPr dirty="0" sz="1000" i="1">
                <a:latin typeface="Times New Roman"/>
                <a:cs typeface="Times New Roman"/>
              </a:rPr>
              <a:t>X </a:t>
            </a:r>
            <a:r>
              <a:rPr dirty="0" sz="1000">
                <a:latin typeface="Times New Roman"/>
                <a:cs typeface="Times New Roman"/>
              </a:rPr>
              <a:t>~ </a:t>
            </a:r>
            <a:r>
              <a:rPr dirty="0" sz="1000" i="1">
                <a:latin typeface="Times New Roman"/>
                <a:cs typeface="Times New Roman"/>
              </a:rPr>
              <a:t>N </a:t>
            </a:r>
            <a:r>
              <a:rPr dirty="0" sz="1000" spc="15">
                <a:latin typeface="Times New Roman"/>
                <a:cs typeface="Times New Roman"/>
              </a:rPr>
              <a:t>(</a:t>
            </a:r>
            <a:r>
              <a:rPr dirty="0" sz="1000" spc="15" b="1">
                <a:latin typeface="Times New Roman"/>
                <a:cs typeface="Times New Roman"/>
              </a:rPr>
              <a:t>μ</a:t>
            </a:r>
            <a:r>
              <a:rPr dirty="0" sz="1000" spc="15">
                <a:latin typeface="Times New Roman"/>
                <a:cs typeface="Times New Roman"/>
              </a:rPr>
              <a:t>, </a:t>
            </a:r>
            <a:r>
              <a:rPr dirty="0" sz="1000" spc="25" b="1">
                <a:latin typeface="Times New Roman"/>
                <a:cs typeface="Times New Roman"/>
              </a:rPr>
              <a:t>Σ</a:t>
            </a:r>
            <a:r>
              <a:rPr dirty="0" sz="1000" spc="25">
                <a:latin typeface="Times New Roman"/>
                <a:cs typeface="Times New Roman"/>
              </a:rPr>
              <a:t>) </a:t>
            </a:r>
            <a:r>
              <a:rPr dirty="0" baseline="2777" sz="1500" spc="-7">
                <a:latin typeface="Tahoma"/>
                <a:cs typeface="Tahoma"/>
              </a:rPr>
              <a:t>to</a:t>
            </a:r>
            <a:r>
              <a:rPr dirty="0" baseline="2777" sz="1500" spc="-187">
                <a:latin typeface="Tahoma"/>
                <a:cs typeface="Tahoma"/>
              </a:rPr>
              <a:t> </a:t>
            </a:r>
            <a:r>
              <a:rPr dirty="0" baseline="2777" sz="1500" spc="-7">
                <a:latin typeface="Tahoma"/>
                <a:cs typeface="Tahoma"/>
              </a:rPr>
              <a:t>mean</a:t>
            </a:r>
            <a:endParaRPr baseline="2777" sz="1500">
              <a:latin typeface="Tahoma"/>
              <a:cs typeface="Tahoma"/>
            </a:endParaRPr>
          </a:p>
        </p:txBody>
      </p:sp>
      <p:sp>
        <p:nvSpPr>
          <p:cNvPr id="46" name="object 46"/>
          <p:cNvSpPr txBox="1"/>
          <p:nvPr/>
        </p:nvSpPr>
        <p:spPr>
          <a:xfrm>
            <a:off x="1912619" y="7545571"/>
            <a:ext cx="1223010" cy="330835"/>
          </a:xfrm>
          <a:prstGeom prst="rect">
            <a:avLst/>
          </a:prstGeom>
        </p:spPr>
        <p:txBody>
          <a:bodyPr wrap="square" lIns="0" tIns="12700" rIns="0" bIns="0" rtlCol="0" vert="horz">
            <a:spAutoFit/>
          </a:bodyPr>
          <a:lstStyle/>
          <a:p>
            <a:pPr marR="5080">
              <a:lnSpc>
                <a:spcPct val="100000"/>
              </a:lnSpc>
              <a:spcBef>
                <a:spcPts val="100"/>
              </a:spcBef>
            </a:pPr>
            <a:r>
              <a:rPr dirty="0" sz="1000" spc="-5">
                <a:latin typeface="Tahoma"/>
                <a:cs typeface="Tahoma"/>
              </a:rPr>
              <a:t>Where the Gaussian’s  parameters</a:t>
            </a:r>
            <a:r>
              <a:rPr dirty="0" sz="1000" spc="-10">
                <a:latin typeface="Tahoma"/>
                <a:cs typeface="Tahoma"/>
              </a:rPr>
              <a:t> </a:t>
            </a:r>
            <a:r>
              <a:rPr dirty="0" sz="1000" spc="-5">
                <a:latin typeface="Tahoma"/>
                <a:cs typeface="Tahoma"/>
              </a:rPr>
              <a:t>have…</a:t>
            </a:r>
            <a:endParaRPr sz="1000">
              <a:latin typeface="Tahoma"/>
              <a:cs typeface="Tahoma"/>
            </a:endParaRPr>
          </a:p>
        </p:txBody>
      </p:sp>
      <p:sp>
        <p:nvSpPr>
          <p:cNvPr id="47" name="object 47"/>
          <p:cNvSpPr txBox="1"/>
          <p:nvPr/>
        </p:nvSpPr>
        <p:spPr>
          <a:xfrm>
            <a:off x="1622297" y="8268561"/>
            <a:ext cx="4516120" cy="552450"/>
          </a:xfrm>
          <a:prstGeom prst="rect">
            <a:avLst/>
          </a:prstGeom>
        </p:spPr>
        <p:txBody>
          <a:bodyPr wrap="square" lIns="0" tIns="12700" rIns="0" bIns="0" rtlCol="0" vert="horz">
            <a:spAutoFit/>
          </a:bodyPr>
          <a:lstStyle/>
          <a:p>
            <a:pPr marL="175895">
              <a:lnSpc>
                <a:spcPct val="100000"/>
              </a:lnSpc>
              <a:spcBef>
                <a:spcPts val="100"/>
              </a:spcBef>
            </a:pPr>
            <a:r>
              <a:rPr dirty="0" sz="1000" spc="-5">
                <a:latin typeface="Tahoma"/>
                <a:cs typeface="Tahoma"/>
              </a:rPr>
              <a:t>Where </a:t>
            </a:r>
            <a:r>
              <a:rPr dirty="0" sz="1000">
                <a:latin typeface="Tahoma"/>
                <a:cs typeface="Tahoma"/>
              </a:rPr>
              <a:t>we </a:t>
            </a:r>
            <a:r>
              <a:rPr dirty="0" sz="1000" spc="-5">
                <a:latin typeface="Tahoma"/>
                <a:cs typeface="Tahoma"/>
              </a:rPr>
              <a:t>insist </a:t>
            </a:r>
            <a:r>
              <a:rPr dirty="0" sz="1000">
                <a:latin typeface="Tahoma"/>
                <a:cs typeface="Tahoma"/>
              </a:rPr>
              <a:t>that </a:t>
            </a:r>
            <a:r>
              <a:rPr dirty="0" sz="1000" b="1">
                <a:latin typeface="Symbol"/>
                <a:cs typeface="Symbol"/>
              </a:rPr>
              <a:t></a:t>
            </a:r>
            <a:r>
              <a:rPr dirty="0" sz="1000" b="1">
                <a:latin typeface="Times New Roman"/>
                <a:cs typeface="Times New Roman"/>
              </a:rPr>
              <a:t> </a:t>
            </a:r>
            <a:r>
              <a:rPr dirty="0" sz="1000" spc="-5">
                <a:latin typeface="Tahoma"/>
                <a:cs typeface="Tahoma"/>
              </a:rPr>
              <a:t>is symmetric non-negative</a:t>
            </a:r>
            <a:r>
              <a:rPr dirty="0" sz="1000" spc="65">
                <a:latin typeface="Tahoma"/>
                <a:cs typeface="Tahoma"/>
              </a:rPr>
              <a:t> </a:t>
            </a:r>
            <a:r>
              <a:rPr dirty="0" sz="1000" spc="-5">
                <a:latin typeface="Tahoma"/>
                <a:cs typeface="Tahoma"/>
              </a:rPr>
              <a:t>definite</a:t>
            </a:r>
            <a:endParaRPr sz="1000">
              <a:latin typeface="Tahoma"/>
              <a:cs typeface="Tahoma"/>
            </a:endParaRPr>
          </a:p>
          <a:p>
            <a:pPr marL="175895">
              <a:lnSpc>
                <a:spcPct val="100000"/>
              </a:lnSpc>
              <a:spcBef>
                <a:spcPts val="600"/>
              </a:spcBef>
            </a:pPr>
            <a:r>
              <a:rPr dirty="0" sz="700">
                <a:latin typeface="Tahoma"/>
                <a:cs typeface="Tahoma"/>
              </a:rPr>
              <a:t>Again, </a:t>
            </a:r>
            <a:r>
              <a:rPr dirty="0" sz="700" spc="-5">
                <a:latin typeface="Tahoma"/>
                <a:cs typeface="Tahoma"/>
              </a:rPr>
              <a:t>E[X] </a:t>
            </a:r>
            <a:r>
              <a:rPr dirty="0" sz="700">
                <a:latin typeface="Tahoma"/>
                <a:cs typeface="Tahoma"/>
              </a:rPr>
              <a:t>= </a:t>
            </a:r>
            <a:r>
              <a:rPr dirty="0" sz="700">
                <a:latin typeface="Symbol"/>
                <a:cs typeface="Symbol"/>
              </a:rPr>
              <a:t></a:t>
            </a:r>
            <a:r>
              <a:rPr dirty="0" sz="700">
                <a:latin typeface="Times New Roman"/>
                <a:cs typeface="Times New Roman"/>
              </a:rPr>
              <a:t> </a:t>
            </a:r>
            <a:r>
              <a:rPr dirty="0" sz="700" spc="-5">
                <a:latin typeface="Tahoma"/>
                <a:cs typeface="Tahoma"/>
              </a:rPr>
              <a:t>and Cov[X] </a:t>
            </a:r>
            <a:r>
              <a:rPr dirty="0" sz="700">
                <a:latin typeface="Tahoma"/>
                <a:cs typeface="Tahoma"/>
              </a:rPr>
              <a:t>= </a:t>
            </a:r>
            <a:r>
              <a:rPr dirty="0" sz="700" b="1">
                <a:latin typeface="Symbol"/>
                <a:cs typeface="Symbol"/>
              </a:rPr>
              <a:t></a:t>
            </a:r>
            <a:r>
              <a:rPr dirty="0" sz="700">
                <a:latin typeface="Tahoma"/>
                <a:cs typeface="Tahoma"/>
              </a:rPr>
              <a:t>. </a:t>
            </a:r>
            <a:r>
              <a:rPr dirty="0" sz="700" spc="-5">
                <a:latin typeface="Tahoma"/>
                <a:cs typeface="Tahoma"/>
              </a:rPr>
              <a:t>(Note that </a:t>
            </a:r>
            <a:r>
              <a:rPr dirty="0" sz="700">
                <a:latin typeface="Tahoma"/>
                <a:cs typeface="Tahoma"/>
              </a:rPr>
              <a:t>this is a </a:t>
            </a:r>
            <a:r>
              <a:rPr dirty="0" sz="700" spc="-5">
                <a:latin typeface="Tahoma"/>
                <a:cs typeface="Tahoma"/>
              </a:rPr>
              <a:t>resulting </a:t>
            </a:r>
            <a:r>
              <a:rPr dirty="0" sz="700" spc="-10">
                <a:latin typeface="Tahoma"/>
                <a:cs typeface="Tahoma"/>
              </a:rPr>
              <a:t>property </a:t>
            </a:r>
            <a:r>
              <a:rPr dirty="0" sz="700">
                <a:latin typeface="Tahoma"/>
                <a:cs typeface="Tahoma"/>
              </a:rPr>
              <a:t>of </a:t>
            </a:r>
            <a:r>
              <a:rPr dirty="0" sz="700" spc="-5">
                <a:latin typeface="Tahoma"/>
                <a:cs typeface="Tahoma"/>
              </a:rPr>
              <a:t>Gaussians, </a:t>
            </a:r>
            <a:r>
              <a:rPr dirty="0" sz="700">
                <a:latin typeface="Tahoma"/>
                <a:cs typeface="Tahoma"/>
              </a:rPr>
              <a:t>not a</a:t>
            </a:r>
            <a:r>
              <a:rPr dirty="0" sz="700" spc="100">
                <a:latin typeface="Tahoma"/>
                <a:cs typeface="Tahoma"/>
              </a:rPr>
              <a:t> </a:t>
            </a:r>
            <a:r>
              <a:rPr dirty="0" sz="700" spc="-5">
                <a:latin typeface="Tahoma"/>
                <a:cs typeface="Tahoma"/>
              </a:rPr>
              <a:t>definition)</a:t>
            </a:r>
            <a:endParaRPr sz="700">
              <a:latin typeface="Tahoma"/>
              <a:cs typeface="Tahoma"/>
            </a:endParaRPr>
          </a:p>
          <a:p>
            <a:pPr>
              <a:lnSpc>
                <a:spcPct val="100000"/>
              </a:lnSpc>
              <a:spcBef>
                <a:spcPts val="45"/>
              </a:spcBef>
            </a:pPr>
            <a:endParaRPr sz="800">
              <a:latin typeface="Times New Roman"/>
              <a:cs typeface="Times New Roman"/>
            </a:endParaRPr>
          </a:p>
          <a:p>
            <a:pPr>
              <a:lnSpc>
                <a:spcPct val="100000"/>
              </a:lnSpc>
              <a:tabLst>
                <a:tab pos="4304030" algn="l"/>
              </a:tabLst>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a:t>
            </a:r>
            <a:r>
              <a:rPr dirty="0" sz="450" spc="20">
                <a:solidFill>
                  <a:srgbClr val="1B1B1B"/>
                </a:solidFill>
                <a:latin typeface="Tahoma"/>
                <a:cs typeface="Tahoma"/>
              </a:rPr>
              <a:t> </a:t>
            </a:r>
            <a:r>
              <a:rPr dirty="0" sz="450">
                <a:solidFill>
                  <a:srgbClr val="1B1B1B"/>
                </a:solidFill>
                <a:latin typeface="Tahoma"/>
                <a:cs typeface="Tahoma"/>
              </a:rPr>
              <a:t>W.</a:t>
            </a:r>
            <a:r>
              <a:rPr dirty="0" sz="450" spc="15">
                <a:solidFill>
                  <a:srgbClr val="1B1B1B"/>
                </a:solidFill>
                <a:latin typeface="Tahoma"/>
                <a:cs typeface="Tahoma"/>
              </a:rPr>
              <a:t> </a:t>
            </a:r>
            <a:r>
              <a:rPr dirty="0" sz="450" spc="-5">
                <a:solidFill>
                  <a:srgbClr val="1B1B1B"/>
                </a:solidFill>
                <a:latin typeface="Tahoma"/>
                <a:cs typeface="Tahoma"/>
              </a:rPr>
              <a:t>Moore	</a:t>
            </a:r>
            <a:r>
              <a:rPr dirty="0" sz="450" spc="-5">
                <a:latin typeface="Tahoma"/>
                <a:cs typeface="Tahoma"/>
              </a:rPr>
              <a:t>Slide</a:t>
            </a:r>
            <a:r>
              <a:rPr dirty="0" sz="450" spc="-60">
                <a:latin typeface="Tahoma"/>
                <a:cs typeface="Tahoma"/>
              </a:rPr>
              <a:t> </a:t>
            </a:r>
            <a:r>
              <a:rPr dirty="0" sz="450" spc="-5">
                <a:latin typeface="Tahoma"/>
                <a:cs typeface="Tahoma"/>
              </a:rPr>
              <a:t>32</a:t>
            </a:r>
            <a:endParaRPr sz="450">
              <a:latin typeface="Tahoma"/>
              <a:cs typeface="Tahoma"/>
            </a:endParaRPr>
          </a:p>
        </p:txBody>
      </p:sp>
      <p:sp>
        <p:nvSpPr>
          <p:cNvPr id="48" name="object 48"/>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49" name="object 49"/>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10</a:t>
            </a:fld>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22297" y="4549394"/>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3" name="object 3"/>
          <p:cNvSpPr txBox="1"/>
          <p:nvPr/>
        </p:nvSpPr>
        <p:spPr>
          <a:xfrm>
            <a:off x="5926835" y="4549394"/>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33</a:t>
            </a:r>
            <a:endParaRPr sz="450">
              <a:latin typeface="Tahoma"/>
              <a:cs typeface="Tahoma"/>
            </a:endParaRPr>
          </a:p>
        </p:txBody>
      </p:sp>
      <p:sp>
        <p:nvSpPr>
          <p:cNvPr id="4" name="object 4"/>
          <p:cNvSpPr txBox="1">
            <a:spLocks noGrp="1"/>
          </p:cNvSpPr>
          <p:nvPr>
            <p:ph type="title"/>
          </p:nvPr>
        </p:nvSpPr>
        <p:spPr>
          <a:xfrm>
            <a:off x="2715767" y="1500630"/>
            <a:ext cx="2275205" cy="361315"/>
          </a:xfrm>
          <a:prstGeom prst="rect"/>
        </p:spPr>
        <p:txBody>
          <a:bodyPr wrap="square" lIns="0" tIns="12700" rIns="0" bIns="0" rtlCol="0" vert="horz">
            <a:spAutoFit/>
          </a:bodyPr>
          <a:lstStyle/>
          <a:p>
            <a:pPr>
              <a:lnSpc>
                <a:spcPct val="100000"/>
              </a:lnSpc>
              <a:spcBef>
                <a:spcPts val="100"/>
              </a:spcBef>
            </a:pPr>
            <a:r>
              <a:rPr dirty="0" spc="-5"/>
              <a:t>General</a:t>
            </a:r>
            <a:r>
              <a:rPr dirty="0" spc="-75"/>
              <a:t> </a:t>
            </a:r>
            <a:r>
              <a:rPr dirty="0" spc="-5"/>
              <a:t>Gaussians</a:t>
            </a:r>
          </a:p>
        </p:txBody>
      </p:sp>
      <p:sp>
        <p:nvSpPr>
          <p:cNvPr id="5" name="object 5"/>
          <p:cNvSpPr txBox="1"/>
          <p:nvPr/>
        </p:nvSpPr>
        <p:spPr>
          <a:xfrm>
            <a:off x="3278123" y="2320014"/>
            <a:ext cx="61594" cy="178435"/>
          </a:xfrm>
          <a:prstGeom prst="rect">
            <a:avLst/>
          </a:prstGeom>
        </p:spPr>
        <p:txBody>
          <a:bodyPr wrap="square" lIns="0" tIns="12700" rIns="0" bIns="0" rtlCol="0" vert="horz">
            <a:spAutoFit/>
          </a:bodyPr>
          <a:lstStyle/>
          <a:p>
            <a:pPr>
              <a:lnSpc>
                <a:spcPct val="100000"/>
              </a:lnSpc>
              <a:spcBef>
                <a:spcPts val="100"/>
              </a:spcBef>
            </a:pPr>
            <a:r>
              <a:rPr dirty="0" sz="1000" spc="-365">
                <a:latin typeface="Symbol"/>
                <a:cs typeface="Symbol"/>
              </a:rPr>
              <a:t>⎟</a:t>
            </a:r>
            <a:endParaRPr sz="1000">
              <a:latin typeface="Symbol"/>
              <a:cs typeface="Symbol"/>
            </a:endParaRPr>
          </a:p>
        </p:txBody>
      </p:sp>
      <p:sp>
        <p:nvSpPr>
          <p:cNvPr id="6" name="object 6"/>
          <p:cNvSpPr txBox="1"/>
          <p:nvPr/>
        </p:nvSpPr>
        <p:spPr>
          <a:xfrm>
            <a:off x="3044196" y="2076178"/>
            <a:ext cx="295910" cy="178435"/>
          </a:xfrm>
          <a:prstGeom prst="rect">
            <a:avLst/>
          </a:prstGeom>
        </p:spPr>
        <p:txBody>
          <a:bodyPr wrap="square" lIns="0" tIns="12700" rIns="0" bIns="0" rtlCol="0" vert="horz">
            <a:spAutoFit/>
          </a:bodyPr>
          <a:lstStyle/>
          <a:p>
            <a:pPr>
              <a:lnSpc>
                <a:spcPct val="100000"/>
              </a:lnSpc>
              <a:spcBef>
                <a:spcPts val="100"/>
              </a:spcBef>
              <a:tabLst>
                <a:tab pos="233679" algn="l"/>
              </a:tabLst>
            </a:pPr>
            <a:r>
              <a:rPr dirty="0" sz="1000" spc="-365">
                <a:latin typeface="Symbol"/>
                <a:cs typeface="Symbol"/>
              </a:rPr>
              <a:t>⎜</a:t>
            </a:r>
            <a:r>
              <a:rPr dirty="0" sz="1000" spc="-365">
                <a:latin typeface="Times New Roman"/>
                <a:cs typeface="Times New Roman"/>
              </a:rPr>
              <a:t>	</a:t>
            </a:r>
            <a:r>
              <a:rPr dirty="0" sz="1000" spc="-570">
                <a:latin typeface="Symbol"/>
                <a:cs typeface="Symbol"/>
              </a:rPr>
              <a:t>⎟</a:t>
            </a:r>
            <a:endParaRPr sz="1000">
              <a:latin typeface="Symbol"/>
              <a:cs typeface="Symbol"/>
            </a:endParaRPr>
          </a:p>
        </p:txBody>
      </p:sp>
      <p:sp>
        <p:nvSpPr>
          <p:cNvPr id="7" name="object 7"/>
          <p:cNvSpPr txBox="1"/>
          <p:nvPr/>
        </p:nvSpPr>
        <p:spPr>
          <a:xfrm>
            <a:off x="3018796" y="2441169"/>
            <a:ext cx="346710" cy="329565"/>
          </a:xfrm>
          <a:prstGeom prst="rect">
            <a:avLst/>
          </a:prstGeom>
        </p:spPr>
        <p:txBody>
          <a:bodyPr wrap="square" lIns="0" tIns="12700" rIns="0" bIns="0" rtlCol="0" vert="horz">
            <a:spAutoFit/>
          </a:bodyPr>
          <a:lstStyle/>
          <a:p>
            <a:pPr marL="25400">
              <a:lnSpc>
                <a:spcPts val="1165"/>
              </a:lnSpc>
              <a:spcBef>
                <a:spcPts val="100"/>
              </a:spcBef>
            </a:pPr>
            <a:r>
              <a:rPr dirty="0" sz="1000" spc="-365">
                <a:latin typeface="Symbol"/>
                <a:cs typeface="Symbol"/>
              </a:rPr>
              <a:t>⎜</a:t>
            </a:r>
            <a:r>
              <a:rPr dirty="0" sz="1000" spc="275">
                <a:latin typeface="Times New Roman"/>
                <a:cs typeface="Times New Roman"/>
              </a:rPr>
              <a:t> </a:t>
            </a:r>
            <a:r>
              <a:rPr dirty="0" baseline="33333" sz="1500" spc="-750">
                <a:latin typeface="Arial"/>
                <a:cs typeface="Arial"/>
              </a:rPr>
              <a:t>M</a:t>
            </a:r>
            <a:r>
              <a:rPr dirty="0" baseline="33333" sz="1500" spc="345">
                <a:latin typeface="Arial"/>
                <a:cs typeface="Arial"/>
              </a:rPr>
              <a:t> </a:t>
            </a:r>
            <a:r>
              <a:rPr dirty="0" sz="1000" spc="-625">
                <a:latin typeface="Symbol"/>
                <a:cs typeface="Symbol"/>
              </a:rPr>
              <a:t>⎟</a:t>
            </a:r>
            <a:endParaRPr sz="1000">
              <a:latin typeface="Symbol"/>
              <a:cs typeface="Symbol"/>
            </a:endParaRPr>
          </a:p>
          <a:p>
            <a:pPr marL="25400">
              <a:lnSpc>
                <a:spcPts val="1225"/>
              </a:lnSpc>
            </a:pPr>
            <a:r>
              <a:rPr dirty="0" sz="1000" spc="-365">
                <a:latin typeface="Symbol"/>
                <a:cs typeface="Symbol"/>
              </a:rPr>
              <a:t>⎝</a:t>
            </a:r>
            <a:r>
              <a:rPr dirty="0" sz="1000" spc="-130">
                <a:latin typeface="Times New Roman"/>
                <a:cs typeface="Times New Roman"/>
              </a:rPr>
              <a:t> </a:t>
            </a:r>
            <a:r>
              <a:rPr dirty="0" baseline="13227" sz="1575" spc="-44" i="1">
                <a:latin typeface="Symbol"/>
                <a:cs typeface="Symbol"/>
              </a:rPr>
              <a:t></a:t>
            </a:r>
            <a:r>
              <a:rPr dirty="0" baseline="13227" sz="1575" spc="-277" i="1">
                <a:latin typeface="Times New Roman"/>
                <a:cs typeface="Times New Roman"/>
              </a:rPr>
              <a:t> </a:t>
            </a:r>
            <a:r>
              <a:rPr dirty="0" sz="550" spc="25" i="1">
                <a:latin typeface="Times New Roman"/>
                <a:cs typeface="Times New Roman"/>
              </a:rPr>
              <a:t>m </a:t>
            </a:r>
            <a:r>
              <a:rPr dirty="0" sz="1000" spc="-620">
                <a:latin typeface="Symbol"/>
                <a:cs typeface="Symbol"/>
              </a:rPr>
              <a:t>⎠</a:t>
            </a:r>
            <a:endParaRPr sz="1000">
              <a:latin typeface="Symbol"/>
              <a:cs typeface="Symbol"/>
            </a:endParaRPr>
          </a:p>
        </p:txBody>
      </p:sp>
      <p:sp>
        <p:nvSpPr>
          <p:cNvPr id="8" name="object 8"/>
          <p:cNvSpPr txBox="1"/>
          <p:nvPr/>
        </p:nvSpPr>
        <p:spPr>
          <a:xfrm>
            <a:off x="3018796" y="2200773"/>
            <a:ext cx="346710" cy="186690"/>
          </a:xfrm>
          <a:prstGeom prst="rect">
            <a:avLst/>
          </a:prstGeom>
        </p:spPr>
        <p:txBody>
          <a:bodyPr wrap="square" lIns="0" tIns="13335" rIns="0" bIns="0" rtlCol="0" vert="horz">
            <a:spAutoFit/>
          </a:bodyPr>
          <a:lstStyle/>
          <a:p>
            <a:pPr marL="25400">
              <a:lnSpc>
                <a:spcPct val="100000"/>
              </a:lnSpc>
              <a:spcBef>
                <a:spcPts val="105"/>
              </a:spcBef>
            </a:pPr>
            <a:r>
              <a:rPr dirty="0" baseline="5555" sz="1500" spc="-547">
                <a:latin typeface="Symbol"/>
                <a:cs typeface="Symbol"/>
              </a:rPr>
              <a:t>⎜</a:t>
            </a:r>
            <a:r>
              <a:rPr dirty="0" baseline="5555" sz="1500" spc="-89">
                <a:latin typeface="Times New Roman"/>
                <a:cs typeface="Times New Roman"/>
              </a:rPr>
              <a:t> </a:t>
            </a:r>
            <a:r>
              <a:rPr dirty="0" baseline="13227" sz="1575" spc="52" i="1">
                <a:latin typeface="Symbol"/>
                <a:cs typeface="Symbol"/>
              </a:rPr>
              <a:t></a:t>
            </a:r>
            <a:r>
              <a:rPr dirty="0" sz="550" spc="35">
                <a:latin typeface="Times New Roman"/>
                <a:cs typeface="Times New Roman"/>
              </a:rPr>
              <a:t>2</a:t>
            </a:r>
            <a:r>
              <a:rPr dirty="0" sz="550" spc="90">
                <a:latin typeface="Times New Roman"/>
                <a:cs typeface="Times New Roman"/>
              </a:rPr>
              <a:t> </a:t>
            </a:r>
            <a:r>
              <a:rPr dirty="0" baseline="5555" sz="1500" spc="-930">
                <a:latin typeface="Symbol"/>
                <a:cs typeface="Symbol"/>
              </a:rPr>
              <a:t>⎟</a:t>
            </a:r>
            <a:endParaRPr baseline="5555" sz="1500">
              <a:latin typeface="Symbol"/>
              <a:cs typeface="Symbol"/>
            </a:endParaRPr>
          </a:p>
        </p:txBody>
      </p:sp>
      <p:sp>
        <p:nvSpPr>
          <p:cNvPr id="9" name="object 9"/>
          <p:cNvSpPr txBox="1"/>
          <p:nvPr/>
        </p:nvSpPr>
        <p:spPr>
          <a:xfrm>
            <a:off x="2810001" y="2271244"/>
            <a:ext cx="321310" cy="178435"/>
          </a:xfrm>
          <a:prstGeom prst="rect">
            <a:avLst/>
          </a:prstGeom>
        </p:spPr>
        <p:txBody>
          <a:bodyPr wrap="square" lIns="0" tIns="12700" rIns="0" bIns="0" rtlCol="0" vert="horz">
            <a:spAutoFit/>
          </a:bodyPr>
          <a:lstStyle/>
          <a:p>
            <a:pPr marL="25400">
              <a:lnSpc>
                <a:spcPct val="100000"/>
              </a:lnSpc>
              <a:spcBef>
                <a:spcPts val="100"/>
              </a:spcBef>
            </a:pPr>
            <a:r>
              <a:rPr dirty="0" sz="1000" b="1">
                <a:latin typeface="Times New Roman"/>
                <a:cs typeface="Times New Roman"/>
              </a:rPr>
              <a:t>μ </a:t>
            </a:r>
            <a:r>
              <a:rPr dirty="0" sz="1000">
                <a:latin typeface="Symbol"/>
                <a:cs typeface="Symbol"/>
              </a:rPr>
              <a:t></a:t>
            </a:r>
            <a:r>
              <a:rPr dirty="0" sz="1000" spc="-65">
                <a:latin typeface="Times New Roman"/>
                <a:cs typeface="Times New Roman"/>
              </a:rPr>
              <a:t> </a:t>
            </a:r>
            <a:r>
              <a:rPr dirty="0" baseline="-22222" sz="1500" spc="-547">
                <a:latin typeface="Symbol"/>
                <a:cs typeface="Symbol"/>
              </a:rPr>
              <a:t>⎜</a:t>
            </a:r>
            <a:endParaRPr baseline="-22222" sz="1500">
              <a:latin typeface="Symbol"/>
              <a:cs typeface="Symbol"/>
            </a:endParaRPr>
          </a:p>
        </p:txBody>
      </p:sp>
      <p:sp>
        <p:nvSpPr>
          <p:cNvPr id="10" name="object 10"/>
          <p:cNvSpPr txBox="1"/>
          <p:nvPr/>
        </p:nvSpPr>
        <p:spPr>
          <a:xfrm>
            <a:off x="4886705" y="2519282"/>
            <a:ext cx="61594" cy="178435"/>
          </a:xfrm>
          <a:prstGeom prst="rect">
            <a:avLst/>
          </a:prstGeom>
        </p:spPr>
        <p:txBody>
          <a:bodyPr wrap="square" lIns="0" tIns="12700" rIns="0" bIns="0" rtlCol="0" vert="horz">
            <a:spAutoFit/>
          </a:bodyPr>
          <a:lstStyle/>
          <a:p>
            <a:pPr>
              <a:lnSpc>
                <a:spcPct val="100000"/>
              </a:lnSpc>
              <a:spcBef>
                <a:spcPts val="100"/>
              </a:spcBef>
            </a:pPr>
            <a:r>
              <a:rPr dirty="0" sz="1000" spc="-360">
                <a:latin typeface="Symbol"/>
                <a:cs typeface="Symbol"/>
              </a:rPr>
              <a:t>⎟</a:t>
            </a:r>
            <a:endParaRPr sz="1000">
              <a:latin typeface="Symbol"/>
              <a:cs typeface="Symbol"/>
            </a:endParaRPr>
          </a:p>
        </p:txBody>
      </p:sp>
      <p:sp>
        <p:nvSpPr>
          <p:cNvPr id="11" name="object 11"/>
          <p:cNvSpPr txBox="1"/>
          <p:nvPr/>
        </p:nvSpPr>
        <p:spPr>
          <a:xfrm>
            <a:off x="4886705" y="2434703"/>
            <a:ext cx="61594" cy="178435"/>
          </a:xfrm>
          <a:prstGeom prst="rect">
            <a:avLst/>
          </a:prstGeom>
        </p:spPr>
        <p:txBody>
          <a:bodyPr wrap="square" lIns="0" tIns="12700" rIns="0" bIns="0" rtlCol="0" vert="horz">
            <a:spAutoFit/>
          </a:bodyPr>
          <a:lstStyle/>
          <a:p>
            <a:pPr>
              <a:lnSpc>
                <a:spcPct val="100000"/>
              </a:lnSpc>
              <a:spcBef>
                <a:spcPts val="100"/>
              </a:spcBef>
            </a:pPr>
            <a:r>
              <a:rPr dirty="0" sz="1000" spc="-360">
                <a:latin typeface="Symbol"/>
                <a:cs typeface="Symbol"/>
              </a:rPr>
              <a:t>⎟</a:t>
            </a:r>
            <a:endParaRPr sz="1000">
              <a:latin typeface="Symbol"/>
              <a:cs typeface="Symbol"/>
            </a:endParaRPr>
          </a:p>
        </p:txBody>
      </p:sp>
      <p:sp>
        <p:nvSpPr>
          <p:cNvPr id="12" name="object 12"/>
          <p:cNvSpPr txBox="1"/>
          <p:nvPr/>
        </p:nvSpPr>
        <p:spPr>
          <a:xfrm>
            <a:off x="4886705" y="2600816"/>
            <a:ext cx="61594" cy="178435"/>
          </a:xfrm>
          <a:prstGeom prst="rect">
            <a:avLst/>
          </a:prstGeom>
        </p:spPr>
        <p:txBody>
          <a:bodyPr wrap="square" lIns="0" tIns="12700" rIns="0" bIns="0" rtlCol="0" vert="horz">
            <a:spAutoFit/>
          </a:bodyPr>
          <a:lstStyle/>
          <a:p>
            <a:pPr>
              <a:lnSpc>
                <a:spcPct val="100000"/>
              </a:lnSpc>
              <a:spcBef>
                <a:spcPts val="100"/>
              </a:spcBef>
            </a:pPr>
            <a:r>
              <a:rPr dirty="0" sz="1000" spc="-360">
                <a:latin typeface="Symbol"/>
                <a:cs typeface="Symbol"/>
              </a:rPr>
              <a:t>⎠</a:t>
            </a:r>
            <a:endParaRPr sz="1000">
              <a:latin typeface="Symbol"/>
              <a:cs typeface="Symbol"/>
            </a:endParaRPr>
          </a:p>
        </p:txBody>
      </p:sp>
      <p:sp>
        <p:nvSpPr>
          <p:cNvPr id="13" name="object 13"/>
          <p:cNvSpPr txBox="1"/>
          <p:nvPr/>
        </p:nvSpPr>
        <p:spPr>
          <a:xfrm>
            <a:off x="3708648" y="2434703"/>
            <a:ext cx="61594" cy="178435"/>
          </a:xfrm>
          <a:prstGeom prst="rect">
            <a:avLst/>
          </a:prstGeom>
        </p:spPr>
        <p:txBody>
          <a:bodyPr wrap="square" lIns="0" tIns="12700" rIns="0" bIns="0" rtlCol="0" vert="horz">
            <a:spAutoFit/>
          </a:bodyPr>
          <a:lstStyle/>
          <a:p>
            <a:pPr>
              <a:lnSpc>
                <a:spcPct val="100000"/>
              </a:lnSpc>
              <a:spcBef>
                <a:spcPts val="100"/>
              </a:spcBef>
            </a:pPr>
            <a:r>
              <a:rPr dirty="0" sz="1000" spc="-360">
                <a:latin typeface="Symbol"/>
                <a:cs typeface="Symbol"/>
              </a:rPr>
              <a:t>⎜</a:t>
            </a:r>
            <a:endParaRPr sz="1000">
              <a:latin typeface="Symbol"/>
              <a:cs typeface="Symbol"/>
            </a:endParaRPr>
          </a:p>
        </p:txBody>
      </p:sp>
      <p:sp>
        <p:nvSpPr>
          <p:cNvPr id="14" name="object 14"/>
          <p:cNvSpPr txBox="1"/>
          <p:nvPr/>
        </p:nvSpPr>
        <p:spPr>
          <a:xfrm>
            <a:off x="4759451" y="2563221"/>
            <a:ext cx="50165" cy="114935"/>
          </a:xfrm>
          <a:prstGeom prst="rect">
            <a:avLst/>
          </a:prstGeom>
        </p:spPr>
        <p:txBody>
          <a:bodyPr wrap="square" lIns="0" tIns="17145" rIns="0" bIns="0" rtlCol="0" vert="horz">
            <a:spAutoFit/>
          </a:bodyPr>
          <a:lstStyle/>
          <a:p>
            <a:pPr>
              <a:lnSpc>
                <a:spcPct val="100000"/>
              </a:lnSpc>
              <a:spcBef>
                <a:spcPts val="135"/>
              </a:spcBef>
            </a:pPr>
            <a:r>
              <a:rPr dirty="0" sz="550" spc="15">
                <a:latin typeface="Times New Roman"/>
                <a:cs typeface="Times New Roman"/>
              </a:rPr>
              <a:t>2</a:t>
            </a:r>
            <a:endParaRPr sz="550">
              <a:latin typeface="Times New Roman"/>
              <a:cs typeface="Times New Roman"/>
            </a:endParaRPr>
          </a:p>
        </p:txBody>
      </p:sp>
      <p:sp>
        <p:nvSpPr>
          <p:cNvPr id="15" name="object 15"/>
          <p:cNvSpPr txBox="1"/>
          <p:nvPr/>
        </p:nvSpPr>
        <p:spPr>
          <a:xfrm>
            <a:off x="4180332" y="2652374"/>
            <a:ext cx="111125" cy="114935"/>
          </a:xfrm>
          <a:prstGeom prst="rect">
            <a:avLst/>
          </a:prstGeom>
        </p:spPr>
        <p:txBody>
          <a:bodyPr wrap="square" lIns="0" tIns="17145" rIns="0" bIns="0" rtlCol="0" vert="horz">
            <a:spAutoFit/>
          </a:bodyPr>
          <a:lstStyle/>
          <a:p>
            <a:pPr>
              <a:lnSpc>
                <a:spcPct val="100000"/>
              </a:lnSpc>
              <a:spcBef>
                <a:spcPts val="135"/>
              </a:spcBef>
            </a:pPr>
            <a:r>
              <a:rPr dirty="0" sz="550" spc="15">
                <a:latin typeface="Times New Roman"/>
                <a:cs typeface="Times New Roman"/>
              </a:rPr>
              <a:t>2</a:t>
            </a:r>
            <a:r>
              <a:rPr dirty="0" sz="550" spc="-120">
                <a:latin typeface="Times New Roman"/>
                <a:cs typeface="Times New Roman"/>
              </a:rPr>
              <a:t> </a:t>
            </a:r>
            <a:r>
              <a:rPr dirty="0" sz="550" spc="25" i="1">
                <a:latin typeface="Times New Roman"/>
                <a:cs typeface="Times New Roman"/>
              </a:rPr>
              <a:t>m</a:t>
            </a:r>
            <a:endParaRPr sz="550">
              <a:latin typeface="Times New Roman"/>
              <a:cs typeface="Times New Roman"/>
            </a:endParaRPr>
          </a:p>
        </p:txBody>
      </p:sp>
      <p:sp>
        <p:nvSpPr>
          <p:cNvPr id="16" name="object 16"/>
          <p:cNvSpPr txBox="1"/>
          <p:nvPr/>
        </p:nvSpPr>
        <p:spPr>
          <a:xfrm>
            <a:off x="3708648" y="2600816"/>
            <a:ext cx="252095" cy="178435"/>
          </a:xfrm>
          <a:prstGeom prst="rect">
            <a:avLst/>
          </a:prstGeom>
        </p:spPr>
        <p:txBody>
          <a:bodyPr wrap="square" lIns="0" tIns="12700" rIns="0" bIns="0" rtlCol="0" vert="horz">
            <a:spAutoFit/>
          </a:bodyPr>
          <a:lstStyle/>
          <a:p>
            <a:pPr>
              <a:lnSpc>
                <a:spcPct val="100000"/>
              </a:lnSpc>
              <a:spcBef>
                <a:spcPts val="100"/>
              </a:spcBef>
            </a:pPr>
            <a:r>
              <a:rPr dirty="0" sz="1000" spc="-360">
                <a:latin typeface="Symbol"/>
                <a:cs typeface="Symbol"/>
              </a:rPr>
              <a:t>⎝</a:t>
            </a:r>
            <a:r>
              <a:rPr dirty="0" sz="1000" spc="440">
                <a:latin typeface="Times New Roman"/>
                <a:cs typeface="Times New Roman"/>
              </a:rPr>
              <a:t> </a:t>
            </a:r>
            <a:r>
              <a:rPr dirty="0" sz="550" spc="-85">
                <a:latin typeface="Times New Roman"/>
                <a:cs typeface="Times New Roman"/>
              </a:rPr>
              <a:t>1</a:t>
            </a:r>
            <a:r>
              <a:rPr dirty="0" sz="550" spc="-85" i="1">
                <a:latin typeface="Times New Roman"/>
                <a:cs typeface="Times New Roman"/>
              </a:rPr>
              <a:t>m</a:t>
            </a:r>
            <a:endParaRPr sz="550">
              <a:latin typeface="Times New Roman"/>
              <a:cs typeface="Times New Roman"/>
            </a:endParaRPr>
          </a:p>
        </p:txBody>
      </p:sp>
      <p:sp>
        <p:nvSpPr>
          <p:cNvPr id="17" name="object 17"/>
          <p:cNvSpPr txBox="1"/>
          <p:nvPr/>
        </p:nvSpPr>
        <p:spPr>
          <a:xfrm>
            <a:off x="4754881" y="2269849"/>
            <a:ext cx="193675" cy="221615"/>
          </a:xfrm>
          <a:prstGeom prst="rect">
            <a:avLst/>
          </a:prstGeom>
        </p:spPr>
        <p:txBody>
          <a:bodyPr wrap="square" lIns="0" tIns="17145" rIns="0" bIns="0" rtlCol="0" vert="horz">
            <a:spAutoFit/>
          </a:bodyPr>
          <a:lstStyle/>
          <a:p>
            <a:pPr>
              <a:lnSpc>
                <a:spcPts val="484"/>
              </a:lnSpc>
              <a:spcBef>
                <a:spcPts val="135"/>
              </a:spcBef>
            </a:pPr>
            <a:r>
              <a:rPr dirty="0" sz="550" spc="15">
                <a:latin typeface="Times New Roman"/>
                <a:cs typeface="Times New Roman"/>
              </a:rPr>
              <a:t>2</a:t>
            </a:r>
            <a:r>
              <a:rPr dirty="0" sz="550" spc="-95">
                <a:latin typeface="Times New Roman"/>
                <a:cs typeface="Times New Roman"/>
              </a:rPr>
              <a:t> </a:t>
            </a:r>
            <a:r>
              <a:rPr dirty="0" sz="550" spc="25" i="1">
                <a:latin typeface="Times New Roman"/>
                <a:cs typeface="Times New Roman"/>
              </a:rPr>
              <a:t>m</a:t>
            </a:r>
            <a:endParaRPr sz="550">
              <a:latin typeface="Times New Roman"/>
              <a:cs typeface="Times New Roman"/>
            </a:endParaRPr>
          </a:p>
          <a:p>
            <a:pPr algn="r" marR="5080">
              <a:lnSpc>
                <a:spcPts val="1025"/>
              </a:lnSpc>
            </a:pPr>
            <a:r>
              <a:rPr dirty="0" sz="1000" spc="-360">
                <a:latin typeface="Symbol"/>
                <a:cs typeface="Symbol"/>
              </a:rPr>
              <a:t>⎟</a:t>
            </a:r>
            <a:endParaRPr sz="1000">
              <a:latin typeface="Symbol"/>
              <a:cs typeface="Symbol"/>
            </a:endParaRPr>
          </a:p>
        </p:txBody>
      </p:sp>
      <p:sp>
        <p:nvSpPr>
          <p:cNvPr id="18" name="object 18"/>
          <p:cNvSpPr txBox="1"/>
          <p:nvPr/>
        </p:nvSpPr>
        <p:spPr>
          <a:xfrm>
            <a:off x="3864108" y="2269849"/>
            <a:ext cx="87630" cy="114935"/>
          </a:xfrm>
          <a:prstGeom prst="rect">
            <a:avLst/>
          </a:prstGeom>
        </p:spPr>
        <p:txBody>
          <a:bodyPr wrap="square" lIns="0" tIns="17145" rIns="0" bIns="0" rtlCol="0" vert="horz">
            <a:spAutoFit/>
          </a:bodyPr>
          <a:lstStyle/>
          <a:p>
            <a:pPr>
              <a:lnSpc>
                <a:spcPct val="100000"/>
              </a:lnSpc>
              <a:spcBef>
                <a:spcPts val="135"/>
              </a:spcBef>
            </a:pPr>
            <a:r>
              <a:rPr dirty="0" sz="550" spc="15">
                <a:latin typeface="Times New Roman"/>
                <a:cs typeface="Times New Roman"/>
              </a:rPr>
              <a:t>12</a:t>
            </a:r>
            <a:endParaRPr sz="550">
              <a:latin typeface="Times New Roman"/>
              <a:cs typeface="Times New Roman"/>
            </a:endParaRPr>
          </a:p>
        </p:txBody>
      </p:sp>
      <p:sp>
        <p:nvSpPr>
          <p:cNvPr id="19" name="object 19"/>
          <p:cNvSpPr txBox="1"/>
          <p:nvPr/>
        </p:nvSpPr>
        <p:spPr>
          <a:xfrm>
            <a:off x="4187956" y="2078590"/>
            <a:ext cx="87630" cy="114935"/>
          </a:xfrm>
          <a:prstGeom prst="rect">
            <a:avLst/>
          </a:prstGeom>
        </p:spPr>
        <p:txBody>
          <a:bodyPr wrap="square" lIns="0" tIns="17145" rIns="0" bIns="0" rtlCol="0" vert="horz">
            <a:spAutoFit/>
          </a:bodyPr>
          <a:lstStyle/>
          <a:p>
            <a:pPr>
              <a:lnSpc>
                <a:spcPct val="100000"/>
              </a:lnSpc>
              <a:spcBef>
                <a:spcPts val="135"/>
              </a:spcBef>
            </a:pPr>
            <a:r>
              <a:rPr dirty="0" sz="550" spc="15">
                <a:latin typeface="Times New Roman"/>
                <a:cs typeface="Times New Roman"/>
              </a:rPr>
              <a:t>12</a:t>
            </a:r>
            <a:endParaRPr sz="550">
              <a:latin typeface="Times New Roman"/>
              <a:cs typeface="Times New Roman"/>
            </a:endParaRPr>
          </a:p>
        </p:txBody>
      </p:sp>
      <p:sp>
        <p:nvSpPr>
          <p:cNvPr id="20" name="object 20"/>
          <p:cNvSpPr txBox="1"/>
          <p:nvPr/>
        </p:nvSpPr>
        <p:spPr>
          <a:xfrm>
            <a:off x="4649723" y="2566139"/>
            <a:ext cx="222885" cy="187325"/>
          </a:xfrm>
          <a:prstGeom prst="rect">
            <a:avLst/>
          </a:prstGeom>
        </p:spPr>
        <p:txBody>
          <a:bodyPr wrap="square" lIns="0" tIns="13970" rIns="0" bIns="0" rtlCol="0" vert="horz">
            <a:spAutoFit/>
          </a:bodyPr>
          <a:lstStyle/>
          <a:p>
            <a:pPr>
              <a:lnSpc>
                <a:spcPct val="100000"/>
              </a:lnSpc>
              <a:spcBef>
                <a:spcPts val="110"/>
              </a:spcBef>
            </a:pPr>
            <a:r>
              <a:rPr dirty="0" baseline="2645" sz="1575" spc="-44" i="1">
                <a:latin typeface="Symbol"/>
                <a:cs typeface="Symbol"/>
              </a:rPr>
              <a:t></a:t>
            </a:r>
            <a:r>
              <a:rPr dirty="0" baseline="2645" sz="1575" spc="67" i="1">
                <a:latin typeface="Times New Roman"/>
                <a:cs typeface="Times New Roman"/>
              </a:rPr>
              <a:t> </a:t>
            </a:r>
            <a:r>
              <a:rPr dirty="0" sz="550" spc="25" i="1">
                <a:latin typeface="Times New Roman"/>
                <a:cs typeface="Times New Roman"/>
              </a:rPr>
              <a:t>m</a:t>
            </a:r>
            <a:endParaRPr sz="550">
              <a:latin typeface="Times New Roman"/>
              <a:cs typeface="Times New Roman"/>
            </a:endParaRPr>
          </a:p>
        </p:txBody>
      </p:sp>
      <p:sp>
        <p:nvSpPr>
          <p:cNvPr id="21" name="object 21"/>
          <p:cNvSpPr txBox="1"/>
          <p:nvPr/>
        </p:nvSpPr>
        <p:spPr>
          <a:xfrm>
            <a:off x="4081276" y="2560043"/>
            <a:ext cx="89535" cy="187325"/>
          </a:xfrm>
          <a:prstGeom prst="rect">
            <a:avLst/>
          </a:prstGeom>
        </p:spPr>
        <p:txBody>
          <a:bodyPr wrap="square" lIns="0" tIns="13970" rIns="0" bIns="0" rtlCol="0" vert="horz">
            <a:spAutoFit/>
          </a:bodyPr>
          <a:lstStyle/>
          <a:p>
            <a:pPr>
              <a:lnSpc>
                <a:spcPct val="100000"/>
              </a:lnSpc>
              <a:spcBef>
                <a:spcPts val="110"/>
              </a:spcBef>
            </a:pPr>
            <a:r>
              <a:rPr dirty="0" sz="1050" spc="-30" i="1">
                <a:latin typeface="Symbol"/>
                <a:cs typeface="Symbol"/>
              </a:rPr>
              <a:t></a:t>
            </a:r>
            <a:endParaRPr sz="1050">
              <a:latin typeface="Symbol"/>
              <a:cs typeface="Symbol"/>
            </a:endParaRPr>
          </a:p>
        </p:txBody>
      </p:sp>
      <p:sp>
        <p:nvSpPr>
          <p:cNvPr id="22" name="object 22"/>
          <p:cNvSpPr txBox="1"/>
          <p:nvPr/>
        </p:nvSpPr>
        <p:spPr>
          <a:xfrm>
            <a:off x="3683248" y="2512037"/>
            <a:ext cx="196850" cy="187325"/>
          </a:xfrm>
          <a:prstGeom prst="rect">
            <a:avLst/>
          </a:prstGeom>
        </p:spPr>
        <p:txBody>
          <a:bodyPr wrap="square" lIns="0" tIns="13970" rIns="0" bIns="0" rtlCol="0" vert="horz">
            <a:spAutoFit/>
          </a:bodyPr>
          <a:lstStyle/>
          <a:p>
            <a:pPr marL="25400">
              <a:lnSpc>
                <a:spcPct val="100000"/>
              </a:lnSpc>
              <a:spcBef>
                <a:spcPts val="110"/>
              </a:spcBef>
            </a:pPr>
            <a:r>
              <a:rPr dirty="0" sz="1000" spc="-305">
                <a:latin typeface="Symbol"/>
                <a:cs typeface="Symbol"/>
              </a:rPr>
              <a:t>⎜</a:t>
            </a:r>
            <a:r>
              <a:rPr dirty="0" baseline="-21164" sz="1575" spc="-44" i="1">
                <a:latin typeface="Symbol"/>
                <a:cs typeface="Symbol"/>
              </a:rPr>
              <a:t></a:t>
            </a:r>
            <a:endParaRPr baseline="-21164" sz="1575">
              <a:latin typeface="Symbol"/>
              <a:cs typeface="Symbol"/>
            </a:endParaRPr>
          </a:p>
        </p:txBody>
      </p:sp>
      <p:sp>
        <p:nvSpPr>
          <p:cNvPr id="23" name="object 23"/>
          <p:cNvSpPr txBox="1"/>
          <p:nvPr/>
        </p:nvSpPr>
        <p:spPr>
          <a:xfrm>
            <a:off x="3006096" y="1992355"/>
            <a:ext cx="1219200" cy="187325"/>
          </a:xfrm>
          <a:prstGeom prst="rect">
            <a:avLst/>
          </a:prstGeom>
        </p:spPr>
        <p:txBody>
          <a:bodyPr wrap="square" lIns="0" tIns="13970" rIns="0" bIns="0" rtlCol="0" vert="horz">
            <a:spAutoFit/>
          </a:bodyPr>
          <a:lstStyle/>
          <a:p>
            <a:pPr marL="38100">
              <a:lnSpc>
                <a:spcPct val="100000"/>
              </a:lnSpc>
              <a:spcBef>
                <a:spcPts val="110"/>
              </a:spcBef>
              <a:tabLst>
                <a:tab pos="702310" algn="l"/>
                <a:tab pos="1090930" algn="l"/>
              </a:tabLst>
            </a:pPr>
            <a:r>
              <a:rPr dirty="0" baseline="2777" sz="1500" spc="-547">
                <a:latin typeface="Symbol"/>
                <a:cs typeface="Symbol"/>
              </a:rPr>
              <a:t>⎛</a:t>
            </a:r>
            <a:r>
              <a:rPr dirty="0" baseline="2777" sz="1500" spc="52">
                <a:latin typeface="Times New Roman"/>
                <a:cs typeface="Times New Roman"/>
              </a:rPr>
              <a:t> </a:t>
            </a:r>
            <a:r>
              <a:rPr dirty="0" baseline="5291" sz="1575" i="1">
                <a:latin typeface="Symbol"/>
                <a:cs typeface="Symbol"/>
              </a:rPr>
              <a:t></a:t>
            </a:r>
            <a:r>
              <a:rPr dirty="0" baseline="-15151" sz="825">
                <a:latin typeface="Times New Roman"/>
                <a:cs typeface="Times New Roman"/>
              </a:rPr>
              <a:t>1 </a:t>
            </a:r>
            <a:r>
              <a:rPr dirty="0" baseline="-15151" sz="825" spc="7">
                <a:latin typeface="Times New Roman"/>
                <a:cs typeface="Times New Roman"/>
              </a:rPr>
              <a:t> </a:t>
            </a:r>
            <a:r>
              <a:rPr dirty="0" baseline="2777" sz="1500" spc="-547">
                <a:latin typeface="Symbol"/>
                <a:cs typeface="Symbol"/>
              </a:rPr>
              <a:t>⎞</a:t>
            </a:r>
            <a:r>
              <a:rPr dirty="0" baseline="2777" sz="1500" spc="-547">
                <a:latin typeface="Times New Roman"/>
                <a:cs typeface="Times New Roman"/>
              </a:rPr>
              <a:t>	</a:t>
            </a:r>
            <a:r>
              <a:rPr dirty="0" baseline="5555" sz="1500" spc="-232">
                <a:latin typeface="Symbol"/>
                <a:cs typeface="Symbol"/>
              </a:rPr>
              <a:t>⎛</a:t>
            </a:r>
            <a:r>
              <a:rPr dirty="0" baseline="2645" sz="1575" spc="-232" i="1">
                <a:latin typeface="Symbol"/>
                <a:cs typeface="Symbol"/>
              </a:rPr>
              <a:t></a:t>
            </a:r>
            <a:r>
              <a:rPr dirty="0" baseline="2645" sz="1575" spc="-232" i="1">
                <a:latin typeface="Times New Roman"/>
                <a:cs typeface="Times New Roman"/>
              </a:rPr>
              <a:t> </a:t>
            </a:r>
            <a:r>
              <a:rPr dirty="0" baseline="2645" sz="1575" spc="-172" i="1">
                <a:latin typeface="Times New Roman"/>
                <a:cs typeface="Times New Roman"/>
              </a:rPr>
              <a:t> </a:t>
            </a:r>
            <a:r>
              <a:rPr dirty="0" baseline="50505" sz="825" spc="30">
                <a:latin typeface="Times New Roman"/>
                <a:cs typeface="Times New Roman"/>
              </a:rPr>
              <a:t>2</a:t>
            </a:r>
            <a:r>
              <a:rPr dirty="0" sz="550" spc="20">
                <a:latin typeface="Times New Roman"/>
                <a:cs typeface="Times New Roman"/>
              </a:rPr>
              <a:t>1	</a:t>
            </a:r>
            <a:r>
              <a:rPr dirty="0" baseline="2645" sz="1575" spc="-44" i="1">
                <a:latin typeface="Symbol"/>
                <a:cs typeface="Symbol"/>
              </a:rPr>
              <a:t></a:t>
            </a:r>
            <a:endParaRPr baseline="2645" sz="1575">
              <a:latin typeface="Symbol"/>
              <a:cs typeface="Symbol"/>
            </a:endParaRPr>
          </a:p>
        </p:txBody>
      </p:sp>
      <p:sp>
        <p:nvSpPr>
          <p:cNvPr id="24" name="object 24"/>
          <p:cNvSpPr txBox="1"/>
          <p:nvPr/>
        </p:nvSpPr>
        <p:spPr>
          <a:xfrm>
            <a:off x="3670548" y="1986257"/>
            <a:ext cx="1354455" cy="759460"/>
          </a:xfrm>
          <a:prstGeom prst="rect">
            <a:avLst/>
          </a:prstGeom>
        </p:spPr>
        <p:txBody>
          <a:bodyPr wrap="square" lIns="0" tIns="13970" rIns="0" bIns="0" rtlCol="0" vert="horz">
            <a:spAutoFit/>
          </a:bodyPr>
          <a:lstStyle/>
          <a:p>
            <a:pPr algn="r" marR="81280">
              <a:lnSpc>
                <a:spcPts val="950"/>
              </a:lnSpc>
              <a:spcBef>
                <a:spcPts val="110"/>
              </a:spcBef>
            </a:pPr>
            <a:r>
              <a:rPr dirty="0" sz="1000" spc="445">
                <a:latin typeface="Arial"/>
                <a:cs typeface="Arial"/>
              </a:rPr>
              <a:t>L </a:t>
            </a:r>
            <a:r>
              <a:rPr dirty="0" sz="1050" spc="-30" i="1">
                <a:latin typeface="Symbol"/>
                <a:cs typeface="Symbol"/>
              </a:rPr>
              <a:t></a:t>
            </a:r>
            <a:r>
              <a:rPr dirty="0" sz="1050" spc="-30" i="1">
                <a:latin typeface="Times New Roman"/>
                <a:cs typeface="Times New Roman"/>
              </a:rPr>
              <a:t> </a:t>
            </a:r>
            <a:r>
              <a:rPr dirty="0" baseline="-25252" sz="825" spc="37">
                <a:latin typeface="Times New Roman"/>
                <a:cs typeface="Times New Roman"/>
              </a:rPr>
              <a:t>1</a:t>
            </a:r>
            <a:r>
              <a:rPr dirty="0" baseline="-25252" sz="825" spc="37" i="1">
                <a:latin typeface="Times New Roman"/>
                <a:cs typeface="Times New Roman"/>
              </a:rPr>
              <a:t>m </a:t>
            </a:r>
            <a:r>
              <a:rPr dirty="0" baseline="-25252" sz="825" spc="97" i="1">
                <a:latin typeface="Times New Roman"/>
                <a:cs typeface="Times New Roman"/>
              </a:rPr>
              <a:t> </a:t>
            </a:r>
            <a:r>
              <a:rPr dirty="0" baseline="2777" sz="1500" spc="-540">
                <a:latin typeface="Symbol"/>
                <a:cs typeface="Symbol"/>
              </a:rPr>
              <a:t>⎞</a:t>
            </a:r>
            <a:endParaRPr baseline="2777" sz="1500">
              <a:latin typeface="Symbol"/>
              <a:cs typeface="Symbol"/>
            </a:endParaRPr>
          </a:p>
          <a:p>
            <a:pPr algn="r" marR="81280">
              <a:lnSpc>
                <a:spcPts val="745"/>
              </a:lnSpc>
            </a:pPr>
            <a:r>
              <a:rPr dirty="0" sz="1000" spc="-360">
                <a:latin typeface="Symbol"/>
                <a:cs typeface="Symbol"/>
              </a:rPr>
              <a:t>⎟</a:t>
            </a:r>
            <a:endParaRPr sz="1000">
              <a:latin typeface="Symbol"/>
              <a:cs typeface="Symbol"/>
            </a:endParaRPr>
          </a:p>
          <a:p>
            <a:pPr algn="r" marR="81280">
              <a:lnSpc>
                <a:spcPts val="1120"/>
              </a:lnSpc>
              <a:tabLst>
                <a:tab pos="375285" algn="l"/>
                <a:tab pos="700405" algn="l"/>
                <a:tab pos="1177925" algn="l"/>
              </a:tabLst>
            </a:pPr>
            <a:r>
              <a:rPr dirty="0" sz="1000" spc="-360">
                <a:latin typeface="Symbol"/>
                <a:cs typeface="Symbol"/>
              </a:rPr>
              <a:t>⎜</a:t>
            </a:r>
            <a:r>
              <a:rPr dirty="0" sz="1000" spc="-125">
                <a:latin typeface="Times New Roman"/>
                <a:cs typeface="Times New Roman"/>
              </a:rPr>
              <a:t> </a:t>
            </a:r>
            <a:r>
              <a:rPr dirty="0" baseline="2645" sz="1575" spc="-44" i="1">
                <a:latin typeface="Symbol"/>
                <a:cs typeface="Symbol"/>
              </a:rPr>
              <a:t></a:t>
            </a:r>
            <a:r>
              <a:rPr dirty="0" baseline="2645" sz="1575">
                <a:latin typeface="Times New Roman"/>
                <a:cs typeface="Times New Roman"/>
              </a:rPr>
              <a:t>	</a:t>
            </a:r>
            <a:r>
              <a:rPr dirty="0" baseline="2645" sz="1575" spc="-44" i="1">
                <a:latin typeface="Symbol"/>
                <a:cs typeface="Symbol"/>
              </a:rPr>
              <a:t></a:t>
            </a:r>
            <a:r>
              <a:rPr dirty="0" baseline="2645" sz="1575" spc="-15">
                <a:latin typeface="Times New Roman"/>
                <a:cs typeface="Times New Roman"/>
              </a:rPr>
              <a:t> </a:t>
            </a:r>
            <a:r>
              <a:rPr dirty="0" baseline="50505" sz="825" spc="22">
                <a:latin typeface="Times New Roman"/>
                <a:cs typeface="Times New Roman"/>
              </a:rPr>
              <a:t>2</a:t>
            </a:r>
            <a:r>
              <a:rPr dirty="0" baseline="50505" sz="825" spc="-89">
                <a:latin typeface="Times New Roman"/>
                <a:cs typeface="Times New Roman"/>
              </a:rPr>
              <a:t> </a:t>
            </a:r>
            <a:r>
              <a:rPr dirty="0" sz="550" spc="15">
                <a:latin typeface="Times New Roman"/>
                <a:cs typeface="Times New Roman"/>
              </a:rPr>
              <a:t>2</a:t>
            </a:r>
            <a:r>
              <a:rPr dirty="0" sz="550">
                <a:latin typeface="Times New Roman"/>
                <a:cs typeface="Times New Roman"/>
              </a:rPr>
              <a:t>	</a:t>
            </a:r>
            <a:r>
              <a:rPr dirty="0" baseline="2777" sz="1500" spc="667">
                <a:latin typeface="Arial"/>
                <a:cs typeface="Arial"/>
              </a:rPr>
              <a:t>L</a:t>
            </a:r>
            <a:r>
              <a:rPr dirty="0" baseline="2777" sz="1500">
                <a:latin typeface="Arial"/>
                <a:cs typeface="Arial"/>
              </a:rPr>
              <a:t>  </a:t>
            </a:r>
            <a:r>
              <a:rPr dirty="0" baseline="2777" sz="1500" spc="150">
                <a:latin typeface="Arial"/>
                <a:cs typeface="Arial"/>
              </a:rPr>
              <a:t> </a:t>
            </a:r>
            <a:r>
              <a:rPr dirty="0" baseline="2645" sz="1575" spc="-44" i="1">
                <a:latin typeface="Symbol"/>
                <a:cs typeface="Symbol"/>
              </a:rPr>
              <a:t></a:t>
            </a:r>
            <a:r>
              <a:rPr dirty="0" baseline="2645" sz="1575">
                <a:latin typeface="Times New Roman"/>
                <a:cs typeface="Times New Roman"/>
              </a:rPr>
              <a:t>	</a:t>
            </a:r>
            <a:r>
              <a:rPr dirty="0" sz="1000" spc="-360">
                <a:latin typeface="Symbol"/>
                <a:cs typeface="Symbol"/>
              </a:rPr>
              <a:t>⎟</a:t>
            </a:r>
            <a:endParaRPr sz="1000">
              <a:latin typeface="Symbol"/>
              <a:cs typeface="Symbol"/>
            </a:endParaRPr>
          </a:p>
          <a:p>
            <a:pPr marL="739140" marR="229235" indent="-563245">
              <a:lnSpc>
                <a:spcPts val="1510"/>
              </a:lnSpc>
              <a:spcBef>
                <a:spcPts val="40"/>
              </a:spcBef>
              <a:tabLst>
                <a:tab pos="499745" algn="l"/>
                <a:tab pos="738505" algn="l"/>
                <a:tab pos="1073785" algn="l"/>
              </a:tabLst>
            </a:pPr>
            <a:r>
              <a:rPr dirty="0" sz="1000" spc="-500">
                <a:latin typeface="Arial"/>
                <a:cs typeface="Arial"/>
              </a:rPr>
              <a:t>M</a:t>
            </a:r>
            <a:r>
              <a:rPr dirty="0" sz="1000" spc="-500">
                <a:latin typeface="Arial"/>
                <a:cs typeface="Arial"/>
              </a:rPr>
              <a:t>	</a:t>
            </a:r>
            <a:r>
              <a:rPr dirty="0" sz="1000" spc="-500">
                <a:latin typeface="Arial"/>
                <a:cs typeface="Arial"/>
              </a:rPr>
              <a:t>M</a:t>
            </a:r>
            <a:r>
              <a:rPr dirty="0" sz="1000" spc="-500">
                <a:latin typeface="Arial"/>
                <a:cs typeface="Arial"/>
              </a:rPr>
              <a:t>	</a:t>
            </a:r>
            <a:r>
              <a:rPr dirty="0" sz="1000" spc="225">
                <a:latin typeface="Arial"/>
                <a:cs typeface="Arial"/>
              </a:rPr>
              <a:t>O</a:t>
            </a:r>
            <a:r>
              <a:rPr dirty="0" sz="1000" spc="225">
                <a:latin typeface="Arial"/>
                <a:cs typeface="Arial"/>
              </a:rPr>
              <a:t>	</a:t>
            </a:r>
            <a:r>
              <a:rPr dirty="0" sz="1000" spc="-280">
                <a:latin typeface="Arial"/>
                <a:cs typeface="Arial"/>
              </a:rPr>
              <a:t>M  </a:t>
            </a:r>
            <a:r>
              <a:rPr dirty="0" sz="1000" spc="445">
                <a:latin typeface="Arial"/>
                <a:cs typeface="Arial"/>
              </a:rPr>
              <a:t>L</a:t>
            </a:r>
            <a:endParaRPr sz="1000">
              <a:latin typeface="Arial"/>
              <a:cs typeface="Arial"/>
            </a:endParaRPr>
          </a:p>
        </p:txBody>
      </p:sp>
      <p:sp>
        <p:nvSpPr>
          <p:cNvPr id="25" name="object 25"/>
          <p:cNvSpPr txBox="1"/>
          <p:nvPr/>
        </p:nvSpPr>
        <p:spPr>
          <a:xfrm>
            <a:off x="3463808" y="2017601"/>
            <a:ext cx="332105" cy="432434"/>
          </a:xfrm>
          <a:prstGeom prst="rect">
            <a:avLst/>
          </a:prstGeom>
        </p:spPr>
        <p:txBody>
          <a:bodyPr wrap="square" lIns="0" tIns="63500" rIns="0" bIns="0" rtlCol="0" vert="horz">
            <a:spAutoFit/>
          </a:bodyPr>
          <a:lstStyle/>
          <a:p>
            <a:pPr algn="r" marR="30480">
              <a:lnSpc>
                <a:spcPct val="100000"/>
              </a:lnSpc>
              <a:spcBef>
                <a:spcPts val="500"/>
              </a:spcBef>
            </a:pPr>
            <a:r>
              <a:rPr dirty="0" sz="1000" spc="-360">
                <a:latin typeface="Symbol"/>
                <a:cs typeface="Symbol"/>
              </a:rPr>
              <a:t>⎜</a:t>
            </a:r>
            <a:endParaRPr sz="1000">
              <a:latin typeface="Symbol"/>
              <a:cs typeface="Symbol"/>
            </a:endParaRPr>
          </a:p>
          <a:p>
            <a:pPr marL="25400">
              <a:lnSpc>
                <a:spcPct val="100000"/>
              </a:lnSpc>
              <a:spcBef>
                <a:spcPts val="400"/>
              </a:spcBef>
            </a:pPr>
            <a:r>
              <a:rPr dirty="0" sz="1000" b="1">
                <a:latin typeface="Times New Roman"/>
                <a:cs typeface="Times New Roman"/>
              </a:rPr>
              <a:t>Σ </a:t>
            </a:r>
            <a:r>
              <a:rPr dirty="0" sz="1000">
                <a:latin typeface="Symbol"/>
                <a:cs typeface="Symbol"/>
              </a:rPr>
              <a:t></a:t>
            </a:r>
            <a:r>
              <a:rPr dirty="0" sz="1000" spc="-70">
                <a:latin typeface="Times New Roman"/>
                <a:cs typeface="Times New Roman"/>
              </a:rPr>
              <a:t> </a:t>
            </a:r>
            <a:r>
              <a:rPr dirty="0" baseline="-16666" sz="1500" spc="-540">
                <a:latin typeface="Symbol"/>
                <a:cs typeface="Symbol"/>
              </a:rPr>
              <a:t>⎜</a:t>
            </a:r>
            <a:endParaRPr baseline="-16666" sz="1500">
              <a:latin typeface="Symbol"/>
              <a:cs typeface="Symbol"/>
            </a:endParaRPr>
          </a:p>
        </p:txBody>
      </p:sp>
      <p:sp>
        <p:nvSpPr>
          <p:cNvPr id="26" name="object 26"/>
          <p:cNvSpPr/>
          <p:nvPr/>
        </p:nvSpPr>
        <p:spPr>
          <a:xfrm>
            <a:off x="3086100" y="2977895"/>
            <a:ext cx="0" cy="1333500"/>
          </a:xfrm>
          <a:custGeom>
            <a:avLst/>
            <a:gdLst/>
            <a:ahLst/>
            <a:cxnLst/>
            <a:rect l="l" t="t" r="r" b="b"/>
            <a:pathLst>
              <a:path w="0" h="1333500">
                <a:moveTo>
                  <a:pt x="0" y="0"/>
                </a:moveTo>
                <a:lnTo>
                  <a:pt x="0" y="1333500"/>
                </a:lnTo>
              </a:path>
            </a:pathLst>
          </a:custGeom>
          <a:ln w="14287">
            <a:solidFill>
              <a:srgbClr val="FF0000"/>
            </a:solidFill>
          </a:ln>
        </p:spPr>
        <p:txBody>
          <a:bodyPr wrap="square" lIns="0" tIns="0" rIns="0" bIns="0" rtlCol="0"/>
          <a:lstStyle/>
          <a:p/>
        </p:txBody>
      </p:sp>
      <p:sp>
        <p:nvSpPr>
          <p:cNvPr id="27" name="object 27"/>
          <p:cNvSpPr/>
          <p:nvPr/>
        </p:nvSpPr>
        <p:spPr>
          <a:xfrm>
            <a:off x="3009900" y="4235196"/>
            <a:ext cx="2247900" cy="0"/>
          </a:xfrm>
          <a:custGeom>
            <a:avLst/>
            <a:gdLst/>
            <a:ahLst/>
            <a:cxnLst/>
            <a:rect l="l" t="t" r="r" b="b"/>
            <a:pathLst>
              <a:path w="2247900" h="0">
                <a:moveTo>
                  <a:pt x="0" y="0"/>
                </a:moveTo>
                <a:lnTo>
                  <a:pt x="2247900" y="0"/>
                </a:lnTo>
              </a:path>
            </a:pathLst>
          </a:custGeom>
          <a:ln w="14287">
            <a:solidFill>
              <a:srgbClr val="FF0000"/>
            </a:solidFill>
          </a:ln>
        </p:spPr>
        <p:txBody>
          <a:bodyPr wrap="square" lIns="0" tIns="0" rIns="0" bIns="0" rtlCol="0"/>
          <a:lstStyle/>
          <a:p/>
        </p:txBody>
      </p:sp>
      <p:sp>
        <p:nvSpPr>
          <p:cNvPr id="28" name="object 28"/>
          <p:cNvSpPr txBox="1"/>
          <p:nvPr/>
        </p:nvSpPr>
        <p:spPr>
          <a:xfrm>
            <a:off x="3898900" y="4247642"/>
            <a:ext cx="172085" cy="178435"/>
          </a:xfrm>
          <a:prstGeom prst="rect">
            <a:avLst/>
          </a:prstGeom>
        </p:spPr>
        <p:txBody>
          <a:bodyPr wrap="square" lIns="0" tIns="12700" rIns="0" bIns="0" rtlCol="0" vert="horz">
            <a:spAutoFit/>
          </a:bodyPr>
          <a:lstStyle/>
          <a:p>
            <a:pPr marL="25400">
              <a:lnSpc>
                <a:spcPct val="100000"/>
              </a:lnSpc>
              <a:spcBef>
                <a:spcPts val="100"/>
              </a:spcBef>
            </a:pPr>
            <a:r>
              <a:rPr dirty="0" sz="1000" spc="-5">
                <a:latin typeface="Tahoma"/>
                <a:cs typeface="Tahoma"/>
              </a:rPr>
              <a:t>x</a:t>
            </a:r>
            <a:r>
              <a:rPr dirty="0" baseline="-21367" sz="975" spc="-7">
                <a:latin typeface="Tahoma"/>
                <a:cs typeface="Tahoma"/>
              </a:rPr>
              <a:t>1</a:t>
            </a:r>
            <a:endParaRPr baseline="-21367" sz="975">
              <a:latin typeface="Tahoma"/>
              <a:cs typeface="Tahoma"/>
            </a:endParaRPr>
          </a:p>
        </p:txBody>
      </p:sp>
      <p:sp>
        <p:nvSpPr>
          <p:cNvPr id="29" name="object 29"/>
          <p:cNvSpPr txBox="1"/>
          <p:nvPr/>
        </p:nvSpPr>
        <p:spPr>
          <a:xfrm>
            <a:off x="2839720" y="3444494"/>
            <a:ext cx="172085" cy="178435"/>
          </a:xfrm>
          <a:prstGeom prst="rect">
            <a:avLst/>
          </a:prstGeom>
        </p:spPr>
        <p:txBody>
          <a:bodyPr wrap="square" lIns="0" tIns="12700" rIns="0" bIns="0" rtlCol="0" vert="horz">
            <a:spAutoFit/>
          </a:bodyPr>
          <a:lstStyle/>
          <a:p>
            <a:pPr marL="25400">
              <a:lnSpc>
                <a:spcPct val="100000"/>
              </a:lnSpc>
              <a:spcBef>
                <a:spcPts val="100"/>
              </a:spcBef>
            </a:pPr>
            <a:r>
              <a:rPr dirty="0" sz="1000" spc="-5">
                <a:latin typeface="Tahoma"/>
                <a:cs typeface="Tahoma"/>
              </a:rPr>
              <a:t>x</a:t>
            </a:r>
            <a:r>
              <a:rPr dirty="0" baseline="-21367" sz="975" spc="-7">
                <a:latin typeface="Tahoma"/>
                <a:cs typeface="Tahoma"/>
              </a:rPr>
              <a:t>2</a:t>
            </a:r>
            <a:endParaRPr baseline="-21367" sz="975">
              <a:latin typeface="Tahoma"/>
              <a:cs typeface="Tahoma"/>
            </a:endParaRPr>
          </a:p>
        </p:txBody>
      </p:sp>
      <p:sp>
        <p:nvSpPr>
          <p:cNvPr id="30" name="object 30"/>
          <p:cNvSpPr/>
          <p:nvPr/>
        </p:nvSpPr>
        <p:spPr>
          <a:xfrm>
            <a:off x="3469688" y="3325272"/>
            <a:ext cx="1557020" cy="753110"/>
          </a:xfrm>
          <a:custGeom>
            <a:avLst/>
            <a:gdLst/>
            <a:ahLst/>
            <a:cxnLst/>
            <a:rect l="l" t="t" r="r" b="b"/>
            <a:pathLst>
              <a:path w="1557020" h="753110">
                <a:moveTo>
                  <a:pt x="826467" y="272891"/>
                </a:moveTo>
                <a:lnTo>
                  <a:pt x="755564" y="240408"/>
                </a:lnTo>
                <a:lnTo>
                  <a:pt x="686055" y="209569"/>
                </a:lnTo>
                <a:lnTo>
                  <a:pt x="618229" y="180466"/>
                </a:lnTo>
                <a:lnTo>
                  <a:pt x="552379" y="153191"/>
                </a:lnTo>
                <a:lnTo>
                  <a:pt x="488795" y="127834"/>
                </a:lnTo>
                <a:lnTo>
                  <a:pt x="427771" y="104489"/>
                </a:lnTo>
                <a:lnTo>
                  <a:pt x="369597" y="83246"/>
                </a:lnTo>
                <a:lnTo>
                  <a:pt x="314566" y="64197"/>
                </a:lnTo>
                <a:lnTo>
                  <a:pt x="262968" y="47434"/>
                </a:lnTo>
                <a:lnTo>
                  <a:pt x="215095" y="33049"/>
                </a:lnTo>
                <a:lnTo>
                  <a:pt x="171239" y="21133"/>
                </a:lnTo>
                <a:lnTo>
                  <a:pt x="131692" y="11779"/>
                </a:lnTo>
                <a:lnTo>
                  <a:pt x="66690" y="1120"/>
                </a:lnTo>
                <a:lnTo>
                  <a:pt x="41818" y="0"/>
                </a:lnTo>
                <a:lnTo>
                  <a:pt x="22422" y="1807"/>
                </a:lnTo>
                <a:lnTo>
                  <a:pt x="8792" y="6634"/>
                </a:lnTo>
                <a:lnTo>
                  <a:pt x="1221" y="14573"/>
                </a:lnTo>
                <a:lnTo>
                  <a:pt x="0" y="25474"/>
                </a:lnTo>
                <a:lnTo>
                  <a:pt x="5056" y="39018"/>
                </a:lnTo>
                <a:lnTo>
                  <a:pt x="32974" y="73373"/>
                </a:lnTo>
                <a:lnTo>
                  <a:pt x="82924" y="116314"/>
                </a:lnTo>
                <a:lnTo>
                  <a:pt x="115520" y="140590"/>
                </a:lnTo>
                <a:lnTo>
                  <a:pt x="152855" y="166517"/>
                </a:lnTo>
                <a:lnTo>
                  <a:pt x="194673" y="193928"/>
                </a:lnTo>
                <a:lnTo>
                  <a:pt x="240717" y="222659"/>
                </a:lnTo>
                <a:lnTo>
                  <a:pt x="290732" y="252544"/>
                </a:lnTo>
                <a:lnTo>
                  <a:pt x="344459" y="283418"/>
                </a:lnTo>
                <a:lnTo>
                  <a:pt x="401644" y="315114"/>
                </a:lnTo>
                <a:lnTo>
                  <a:pt x="462030" y="347468"/>
                </a:lnTo>
                <a:lnTo>
                  <a:pt x="525360" y="380315"/>
                </a:lnTo>
                <a:lnTo>
                  <a:pt x="591379" y="413489"/>
                </a:lnTo>
                <a:lnTo>
                  <a:pt x="659829" y="446824"/>
                </a:lnTo>
                <a:lnTo>
                  <a:pt x="730455" y="480155"/>
                </a:lnTo>
                <a:lnTo>
                  <a:pt x="801357" y="512637"/>
                </a:lnTo>
                <a:lnTo>
                  <a:pt x="870866" y="543476"/>
                </a:lnTo>
                <a:lnTo>
                  <a:pt x="938692" y="572579"/>
                </a:lnTo>
                <a:lnTo>
                  <a:pt x="1004542" y="599855"/>
                </a:lnTo>
                <a:lnTo>
                  <a:pt x="1068126" y="625211"/>
                </a:lnTo>
                <a:lnTo>
                  <a:pt x="1129150" y="648557"/>
                </a:lnTo>
                <a:lnTo>
                  <a:pt x="1187324" y="669800"/>
                </a:lnTo>
                <a:lnTo>
                  <a:pt x="1242355" y="688849"/>
                </a:lnTo>
                <a:lnTo>
                  <a:pt x="1293954" y="705611"/>
                </a:lnTo>
                <a:lnTo>
                  <a:pt x="1341826" y="719997"/>
                </a:lnTo>
                <a:lnTo>
                  <a:pt x="1385682" y="731912"/>
                </a:lnTo>
                <a:lnTo>
                  <a:pt x="1425229" y="741267"/>
                </a:lnTo>
                <a:lnTo>
                  <a:pt x="1490231" y="751925"/>
                </a:lnTo>
                <a:lnTo>
                  <a:pt x="1515103" y="753046"/>
                </a:lnTo>
                <a:lnTo>
                  <a:pt x="1534499" y="751239"/>
                </a:lnTo>
                <a:lnTo>
                  <a:pt x="1548129" y="746411"/>
                </a:lnTo>
                <a:lnTo>
                  <a:pt x="1555701" y="738473"/>
                </a:lnTo>
                <a:lnTo>
                  <a:pt x="1556922" y="727571"/>
                </a:lnTo>
                <a:lnTo>
                  <a:pt x="1551865" y="714027"/>
                </a:lnTo>
                <a:lnTo>
                  <a:pt x="1523947" y="679672"/>
                </a:lnTo>
                <a:lnTo>
                  <a:pt x="1473997" y="636732"/>
                </a:lnTo>
                <a:lnTo>
                  <a:pt x="1441401" y="612455"/>
                </a:lnTo>
                <a:lnTo>
                  <a:pt x="1404066" y="586528"/>
                </a:lnTo>
                <a:lnTo>
                  <a:pt x="1362248" y="559117"/>
                </a:lnTo>
                <a:lnTo>
                  <a:pt x="1316204" y="530386"/>
                </a:lnTo>
                <a:lnTo>
                  <a:pt x="1266189" y="500501"/>
                </a:lnTo>
                <a:lnTo>
                  <a:pt x="1212462" y="469628"/>
                </a:lnTo>
                <a:lnTo>
                  <a:pt x="1155277" y="437931"/>
                </a:lnTo>
                <a:lnTo>
                  <a:pt x="1094891" y="405577"/>
                </a:lnTo>
                <a:lnTo>
                  <a:pt x="1031561" y="372730"/>
                </a:lnTo>
                <a:lnTo>
                  <a:pt x="965542" y="339557"/>
                </a:lnTo>
                <a:lnTo>
                  <a:pt x="897092" y="306222"/>
                </a:lnTo>
                <a:lnTo>
                  <a:pt x="826467" y="272891"/>
                </a:lnTo>
                <a:close/>
              </a:path>
            </a:pathLst>
          </a:custGeom>
          <a:ln w="3175">
            <a:solidFill>
              <a:srgbClr val="000000"/>
            </a:solidFill>
          </a:ln>
        </p:spPr>
        <p:txBody>
          <a:bodyPr wrap="square" lIns="0" tIns="0" rIns="0" bIns="0" rtlCol="0"/>
          <a:lstStyle/>
          <a:p/>
        </p:txBody>
      </p:sp>
      <p:sp>
        <p:nvSpPr>
          <p:cNvPr id="31" name="object 31"/>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32" name="object 32"/>
          <p:cNvSpPr txBox="1"/>
          <p:nvPr/>
        </p:nvSpPr>
        <p:spPr>
          <a:xfrm>
            <a:off x="1622297" y="8726678"/>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33" name="object 33"/>
          <p:cNvSpPr txBox="1"/>
          <p:nvPr/>
        </p:nvSpPr>
        <p:spPr>
          <a:xfrm>
            <a:off x="5926835" y="8726678"/>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34</a:t>
            </a:r>
            <a:endParaRPr sz="450">
              <a:latin typeface="Tahoma"/>
              <a:cs typeface="Tahoma"/>
            </a:endParaRPr>
          </a:p>
        </p:txBody>
      </p:sp>
      <p:sp>
        <p:nvSpPr>
          <p:cNvPr id="34" name="object 34"/>
          <p:cNvSpPr txBox="1"/>
          <p:nvPr/>
        </p:nvSpPr>
        <p:spPr>
          <a:xfrm>
            <a:off x="2637796" y="6732752"/>
            <a:ext cx="346710" cy="329565"/>
          </a:xfrm>
          <a:prstGeom prst="rect">
            <a:avLst/>
          </a:prstGeom>
        </p:spPr>
        <p:txBody>
          <a:bodyPr wrap="square" lIns="0" tIns="12700" rIns="0" bIns="0" rtlCol="0" vert="horz">
            <a:spAutoFit/>
          </a:bodyPr>
          <a:lstStyle/>
          <a:p>
            <a:pPr marL="25400">
              <a:lnSpc>
                <a:spcPts val="1165"/>
              </a:lnSpc>
              <a:spcBef>
                <a:spcPts val="100"/>
              </a:spcBef>
              <a:tabLst>
                <a:tab pos="259079" algn="l"/>
              </a:tabLst>
            </a:pPr>
            <a:r>
              <a:rPr dirty="0" sz="1000" spc="-365">
                <a:latin typeface="Symbol"/>
                <a:cs typeface="Symbol"/>
              </a:rPr>
              <a:t>⎜</a:t>
            </a:r>
            <a:r>
              <a:rPr dirty="0" sz="1000" spc="-365">
                <a:latin typeface="Times New Roman"/>
                <a:cs typeface="Times New Roman"/>
              </a:rPr>
              <a:t>	</a:t>
            </a:r>
            <a:r>
              <a:rPr dirty="0" sz="1000" spc="-365">
                <a:latin typeface="Symbol"/>
                <a:cs typeface="Symbol"/>
              </a:rPr>
              <a:t>⎟</a:t>
            </a:r>
            <a:endParaRPr sz="1000">
              <a:latin typeface="Symbol"/>
              <a:cs typeface="Symbol"/>
            </a:endParaRPr>
          </a:p>
          <a:p>
            <a:pPr marL="25400">
              <a:lnSpc>
                <a:spcPts val="1225"/>
              </a:lnSpc>
            </a:pPr>
            <a:r>
              <a:rPr dirty="0" sz="1000" spc="-365">
                <a:latin typeface="Symbol"/>
                <a:cs typeface="Symbol"/>
              </a:rPr>
              <a:t>⎝</a:t>
            </a:r>
            <a:r>
              <a:rPr dirty="0" sz="1000" spc="-130">
                <a:latin typeface="Times New Roman"/>
                <a:cs typeface="Times New Roman"/>
              </a:rPr>
              <a:t> </a:t>
            </a:r>
            <a:r>
              <a:rPr dirty="0" baseline="13227" sz="1575" spc="-44" i="1">
                <a:latin typeface="Symbol"/>
                <a:cs typeface="Symbol"/>
              </a:rPr>
              <a:t></a:t>
            </a:r>
            <a:r>
              <a:rPr dirty="0" baseline="13227" sz="1575" spc="-277" i="1">
                <a:latin typeface="Times New Roman"/>
                <a:cs typeface="Times New Roman"/>
              </a:rPr>
              <a:t> </a:t>
            </a:r>
            <a:r>
              <a:rPr dirty="0" sz="550" spc="25" i="1">
                <a:latin typeface="Times New Roman"/>
                <a:cs typeface="Times New Roman"/>
              </a:rPr>
              <a:t>m </a:t>
            </a:r>
            <a:r>
              <a:rPr dirty="0" sz="1000" spc="-620">
                <a:latin typeface="Symbol"/>
                <a:cs typeface="Symbol"/>
              </a:rPr>
              <a:t>⎠</a:t>
            </a:r>
            <a:endParaRPr sz="1000">
              <a:latin typeface="Symbol"/>
              <a:cs typeface="Symbol"/>
            </a:endParaRPr>
          </a:p>
        </p:txBody>
      </p:sp>
      <p:sp>
        <p:nvSpPr>
          <p:cNvPr id="35" name="object 35"/>
          <p:cNvSpPr txBox="1"/>
          <p:nvPr/>
        </p:nvSpPr>
        <p:spPr>
          <a:xfrm>
            <a:off x="2637796" y="6360536"/>
            <a:ext cx="346710" cy="186690"/>
          </a:xfrm>
          <a:prstGeom prst="rect">
            <a:avLst/>
          </a:prstGeom>
        </p:spPr>
        <p:txBody>
          <a:bodyPr wrap="square" lIns="0" tIns="13335" rIns="0" bIns="0" rtlCol="0" vert="horz">
            <a:spAutoFit/>
          </a:bodyPr>
          <a:lstStyle/>
          <a:p>
            <a:pPr marL="25400">
              <a:lnSpc>
                <a:spcPct val="100000"/>
              </a:lnSpc>
              <a:spcBef>
                <a:spcPts val="105"/>
              </a:spcBef>
            </a:pPr>
            <a:r>
              <a:rPr dirty="0" sz="1000" spc="-365">
                <a:latin typeface="Symbol"/>
                <a:cs typeface="Symbol"/>
              </a:rPr>
              <a:t>⎜</a:t>
            </a:r>
            <a:r>
              <a:rPr dirty="0" sz="1000" spc="-45">
                <a:latin typeface="Times New Roman"/>
                <a:cs typeface="Times New Roman"/>
              </a:rPr>
              <a:t> </a:t>
            </a:r>
            <a:r>
              <a:rPr dirty="0" baseline="-42328" sz="1575" spc="-44" i="1">
                <a:latin typeface="Symbol"/>
                <a:cs typeface="Symbol"/>
              </a:rPr>
              <a:t></a:t>
            </a:r>
            <a:r>
              <a:rPr dirty="0" baseline="-42328" sz="1575" spc="135" i="1">
                <a:latin typeface="Times New Roman"/>
                <a:cs typeface="Times New Roman"/>
              </a:rPr>
              <a:t> </a:t>
            </a:r>
            <a:r>
              <a:rPr dirty="0" sz="1000" spc="-620">
                <a:latin typeface="Symbol"/>
                <a:cs typeface="Symbol"/>
              </a:rPr>
              <a:t>⎟</a:t>
            </a:r>
            <a:endParaRPr sz="1000">
              <a:latin typeface="Symbol"/>
              <a:cs typeface="Symbol"/>
            </a:endParaRPr>
          </a:p>
        </p:txBody>
      </p:sp>
      <p:sp>
        <p:nvSpPr>
          <p:cNvPr id="36" name="object 36"/>
          <p:cNvSpPr txBox="1"/>
          <p:nvPr/>
        </p:nvSpPr>
        <p:spPr>
          <a:xfrm>
            <a:off x="2637796" y="6611596"/>
            <a:ext cx="346710" cy="178435"/>
          </a:xfrm>
          <a:prstGeom prst="rect">
            <a:avLst/>
          </a:prstGeom>
        </p:spPr>
        <p:txBody>
          <a:bodyPr wrap="square" lIns="0" tIns="12700" rIns="0" bIns="0" rtlCol="0" vert="horz">
            <a:spAutoFit/>
          </a:bodyPr>
          <a:lstStyle/>
          <a:p>
            <a:pPr marL="25400">
              <a:lnSpc>
                <a:spcPct val="100000"/>
              </a:lnSpc>
              <a:spcBef>
                <a:spcPts val="100"/>
              </a:spcBef>
            </a:pPr>
            <a:r>
              <a:rPr dirty="0" sz="1000" spc="-365">
                <a:latin typeface="Symbol"/>
                <a:cs typeface="Symbol"/>
              </a:rPr>
              <a:t>⎜</a:t>
            </a:r>
            <a:r>
              <a:rPr dirty="0" sz="1000" spc="280">
                <a:latin typeface="Times New Roman"/>
                <a:cs typeface="Times New Roman"/>
              </a:rPr>
              <a:t> </a:t>
            </a:r>
            <a:r>
              <a:rPr dirty="0" baseline="-19444" sz="1500" spc="-750">
                <a:latin typeface="Arial"/>
                <a:cs typeface="Arial"/>
              </a:rPr>
              <a:t>M</a:t>
            </a:r>
            <a:r>
              <a:rPr dirty="0" baseline="-19444" sz="1500" spc="337">
                <a:latin typeface="Arial"/>
                <a:cs typeface="Arial"/>
              </a:rPr>
              <a:t> </a:t>
            </a:r>
            <a:r>
              <a:rPr dirty="0" sz="1000" spc="-625">
                <a:latin typeface="Symbol"/>
                <a:cs typeface="Symbol"/>
              </a:rPr>
              <a:t>⎟</a:t>
            </a:r>
            <a:endParaRPr sz="1000">
              <a:latin typeface="Symbol"/>
              <a:cs typeface="Symbol"/>
            </a:endParaRPr>
          </a:p>
        </p:txBody>
      </p:sp>
      <p:sp>
        <p:nvSpPr>
          <p:cNvPr id="37" name="object 37"/>
          <p:cNvSpPr txBox="1"/>
          <p:nvPr/>
        </p:nvSpPr>
        <p:spPr>
          <a:xfrm>
            <a:off x="2826257" y="6499580"/>
            <a:ext cx="132715" cy="178435"/>
          </a:xfrm>
          <a:prstGeom prst="rect">
            <a:avLst/>
          </a:prstGeom>
        </p:spPr>
        <p:txBody>
          <a:bodyPr wrap="square" lIns="0" tIns="12700" rIns="0" bIns="0" rtlCol="0" vert="horz">
            <a:spAutoFit/>
          </a:bodyPr>
          <a:lstStyle/>
          <a:p>
            <a:pPr>
              <a:lnSpc>
                <a:spcPct val="100000"/>
              </a:lnSpc>
              <a:spcBef>
                <a:spcPts val="100"/>
              </a:spcBef>
            </a:pPr>
            <a:r>
              <a:rPr dirty="0" sz="550" spc="15">
                <a:latin typeface="Times New Roman"/>
                <a:cs typeface="Times New Roman"/>
              </a:rPr>
              <a:t>2</a:t>
            </a:r>
            <a:r>
              <a:rPr dirty="0" sz="550" spc="50">
                <a:latin typeface="Times New Roman"/>
                <a:cs typeface="Times New Roman"/>
              </a:rPr>
              <a:t> </a:t>
            </a:r>
            <a:r>
              <a:rPr dirty="0" baseline="5555" sz="1500" spc="-862">
                <a:latin typeface="Symbol"/>
                <a:cs typeface="Symbol"/>
              </a:rPr>
              <a:t>⎟</a:t>
            </a:r>
            <a:endParaRPr baseline="5555" sz="1500">
              <a:latin typeface="Symbol"/>
              <a:cs typeface="Symbol"/>
            </a:endParaRPr>
          </a:p>
        </p:txBody>
      </p:sp>
      <p:sp>
        <p:nvSpPr>
          <p:cNvPr id="38" name="object 38"/>
          <p:cNvSpPr txBox="1"/>
          <p:nvPr/>
        </p:nvSpPr>
        <p:spPr>
          <a:xfrm>
            <a:off x="2429001" y="6562826"/>
            <a:ext cx="321310" cy="178435"/>
          </a:xfrm>
          <a:prstGeom prst="rect">
            <a:avLst/>
          </a:prstGeom>
        </p:spPr>
        <p:txBody>
          <a:bodyPr wrap="square" lIns="0" tIns="12700" rIns="0" bIns="0" rtlCol="0" vert="horz">
            <a:spAutoFit/>
          </a:bodyPr>
          <a:lstStyle/>
          <a:p>
            <a:pPr marL="25400">
              <a:lnSpc>
                <a:spcPct val="100000"/>
              </a:lnSpc>
              <a:spcBef>
                <a:spcPts val="100"/>
              </a:spcBef>
            </a:pPr>
            <a:r>
              <a:rPr dirty="0" sz="1000" b="1">
                <a:latin typeface="Times New Roman"/>
                <a:cs typeface="Times New Roman"/>
              </a:rPr>
              <a:t>μ </a:t>
            </a:r>
            <a:r>
              <a:rPr dirty="0" sz="1000">
                <a:latin typeface="Symbol"/>
                <a:cs typeface="Symbol"/>
              </a:rPr>
              <a:t></a:t>
            </a:r>
            <a:r>
              <a:rPr dirty="0" sz="1000" spc="-65">
                <a:latin typeface="Times New Roman"/>
                <a:cs typeface="Times New Roman"/>
              </a:rPr>
              <a:t> </a:t>
            </a:r>
            <a:r>
              <a:rPr dirty="0" baseline="33333" sz="1500" spc="-547">
                <a:latin typeface="Symbol"/>
                <a:cs typeface="Symbol"/>
              </a:rPr>
              <a:t>⎜</a:t>
            </a:r>
            <a:endParaRPr baseline="33333" sz="1500">
              <a:latin typeface="Symbol"/>
              <a:cs typeface="Symbol"/>
            </a:endParaRPr>
          </a:p>
        </p:txBody>
      </p:sp>
      <p:sp>
        <p:nvSpPr>
          <p:cNvPr id="39" name="object 39"/>
          <p:cNvSpPr txBox="1"/>
          <p:nvPr/>
        </p:nvSpPr>
        <p:spPr>
          <a:xfrm>
            <a:off x="5269229" y="6781880"/>
            <a:ext cx="62230" cy="178435"/>
          </a:xfrm>
          <a:prstGeom prst="rect">
            <a:avLst/>
          </a:prstGeom>
        </p:spPr>
        <p:txBody>
          <a:bodyPr wrap="square" lIns="0" tIns="12700" rIns="0" bIns="0" rtlCol="0" vert="horz">
            <a:spAutoFit/>
          </a:bodyPr>
          <a:lstStyle/>
          <a:p>
            <a:pPr>
              <a:lnSpc>
                <a:spcPct val="100000"/>
              </a:lnSpc>
              <a:spcBef>
                <a:spcPts val="100"/>
              </a:spcBef>
            </a:pPr>
            <a:r>
              <a:rPr dirty="0" sz="1000" spc="-360">
                <a:latin typeface="Symbol"/>
                <a:cs typeface="Symbol"/>
              </a:rPr>
              <a:t>⎟</a:t>
            </a:r>
            <a:endParaRPr sz="1000">
              <a:latin typeface="Symbol"/>
              <a:cs typeface="Symbol"/>
            </a:endParaRPr>
          </a:p>
        </p:txBody>
      </p:sp>
      <p:sp>
        <p:nvSpPr>
          <p:cNvPr id="40" name="object 40"/>
          <p:cNvSpPr txBox="1"/>
          <p:nvPr/>
        </p:nvSpPr>
        <p:spPr>
          <a:xfrm>
            <a:off x="5269229" y="6537287"/>
            <a:ext cx="62230" cy="300355"/>
          </a:xfrm>
          <a:prstGeom prst="rect">
            <a:avLst/>
          </a:prstGeom>
        </p:spPr>
        <p:txBody>
          <a:bodyPr wrap="square" lIns="0" tIns="12700" rIns="0" bIns="0" rtlCol="0" vert="horz">
            <a:spAutoFit/>
          </a:bodyPr>
          <a:lstStyle/>
          <a:p>
            <a:pPr>
              <a:lnSpc>
                <a:spcPts val="1080"/>
              </a:lnSpc>
              <a:spcBef>
                <a:spcPts val="100"/>
              </a:spcBef>
            </a:pPr>
            <a:r>
              <a:rPr dirty="0" sz="1000" spc="-360">
                <a:latin typeface="Symbol"/>
                <a:cs typeface="Symbol"/>
              </a:rPr>
              <a:t>⎟</a:t>
            </a:r>
            <a:endParaRPr sz="1000">
              <a:latin typeface="Symbol"/>
              <a:cs typeface="Symbol"/>
            </a:endParaRPr>
          </a:p>
          <a:p>
            <a:pPr>
              <a:lnSpc>
                <a:spcPts val="1080"/>
              </a:lnSpc>
            </a:pPr>
            <a:r>
              <a:rPr dirty="0" sz="1000" spc="-360">
                <a:latin typeface="Symbol"/>
                <a:cs typeface="Symbol"/>
              </a:rPr>
              <a:t>⎟</a:t>
            </a:r>
            <a:endParaRPr sz="1000">
              <a:latin typeface="Symbol"/>
              <a:cs typeface="Symbol"/>
            </a:endParaRPr>
          </a:p>
        </p:txBody>
      </p:sp>
      <p:sp>
        <p:nvSpPr>
          <p:cNvPr id="41" name="object 41"/>
          <p:cNvSpPr txBox="1"/>
          <p:nvPr/>
        </p:nvSpPr>
        <p:spPr>
          <a:xfrm>
            <a:off x="5269229" y="7082887"/>
            <a:ext cx="62230" cy="178435"/>
          </a:xfrm>
          <a:prstGeom prst="rect">
            <a:avLst/>
          </a:prstGeom>
        </p:spPr>
        <p:txBody>
          <a:bodyPr wrap="square" lIns="0" tIns="12700" rIns="0" bIns="0" rtlCol="0" vert="horz">
            <a:spAutoFit/>
          </a:bodyPr>
          <a:lstStyle/>
          <a:p>
            <a:pPr>
              <a:lnSpc>
                <a:spcPct val="100000"/>
              </a:lnSpc>
              <a:spcBef>
                <a:spcPts val="100"/>
              </a:spcBef>
            </a:pPr>
            <a:r>
              <a:rPr dirty="0" sz="1000" spc="-360">
                <a:latin typeface="Symbol"/>
                <a:cs typeface="Symbol"/>
              </a:rPr>
              <a:t>⎠</a:t>
            </a:r>
            <a:endParaRPr sz="1000">
              <a:latin typeface="Symbol"/>
              <a:cs typeface="Symbol"/>
            </a:endParaRPr>
          </a:p>
        </p:txBody>
      </p:sp>
      <p:sp>
        <p:nvSpPr>
          <p:cNvPr id="42" name="object 42"/>
          <p:cNvSpPr txBox="1"/>
          <p:nvPr/>
        </p:nvSpPr>
        <p:spPr>
          <a:xfrm>
            <a:off x="3365755" y="6781893"/>
            <a:ext cx="62230" cy="178435"/>
          </a:xfrm>
          <a:prstGeom prst="rect">
            <a:avLst/>
          </a:prstGeom>
        </p:spPr>
        <p:txBody>
          <a:bodyPr wrap="square" lIns="0" tIns="12700" rIns="0" bIns="0" rtlCol="0" vert="horz">
            <a:spAutoFit/>
          </a:bodyPr>
          <a:lstStyle/>
          <a:p>
            <a:pPr>
              <a:lnSpc>
                <a:spcPct val="100000"/>
              </a:lnSpc>
              <a:spcBef>
                <a:spcPts val="100"/>
              </a:spcBef>
            </a:pPr>
            <a:r>
              <a:rPr dirty="0" sz="1000" spc="-360">
                <a:latin typeface="Symbol"/>
                <a:cs typeface="Symbol"/>
              </a:rPr>
              <a:t>⎜</a:t>
            </a:r>
            <a:endParaRPr sz="1000">
              <a:latin typeface="Symbol"/>
              <a:cs typeface="Symbol"/>
            </a:endParaRPr>
          </a:p>
        </p:txBody>
      </p:sp>
      <p:sp>
        <p:nvSpPr>
          <p:cNvPr id="43" name="object 43"/>
          <p:cNvSpPr txBox="1"/>
          <p:nvPr/>
        </p:nvSpPr>
        <p:spPr>
          <a:xfrm>
            <a:off x="3365755" y="7082900"/>
            <a:ext cx="62230" cy="178435"/>
          </a:xfrm>
          <a:prstGeom prst="rect">
            <a:avLst/>
          </a:prstGeom>
        </p:spPr>
        <p:txBody>
          <a:bodyPr wrap="square" lIns="0" tIns="12700" rIns="0" bIns="0" rtlCol="0" vert="horz">
            <a:spAutoFit/>
          </a:bodyPr>
          <a:lstStyle/>
          <a:p>
            <a:pPr>
              <a:lnSpc>
                <a:spcPct val="100000"/>
              </a:lnSpc>
              <a:spcBef>
                <a:spcPts val="100"/>
              </a:spcBef>
            </a:pPr>
            <a:r>
              <a:rPr dirty="0" sz="1000" spc="-360">
                <a:latin typeface="Symbol"/>
                <a:cs typeface="Symbol"/>
              </a:rPr>
              <a:t>⎝</a:t>
            </a:r>
            <a:endParaRPr sz="1000">
              <a:latin typeface="Symbol"/>
              <a:cs typeface="Symbol"/>
            </a:endParaRPr>
          </a:p>
        </p:txBody>
      </p:sp>
      <p:sp>
        <p:nvSpPr>
          <p:cNvPr id="44" name="object 44"/>
          <p:cNvSpPr txBox="1"/>
          <p:nvPr/>
        </p:nvSpPr>
        <p:spPr>
          <a:xfrm>
            <a:off x="5141976" y="7001330"/>
            <a:ext cx="189230" cy="178435"/>
          </a:xfrm>
          <a:prstGeom prst="rect">
            <a:avLst/>
          </a:prstGeom>
        </p:spPr>
        <p:txBody>
          <a:bodyPr wrap="square" lIns="0" tIns="12700" rIns="0" bIns="0" rtlCol="0" vert="horz">
            <a:spAutoFit/>
          </a:bodyPr>
          <a:lstStyle/>
          <a:p>
            <a:pPr>
              <a:lnSpc>
                <a:spcPct val="100000"/>
              </a:lnSpc>
              <a:spcBef>
                <a:spcPts val="100"/>
              </a:spcBef>
            </a:pPr>
            <a:r>
              <a:rPr dirty="0" baseline="5050" sz="825" spc="22">
                <a:latin typeface="Times New Roman"/>
                <a:cs typeface="Times New Roman"/>
              </a:rPr>
              <a:t>2</a:t>
            </a:r>
            <a:r>
              <a:rPr dirty="0" baseline="5050" sz="825" spc="30">
                <a:latin typeface="Times New Roman"/>
                <a:cs typeface="Times New Roman"/>
              </a:rPr>
              <a:t> </a:t>
            </a:r>
            <a:r>
              <a:rPr dirty="0" sz="1000" spc="-565">
                <a:latin typeface="Symbol"/>
                <a:cs typeface="Symbol"/>
              </a:rPr>
              <a:t>⎟</a:t>
            </a:r>
            <a:endParaRPr sz="1000">
              <a:latin typeface="Symbol"/>
              <a:cs typeface="Symbol"/>
            </a:endParaRPr>
          </a:p>
        </p:txBody>
      </p:sp>
      <p:sp>
        <p:nvSpPr>
          <p:cNvPr id="45" name="object 45"/>
          <p:cNvSpPr txBox="1"/>
          <p:nvPr/>
        </p:nvSpPr>
        <p:spPr>
          <a:xfrm>
            <a:off x="3340355" y="7001343"/>
            <a:ext cx="251460" cy="178435"/>
          </a:xfrm>
          <a:prstGeom prst="rect">
            <a:avLst/>
          </a:prstGeom>
        </p:spPr>
        <p:txBody>
          <a:bodyPr wrap="square" lIns="0" tIns="12700" rIns="0" bIns="0" rtlCol="0" vert="horz">
            <a:spAutoFit/>
          </a:bodyPr>
          <a:lstStyle/>
          <a:p>
            <a:pPr marL="25400">
              <a:lnSpc>
                <a:spcPct val="100000"/>
              </a:lnSpc>
              <a:spcBef>
                <a:spcPts val="100"/>
              </a:spcBef>
            </a:pPr>
            <a:r>
              <a:rPr dirty="0" sz="1000" spc="-360">
                <a:latin typeface="Symbol"/>
                <a:cs typeface="Symbol"/>
              </a:rPr>
              <a:t>⎜</a:t>
            </a:r>
            <a:r>
              <a:rPr dirty="0" sz="1000" spc="250">
                <a:latin typeface="Times New Roman"/>
                <a:cs typeface="Times New Roman"/>
              </a:rPr>
              <a:t> </a:t>
            </a:r>
            <a:r>
              <a:rPr dirty="0" baseline="-22222" sz="1500">
                <a:latin typeface="Times New Roman"/>
                <a:cs typeface="Times New Roman"/>
              </a:rPr>
              <a:t>0</a:t>
            </a:r>
            <a:endParaRPr baseline="-22222" sz="1500">
              <a:latin typeface="Times New Roman"/>
              <a:cs typeface="Times New Roman"/>
            </a:endParaRPr>
          </a:p>
        </p:txBody>
      </p:sp>
      <p:sp>
        <p:nvSpPr>
          <p:cNvPr id="46" name="object 46"/>
          <p:cNvSpPr txBox="1"/>
          <p:nvPr/>
        </p:nvSpPr>
        <p:spPr>
          <a:xfrm>
            <a:off x="5091422" y="6861123"/>
            <a:ext cx="265430" cy="178435"/>
          </a:xfrm>
          <a:prstGeom prst="rect">
            <a:avLst/>
          </a:prstGeom>
        </p:spPr>
        <p:txBody>
          <a:bodyPr wrap="square" lIns="0" tIns="12700" rIns="0" bIns="0" rtlCol="0" vert="horz">
            <a:spAutoFit/>
          </a:bodyPr>
          <a:lstStyle/>
          <a:p>
            <a:pPr marL="25400">
              <a:lnSpc>
                <a:spcPct val="100000"/>
              </a:lnSpc>
              <a:spcBef>
                <a:spcPts val="100"/>
              </a:spcBef>
            </a:pPr>
            <a:r>
              <a:rPr dirty="0" sz="1000">
                <a:latin typeface="Times New Roman"/>
                <a:cs typeface="Times New Roman"/>
              </a:rPr>
              <a:t>0</a:t>
            </a:r>
            <a:r>
              <a:rPr dirty="0" sz="1000" spc="105">
                <a:latin typeface="Times New Roman"/>
                <a:cs typeface="Times New Roman"/>
              </a:rPr>
              <a:t> </a:t>
            </a:r>
            <a:r>
              <a:rPr dirty="0" baseline="-19444" sz="1500" spc="-540">
                <a:latin typeface="Symbol"/>
                <a:cs typeface="Symbol"/>
              </a:rPr>
              <a:t>⎟</a:t>
            </a:r>
            <a:endParaRPr baseline="-19444" sz="1500">
              <a:latin typeface="Symbol"/>
              <a:cs typeface="Symbol"/>
            </a:endParaRPr>
          </a:p>
        </p:txBody>
      </p:sp>
      <p:sp>
        <p:nvSpPr>
          <p:cNvPr id="47" name="object 47"/>
          <p:cNvSpPr txBox="1"/>
          <p:nvPr/>
        </p:nvSpPr>
        <p:spPr>
          <a:xfrm>
            <a:off x="5091422" y="6415373"/>
            <a:ext cx="265430" cy="178435"/>
          </a:xfrm>
          <a:prstGeom prst="rect">
            <a:avLst/>
          </a:prstGeom>
        </p:spPr>
        <p:txBody>
          <a:bodyPr wrap="square" lIns="0" tIns="12700" rIns="0" bIns="0" rtlCol="0" vert="horz">
            <a:spAutoFit/>
          </a:bodyPr>
          <a:lstStyle/>
          <a:p>
            <a:pPr marL="25400">
              <a:lnSpc>
                <a:spcPct val="100000"/>
              </a:lnSpc>
              <a:spcBef>
                <a:spcPts val="100"/>
              </a:spcBef>
            </a:pPr>
            <a:r>
              <a:rPr dirty="0" baseline="-27777" sz="1500">
                <a:latin typeface="Times New Roman"/>
                <a:cs typeface="Times New Roman"/>
              </a:rPr>
              <a:t>0</a:t>
            </a:r>
            <a:r>
              <a:rPr dirty="0" baseline="-27777" sz="1500" spc="157">
                <a:latin typeface="Times New Roman"/>
                <a:cs typeface="Times New Roman"/>
              </a:rPr>
              <a:t> </a:t>
            </a:r>
            <a:r>
              <a:rPr dirty="0" sz="1000" spc="-360">
                <a:latin typeface="Symbol"/>
                <a:cs typeface="Symbol"/>
              </a:rPr>
              <a:t>⎟</a:t>
            </a:r>
            <a:endParaRPr sz="1000">
              <a:latin typeface="Symbol"/>
              <a:cs typeface="Symbol"/>
            </a:endParaRPr>
          </a:p>
        </p:txBody>
      </p:sp>
      <p:sp>
        <p:nvSpPr>
          <p:cNvPr id="48" name="object 48"/>
          <p:cNvSpPr txBox="1"/>
          <p:nvPr/>
        </p:nvSpPr>
        <p:spPr>
          <a:xfrm>
            <a:off x="5032247" y="7051234"/>
            <a:ext cx="222885" cy="187325"/>
          </a:xfrm>
          <a:prstGeom prst="rect">
            <a:avLst/>
          </a:prstGeom>
        </p:spPr>
        <p:txBody>
          <a:bodyPr wrap="square" lIns="0" tIns="13970" rIns="0" bIns="0" rtlCol="0" vert="horz">
            <a:spAutoFit/>
          </a:bodyPr>
          <a:lstStyle/>
          <a:p>
            <a:pPr>
              <a:lnSpc>
                <a:spcPct val="100000"/>
              </a:lnSpc>
              <a:spcBef>
                <a:spcPts val="110"/>
              </a:spcBef>
            </a:pPr>
            <a:r>
              <a:rPr dirty="0" baseline="2645" sz="1575" spc="-44" i="1">
                <a:latin typeface="Symbol"/>
                <a:cs typeface="Symbol"/>
              </a:rPr>
              <a:t></a:t>
            </a:r>
            <a:r>
              <a:rPr dirty="0" baseline="2645" sz="1575" spc="60" i="1">
                <a:latin typeface="Times New Roman"/>
                <a:cs typeface="Times New Roman"/>
              </a:rPr>
              <a:t> </a:t>
            </a:r>
            <a:r>
              <a:rPr dirty="0" sz="550" spc="25" i="1">
                <a:latin typeface="Times New Roman"/>
                <a:cs typeface="Times New Roman"/>
              </a:rPr>
              <a:t>m</a:t>
            </a:r>
            <a:endParaRPr sz="550">
              <a:latin typeface="Times New Roman"/>
              <a:cs typeface="Times New Roman"/>
            </a:endParaRPr>
          </a:p>
        </p:txBody>
      </p:sp>
      <p:sp>
        <p:nvSpPr>
          <p:cNvPr id="49" name="object 49"/>
          <p:cNvSpPr txBox="1"/>
          <p:nvPr/>
        </p:nvSpPr>
        <p:spPr>
          <a:xfrm>
            <a:off x="2413000" y="5507272"/>
            <a:ext cx="2882900" cy="958850"/>
          </a:xfrm>
          <a:prstGeom prst="rect">
            <a:avLst/>
          </a:prstGeom>
        </p:spPr>
        <p:txBody>
          <a:bodyPr wrap="square" lIns="0" tIns="183515" rIns="0" bIns="0" rtlCol="0" vert="horz">
            <a:spAutoFit/>
          </a:bodyPr>
          <a:lstStyle/>
          <a:p>
            <a:pPr marL="25400">
              <a:lnSpc>
                <a:spcPct val="100000"/>
              </a:lnSpc>
              <a:spcBef>
                <a:spcPts val="1445"/>
              </a:spcBef>
            </a:pPr>
            <a:r>
              <a:rPr dirty="0" sz="2200" spc="-5">
                <a:solidFill>
                  <a:srgbClr val="006500"/>
                </a:solidFill>
                <a:latin typeface="Tahoma"/>
                <a:cs typeface="Tahoma"/>
              </a:rPr>
              <a:t>Axis-Aligned</a:t>
            </a:r>
            <a:r>
              <a:rPr dirty="0" sz="2200" spc="-55">
                <a:solidFill>
                  <a:srgbClr val="006500"/>
                </a:solidFill>
                <a:latin typeface="Tahoma"/>
                <a:cs typeface="Tahoma"/>
              </a:rPr>
              <a:t> </a:t>
            </a:r>
            <a:r>
              <a:rPr dirty="0" sz="2200" spc="-5">
                <a:solidFill>
                  <a:srgbClr val="006500"/>
                </a:solidFill>
                <a:latin typeface="Tahoma"/>
                <a:cs typeface="Tahoma"/>
              </a:rPr>
              <a:t>Gaussians</a:t>
            </a:r>
            <a:endParaRPr sz="2200">
              <a:latin typeface="Tahoma"/>
              <a:cs typeface="Tahoma"/>
            </a:endParaRPr>
          </a:p>
          <a:p>
            <a:pPr marL="952500">
              <a:lnSpc>
                <a:spcPct val="100000"/>
              </a:lnSpc>
              <a:spcBef>
                <a:spcPts val="655"/>
              </a:spcBef>
            </a:pPr>
            <a:r>
              <a:rPr dirty="0" baseline="5555" sz="1500" spc="-254">
                <a:latin typeface="Symbol"/>
                <a:cs typeface="Symbol"/>
              </a:rPr>
              <a:t>⎛</a:t>
            </a:r>
            <a:r>
              <a:rPr dirty="0" baseline="2645" sz="1575" spc="-254" i="1">
                <a:latin typeface="Symbol"/>
                <a:cs typeface="Symbol"/>
              </a:rPr>
              <a:t></a:t>
            </a:r>
            <a:r>
              <a:rPr dirty="0" baseline="2645" sz="1575" spc="-157" i="1">
                <a:latin typeface="Times New Roman"/>
                <a:cs typeface="Times New Roman"/>
              </a:rPr>
              <a:t> </a:t>
            </a:r>
            <a:r>
              <a:rPr dirty="0" baseline="50505" sz="825" spc="30">
                <a:latin typeface="Times New Roman"/>
                <a:cs typeface="Times New Roman"/>
              </a:rPr>
              <a:t>2</a:t>
            </a:r>
            <a:r>
              <a:rPr dirty="0" sz="550" spc="20">
                <a:latin typeface="Times New Roman"/>
                <a:cs typeface="Times New Roman"/>
              </a:rPr>
              <a:t>1</a:t>
            </a:r>
            <a:endParaRPr sz="550">
              <a:latin typeface="Times New Roman"/>
              <a:cs typeface="Times New Roman"/>
            </a:endParaRPr>
          </a:p>
          <a:p>
            <a:pPr marL="250190">
              <a:lnSpc>
                <a:spcPct val="100000"/>
              </a:lnSpc>
              <a:spcBef>
                <a:spcPts val="180"/>
              </a:spcBef>
            </a:pPr>
            <a:r>
              <a:rPr dirty="0" sz="1000" spc="-365">
                <a:latin typeface="Symbol"/>
                <a:cs typeface="Symbol"/>
              </a:rPr>
              <a:t>⎛</a:t>
            </a:r>
            <a:r>
              <a:rPr dirty="0" sz="1000" spc="30">
                <a:latin typeface="Times New Roman"/>
                <a:cs typeface="Times New Roman"/>
              </a:rPr>
              <a:t> </a:t>
            </a:r>
            <a:r>
              <a:rPr dirty="0" baseline="2645" sz="1575" i="1">
                <a:latin typeface="Symbol"/>
                <a:cs typeface="Symbol"/>
              </a:rPr>
              <a:t></a:t>
            </a:r>
            <a:r>
              <a:rPr dirty="0" baseline="-20202" sz="825">
                <a:latin typeface="Times New Roman"/>
                <a:cs typeface="Times New Roman"/>
              </a:rPr>
              <a:t>1  </a:t>
            </a:r>
            <a:r>
              <a:rPr dirty="0" sz="1000" spc="-365">
                <a:latin typeface="Symbol"/>
                <a:cs typeface="Symbol"/>
              </a:rPr>
              <a:t>⎞</a:t>
            </a:r>
            <a:endParaRPr sz="1000">
              <a:latin typeface="Symbol"/>
              <a:cs typeface="Symbol"/>
            </a:endParaRPr>
          </a:p>
        </p:txBody>
      </p:sp>
      <p:sp>
        <p:nvSpPr>
          <p:cNvPr id="50" name="object 50"/>
          <p:cNvSpPr txBox="1"/>
          <p:nvPr/>
        </p:nvSpPr>
        <p:spPr>
          <a:xfrm>
            <a:off x="4130042" y="6822779"/>
            <a:ext cx="384175" cy="408305"/>
          </a:xfrm>
          <a:prstGeom prst="rect">
            <a:avLst/>
          </a:prstGeom>
        </p:spPr>
        <p:txBody>
          <a:bodyPr wrap="square" lIns="0" tIns="51435" rIns="0" bIns="0" rtlCol="0" vert="horz">
            <a:spAutoFit/>
          </a:bodyPr>
          <a:lstStyle/>
          <a:p>
            <a:pPr>
              <a:lnSpc>
                <a:spcPct val="100000"/>
              </a:lnSpc>
              <a:spcBef>
                <a:spcPts val="405"/>
              </a:spcBef>
              <a:tabLst>
                <a:tab pos="243204" algn="l"/>
              </a:tabLst>
            </a:pPr>
            <a:r>
              <a:rPr dirty="0" sz="1000">
                <a:latin typeface="Times New Roman"/>
                <a:cs typeface="Times New Roman"/>
              </a:rPr>
              <a:t>0</a:t>
            </a:r>
            <a:r>
              <a:rPr dirty="0" sz="1000">
                <a:latin typeface="Times New Roman"/>
                <a:cs typeface="Times New Roman"/>
              </a:rPr>
              <a:t>	</a:t>
            </a:r>
            <a:r>
              <a:rPr dirty="0" sz="1000" spc="445">
                <a:latin typeface="Arial"/>
                <a:cs typeface="Arial"/>
              </a:rPr>
              <a:t>L</a:t>
            </a:r>
            <a:endParaRPr sz="1000">
              <a:latin typeface="Arial"/>
              <a:cs typeface="Arial"/>
            </a:endParaRPr>
          </a:p>
          <a:p>
            <a:pPr>
              <a:lnSpc>
                <a:spcPct val="100000"/>
              </a:lnSpc>
              <a:spcBef>
                <a:spcPts val="305"/>
              </a:spcBef>
              <a:tabLst>
                <a:tab pos="243204" algn="l"/>
              </a:tabLst>
            </a:pPr>
            <a:r>
              <a:rPr dirty="0" sz="1000">
                <a:latin typeface="Times New Roman"/>
                <a:cs typeface="Times New Roman"/>
              </a:rPr>
              <a:t>0</a:t>
            </a:r>
            <a:r>
              <a:rPr dirty="0" sz="1000">
                <a:latin typeface="Times New Roman"/>
                <a:cs typeface="Times New Roman"/>
              </a:rPr>
              <a:t>	</a:t>
            </a:r>
            <a:r>
              <a:rPr dirty="0" sz="1000" spc="445">
                <a:latin typeface="Arial"/>
                <a:cs typeface="Arial"/>
              </a:rPr>
              <a:t>L</a:t>
            </a:r>
            <a:endParaRPr sz="1000">
              <a:latin typeface="Arial"/>
              <a:cs typeface="Arial"/>
            </a:endParaRPr>
          </a:p>
        </p:txBody>
      </p:sp>
      <p:sp>
        <p:nvSpPr>
          <p:cNvPr id="51" name="object 51"/>
          <p:cNvSpPr txBox="1"/>
          <p:nvPr/>
        </p:nvSpPr>
        <p:spPr>
          <a:xfrm>
            <a:off x="5127499" y="6669861"/>
            <a:ext cx="55244" cy="178435"/>
          </a:xfrm>
          <a:prstGeom prst="rect">
            <a:avLst/>
          </a:prstGeom>
        </p:spPr>
        <p:txBody>
          <a:bodyPr wrap="square" lIns="0" tIns="12700" rIns="0" bIns="0" rtlCol="0" vert="horz">
            <a:spAutoFit/>
          </a:bodyPr>
          <a:lstStyle/>
          <a:p>
            <a:pPr>
              <a:lnSpc>
                <a:spcPct val="100000"/>
              </a:lnSpc>
              <a:spcBef>
                <a:spcPts val="100"/>
              </a:spcBef>
            </a:pPr>
            <a:r>
              <a:rPr dirty="0" sz="1000" spc="-500">
                <a:latin typeface="Arial"/>
                <a:cs typeface="Arial"/>
              </a:rPr>
              <a:t>M</a:t>
            </a:r>
            <a:endParaRPr sz="1000">
              <a:latin typeface="Arial"/>
              <a:cs typeface="Arial"/>
            </a:endParaRPr>
          </a:p>
        </p:txBody>
      </p:sp>
      <p:sp>
        <p:nvSpPr>
          <p:cNvPr id="52" name="object 52"/>
          <p:cNvSpPr txBox="1"/>
          <p:nvPr/>
        </p:nvSpPr>
        <p:spPr>
          <a:xfrm>
            <a:off x="3251455" y="6096838"/>
            <a:ext cx="2168525" cy="1134110"/>
          </a:xfrm>
          <a:prstGeom prst="rect">
            <a:avLst/>
          </a:prstGeom>
        </p:spPr>
        <p:txBody>
          <a:bodyPr wrap="square" lIns="0" tIns="12700" rIns="0" bIns="0" rtlCol="0" vert="horz">
            <a:spAutoFit/>
          </a:bodyPr>
          <a:lstStyle/>
          <a:p>
            <a:pPr marL="114300">
              <a:lnSpc>
                <a:spcPts val="890"/>
              </a:lnSpc>
              <a:spcBef>
                <a:spcPts val="100"/>
              </a:spcBef>
              <a:tabLst>
                <a:tab pos="555625" algn="l"/>
                <a:tab pos="878205" algn="l"/>
                <a:tab pos="1122045" algn="l"/>
                <a:tab pos="1484630" algn="l"/>
                <a:tab pos="1864995" algn="l"/>
              </a:tabLst>
            </a:pPr>
            <a:r>
              <a:rPr dirty="0" baseline="-33333" sz="1500" spc="-540">
                <a:latin typeface="Symbol"/>
                <a:cs typeface="Symbol"/>
              </a:rPr>
              <a:t>⎜</a:t>
            </a:r>
            <a:r>
              <a:rPr dirty="0" baseline="-33333" sz="1500" spc="-540">
                <a:latin typeface="Times New Roman"/>
                <a:cs typeface="Times New Roman"/>
              </a:rPr>
              <a:t>	</a:t>
            </a:r>
            <a:r>
              <a:rPr dirty="0" sz="1000">
                <a:latin typeface="Times New Roman"/>
                <a:cs typeface="Times New Roman"/>
              </a:rPr>
              <a:t>0	0	</a:t>
            </a:r>
            <a:r>
              <a:rPr dirty="0" sz="1000" spc="445">
                <a:latin typeface="Arial"/>
                <a:cs typeface="Arial"/>
              </a:rPr>
              <a:t>L	</a:t>
            </a:r>
            <a:r>
              <a:rPr dirty="0" sz="1000">
                <a:latin typeface="Times New Roman"/>
                <a:cs typeface="Times New Roman"/>
              </a:rPr>
              <a:t>0	0 </a:t>
            </a:r>
            <a:r>
              <a:rPr dirty="0" sz="1000" spc="95">
                <a:latin typeface="Times New Roman"/>
                <a:cs typeface="Times New Roman"/>
              </a:rPr>
              <a:t> </a:t>
            </a:r>
            <a:r>
              <a:rPr dirty="0" baseline="2777" sz="1500" spc="-540">
                <a:latin typeface="Symbol"/>
                <a:cs typeface="Symbol"/>
              </a:rPr>
              <a:t>⎞</a:t>
            </a:r>
            <a:endParaRPr baseline="2777" sz="1500">
              <a:latin typeface="Symbol"/>
              <a:cs typeface="Symbol"/>
            </a:endParaRPr>
          </a:p>
          <a:p>
            <a:pPr algn="r" marR="93980">
              <a:lnSpc>
                <a:spcPts val="750"/>
              </a:lnSpc>
            </a:pPr>
            <a:r>
              <a:rPr dirty="0" sz="1000" spc="-360">
                <a:latin typeface="Symbol"/>
                <a:cs typeface="Symbol"/>
              </a:rPr>
              <a:t>⎟</a:t>
            </a:r>
            <a:endParaRPr sz="1000">
              <a:latin typeface="Symbol"/>
              <a:cs typeface="Symbol"/>
            </a:endParaRPr>
          </a:p>
          <a:p>
            <a:pPr marL="114300">
              <a:lnSpc>
                <a:spcPts val="1120"/>
              </a:lnSpc>
              <a:tabLst>
                <a:tab pos="479425" algn="l"/>
                <a:tab pos="878205" algn="l"/>
                <a:tab pos="1122045" algn="l"/>
                <a:tab pos="1484630" algn="l"/>
                <a:tab pos="1864995" algn="l"/>
              </a:tabLst>
            </a:pPr>
            <a:r>
              <a:rPr dirty="0" sz="1000" spc="-360">
                <a:latin typeface="Symbol"/>
                <a:cs typeface="Symbol"/>
              </a:rPr>
              <a:t>⎜</a:t>
            </a:r>
            <a:r>
              <a:rPr dirty="0" sz="1000" spc="340">
                <a:latin typeface="Times New Roman"/>
                <a:cs typeface="Times New Roman"/>
              </a:rPr>
              <a:t> </a:t>
            </a:r>
            <a:r>
              <a:rPr dirty="0" baseline="2777" sz="1500">
                <a:latin typeface="Times New Roman"/>
                <a:cs typeface="Times New Roman"/>
              </a:rPr>
              <a:t>0	</a:t>
            </a:r>
            <a:r>
              <a:rPr dirty="0" baseline="2645" sz="1575" spc="-44" i="1">
                <a:latin typeface="Symbol"/>
                <a:cs typeface="Symbol"/>
              </a:rPr>
              <a:t></a:t>
            </a:r>
            <a:r>
              <a:rPr dirty="0" baseline="2645" sz="1575" spc="-7" i="1">
                <a:latin typeface="Times New Roman"/>
                <a:cs typeface="Times New Roman"/>
              </a:rPr>
              <a:t> </a:t>
            </a:r>
            <a:r>
              <a:rPr dirty="0" baseline="50505" sz="825" spc="22">
                <a:latin typeface="Times New Roman"/>
                <a:cs typeface="Times New Roman"/>
              </a:rPr>
              <a:t>2</a:t>
            </a:r>
            <a:r>
              <a:rPr dirty="0" baseline="50505" sz="825" spc="-97">
                <a:latin typeface="Times New Roman"/>
                <a:cs typeface="Times New Roman"/>
              </a:rPr>
              <a:t> </a:t>
            </a:r>
            <a:r>
              <a:rPr dirty="0" sz="550" spc="15">
                <a:latin typeface="Times New Roman"/>
                <a:cs typeface="Times New Roman"/>
              </a:rPr>
              <a:t>2	</a:t>
            </a:r>
            <a:r>
              <a:rPr dirty="0" baseline="2777" sz="1500">
                <a:latin typeface="Times New Roman"/>
                <a:cs typeface="Times New Roman"/>
              </a:rPr>
              <a:t>0	</a:t>
            </a:r>
            <a:r>
              <a:rPr dirty="0" baseline="2777" sz="1500" spc="667">
                <a:latin typeface="Arial"/>
                <a:cs typeface="Arial"/>
              </a:rPr>
              <a:t>L	</a:t>
            </a:r>
            <a:r>
              <a:rPr dirty="0" baseline="2777" sz="1500">
                <a:latin typeface="Times New Roman"/>
                <a:cs typeface="Times New Roman"/>
              </a:rPr>
              <a:t>0	0 </a:t>
            </a:r>
            <a:r>
              <a:rPr dirty="0" baseline="2777" sz="1500" spc="150">
                <a:latin typeface="Times New Roman"/>
                <a:cs typeface="Times New Roman"/>
              </a:rPr>
              <a:t> </a:t>
            </a:r>
            <a:r>
              <a:rPr dirty="0" sz="1000" spc="-360">
                <a:latin typeface="Symbol"/>
                <a:cs typeface="Symbol"/>
              </a:rPr>
              <a:t>⎟</a:t>
            </a:r>
            <a:endParaRPr sz="1000">
              <a:latin typeface="Symbol"/>
              <a:cs typeface="Symbol"/>
            </a:endParaRPr>
          </a:p>
          <a:p>
            <a:pPr marL="114300">
              <a:lnSpc>
                <a:spcPct val="100000"/>
              </a:lnSpc>
              <a:spcBef>
                <a:spcPts val="250"/>
              </a:spcBef>
              <a:tabLst>
                <a:tab pos="555625" algn="l"/>
                <a:tab pos="805180" algn="l"/>
                <a:tab pos="1484630" algn="l"/>
              </a:tabLst>
            </a:pPr>
            <a:r>
              <a:rPr dirty="0" baseline="30555" sz="1500" spc="-540">
                <a:latin typeface="Symbol"/>
                <a:cs typeface="Symbol"/>
              </a:rPr>
              <a:t>⎜</a:t>
            </a:r>
            <a:r>
              <a:rPr dirty="0" baseline="30555" sz="1500" spc="509">
                <a:latin typeface="Times New Roman"/>
                <a:cs typeface="Times New Roman"/>
              </a:rPr>
              <a:t> </a:t>
            </a:r>
            <a:r>
              <a:rPr dirty="0" baseline="2777" sz="1500">
                <a:latin typeface="Times New Roman"/>
                <a:cs typeface="Times New Roman"/>
              </a:rPr>
              <a:t>0	0	</a:t>
            </a:r>
            <a:r>
              <a:rPr dirty="0" baseline="2645" sz="1575" spc="-44" i="1">
                <a:latin typeface="Symbol"/>
                <a:cs typeface="Symbol"/>
              </a:rPr>
              <a:t></a:t>
            </a:r>
            <a:r>
              <a:rPr dirty="0" baseline="2645" sz="1575" spc="-15" i="1">
                <a:latin typeface="Times New Roman"/>
                <a:cs typeface="Times New Roman"/>
              </a:rPr>
              <a:t> </a:t>
            </a:r>
            <a:r>
              <a:rPr dirty="0" baseline="50505" sz="825" spc="67">
                <a:latin typeface="Times New Roman"/>
                <a:cs typeface="Times New Roman"/>
              </a:rPr>
              <a:t>2</a:t>
            </a:r>
            <a:r>
              <a:rPr dirty="0" sz="550" spc="45">
                <a:latin typeface="Times New Roman"/>
                <a:cs typeface="Times New Roman"/>
              </a:rPr>
              <a:t>3    </a:t>
            </a:r>
            <a:r>
              <a:rPr dirty="0" sz="550" spc="130">
                <a:latin typeface="Times New Roman"/>
                <a:cs typeface="Times New Roman"/>
              </a:rPr>
              <a:t> </a:t>
            </a:r>
            <a:r>
              <a:rPr dirty="0" baseline="2777" sz="1500" spc="667">
                <a:latin typeface="Arial"/>
                <a:cs typeface="Arial"/>
              </a:rPr>
              <a:t>L	</a:t>
            </a:r>
            <a:r>
              <a:rPr dirty="0" baseline="2777" sz="1500">
                <a:latin typeface="Times New Roman"/>
                <a:cs typeface="Times New Roman"/>
              </a:rPr>
              <a:t>0</a:t>
            </a:r>
            <a:endParaRPr baseline="2777" sz="1500">
              <a:latin typeface="Times New Roman"/>
              <a:cs typeface="Times New Roman"/>
            </a:endParaRPr>
          </a:p>
          <a:p>
            <a:pPr marL="114300">
              <a:lnSpc>
                <a:spcPct val="100000"/>
              </a:lnSpc>
              <a:spcBef>
                <a:spcPts val="245"/>
              </a:spcBef>
              <a:tabLst>
                <a:tab pos="566420" algn="l"/>
                <a:tab pos="888365" algn="l"/>
                <a:tab pos="1122045" algn="l"/>
                <a:tab pos="1495425" algn="l"/>
              </a:tabLst>
            </a:pPr>
            <a:r>
              <a:rPr dirty="0" baseline="5555" sz="1500" spc="-540">
                <a:latin typeface="Symbol"/>
                <a:cs typeface="Symbol"/>
              </a:rPr>
              <a:t>⎜</a:t>
            </a:r>
            <a:r>
              <a:rPr dirty="0" baseline="5555" sz="1500" spc="637">
                <a:latin typeface="Times New Roman"/>
                <a:cs typeface="Times New Roman"/>
              </a:rPr>
              <a:t> </a:t>
            </a:r>
            <a:r>
              <a:rPr dirty="0" sz="1000" spc="-500">
                <a:latin typeface="Arial"/>
                <a:cs typeface="Arial"/>
              </a:rPr>
              <a:t>M	M	M	</a:t>
            </a:r>
            <a:r>
              <a:rPr dirty="0" sz="1000" spc="225">
                <a:latin typeface="Arial"/>
                <a:cs typeface="Arial"/>
              </a:rPr>
              <a:t>O	</a:t>
            </a:r>
            <a:r>
              <a:rPr dirty="0" sz="1000" spc="-500">
                <a:latin typeface="Arial"/>
                <a:cs typeface="Arial"/>
              </a:rPr>
              <a:t>M</a:t>
            </a:r>
            <a:endParaRPr sz="1000">
              <a:latin typeface="Arial"/>
              <a:cs typeface="Arial"/>
            </a:endParaRPr>
          </a:p>
          <a:p>
            <a:pPr marL="114300">
              <a:lnSpc>
                <a:spcPct val="100000"/>
              </a:lnSpc>
              <a:spcBef>
                <a:spcPts val="305"/>
              </a:spcBef>
              <a:tabLst>
                <a:tab pos="555625" algn="l"/>
                <a:tab pos="1362075" algn="l"/>
              </a:tabLst>
            </a:pPr>
            <a:r>
              <a:rPr dirty="0" baseline="-16666" sz="1500" spc="-540">
                <a:latin typeface="Symbol"/>
                <a:cs typeface="Symbol"/>
              </a:rPr>
              <a:t>⎜</a:t>
            </a:r>
            <a:r>
              <a:rPr dirty="0" baseline="-16666" sz="1500" spc="509">
                <a:latin typeface="Times New Roman"/>
                <a:cs typeface="Times New Roman"/>
              </a:rPr>
              <a:t> </a:t>
            </a:r>
            <a:r>
              <a:rPr dirty="0" baseline="2777" sz="1500">
                <a:latin typeface="Times New Roman"/>
                <a:cs typeface="Times New Roman"/>
              </a:rPr>
              <a:t>0	0	</a:t>
            </a:r>
            <a:r>
              <a:rPr dirty="0" baseline="2645" sz="1575" spc="-44" i="1">
                <a:latin typeface="Symbol"/>
                <a:cs typeface="Symbol"/>
              </a:rPr>
              <a:t></a:t>
            </a:r>
            <a:r>
              <a:rPr dirty="0" baseline="2645" sz="1575" spc="-15" i="1">
                <a:latin typeface="Times New Roman"/>
                <a:cs typeface="Times New Roman"/>
              </a:rPr>
              <a:t> </a:t>
            </a:r>
            <a:r>
              <a:rPr dirty="0" baseline="50505" sz="825" spc="22">
                <a:latin typeface="Times New Roman"/>
                <a:cs typeface="Times New Roman"/>
              </a:rPr>
              <a:t>2</a:t>
            </a:r>
            <a:r>
              <a:rPr dirty="0" baseline="50505" sz="825" spc="-104">
                <a:latin typeface="Times New Roman"/>
                <a:cs typeface="Times New Roman"/>
              </a:rPr>
              <a:t> </a:t>
            </a:r>
            <a:r>
              <a:rPr dirty="0" sz="550" spc="25" i="1">
                <a:latin typeface="Times New Roman"/>
                <a:cs typeface="Times New Roman"/>
              </a:rPr>
              <a:t>m</a:t>
            </a:r>
            <a:r>
              <a:rPr dirty="0" sz="550" spc="-85" i="1">
                <a:latin typeface="Times New Roman"/>
                <a:cs typeface="Times New Roman"/>
              </a:rPr>
              <a:t> </a:t>
            </a:r>
            <a:r>
              <a:rPr dirty="0" sz="550" spc="5">
                <a:latin typeface="Symbol"/>
                <a:cs typeface="Symbol"/>
              </a:rPr>
              <a:t></a:t>
            </a:r>
            <a:r>
              <a:rPr dirty="0" sz="550" spc="5">
                <a:latin typeface="Times New Roman"/>
                <a:cs typeface="Times New Roman"/>
              </a:rPr>
              <a:t>1</a:t>
            </a:r>
            <a:endParaRPr sz="550">
              <a:latin typeface="Times New Roman"/>
              <a:cs typeface="Times New Roman"/>
            </a:endParaRPr>
          </a:p>
          <a:p>
            <a:pPr marL="556260">
              <a:lnSpc>
                <a:spcPct val="100000"/>
              </a:lnSpc>
              <a:spcBef>
                <a:spcPts val="250"/>
              </a:spcBef>
              <a:tabLst>
                <a:tab pos="1484630" algn="l"/>
              </a:tabLst>
            </a:pPr>
            <a:r>
              <a:rPr dirty="0" sz="1000">
                <a:latin typeface="Times New Roman"/>
                <a:cs typeface="Times New Roman"/>
              </a:rPr>
              <a:t>0	0</a:t>
            </a:r>
            <a:endParaRPr sz="1000">
              <a:latin typeface="Times New Roman"/>
              <a:cs typeface="Times New Roman"/>
            </a:endParaRPr>
          </a:p>
        </p:txBody>
      </p:sp>
      <p:sp>
        <p:nvSpPr>
          <p:cNvPr id="53" name="object 53"/>
          <p:cNvSpPr txBox="1"/>
          <p:nvPr/>
        </p:nvSpPr>
        <p:spPr>
          <a:xfrm>
            <a:off x="3120916" y="6563939"/>
            <a:ext cx="332105" cy="178435"/>
          </a:xfrm>
          <a:prstGeom prst="rect">
            <a:avLst/>
          </a:prstGeom>
        </p:spPr>
        <p:txBody>
          <a:bodyPr wrap="square" lIns="0" tIns="12700" rIns="0" bIns="0" rtlCol="0" vert="horz">
            <a:spAutoFit/>
          </a:bodyPr>
          <a:lstStyle/>
          <a:p>
            <a:pPr marL="25400">
              <a:lnSpc>
                <a:spcPct val="100000"/>
              </a:lnSpc>
              <a:spcBef>
                <a:spcPts val="100"/>
              </a:spcBef>
            </a:pPr>
            <a:r>
              <a:rPr dirty="0" sz="1000" b="1">
                <a:latin typeface="Times New Roman"/>
                <a:cs typeface="Times New Roman"/>
              </a:rPr>
              <a:t>Σ </a:t>
            </a:r>
            <a:r>
              <a:rPr dirty="0" sz="1000">
                <a:latin typeface="Symbol"/>
                <a:cs typeface="Symbol"/>
              </a:rPr>
              <a:t></a:t>
            </a:r>
            <a:r>
              <a:rPr dirty="0" sz="1000" spc="-75">
                <a:latin typeface="Times New Roman"/>
                <a:cs typeface="Times New Roman"/>
              </a:rPr>
              <a:t> </a:t>
            </a:r>
            <a:r>
              <a:rPr dirty="0" baseline="11111" sz="1500" spc="-540">
                <a:latin typeface="Symbol"/>
                <a:cs typeface="Symbol"/>
              </a:rPr>
              <a:t>⎜</a:t>
            </a:r>
            <a:endParaRPr baseline="11111" sz="1500">
              <a:latin typeface="Symbol"/>
              <a:cs typeface="Symbol"/>
            </a:endParaRPr>
          </a:p>
        </p:txBody>
      </p:sp>
      <p:sp>
        <p:nvSpPr>
          <p:cNvPr id="54" name="object 54"/>
          <p:cNvSpPr/>
          <p:nvPr/>
        </p:nvSpPr>
        <p:spPr>
          <a:xfrm>
            <a:off x="3086100" y="7155180"/>
            <a:ext cx="0" cy="1333500"/>
          </a:xfrm>
          <a:custGeom>
            <a:avLst/>
            <a:gdLst/>
            <a:ahLst/>
            <a:cxnLst/>
            <a:rect l="l" t="t" r="r" b="b"/>
            <a:pathLst>
              <a:path w="0" h="1333500">
                <a:moveTo>
                  <a:pt x="0" y="0"/>
                </a:moveTo>
                <a:lnTo>
                  <a:pt x="0" y="1333500"/>
                </a:lnTo>
              </a:path>
            </a:pathLst>
          </a:custGeom>
          <a:ln w="14287">
            <a:solidFill>
              <a:srgbClr val="FF0000"/>
            </a:solidFill>
          </a:ln>
        </p:spPr>
        <p:txBody>
          <a:bodyPr wrap="square" lIns="0" tIns="0" rIns="0" bIns="0" rtlCol="0"/>
          <a:lstStyle/>
          <a:p/>
        </p:txBody>
      </p:sp>
      <p:sp>
        <p:nvSpPr>
          <p:cNvPr id="55" name="object 55"/>
          <p:cNvSpPr/>
          <p:nvPr/>
        </p:nvSpPr>
        <p:spPr>
          <a:xfrm>
            <a:off x="3009900" y="8412480"/>
            <a:ext cx="2247900" cy="0"/>
          </a:xfrm>
          <a:custGeom>
            <a:avLst/>
            <a:gdLst/>
            <a:ahLst/>
            <a:cxnLst/>
            <a:rect l="l" t="t" r="r" b="b"/>
            <a:pathLst>
              <a:path w="2247900" h="0">
                <a:moveTo>
                  <a:pt x="0" y="0"/>
                </a:moveTo>
                <a:lnTo>
                  <a:pt x="2247900" y="0"/>
                </a:lnTo>
              </a:path>
            </a:pathLst>
          </a:custGeom>
          <a:ln w="14287">
            <a:solidFill>
              <a:srgbClr val="FF0000"/>
            </a:solidFill>
          </a:ln>
        </p:spPr>
        <p:txBody>
          <a:bodyPr wrap="square" lIns="0" tIns="0" rIns="0" bIns="0" rtlCol="0"/>
          <a:lstStyle/>
          <a:p/>
        </p:txBody>
      </p:sp>
      <p:sp>
        <p:nvSpPr>
          <p:cNvPr id="56" name="object 56"/>
          <p:cNvSpPr txBox="1"/>
          <p:nvPr/>
        </p:nvSpPr>
        <p:spPr>
          <a:xfrm>
            <a:off x="3898900" y="8424926"/>
            <a:ext cx="172085" cy="178435"/>
          </a:xfrm>
          <a:prstGeom prst="rect">
            <a:avLst/>
          </a:prstGeom>
        </p:spPr>
        <p:txBody>
          <a:bodyPr wrap="square" lIns="0" tIns="12700" rIns="0" bIns="0" rtlCol="0" vert="horz">
            <a:spAutoFit/>
          </a:bodyPr>
          <a:lstStyle/>
          <a:p>
            <a:pPr marL="25400">
              <a:lnSpc>
                <a:spcPct val="100000"/>
              </a:lnSpc>
              <a:spcBef>
                <a:spcPts val="100"/>
              </a:spcBef>
            </a:pPr>
            <a:r>
              <a:rPr dirty="0" sz="1000" spc="-5">
                <a:latin typeface="Tahoma"/>
                <a:cs typeface="Tahoma"/>
              </a:rPr>
              <a:t>x</a:t>
            </a:r>
            <a:r>
              <a:rPr dirty="0" baseline="-21367" sz="975" spc="-7">
                <a:latin typeface="Tahoma"/>
                <a:cs typeface="Tahoma"/>
              </a:rPr>
              <a:t>1</a:t>
            </a:r>
            <a:endParaRPr baseline="-21367" sz="975">
              <a:latin typeface="Tahoma"/>
              <a:cs typeface="Tahoma"/>
            </a:endParaRPr>
          </a:p>
        </p:txBody>
      </p:sp>
      <p:sp>
        <p:nvSpPr>
          <p:cNvPr id="57" name="object 57"/>
          <p:cNvSpPr txBox="1"/>
          <p:nvPr/>
        </p:nvSpPr>
        <p:spPr>
          <a:xfrm>
            <a:off x="2839720" y="7621776"/>
            <a:ext cx="172085" cy="178435"/>
          </a:xfrm>
          <a:prstGeom prst="rect">
            <a:avLst/>
          </a:prstGeom>
        </p:spPr>
        <p:txBody>
          <a:bodyPr wrap="square" lIns="0" tIns="12700" rIns="0" bIns="0" rtlCol="0" vert="horz">
            <a:spAutoFit/>
          </a:bodyPr>
          <a:lstStyle/>
          <a:p>
            <a:pPr marL="25400">
              <a:lnSpc>
                <a:spcPct val="100000"/>
              </a:lnSpc>
              <a:spcBef>
                <a:spcPts val="100"/>
              </a:spcBef>
            </a:pPr>
            <a:r>
              <a:rPr dirty="0" sz="1000" spc="-5">
                <a:latin typeface="Tahoma"/>
                <a:cs typeface="Tahoma"/>
              </a:rPr>
              <a:t>x</a:t>
            </a:r>
            <a:r>
              <a:rPr dirty="0" baseline="-21367" sz="975" spc="-7">
                <a:latin typeface="Tahoma"/>
                <a:cs typeface="Tahoma"/>
              </a:rPr>
              <a:t>2</a:t>
            </a:r>
            <a:endParaRPr baseline="-21367" sz="975">
              <a:latin typeface="Tahoma"/>
              <a:cs typeface="Tahoma"/>
            </a:endParaRPr>
          </a:p>
        </p:txBody>
      </p:sp>
      <p:sp>
        <p:nvSpPr>
          <p:cNvPr id="58" name="object 58"/>
          <p:cNvSpPr/>
          <p:nvPr/>
        </p:nvSpPr>
        <p:spPr>
          <a:xfrm>
            <a:off x="3276600" y="7726680"/>
            <a:ext cx="2019300" cy="304800"/>
          </a:xfrm>
          <a:custGeom>
            <a:avLst/>
            <a:gdLst/>
            <a:ahLst/>
            <a:cxnLst/>
            <a:rect l="l" t="t" r="r" b="b"/>
            <a:pathLst>
              <a:path w="2019300" h="304800">
                <a:moveTo>
                  <a:pt x="1009650" y="0"/>
                </a:moveTo>
                <a:lnTo>
                  <a:pt x="934277" y="420"/>
                </a:lnTo>
                <a:lnTo>
                  <a:pt x="860413" y="1660"/>
                </a:lnTo>
                <a:lnTo>
                  <a:pt x="788251" y="3690"/>
                </a:lnTo>
                <a:lnTo>
                  <a:pt x="717987" y="6480"/>
                </a:lnTo>
                <a:lnTo>
                  <a:pt x="649816" y="10000"/>
                </a:lnTo>
                <a:lnTo>
                  <a:pt x="583933" y="14220"/>
                </a:lnTo>
                <a:lnTo>
                  <a:pt x="520533" y="19110"/>
                </a:lnTo>
                <a:lnTo>
                  <a:pt x="459810" y="24640"/>
                </a:lnTo>
                <a:lnTo>
                  <a:pt x="401959" y="30779"/>
                </a:lnTo>
                <a:lnTo>
                  <a:pt x="347176" y="37498"/>
                </a:lnTo>
                <a:lnTo>
                  <a:pt x="295655" y="44767"/>
                </a:lnTo>
                <a:lnTo>
                  <a:pt x="247592" y="52555"/>
                </a:lnTo>
                <a:lnTo>
                  <a:pt x="203181" y="60833"/>
                </a:lnTo>
                <a:lnTo>
                  <a:pt x="162618" y="69570"/>
                </a:lnTo>
                <a:lnTo>
                  <a:pt x="93811" y="88302"/>
                </a:lnTo>
                <a:lnTo>
                  <a:pt x="42733" y="108512"/>
                </a:lnTo>
                <a:lnTo>
                  <a:pt x="10943" y="129957"/>
                </a:lnTo>
                <a:lnTo>
                  <a:pt x="0" y="152400"/>
                </a:lnTo>
                <a:lnTo>
                  <a:pt x="2768" y="163730"/>
                </a:lnTo>
                <a:lnTo>
                  <a:pt x="42733" y="196287"/>
                </a:lnTo>
                <a:lnTo>
                  <a:pt x="93811" y="216497"/>
                </a:lnTo>
                <a:lnTo>
                  <a:pt x="162618" y="235229"/>
                </a:lnTo>
                <a:lnTo>
                  <a:pt x="203181" y="243966"/>
                </a:lnTo>
                <a:lnTo>
                  <a:pt x="247592" y="252244"/>
                </a:lnTo>
                <a:lnTo>
                  <a:pt x="295656" y="260032"/>
                </a:lnTo>
                <a:lnTo>
                  <a:pt x="347176" y="267301"/>
                </a:lnTo>
                <a:lnTo>
                  <a:pt x="401959" y="274020"/>
                </a:lnTo>
                <a:lnTo>
                  <a:pt x="459810" y="280159"/>
                </a:lnTo>
                <a:lnTo>
                  <a:pt x="520533" y="285689"/>
                </a:lnTo>
                <a:lnTo>
                  <a:pt x="583933" y="290579"/>
                </a:lnTo>
                <a:lnTo>
                  <a:pt x="649816" y="294799"/>
                </a:lnTo>
                <a:lnTo>
                  <a:pt x="717987" y="298319"/>
                </a:lnTo>
                <a:lnTo>
                  <a:pt x="788251" y="301109"/>
                </a:lnTo>
                <a:lnTo>
                  <a:pt x="860413" y="303139"/>
                </a:lnTo>
                <a:lnTo>
                  <a:pt x="934277" y="304379"/>
                </a:lnTo>
                <a:lnTo>
                  <a:pt x="1009650" y="304800"/>
                </a:lnTo>
                <a:lnTo>
                  <a:pt x="1085022" y="304379"/>
                </a:lnTo>
                <a:lnTo>
                  <a:pt x="1158886" y="303139"/>
                </a:lnTo>
                <a:lnTo>
                  <a:pt x="1231048" y="301109"/>
                </a:lnTo>
                <a:lnTo>
                  <a:pt x="1301312" y="298319"/>
                </a:lnTo>
                <a:lnTo>
                  <a:pt x="1369483" y="294799"/>
                </a:lnTo>
                <a:lnTo>
                  <a:pt x="1435366" y="290579"/>
                </a:lnTo>
                <a:lnTo>
                  <a:pt x="1498766" y="285689"/>
                </a:lnTo>
                <a:lnTo>
                  <a:pt x="1559489" y="280159"/>
                </a:lnTo>
                <a:lnTo>
                  <a:pt x="1617340" y="274020"/>
                </a:lnTo>
                <a:lnTo>
                  <a:pt x="1672123" y="267301"/>
                </a:lnTo>
                <a:lnTo>
                  <a:pt x="1723644" y="260032"/>
                </a:lnTo>
                <a:lnTo>
                  <a:pt x="1771707" y="252244"/>
                </a:lnTo>
                <a:lnTo>
                  <a:pt x="1816118" y="243966"/>
                </a:lnTo>
                <a:lnTo>
                  <a:pt x="1856681" y="235229"/>
                </a:lnTo>
                <a:lnTo>
                  <a:pt x="1925488" y="216497"/>
                </a:lnTo>
                <a:lnTo>
                  <a:pt x="1976566" y="196287"/>
                </a:lnTo>
                <a:lnTo>
                  <a:pt x="2008356" y="174842"/>
                </a:lnTo>
                <a:lnTo>
                  <a:pt x="2019300" y="152400"/>
                </a:lnTo>
                <a:lnTo>
                  <a:pt x="2016531" y="141069"/>
                </a:lnTo>
                <a:lnTo>
                  <a:pt x="1976566" y="108512"/>
                </a:lnTo>
                <a:lnTo>
                  <a:pt x="1925488" y="88302"/>
                </a:lnTo>
                <a:lnTo>
                  <a:pt x="1856681" y="69570"/>
                </a:lnTo>
                <a:lnTo>
                  <a:pt x="1816118" y="60833"/>
                </a:lnTo>
                <a:lnTo>
                  <a:pt x="1771707" y="52555"/>
                </a:lnTo>
                <a:lnTo>
                  <a:pt x="1723643" y="44767"/>
                </a:lnTo>
                <a:lnTo>
                  <a:pt x="1672123" y="37498"/>
                </a:lnTo>
                <a:lnTo>
                  <a:pt x="1617340" y="30779"/>
                </a:lnTo>
                <a:lnTo>
                  <a:pt x="1559489" y="24640"/>
                </a:lnTo>
                <a:lnTo>
                  <a:pt x="1498766" y="19110"/>
                </a:lnTo>
                <a:lnTo>
                  <a:pt x="1435366" y="14220"/>
                </a:lnTo>
                <a:lnTo>
                  <a:pt x="1369483" y="10000"/>
                </a:lnTo>
                <a:lnTo>
                  <a:pt x="1301312" y="6480"/>
                </a:lnTo>
                <a:lnTo>
                  <a:pt x="1231048" y="3690"/>
                </a:lnTo>
                <a:lnTo>
                  <a:pt x="1158886" y="1660"/>
                </a:lnTo>
                <a:lnTo>
                  <a:pt x="1085022" y="420"/>
                </a:lnTo>
                <a:lnTo>
                  <a:pt x="1009650" y="0"/>
                </a:lnTo>
                <a:close/>
              </a:path>
            </a:pathLst>
          </a:custGeom>
          <a:ln w="3175">
            <a:solidFill>
              <a:srgbClr val="000000"/>
            </a:solidFill>
          </a:ln>
        </p:spPr>
        <p:txBody>
          <a:bodyPr wrap="square" lIns="0" tIns="0" rIns="0" bIns="0" rtlCol="0"/>
          <a:lstStyle/>
          <a:p/>
        </p:txBody>
      </p:sp>
      <p:sp>
        <p:nvSpPr>
          <p:cNvPr id="59" name="object 59"/>
          <p:cNvSpPr txBox="1"/>
          <p:nvPr/>
        </p:nvSpPr>
        <p:spPr>
          <a:xfrm>
            <a:off x="1750314" y="7267193"/>
            <a:ext cx="1224280" cy="254635"/>
          </a:xfrm>
          <a:prstGeom prst="rect">
            <a:avLst/>
          </a:prstGeom>
          <a:solidFill>
            <a:srgbClr val="FFCF01"/>
          </a:solidFill>
          <a:ln w="4762">
            <a:solidFill>
              <a:srgbClr val="FF0000"/>
            </a:solidFill>
          </a:ln>
        </p:spPr>
        <p:txBody>
          <a:bodyPr wrap="square" lIns="0" tIns="3810" rIns="0" bIns="0" rtlCol="0" vert="horz">
            <a:spAutoFit/>
          </a:bodyPr>
          <a:lstStyle/>
          <a:p>
            <a:pPr marL="41910">
              <a:lnSpc>
                <a:spcPct val="100000"/>
              </a:lnSpc>
              <a:spcBef>
                <a:spcPts val="30"/>
              </a:spcBef>
            </a:pPr>
            <a:r>
              <a:rPr dirty="0" sz="1300" spc="5" i="1">
                <a:latin typeface="Times New Roman"/>
                <a:cs typeface="Times New Roman"/>
              </a:rPr>
              <a:t>X </a:t>
            </a:r>
            <a:r>
              <a:rPr dirty="0" baseline="-22222" sz="1125" i="1">
                <a:latin typeface="Times New Roman"/>
                <a:cs typeface="Times New Roman"/>
              </a:rPr>
              <a:t>i </a:t>
            </a:r>
            <a:r>
              <a:rPr dirty="0" sz="1300" spc="5">
                <a:latin typeface="Symbol"/>
                <a:cs typeface="Symbol"/>
              </a:rPr>
              <a:t></a:t>
            </a:r>
            <a:r>
              <a:rPr dirty="0" sz="1300" spc="5">
                <a:latin typeface="Times New Roman"/>
                <a:cs typeface="Times New Roman"/>
              </a:rPr>
              <a:t> </a:t>
            </a:r>
            <a:r>
              <a:rPr dirty="0" sz="1300" spc="5" i="1">
                <a:latin typeface="Times New Roman"/>
                <a:cs typeface="Times New Roman"/>
              </a:rPr>
              <a:t>X </a:t>
            </a:r>
            <a:r>
              <a:rPr dirty="0" baseline="-22222" sz="1125" i="1">
                <a:latin typeface="Times New Roman"/>
                <a:cs typeface="Times New Roman"/>
              </a:rPr>
              <a:t>i </a:t>
            </a:r>
            <a:r>
              <a:rPr dirty="0" sz="1300">
                <a:latin typeface="Times New Roman"/>
                <a:cs typeface="Times New Roman"/>
              </a:rPr>
              <a:t>for </a:t>
            </a:r>
            <a:r>
              <a:rPr dirty="0" sz="1300" i="1">
                <a:latin typeface="Times New Roman"/>
                <a:cs typeface="Times New Roman"/>
              </a:rPr>
              <a:t>i </a:t>
            </a:r>
            <a:r>
              <a:rPr dirty="0" sz="1300" spc="5">
                <a:latin typeface="Symbol"/>
                <a:cs typeface="Symbol"/>
              </a:rPr>
              <a:t></a:t>
            </a:r>
            <a:r>
              <a:rPr dirty="0" sz="1300" spc="95">
                <a:latin typeface="Times New Roman"/>
                <a:cs typeface="Times New Roman"/>
              </a:rPr>
              <a:t> </a:t>
            </a:r>
            <a:r>
              <a:rPr dirty="0" sz="1300" i="1">
                <a:latin typeface="Times New Roman"/>
                <a:cs typeface="Times New Roman"/>
              </a:rPr>
              <a:t>j</a:t>
            </a:r>
            <a:endParaRPr sz="1300">
              <a:latin typeface="Times New Roman"/>
              <a:cs typeface="Times New Roman"/>
            </a:endParaRPr>
          </a:p>
        </p:txBody>
      </p:sp>
      <p:sp>
        <p:nvSpPr>
          <p:cNvPr id="60" name="object 60"/>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61" name="object 61"/>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10</a:t>
            </a:fld>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22297" y="4549394"/>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3" name="object 3"/>
          <p:cNvSpPr txBox="1"/>
          <p:nvPr/>
        </p:nvSpPr>
        <p:spPr>
          <a:xfrm>
            <a:off x="5926835" y="4549394"/>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35</a:t>
            </a:r>
            <a:endParaRPr sz="450">
              <a:latin typeface="Tahoma"/>
              <a:cs typeface="Tahoma"/>
            </a:endParaRPr>
          </a:p>
        </p:txBody>
      </p:sp>
      <p:sp>
        <p:nvSpPr>
          <p:cNvPr id="4" name="object 4"/>
          <p:cNvSpPr txBox="1">
            <a:spLocks noGrp="1"/>
          </p:cNvSpPr>
          <p:nvPr>
            <p:ph type="title"/>
          </p:nvPr>
        </p:nvSpPr>
        <p:spPr>
          <a:xfrm>
            <a:off x="2618485" y="1500630"/>
            <a:ext cx="2456815" cy="361315"/>
          </a:xfrm>
          <a:prstGeom prst="rect"/>
        </p:spPr>
        <p:txBody>
          <a:bodyPr wrap="square" lIns="0" tIns="12700" rIns="0" bIns="0" rtlCol="0" vert="horz">
            <a:spAutoFit/>
          </a:bodyPr>
          <a:lstStyle/>
          <a:p>
            <a:pPr marL="12700">
              <a:lnSpc>
                <a:spcPct val="100000"/>
              </a:lnSpc>
              <a:spcBef>
                <a:spcPts val="100"/>
              </a:spcBef>
            </a:pPr>
            <a:r>
              <a:rPr dirty="0" spc="-5"/>
              <a:t>Spherical</a:t>
            </a:r>
            <a:r>
              <a:rPr dirty="0" spc="-70"/>
              <a:t> </a:t>
            </a:r>
            <a:r>
              <a:rPr dirty="0" spc="-5"/>
              <a:t>Gaussians</a:t>
            </a:r>
          </a:p>
        </p:txBody>
      </p:sp>
      <p:sp>
        <p:nvSpPr>
          <p:cNvPr id="5" name="object 5"/>
          <p:cNvSpPr txBox="1"/>
          <p:nvPr/>
        </p:nvSpPr>
        <p:spPr>
          <a:xfrm>
            <a:off x="2637796" y="2555469"/>
            <a:ext cx="346710" cy="329565"/>
          </a:xfrm>
          <a:prstGeom prst="rect">
            <a:avLst/>
          </a:prstGeom>
        </p:spPr>
        <p:txBody>
          <a:bodyPr wrap="square" lIns="0" tIns="12700" rIns="0" bIns="0" rtlCol="0" vert="horz">
            <a:spAutoFit/>
          </a:bodyPr>
          <a:lstStyle/>
          <a:p>
            <a:pPr marL="25400">
              <a:lnSpc>
                <a:spcPts val="1165"/>
              </a:lnSpc>
              <a:spcBef>
                <a:spcPts val="100"/>
              </a:spcBef>
              <a:tabLst>
                <a:tab pos="259079" algn="l"/>
              </a:tabLst>
            </a:pPr>
            <a:r>
              <a:rPr dirty="0" sz="1000" spc="-365">
                <a:latin typeface="Symbol"/>
                <a:cs typeface="Symbol"/>
              </a:rPr>
              <a:t>⎜</a:t>
            </a:r>
            <a:r>
              <a:rPr dirty="0" sz="1000" spc="-365">
                <a:latin typeface="Times New Roman"/>
                <a:cs typeface="Times New Roman"/>
              </a:rPr>
              <a:t>	</a:t>
            </a:r>
            <a:r>
              <a:rPr dirty="0" sz="1000" spc="-365">
                <a:latin typeface="Symbol"/>
                <a:cs typeface="Symbol"/>
              </a:rPr>
              <a:t>⎟</a:t>
            </a:r>
            <a:endParaRPr sz="1000">
              <a:latin typeface="Symbol"/>
              <a:cs typeface="Symbol"/>
            </a:endParaRPr>
          </a:p>
          <a:p>
            <a:pPr marL="25400">
              <a:lnSpc>
                <a:spcPts val="1225"/>
              </a:lnSpc>
            </a:pPr>
            <a:r>
              <a:rPr dirty="0" sz="1000" spc="-365">
                <a:latin typeface="Symbol"/>
                <a:cs typeface="Symbol"/>
              </a:rPr>
              <a:t>⎝</a:t>
            </a:r>
            <a:r>
              <a:rPr dirty="0" sz="1000" spc="-130">
                <a:latin typeface="Times New Roman"/>
                <a:cs typeface="Times New Roman"/>
              </a:rPr>
              <a:t> </a:t>
            </a:r>
            <a:r>
              <a:rPr dirty="0" baseline="13227" sz="1575" spc="-44" i="1">
                <a:latin typeface="Symbol"/>
                <a:cs typeface="Symbol"/>
              </a:rPr>
              <a:t></a:t>
            </a:r>
            <a:r>
              <a:rPr dirty="0" baseline="13227" sz="1575" spc="-277" i="1">
                <a:latin typeface="Times New Roman"/>
                <a:cs typeface="Times New Roman"/>
              </a:rPr>
              <a:t> </a:t>
            </a:r>
            <a:r>
              <a:rPr dirty="0" sz="550" spc="25" i="1">
                <a:latin typeface="Times New Roman"/>
                <a:cs typeface="Times New Roman"/>
              </a:rPr>
              <a:t>m </a:t>
            </a:r>
            <a:r>
              <a:rPr dirty="0" sz="1000" spc="-620">
                <a:latin typeface="Symbol"/>
                <a:cs typeface="Symbol"/>
              </a:rPr>
              <a:t>⎠</a:t>
            </a:r>
            <a:endParaRPr sz="1000">
              <a:latin typeface="Symbol"/>
              <a:cs typeface="Symbol"/>
            </a:endParaRPr>
          </a:p>
        </p:txBody>
      </p:sp>
      <p:sp>
        <p:nvSpPr>
          <p:cNvPr id="6" name="object 6"/>
          <p:cNvSpPr txBox="1"/>
          <p:nvPr/>
        </p:nvSpPr>
        <p:spPr>
          <a:xfrm>
            <a:off x="2637796" y="2183253"/>
            <a:ext cx="346710" cy="186690"/>
          </a:xfrm>
          <a:prstGeom prst="rect">
            <a:avLst/>
          </a:prstGeom>
        </p:spPr>
        <p:txBody>
          <a:bodyPr wrap="square" lIns="0" tIns="13335" rIns="0" bIns="0" rtlCol="0" vert="horz">
            <a:spAutoFit/>
          </a:bodyPr>
          <a:lstStyle/>
          <a:p>
            <a:pPr marL="25400">
              <a:lnSpc>
                <a:spcPct val="100000"/>
              </a:lnSpc>
              <a:spcBef>
                <a:spcPts val="105"/>
              </a:spcBef>
            </a:pPr>
            <a:r>
              <a:rPr dirty="0" sz="1000" spc="-365">
                <a:latin typeface="Symbol"/>
                <a:cs typeface="Symbol"/>
              </a:rPr>
              <a:t>⎜</a:t>
            </a:r>
            <a:r>
              <a:rPr dirty="0" sz="1000" spc="-45">
                <a:latin typeface="Times New Roman"/>
                <a:cs typeface="Times New Roman"/>
              </a:rPr>
              <a:t> </a:t>
            </a:r>
            <a:r>
              <a:rPr dirty="0" baseline="-42328" sz="1575" spc="-44" i="1">
                <a:latin typeface="Symbol"/>
                <a:cs typeface="Symbol"/>
              </a:rPr>
              <a:t></a:t>
            </a:r>
            <a:r>
              <a:rPr dirty="0" baseline="-42328" sz="1575" spc="135" i="1">
                <a:latin typeface="Times New Roman"/>
                <a:cs typeface="Times New Roman"/>
              </a:rPr>
              <a:t> </a:t>
            </a:r>
            <a:r>
              <a:rPr dirty="0" sz="1000" spc="-620">
                <a:latin typeface="Symbol"/>
                <a:cs typeface="Symbol"/>
              </a:rPr>
              <a:t>⎟</a:t>
            </a:r>
            <a:endParaRPr sz="1000">
              <a:latin typeface="Symbol"/>
              <a:cs typeface="Symbol"/>
            </a:endParaRPr>
          </a:p>
        </p:txBody>
      </p:sp>
      <p:sp>
        <p:nvSpPr>
          <p:cNvPr id="7" name="object 7"/>
          <p:cNvSpPr txBox="1"/>
          <p:nvPr/>
        </p:nvSpPr>
        <p:spPr>
          <a:xfrm>
            <a:off x="2637796" y="2434314"/>
            <a:ext cx="346710" cy="178435"/>
          </a:xfrm>
          <a:prstGeom prst="rect">
            <a:avLst/>
          </a:prstGeom>
        </p:spPr>
        <p:txBody>
          <a:bodyPr wrap="square" lIns="0" tIns="12700" rIns="0" bIns="0" rtlCol="0" vert="horz">
            <a:spAutoFit/>
          </a:bodyPr>
          <a:lstStyle/>
          <a:p>
            <a:pPr marL="25400">
              <a:lnSpc>
                <a:spcPct val="100000"/>
              </a:lnSpc>
              <a:spcBef>
                <a:spcPts val="100"/>
              </a:spcBef>
            </a:pPr>
            <a:r>
              <a:rPr dirty="0" sz="1000" spc="-365">
                <a:latin typeface="Symbol"/>
                <a:cs typeface="Symbol"/>
              </a:rPr>
              <a:t>⎜</a:t>
            </a:r>
            <a:r>
              <a:rPr dirty="0" sz="1000" spc="280">
                <a:latin typeface="Times New Roman"/>
                <a:cs typeface="Times New Roman"/>
              </a:rPr>
              <a:t> </a:t>
            </a:r>
            <a:r>
              <a:rPr dirty="0" baseline="-19444" sz="1500" spc="-750">
                <a:latin typeface="Arial"/>
                <a:cs typeface="Arial"/>
              </a:rPr>
              <a:t>M</a:t>
            </a:r>
            <a:r>
              <a:rPr dirty="0" baseline="-19444" sz="1500" spc="337">
                <a:latin typeface="Arial"/>
                <a:cs typeface="Arial"/>
              </a:rPr>
              <a:t> </a:t>
            </a:r>
            <a:r>
              <a:rPr dirty="0" sz="1000" spc="-625">
                <a:latin typeface="Symbol"/>
                <a:cs typeface="Symbol"/>
              </a:rPr>
              <a:t>⎟</a:t>
            </a:r>
            <a:endParaRPr sz="1000">
              <a:latin typeface="Symbol"/>
              <a:cs typeface="Symbol"/>
            </a:endParaRPr>
          </a:p>
        </p:txBody>
      </p:sp>
      <p:sp>
        <p:nvSpPr>
          <p:cNvPr id="8" name="object 8"/>
          <p:cNvSpPr txBox="1"/>
          <p:nvPr/>
        </p:nvSpPr>
        <p:spPr>
          <a:xfrm>
            <a:off x="2826257" y="2322297"/>
            <a:ext cx="132715" cy="178435"/>
          </a:xfrm>
          <a:prstGeom prst="rect">
            <a:avLst/>
          </a:prstGeom>
        </p:spPr>
        <p:txBody>
          <a:bodyPr wrap="square" lIns="0" tIns="12700" rIns="0" bIns="0" rtlCol="0" vert="horz">
            <a:spAutoFit/>
          </a:bodyPr>
          <a:lstStyle/>
          <a:p>
            <a:pPr>
              <a:lnSpc>
                <a:spcPct val="100000"/>
              </a:lnSpc>
              <a:spcBef>
                <a:spcPts val="100"/>
              </a:spcBef>
            </a:pPr>
            <a:r>
              <a:rPr dirty="0" sz="550" spc="15">
                <a:latin typeface="Times New Roman"/>
                <a:cs typeface="Times New Roman"/>
              </a:rPr>
              <a:t>2</a:t>
            </a:r>
            <a:r>
              <a:rPr dirty="0" sz="550" spc="50">
                <a:latin typeface="Times New Roman"/>
                <a:cs typeface="Times New Roman"/>
              </a:rPr>
              <a:t> </a:t>
            </a:r>
            <a:r>
              <a:rPr dirty="0" baseline="5555" sz="1500" spc="-862">
                <a:latin typeface="Symbol"/>
                <a:cs typeface="Symbol"/>
              </a:rPr>
              <a:t>⎟</a:t>
            </a:r>
            <a:endParaRPr baseline="5555" sz="1500">
              <a:latin typeface="Symbol"/>
              <a:cs typeface="Symbol"/>
            </a:endParaRPr>
          </a:p>
        </p:txBody>
      </p:sp>
      <p:sp>
        <p:nvSpPr>
          <p:cNvPr id="9" name="object 9"/>
          <p:cNvSpPr txBox="1"/>
          <p:nvPr/>
        </p:nvSpPr>
        <p:spPr>
          <a:xfrm>
            <a:off x="2429001" y="2385544"/>
            <a:ext cx="321310" cy="178435"/>
          </a:xfrm>
          <a:prstGeom prst="rect">
            <a:avLst/>
          </a:prstGeom>
        </p:spPr>
        <p:txBody>
          <a:bodyPr wrap="square" lIns="0" tIns="12700" rIns="0" bIns="0" rtlCol="0" vert="horz">
            <a:spAutoFit/>
          </a:bodyPr>
          <a:lstStyle/>
          <a:p>
            <a:pPr marL="25400">
              <a:lnSpc>
                <a:spcPct val="100000"/>
              </a:lnSpc>
              <a:spcBef>
                <a:spcPts val="100"/>
              </a:spcBef>
            </a:pPr>
            <a:r>
              <a:rPr dirty="0" sz="1000" b="1">
                <a:latin typeface="Times New Roman"/>
                <a:cs typeface="Times New Roman"/>
              </a:rPr>
              <a:t>μ </a:t>
            </a:r>
            <a:r>
              <a:rPr dirty="0" sz="1000">
                <a:latin typeface="Symbol"/>
                <a:cs typeface="Symbol"/>
              </a:rPr>
              <a:t></a:t>
            </a:r>
            <a:r>
              <a:rPr dirty="0" sz="1000" spc="-65">
                <a:latin typeface="Times New Roman"/>
                <a:cs typeface="Times New Roman"/>
              </a:rPr>
              <a:t> </a:t>
            </a:r>
            <a:r>
              <a:rPr dirty="0" baseline="33333" sz="1500" spc="-547">
                <a:latin typeface="Symbol"/>
                <a:cs typeface="Symbol"/>
              </a:rPr>
              <a:t>⎜</a:t>
            </a:r>
            <a:endParaRPr baseline="33333" sz="1500">
              <a:latin typeface="Symbol"/>
              <a:cs typeface="Symbol"/>
            </a:endParaRPr>
          </a:p>
        </p:txBody>
      </p:sp>
      <p:sp>
        <p:nvSpPr>
          <p:cNvPr id="10" name="object 10"/>
          <p:cNvSpPr txBox="1"/>
          <p:nvPr/>
        </p:nvSpPr>
        <p:spPr>
          <a:xfrm>
            <a:off x="5105400" y="2604597"/>
            <a:ext cx="62230" cy="178435"/>
          </a:xfrm>
          <a:prstGeom prst="rect">
            <a:avLst/>
          </a:prstGeom>
        </p:spPr>
        <p:txBody>
          <a:bodyPr wrap="square" lIns="0" tIns="12700" rIns="0" bIns="0" rtlCol="0" vert="horz">
            <a:spAutoFit/>
          </a:bodyPr>
          <a:lstStyle/>
          <a:p>
            <a:pPr>
              <a:lnSpc>
                <a:spcPct val="100000"/>
              </a:lnSpc>
              <a:spcBef>
                <a:spcPts val="100"/>
              </a:spcBef>
            </a:pPr>
            <a:r>
              <a:rPr dirty="0" sz="1000" spc="-360">
                <a:latin typeface="Symbol"/>
                <a:cs typeface="Symbol"/>
              </a:rPr>
              <a:t>⎟</a:t>
            </a:r>
            <a:endParaRPr sz="1000">
              <a:latin typeface="Symbol"/>
              <a:cs typeface="Symbol"/>
            </a:endParaRPr>
          </a:p>
        </p:txBody>
      </p:sp>
      <p:sp>
        <p:nvSpPr>
          <p:cNvPr id="11" name="object 11"/>
          <p:cNvSpPr txBox="1"/>
          <p:nvPr/>
        </p:nvSpPr>
        <p:spPr>
          <a:xfrm>
            <a:off x="5105400" y="2360005"/>
            <a:ext cx="62230" cy="178435"/>
          </a:xfrm>
          <a:prstGeom prst="rect">
            <a:avLst/>
          </a:prstGeom>
        </p:spPr>
        <p:txBody>
          <a:bodyPr wrap="square" lIns="0" tIns="12700" rIns="0" bIns="0" rtlCol="0" vert="horz">
            <a:spAutoFit/>
          </a:bodyPr>
          <a:lstStyle/>
          <a:p>
            <a:pPr>
              <a:lnSpc>
                <a:spcPct val="100000"/>
              </a:lnSpc>
              <a:spcBef>
                <a:spcPts val="100"/>
              </a:spcBef>
            </a:pPr>
            <a:r>
              <a:rPr dirty="0" sz="1000" spc="-360">
                <a:latin typeface="Symbol"/>
                <a:cs typeface="Symbol"/>
              </a:rPr>
              <a:t>⎟</a:t>
            </a:r>
            <a:endParaRPr sz="1000">
              <a:latin typeface="Symbol"/>
              <a:cs typeface="Symbol"/>
            </a:endParaRPr>
          </a:p>
        </p:txBody>
      </p:sp>
      <p:sp>
        <p:nvSpPr>
          <p:cNvPr id="12" name="object 12"/>
          <p:cNvSpPr txBox="1"/>
          <p:nvPr/>
        </p:nvSpPr>
        <p:spPr>
          <a:xfrm>
            <a:off x="5105400" y="2905604"/>
            <a:ext cx="62230" cy="178435"/>
          </a:xfrm>
          <a:prstGeom prst="rect">
            <a:avLst/>
          </a:prstGeom>
        </p:spPr>
        <p:txBody>
          <a:bodyPr wrap="square" lIns="0" tIns="12700" rIns="0" bIns="0" rtlCol="0" vert="horz">
            <a:spAutoFit/>
          </a:bodyPr>
          <a:lstStyle/>
          <a:p>
            <a:pPr>
              <a:lnSpc>
                <a:spcPct val="100000"/>
              </a:lnSpc>
              <a:spcBef>
                <a:spcPts val="100"/>
              </a:spcBef>
            </a:pPr>
            <a:r>
              <a:rPr dirty="0" sz="1000" spc="-360">
                <a:latin typeface="Symbol"/>
                <a:cs typeface="Symbol"/>
              </a:rPr>
              <a:t>⎠</a:t>
            </a:r>
            <a:endParaRPr sz="1000">
              <a:latin typeface="Symbol"/>
              <a:cs typeface="Symbol"/>
            </a:endParaRPr>
          </a:p>
        </p:txBody>
      </p:sp>
      <p:sp>
        <p:nvSpPr>
          <p:cNvPr id="13" name="object 13"/>
          <p:cNvSpPr txBox="1"/>
          <p:nvPr/>
        </p:nvSpPr>
        <p:spPr>
          <a:xfrm>
            <a:off x="3526545" y="2604610"/>
            <a:ext cx="62230" cy="178435"/>
          </a:xfrm>
          <a:prstGeom prst="rect">
            <a:avLst/>
          </a:prstGeom>
        </p:spPr>
        <p:txBody>
          <a:bodyPr wrap="square" lIns="0" tIns="12700" rIns="0" bIns="0" rtlCol="0" vert="horz">
            <a:spAutoFit/>
          </a:bodyPr>
          <a:lstStyle/>
          <a:p>
            <a:pPr>
              <a:lnSpc>
                <a:spcPct val="100000"/>
              </a:lnSpc>
              <a:spcBef>
                <a:spcPts val="100"/>
              </a:spcBef>
            </a:pPr>
            <a:r>
              <a:rPr dirty="0" sz="1000" spc="-360">
                <a:latin typeface="Symbol"/>
                <a:cs typeface="Symbol"/>
              </a:rPr>
              <a:t>⎜</a:t>
            </a:r>
            <a:endParaRPr sz="1000">
              <a:latin typeface="Symbol"/>
              <a:cs typeface="Symbol"/>
            </a:endParaRPr>
          </a:p>
        </p:txBody>
      </p:sp>
      <p:sp>
        <p:nvSpPr>
          <p:cNvPr id="14" name="object 14"/>
          <p:cNvSpPr txBox="1"/>
          <p:nvPr/>
        </p:nvSpPr>
        <p:spPr>
          <a:xfrm>
            <a:off x="3526545" y="2905617"/>
            <a:ext cx="62230" cy="178435"/>
          </a:xfrm>
          <a:prstGeom prst="rect">
            <a:avLst/>
          </a:prstGeom>
        </p:spPr>
        <p:txBody>
          <a:bodyPr wrap="square" lIns="0" tIns="12700" rIns="0" bIns="0" rtlCol="0" vert="horz">
            <a:spAutoFit/>
          </a:bodyPr>
          <a:lstStyle/>
          <a:p>
            <a:pPr>
              <a:lnSpc>
                <a:spcPct val="100000"/>
              </a:lnSpc>
              <a:spcBef>
                <a:spcPts val="100"/>
              </a:spcBef>
            </a:pPr>
            <a:r>
              <a:rPr dirty="0" sz="1000" spc="-360">
                <a:latin typeface="Symbol"/>
                <a:cs typeface="Symbol"/>
              </a:rPr>
              <a:t>⎝</a:t>
            </a:r>
            <a:endParaRPr sz="1000">
              <a:latin typeface="Symbol"/>
              <a:cs typeface="Symbol"/>
            </a:endParaRPr>
          </a:p>
        </p:txBody>
      </p:sp>
      <p:sp>
        <p:nvSpPr>
          <p:cNvPr id="15" name="object 15"/>
          <p:cNvSpPr txBox="1"/>
          <p:nvPr/>
        </p:nvSpPr>
        <p:spPr>
          <a:xfrm>
            <a:off x="5042915" y="2824048"/>
            <a:ext cx="124460" cy="178435"/>
          </a:xfrm>
          <a:prstGeom prst="rect">
            <a:avLst/>
          </a:prstGeom>
        </p:spPr>
        <p:txBody>
          <a:bodyPr wrap="square" lIns="0" tIns="12700" rIns="0" bIns="0" rtlCol="0" vert="horz">
            <a:spAutoFit/>
          </a:bodyPr>
          <a:lstStyle/>
          <a:p>
            <a:pPr>
              <a:lnSpc>
                <a:spcPct val="100000"/>
              </a:lnSpc>
              <a:spcBef>
                <a:spcPts val="100"/>
              </a:spcBef>
            </a:pPr>
            <a:r>
              <a:rPr dirty="0" baseline="5050" sz="825" spc="22">
                <a:latin typeface="Times New Roman"/>
                <a:cs typeface="Times New Roman"/>
              </a:rPr>
              <a:t>2</a:t>
            </a:r>
            <a:r>
              <a:rPr dirty="0" baseline="5050" sz="825" spc="-30">
                <a:latin typeface="Times New Roman"/>
                <a:cs typeface="Times New Roman"/>
              </a:rPr>
              <a:t> </a:t>
            </a:r>
            <a:r>
              <a:rPr dirty="0" sz="1000" spc="-565">
                <a:latin typeface="Symbol"/>
                <a:cs typeface="Symbol"/>
              </a:rPr>
              <a:t>⎟</a:t>
            </a:r>
            <a:endParaRPr sz="1000">
              <a:latin typeface="Symbol"/>
              <a:cs typeface="Symbol"/>
            </a:endParaRPr>
          </a:p>
        </p:txBody>
      </p:sp>
      <p:sp>
        <p:nvSpPr>
          <p:cNvPr id="16" name="object 16"/>
          <p:cNvSpPr txBox="1"/>
          <p:nvPr/>
        </p:nvSpPr>
        <p:spPr>
          <a:xfrm>
            <a:off x="3501145" y="2824060"/>
            <a:ext cx="236220" cy="178435"/>
          </a:xfrm>
          <a:prstGeom prst="rect">
            <a:avLst/>
          </a:prstGeom>
        </p:spPr>
        <p:txBody>
          <a:bodyPr wrap="square" lIns="0" tIns="12700" rIns="0" bIns="0" rtlCol="0" vert="horz">
            <a:spAutoFit/>
          </a:bodyPr>
          <a:lstStyle/>
          <a:p>
            <a:pPr marL="25400">
              <a:lnSpc>
                <a:spcPct val="100000"/>
              </a:lnSpc>
              <a:spcBef>
                <a:spcPts val="100"/>
              </a:spcBef>
            </a:pPr>
            <a:r>
              <a:rPr dirty="0" sz="1000" spc="-360">
                <a:latin typeface="Symbol"/>
                <a:cs typeface="Symbol"/>
              </a:rPr>
              <a:t>⎜</a:t>
            </a:r>
            <a:r>
              <a:rPr dirty="0" sz="1000" spc="130">
                <a:latin typeface="Times New Roman"/>
                <a:cs typeface="Times New Roman"/>
              </a:rPr>
              <a:t> </a:t>
            </a:r>
            <a:r>
              <a:rPr dirty="0" baseline="-22222" sz="1500">
                <a:latin typeface="Times New Roman"/>
                <a:cs typeface="Times New Roman"/>
              </a:rPr>
              <a:t>0</a:t>
            </a:r>
            <a:endParaRPr baseline="-22222" sz="1500">
              <a:latin typeface="Times New Roman"/>
              <a:cs typeface="Times New Roman"/>
            </a:endParaRPr>
          </a:p>
        </p:txBody>
      </p:sp>
      <p:sp>
        <p:nvSpPr>
          <p:cNvPr id="17" name="object 17"/>
          <p:cNvSpPr txBox="1"/>
          <p:nvPr/>
        </p:nvSpPr>
        <p:spPr>
          <a:xfrm>
            <a:off x="4960355" y="2683840"/>
            <a:ext cx="232410" cy="178435"/>
          </a:xfrm>
          <a:prstGeom prst="rect">
            <a:avLst/>
          </a:prstGeom>
        </p:spPr>
        <p:txBody>
          <a:bodyPr wrap="square" lIns="0" tIns="12700" rIns="0" bIns="0" rtlCol="0" vert="horz">
            <a:spAutoFit/>
          </a:bodyPr>
          <a:lstStyle/>
          <a:p>
            <a:pPr marL="25400">
              <a:lnSpc>
                <a:spcPct val="100000"/>
              </a:lnSpc>
              <a:spcBef>
                <a:spcPts val="100"/>
              </a:spcBef>
            </a:pPr>
            <a:r>
              <a:rPr dirty="0" sz="1000">
                <a:latin typeface="Times New Roman"/>
                <a:cs typeface="Times New Roman"/>
              </a:rPr>
              <a:t>0</a:t>
            </a:r>
            <a:r>
              <a:rPr dirty="0" sz="1000" spc="100">
                <a:latin typeface="Times New Roman"/>
                <a:cs typeface="Times New Roman"/>
              </a:rPr>
              <a:t> </a:t>
            </a:r>
            <a:r>
              <a:rPr dirty="0" baseline="-19444" sz="1500" spc="-540">
                <a:latin typeface="Symbol"/>
                <a:cs typeface="Symbol"/>
              </a:rPr>
              <a:t>⎟</a:t>
            </a:r>
            <a:endParaRPr baseline="-19444" sz="1500">
              <a:latin typeface="Symbol"/>
              <a:cs typeface="Symbol"/>
            </a:endParaRPr>
          </a:p>
        </p:txBody>
      </p:sp>
      <p:sp>
        <p:nvSpPr>
          <p:cNvPr id="18" name="object 18"/>
          <p:cNvSpPr txBox="1"/>
          <p:nvPr/>
        </p:nvSpPr>
        <p:spPr>
          <a:xfrm>
            <a:off x="4960343" y="2238091"/>
            <a:ext cx="232410" cy="178435"/>
          </a:xfrm>
          <a:prstGeom prst="rect">
            <a:avLst/>
          </a:prstGeom>
        </p:spPr>
        <p:txBody>
          <a:bodyPr wrap="square" lIns="0" tIns="12700" rIns="0" bIns="0" rtlCol="0" vert="horz">
            <a:spAutoFit/>
          </a:bodyPr>
          <a:lstStyle/>
          <a:p>
            <a:pPr marL="25400">
              <a:lnSpc>
                <a:spcPct val="100000"/>
              </a:lnSpc>
              <a:spcBef>
                <a:spcPts val="100"/>
              </a:spcBef>
            </a:pPr>
            <a:r>
              <a:rPr dirty="0" baseline="-27777" sz="1500">
                <a:latin typeface="Times New Roman"/>
                <a:cs typeface="Times New Roman"/>
              </a:rPr>
              <a:t>0</a:t>
            </a:r>
            <a:r>
              <a:rPr dirty="0" baseline="-27777" sz="1500" spc="150">
                <a:latin typeface="Times New Roman"/>
                <a:cs typeface="Times New Roman"/>
              </a:rPr>
              <a:t> </a:t>
            </a:r>
            <a:r>
              <a:rPr dirty="0" sz="1000" spc="-360">
                <a:latin typeface="Symbol"/>
                <a:cs typeface="Symbol"/>
              </a:rPr>
              <a:t>⎟</a:t>
            </a:r>
            <a:endParaRPr sz="1000">
              <a:latin typeface="Symbol"/>
              <a:cs typeface="Symbol"/>
            </a:endParaRPr>
          </a:p>
        </p:txBody>
      </p:sp>
      <p:sp>
        <p:nvSpPr>
          <p:cNvPr id="19" name="object 19"/>
          <p:cNvSpPr txBox="1"/>
          <p:nvPr/>
        </p:nvSpPr>
        <p:spPr>
          <a:xfrm>
            <a:off x="4933950" y="2867855"/>
            <a:ext cx="90170" cy="187325"/>
          </a:xfrm>
          <a:prstGeom prst="rect">
            <a:avLst/>
          </a:prstGeom>
        </p:spPr>
        <p:txBody>
          <a:bodyPr wrap="square" lIns="0" tIns="13970" rIns="0" bIns="0" rtlCol="0" vert="horz">
            <a:spAutoFit/>
          </a:bodyPr>
          <a:lstStyle/>
          <a:p>
            <a:pPr>
              <a:lnSpc>
                <a:spcPct val="100000"/>
              </a:lnSpc>
              <a:spcBef>
                <a:spcPts val="110"/>
              </a:spcBef>
            </a:pPr>
            <a:r>
              <a:rPr dirty="0" sz="1050" spc="-30" i="1">
                <a:latin typeface="Symbol"/>
                <a:cs typeface="Symbol"/>
              </a:rPr>
              <a:t></a:t>
            </a:r>
            <a:endParaRPr sz="1050">
              <a:latin typeface="Symbol"/>
              <a:cs typeface="Symbol"/>
            </a:endParaRPr>
          </a:p>
        </p:txBody>
      </p:sp>
      <p:sp>
        <p:nvSpPr>
          <p:cNvPr id="20" name="object 20"/>
          <p:cNvSpPr txBox="1"/>
          <p:nvPr/>
        </p:nvSpPr>
        <p:spPr>
          <a:xfrm>
            <a:off x="2637796" y="1884424"/>
            <a:ext cx="1117600" cy="403860"/>
          </a:xfrm>
          <a:prstGeom prst="rect">
            <a:avLst/>
          </a:prstGeom>
        </p:spPr>
        <p:txBody>
          <a:bodyPr wrap="square" lIns="0" tIns="41910" rIns="0" bIns="0" rtlCol="0" vert="horz">
            <a:spAutoFit/>
          </a:bodyPr>
          <a:lstStyle/>
          <a:p>
            <a:pPr marL="888365">
              <a:lnSpc>
                <a:spcPct val="100000"/>
              </a:lnSpc>
              <a:spcBef>
                <a:spcPts val="330"/>
              </a:spcBef>
            </a:pPr>
            <a:r>
              <a:rPr dirty="0" baseline="2777" sz="1500" spc="-254">
                <a:latin typeface="Symbol"/>
                <a:cs typeface="Symbol"/>
              </a:rPr>
              <a:t>⎛</a:t>
            </a:r>
            <a:r>
              <a:rPr dirty="0" sz="1050" spc="-170" i="1">
                <a:latin typeface="Symbol"/>
                <a:cs typeface="Symbol"/>
              </a:rPr>
              <a:t></a:t>
            </a:r>
            <a:r>
              <a:rPr dirty="0" sz="1050" spc="-80" i="1">
                <a:latin typeface="Times New Roman"/>
                <a:cs typeface="Times New Roman"/>
              </a:rPr>
              <a:t> </a:t>
            </a:r>
            <a:r>
              <a:rPr dirty="0" baseline="45454" sz="825" spc="-127">
                <a:latin typeface="Times New Roman"/>
                <a:cs typeface="Times New Roman"/>
              </a:rPr>
              <a:t>2</a:t>
            </a:r>
            <a:endParaRPr baseline="45454" sz="825">
              <a:latin typeface="Times New Roman"/>
              <a:cs typeface="Times New Roman"/>
            </a:endParaRPr>
          </a:p>
          <a:p>
            <a:pPr marL="25400">
              <a:lnSpc>
                <a:spcPct val="100000"/>
              </a:lnSpc>
              <a:spcBef>
                <a:spcPts val="225"/>
              </a:spcBef>
            </a:pPr>
            <a:r>
              <a:rPr dirty="0" sz="1000" spc="-365">
                <a:latin typeface="Symbol"/>
                <a:cs typeface="Symbol"/>
              </a:rPr>
              <a:t>⎛</a:t>
            </a:r>
            <a:r>
              <a:rPr dirty="0" sz="1000" spc="30">
                <a:latin typeface="Times New Roman"/>
                <a:cs typeface="Times New Roman"/>
              </a:rPr>
              <a:t> </a:t>
            </a:r>
            <a:r>
              <a:rPr dirty="0" baseline="2645" sz="1575" i="1">
                <a:latin typeface="Symbol"/>
                <a:cs typeface="Symbol"/>
              </a:rPr>
              <a:t></a:t>
            </a:r>
            <a:r>
              <a:rPr dirty="0" baseline="-20202" sz="825">
                <a:latin typeface="Times New Roman"/>
                <a:cs typeface="Times New Roman"/>
              </a:rPr>
              <a:t>1</a:t>
            </a:r>
            <a:r>
              <a:rPr dirty="0" baseline="-20202" sz="825" spc="202">
                <a:latin typeface="Times New Roman"/>
                <a:cs typeface="Times New Roman"/>
              </a:rPr>
              <a:t> </a:t>
            </a:r>
            <a:r>
              <a:rPr dirty="0" sz="1000" spc="-365">
                <a:latin typeface="Symbol"/>
                <a:cs typeface="Symbol"/>
              </a:rPr>
              <a:t>⎞</a:t>
            </a:r>
            <a:endParaRPr sz="1000">
              <a:latin typeface="Symbol"/>
              <a:cs typeface="Symbol"/>
            </a:endParaRPr>
          </a:p>
        </p:txBody>
      </p:sp>
      <p:sp>
        <p:nvSpPr>
          <p:cNvPr id="21" name="object 21"/>
          <p:cNvSpPr txBox="1"/>
          <p:nvPr/>
        </p:nvSpPr>
        <p:spPr>
          <a:xfrm>
            <a:off x="3450345" y="1919554"/>
            <a:ext cx="1831339" cy="1134110"/>
          </a:xfrm>
          <a:prstGeom prst="rect">
            <a:avLst/>
          </a:prstGeom>
        </p:spPr>
        <p:txBody>
          <a:bodyPr wrap="square" lIns="0" tIns="12700" rIns="0" bIns="0" rtlCol="0" vert="horz">
            <a:spAutoFit/>
          </a:bodyPr>
          <a:lstStyle/>
          <a:p>
            <a:pPr marL="76200">
              <a:lnSpc>
                <a:spcPts val="890"/>
              </a:lnSpc>
              <a:spcBef>
                <a:spcPts val="100"/>
              </a:spcBef>
              <a:tabLst>
                <a:tab pos="462915" algn="l"/>
                <a:tab pos="741045" algn="l"/>
                <a:tab pos="964565" algn="l"/>
                <a:tab pos="1256665" algn="l"/>
                <a:tab pos="1534795" algn="l"/>
              </a:tabLst>
            </a:pPr>
            <a:r>
              <a:rPr dirty="0" baseline="-33333" sz="1500" spc="-540">
                <a:latin typeface="Symbol"/>
                <a:cs typeface="Symbol"/>
              </a:rPr>
              <a:t>⎜</a:t>
            </a:r>
            <a:r>
              <a:rPr dirty="0" baseline="-33333" sz="1500" spc="-540">
                <a:latin typeface="Times New Roman"/>
                <a:cs typeface="Times New Roman"/>
              </a:rPr>
              <a:t>	</a:t>
            </a:r>
            <a:r>
              <a:rPr dirty="0" sz="1000">
                <a:latin typeface="Times New Roman"/>
                <a:cs typeface="Times New Roman"/>
              </a:rPr>
              <a:t>0	0	</a:t>
            </a:r>
            <a:r>
              <a:rPr dirty="0" sz="1000" spc="445">
                <a:latin typeface="Arial"/>
                <a:cs typeface="Arial"/>
              </a:rPr>
              <a:t>L	</a:t>
            </a:r>
            <a:r>
              <a:rPr dirty="0" sz="1000">
                <a:latin typeface="Times New Roman"/>
                <a:cs typeface="Times New Roman"/>
              </a:rPr>
              <a:t>0	0</a:t>
            </a:r>
            <a:r>
              <a:rPr dirty="0" sz="1000" spc="90">
                <a:latin typeface="Times New Roman"/>
                <a:cs typeface="Times New Roman"/>
              </a:rPr>
              <a:t> </a:t>
            </a:r>
            <a:r>
              <a:rPr dirty="0" baseline="2777" sz="1500" spc="-540">
                <a:latin typeface="Symbol"/>
                <a:cs typeface="Symbol"/>
              </a:rPr>
              <a:t>⎞</a:t>
            </a:r>
            <a:endParaRPr baseline="2777" sz="1500">
              <a:latin typeface="Symbol"/>
              <a:cs typeface="Symbol"/>
            </a:endParaRPr>
          </a:p>
          <a:p>
            <a:pPr algn="r" marR="119380">
              <a:lnSpc>
                <a:spcPts val="750"/>
              </a:lnSpc>
            </a:pPr>
            <a:r>
              <a:rPr dirty="0" sz="1000" spc="-360">
                <a:latin typeface="Symbol"/>
                <a:cs typeface="Symbol"/>
              </a:rPr>
              <a:t>⎟</a:t>
            </a:r>
            <a:endParaRPr sz="1000">
              <a:latin typeface="Symbol"/>
              <a:cs typeface="Symbol"/>
            </a:endParaRPr>
          </a:p>
          <a:p>
            <a:pPr marL="76200">
              <a:lnSpc>
                <a:spcPts val="1120"/>
              </a:lnSpc>
              <a:tabLst>
                <a:tab pos="410209" algn="l"/>
                <a:tab pos="741045" algn="l"/>
                <a:tab pos="964565" algn="l"/>
                <a:tab pos="1256665" algn="l"/>
                <a:tab pos="1534795" algn="l"/>
              </a:tabLst>
            </a:pPr>
            <a:r>
              <a:rPr dirty="0" sz="1000" spc="-360">
                <a:latin typeface="Symbol"/>
                <a:cs typeface="Symbol"/>
              </a:rPr>
              <a:t>⎜</a:t>
            </a:r>
            <a:r>
              <a:rPr dirty="0" sz="1000" spc="220">
                <a:latin typeface="Times New Roman"/>
                <a:cs typeface="Times New Roman"/>
              </a:rPr>
              <a:t> </a:t>
            </a:r>
            <a:r>
              <a:rPr dirty="0" baseline="2777" sz="1500">
                <a:latin typeface="Times New Roman"/>
                <a:cs typeface="Times New Roman"/>
              </a:rPr>
              <a:t>0	</a:t>
            </a:r>
            <a:r>
              <a:rPr dirty="0" baseline="2645" sz="1575" spc="-44" i="1">
                <a:latin typeface="Symbol"/>
                <a:cs typeface="Symbol"/>
              </a:rPr>
              <a:t></a:t>
            </a:r>
            <a:r>
              <a:rPr dirty="0" baseline="2645" sz="1575" spc="-7" i="1">
                <a:latin typeface="Times New Roman"/>
                <a:cs typeface="Times New Roman"/>
              </a:rPr>
              <a:t> </a:t>
            </a:r>
            <a:r>
              <a:rPr dirty="0" baseline="50505" sz="825" spc="22">
                <a:latin typeface="Times New Roman"/>
                <a:cs typeface="Times New Roman"/>
              </a:rPr>
              <a:t>2	</a:t>
            </a:r>
            <a:r>
              <a:rPr dirty="0" baseline="2777" sz="1500">
                <a:latin typeface="Times New Roman"/>
                <a:cs typeface="Times New Roman"/>
              </a:rPr>
              <a:t>0	</a:t>
            </a:r>
            <a:r>
              <a:rPr dirty="0" baseline="2777" sz="1500" spc="667">
                <a:latin typeface="Arial"/>
                <a:cs typeface="Arial"/>
              </a:rPr>
              <a:t>L	</a:t>
            </a:r>
            <a:r>
              <a:rPr dirty="0" baseline="2777" sz="1500">
                <a:latin typeface="Times New Roman"/>
                <a:cs typeface="Times New Roman"/>
              </a:rPr>
              <a:t>0	0</a:t>
            </a:r>
            <a:r>
              <a:rPr dirty="0" baseline="2777" sz="1500" spc="142">
                <a:latin typeface="Times New Roman"/>
                <a:cs typeface="Times New Roman"/>
              </a:rPr>
              <a:t> </a:t>
            </a:r>
            <a:r>
              <a:rPr dirty="0" sz="1000" spc="-360">
                <a:latin typeface="Symbol"/>
                <a:cs typeface="Symbol"/>
              </a:rPr>
              <a:t>⎟</a:t>
            </a:r>
            <a:endParaRPr sz="1000">
              <a:latin typeface="Symbol"/>
              <a:cs typeface="Symbol"/>
            </a:endParaRPr>
          </a:p>
          <a:p>
            <a:pPr marL="76200">
              <a:lnSpc>
                <a:spcPct val="100000"/>
              </a:lnSpc>
              <a:spcBef>
                <a:spcPts val="200"/>
              </a:spcBef>
              <a:tabLst>
                <a:tab pos="462915" algn="l"/>
                <a:tab pos="688340" algn="l"/>
                <a:tab pos="964565" algn="l"/>
                <a:tab pos="1256665" algn="l"/>
              </a:tabLst>
            </a:pPr>
            <a:r>
              <a:rPr dirty="0" baseline="27777" sz="1500" spc="-540">
                <a:latin typeface="Symbol"/>
                <a:cs typeface="Symbol"/>
              </a:rPr>
              <a:t>⎜</a:t>
            </a:r>
            <a:r>
              <a:rPr dirty="0" baseline="27777" sz="1500" spc="330">
                <a:latin typeface="Times New Roman"/>
                <a:cs typeface="Times New Roman"/>
              </a:rPr>
              <a:t> </a:t>
            </a:r>
            <a:r>
              <a:rPr dirty="0" sz="1000">
                <a:latin typeface="Times New Roman"/>
                <a:cs typeface="Times New Roman"/>
              </a:rPr>
              <a:t>0	0	</a:t>
            </a:r>
            <a:r>
              <a:rPr dirty="0" sz="1050" spc="-30" i="1">
                <a:latin typeface="Symbol"/>
                <a:cs typeface="Symbol"/>
              </a:rPr>
              <a:t></a:t>
            </a:r>
            <a:r>
              <a:rPr dirty="0" sz="1050" spc="-5" i="1">
                <a:latin typeface="Times New Roman"/>
                <a:cs typeface="Times New Roman"/>
              </a:rPr>
              <a:t> </a:t>
            </a:r>
            <a:r>
              <a:rPr dirty="0" baseline="45454" sz="825" spc="22">
                <a:latin typeface="Times New Roman"/>
                <a:cs typeface="Times New Roman"/>
              </a:rPr>
              <a:t>2	</a:t>
            </a:r>
            <a:r>
              <a:rPr dirty="0" sz="1000" spc="445">
                <a:latin typeface="Arial"/>
                <a:cs typeface="Arial"/>
              </a:rPr>
              <a:t>L	</a:t>
            </a:r>
            <a:r>
              <a:rPr dirty="0" sz="1000">
                <a:latin typeface="Times New Roman"/>
                <a:cs typeface="Times New Roman"/>
              </a:rPr>
              <a:t>0</a:t>
            </a:r>
            <a:endParaRPr sz="1000">
              <a:latin typeface="Times New Roman"/>
              <a:cs typeface="Times New Roman"/>
            </a:endParaRPr>
          </a:p>
          <a:p>
            <a:pPr marL="76200">
              <a:lnSpc>
                <a:spcPct val="100000"/>
              </a:lnSpc>
              <a:spcBef>
                <a:spcPts val="295"/>
              </a:spcBef>
              <a:tabLst>
                <a:tab pos="473709" algn="l"/>
                <a:tab pos="751840" algn="l"/>
                <a:tab pos="964565" algn="l"/>
                <a:tab pos="1267460" algn="l"/>
                <a:tab pos="1545590" algn="l"/>
              </a:tabLst>
            </a:pPr>
            <a:r>
              <a:rPr dirty="0" baseline="5555" sz="1500" spc="-540">
                <a:latin typeface="Symbol"/>
                <a:cs typeface="Symbol"/>
              </a:rPr>
              <a:t>⎜</a:t>
            </a:r>
            <a:r>
              <a:rPr dirty="0" baseline="5555" sz="1500" spc="450">
                <a:latin typeface="Times New Roman"/>
                <a:cs typeface="Times New Roman"/>
              </a:rPr>
              <a:t> </a:t>
            </a:r>
            <a:r>
              <a:rPr dirty="0" sz="1000" spc="-500">
                <a:latin typeface="Arial"/>
                <a:cs typeface="Arial"/>
              </a:rPr>
              <a:t>M	M	M	</a:t>
            </a:r>
            <a:r>
              <a:rPr dirty="0" sz="1000" spc="225">
                <a:latin typeface="Arial"/>
                <a:cs typeface="Arial"/>
              </a:rPr>
              <a:t>O	</a:t>
            </a:r>
            <a:r>
              <a:rPr dirty="0" sz="1000" spc="-500">
                <a:latin typeface="Arial"/>
                <a:cs typeface="Arial"/>
              </a:rPr>
              <a:t>M	M</a:t>
            </a:r>
            <a:r>
              <a:rPr dirty="0" sz="1000" spc="200">
                <a:latin typeface="Arial"/>
                <a:cs typeface="Arial"/>
              </a:rPr>
              <a:t> </a:t>
            </a:r>
            <a:r>
              <a:rPr dirty="0" baseline="5555" sz="1500" spc="-540">
                <a:latin typeface="Symbol"/>
                <a:cs typeface="Symbol"/>
              </a:rPr>
              <a:t>⎟</a:t>
            </a:r>
            <a:endParaRPr baseline="5555" sz="1500">
              <a:latin typeface="Symbol"/>
              <a:cs typeface="Symbol"/>
            </a:endParaRPr>
          </a:p>
          <a:p>
            <a:pPr algn="r" marR="471170">
              <a:lnSpc>
                <a:spcPct val="100000"/>
              </a:lnSpc>
              <a:spcBef>
                <a:spcPts val="254"/>
              </a:spcBef>
              <a:tabLst>
                <a:tab pos="386715" algn="l"/>
                <a:tab pos="664845" algn="l"/>
                <a:tab pos="888365" algn="l"/>
              </a:tabLst>
            </a:pPr>
            <a:r>
              <a:rPr dirty="0" baseline="-19444" sz="1500" spc="-540">
                <a:latin typeface="Symbol"/>
                <a:cs typeface="Symbol"/>
              </a:rPr>
              <a:t>⎜</a:t>
            </a:r>
            <a:r>
              <a:rPr dirty="0" baseline="-19444" sz="1500" spc="330">
                <a:latin typeface="Times New Roman"/>
                <a:cs typeface="Times New Roman"/>
              </a:rPr>
              <a:t> </a:t>
            </a:r>
            <a:r>
              <a:rPr dirty="0" sz="1000">
                <a:latin typeface="Times New Roman"/>
                <a:cs typeface="Times New Roman"/>
              </a:rPr>
              <a:t>0	0	0	</a:t>
            </a:r>
            <a:r>
              <a:rPr dirty="0" sz="1000" spc="445">
                <a:latin typeface="Arial"/>
                <a:cs typeface="Arial"/>
              </a:rPr>
              <a:t>L </a:t>
            </a:r>
            <a:r>
              <a:rPr dirty="0" sz="1050" spc="-30" i="1">
                <a:latin typeface="Symbol"/>
                <a:cs typeface="Symbol"/>
              </a:rPr>
              <a:t></a:t>
            </a:r>
            <a:r>
              <a:rPr dirty="0" sz="1050" spc="60" i="1">
                <a:latin typeface="Times New Roman"/>
                <a:cs typeface="Times New Roman"/>
              </a:rPr>
              <a:t> </a:t>
            </a:r>
            <a:r>
              <a:rPr dirty="0" baseline="45454" sz="825" spc="22">
                <a:latin typeface="Times New Roman"/>
                <a:cs typeface="Times New Roman"/>
              </a:rPr>
              <a:t>2</a:t>
            </a:r>
            <a:endParaRPr baseline="45454" sz="825">
              <a:latin typeface="Times New Roman"/>
              <a:cs typeface="Times New Roman"/>
            </a:endParaRPr>
          </a:p>
          <a:p>
            <a:pPr algn="r" marR="502284">
              <a:lnSpc>
                <a:spcPct val="100000"/>
              </a:lnSpc>
              <a:spcBef>
                <a:spcPts val="300"/>
              </a:spcBef>
              <a:tabLst>
                <a:tab pos="277495" algn="l"/>
                <a:tab pos="501015" algn="l"/>
                <a:tab pos="793750" algn="l"/>
              </a:tabLst>
            </a:pPr>
            <a:r>
              <a:rPr dirty="0" sz="1000">
                <a:latin typeface="Times New Roman"/>
                <a:cs typeface="Times New Roman"/>
              </a:rPr>
              <a:t>0</a:t>
            </a:r>
            <a:r>
              <a:rPr dirty="0" sz="1000">
                <a:latin typeface="Times New Roman"/>
                <a:cs typeface="Times New Roman"/>
              </a:rPr>
              <a:t>	</a:t>
            </a:r>
            <a:r>
              <a:rPr dirty="0" sz="1000">
                <a:latin typeface="Times New Roman"/>
                <a:cs typeface="Times New Roman"/>
              </a:rPr>
              <a:t>0</a:t>
            </a:r>
            <a:r>
              <a:rPr dirty="0" sz="1000">
                <a:latin typeface="Times New Roman"/>
                <a:cs typeface="Times New Roman"/>
              </a:rPr>
              <a:t>	</a:t>
            </a:r>
            <a:r>
              <a:rPr dirty="0" sz="1000" spc="445">
                <a:latin typeface="Arial"/>
                <a:cs typeface="Arial"/>
              </a:rPr>
              <a:t>L</a:t>
            </a:r>
            <a:r>
              <a:rPr dirty="0" sz="1000" spc="445">
                <a:latin typeface="Arial"/>
                <a:cs typeface="Arial"/>
              </a:rPr>
              <a:t>	</a:t>
            </a:r>
            <a:r>
              <a:rPr dirty="0" sz="1000">
                <a:latin typeface="Times New Roman"/>
                <a:cs typeface="Times New Roman"/>
              </a:rPr>
              <a:t>0</a:t>
            </a:r>
            <a:endParaRPr sz="1000">
              <a:latin typeface="Times New Roman"/>
              <a:cs typeface="Times New Roman"/>
            </a:endParaRPr>
          </a:p>
        </p:txBody>
      </p:sp>
      <p:sp>
        <p:nvSpPr>
          <p:cNvPr id="22" name="object 22"/>
          <p:cNvSpPr txBox="1"/>
          <p:nvPr/>
        </p:nvSpPr>
        <p:spPr>
          <a:xfrm>
            <a:off x="3281684" y="2386655"/>
            <a:ext cx="332105" cy="178435"/>
          </a:xfrm>
          <a:prstGeom prst="rect">
            <a:avLst/>
          </a:prstGeom>
        </p:spPr>
        <p:txBody>
          <a:bodyPr wrap="square" lIns="0" tIns="12700" rIns="0" bIns="0" rtlCol="0" vert="horz">
            <a:spAutoFit/>
          </a:bodyPr>
          <a:lstStyle/>
          <a:p>
            <a:pPr marL="25400">
              <a:lnSpc>
                <a:spcPct val="100000"/>
              </a:lnSpc>
              <a:spcBef>
                <a:spcPts val="100"/>
              </a:spcBef>
            </a:pPr>
            <a:r>
              <a:rPr dirty="0" sz="1000" b="1">
                <a:latin typeface="Times New Roman"/>
                <a:cs typeface="Times New Roman"/>
              </a:rPr>
              <a:t>Σ </a:t>
            </a:r>
            <a:r>
              <a:rPr dirty="0" sz="1000">
                <a:latin typeface="Symbol"/>
                <a:cs typeface="Symbol"/>
              </a:rPr>
              <a:t></a:t>
            </a:r>
            <a:r>
              <a:rPr dirty="0" sz="1000" spc="-70">
                <a:latin typeface="Times New Roman"/>
                <a:cs typeface="Times New Roman"/>
              </a:rPr>
              <a:t> </a:t>
            </a:r>
            <a:r>
              <a:rPr dirty="0" baseline="11111" sz="1500" spc="-540">
                <a:latin typeface="Symbol"/>
                <a:cs typeface="Symbol"/>
              </a:rPr>
              <a:t>⎜</a:t>
            </a:r>
            <a:endParaRPr baseline="11111" sz="1500">
              <a:latin typeface="Symbol"/>
              <a:cs typeface="Symbol"/>
            </a:endParaRPr>
          </a:p>
        </p:txBody>
      </p:sp>
      <p:sp>
        <p:nvSpPr>
          <p:cNvPr id="23" name="object 23"/>
          <p:cNvSpPr/>
          <p:nvPr/>
        </p:nvSpPr>
        <p:spPr>
          <a:xfrm>
            <a:off x="3086100" y="2977895"/>
            <a:ext cx="0" cy="1333500"/>
          </a:xfrm>
          <a:custGeom>
            <a:avLst/>
            <a:gdLst/>
            <a:ahLst/>
            <a:cxnLst/>
            <a:rect l="l" t="t" r="r" b="b"/>
            <a:pathLst>
              <a:path w="0" h="1333500">
                <a:moveTo>
                  <a:pt x="0" y="0"/>
                </a:moveTo>
                <a:lnTo>
                  <a:pt x="0" y="1333500"/>
                </a:lnTo>
              </a:path>
            </a:pathLst>
          </a:custGeom>
          <a:ln w="14287">
            <a:solidFill>
              <a:srgbClr val="FF0000"/>
            </a:solidFill>
          </a:ln>
        </p:spPr>
        <p:txBody>
          <a:bodyPr wrap="square" lIns="0" tIns="0" rIns="0" bIns="0" rtlCol="0"/>
          <a:lstStyle/>
          <a:p/>
        </p:txBody>
      </p:sp>
      <p:sp>
        <p:nvSpPr>
          <p:cNvPr id="24" name="object 24"/>
          <p:cNvSpPr/>
          <p:nvPr/>
        </p:nvSpPr>
        <p:spPr>
          <a:xfrm>
            <a:off x="3009900" y="4235196"/>
            <a:ext cx="2247900" cy="0"/>
          </a:xfrm>
          <a:custGeom>
            <a:avLst/>
            <a:gdLst/>
            <a:ahLst/>
            <a:cxnLst/>
            <a:rect l="l" t="t" r="r" b="b"/>
            <a:pathLst>
              <a:path w="2247900" h="0">
                <a:moveTo>
                  <a:pt x="0" y="0"/>
                </a:moveTo>
                <a:lnTo>
                  <a:pt x="2247900" y="0"/>
                </a:lnTo>
              </a:path>
            </a:pathLst>
          </a:custGeom>
          <a:ln w="14287">
            <a:solidFill>
              <a:srgbClr val="FF0000"/>
            </a:solidFill>
          </a:ln>
        </p:spPr>
        <p:txBody>
          <a:bodyPr wrap="square" lIns="0" tIns="0" rIns="0" bIns="0" rtlCol="0"/>
          <a:lstStyle/>
          <a:p/>
        </p:txBody>
      </p:sp>
      <p:sp>
        <p:nvSpPr>
          <p:cNvPr id="25" name="object 25"/>
          <p:cNvSpPr txBox="1"/>
          <p:nvPr/>
        </p:nvSpPr>
        <p:spPr>
          <a:xfrm>
            <a:off x="3898900" y="4247642"/>
            <a:ext cx="172085" cy="178435"/>
          </a:xfrm>
          <a:prstGeom prst="rect">
            <a:avLst/>
          </a:prstGeom>
        </p:spPr>
        <p:txBody>
          <a:bodyPr wrap="square" lIns="0" tIns="12700" rIns="0" bIns="0" rtlCol="0" vert="horz">
            <a:spAutoFit/>
          </a:bodyPr>
          <a:lstStyle/>
          <a:p>
            <a:pPr marL="25400">
              <a:lnSpc>
                <a:spcPct val="100000"/>
              </a:lnSpc>
              <a:spcBef>
                <a:spcPts val="100"/>
              </a:spcBef>
            </a:pPr>
            <a:r>
              <a:rPr dirty="0" sz="1000" spc="-5">
                <a:latin typeface="Tahoma"/>
                <a:cs typeface="Tahoma"/>
              </a:rPr>
              <a:t>x</a:t>
            </a:r>
            <a:r>
              <a:rPr dirty="0" baseline="-21367" sz="975" spc="-7">
                <a:latin typeface="Tahoma"/>
                <a:cs typeface="Tahoma"/>
              </a:rPr>
              <a:t>1</a:t>
            </a:r>
            <a:endParaRPr baseline="-21367" sz="975">
              <a:latin typeface="Tahoma"/>
              <a:cs typeface="Tahoma"/>
            </a:endParaRPr>
          </a:p>
        </p:txBody>
      </p:sp>
      <p:sp>
        <p:nvSpPr>
          <p:cNvPr id="26" name="object 26"/>
          <p:cNvSpPr txBox="1"/>
          <p:nvPr/>
        </p:nvSpPr>
        <p:spPr>
          <a:xfrm>
            <a:off x="2839720" y="3444494"/>
            <a:ext cx="172085" cy="178435"/>
          </a:xfrm>
          <a:prstGeom prst="rect">
            <a:avLst/>
          </a:prstGeom>
        </p:spPr>
        <p:txBody>
          <a:bodyPr wrap="square" lIns="0" tIns="12700" rIns="0" bIns="0" rtlCol="0" vert="horz">
            <a:spAutoFit/>
          </a:bodyPr>
          <a:lstStyle/>
          <a:p>
            <a:pPr marL="25400">
              <a:lnSpc>
                <a:spcPct val="100000"/>
              </a:lnSpc>
              <a:spcBef>
                <a:spcPts val="100"/>
              </a:spcBef>
            </a:pPr>
            <a:r>
              <a:rPr dirty="0" sz="1000" spc="-5">
                <a:latin typeface="Tahoma"/>
                <a:cs typeface="Tahoma"/>
              </a:rPr>
              <a:t>x</a:t>
            </a:r>
            <a:r>
              <a:rPr dirty="0" baseline="-21367" sz="975" spc="-7">
                <a:latin typeface="Tahoma"/>
                <a:cs typeface="Tahoma"/>
              </a:rPr>
              <a:t>2</a:t>
            </a:r>
            <a:endParaRPr baseline="-21367" sz="975">
              <a:latin typeface="Tahoma"/>
              <a:cs typeface="Tahoma"/>
            </a:endParaRPr>
          </a:p>
        </p:txBody>
      </p:sp>
      <p:sp>
        <p:nvSpPr>
          <p:cNvPr id="27" name="object 27"/>
          <p:cNvSpPr txBox="1"/>
          <p:nvPr/>
        </p:nvSpPr>
        <p:spPr>
          <a:xfrm>
            <a:off x="1750314" y="3089910"/>
            <a:ext cx="1224280" cy="254635"/>
          </a:xfrm>
          <a:prstGeom prst="rect">
            <a:avLst/>
          </a:prstGeom>
          <a:solidFill>
            <a:srgbClr val="FFCF01"/>
          </a:solidFill>
          <a:ln w="4762">
            <a:solidFill>
              <a:srgbClr val="FF0000"/>
            </a:solidFill>
          </a:ln>
        </p:spPr>
        <p:txBody>
          <a:bodyPr wrap="square" lIns="0" tIns="3810" rIns="0" bIns="0" rtlCol="0" vert="horz">
            <a:spAutoFit/>
          </a:bodyPr>
          <a:lstStyle/>
          <a:p>
            <a:pPr marL="41910">
              <a:lnSpc>
                <a:spcPct val="100000"/>
              </a:lnSpc>
              <a:spcBef>
                <a:spcPts val="30"/>
              </a:spcBef>
            </a:pPr>
            <a:r>
              <a:rPr dirty="0" sz="1300" spc="5" i="1">
                <a:latin typeface="Times New Roman"/>
                <a:cs typeface="Times New Roman"/>
              </a:rPr>
              <a:t>X </a:t>
            </a:r>
            <a:r>
              <a:rPr dirty="0" baseline="-22222" sz="1125" i="1">
                <a:latin typeface="Times New Roman"/>
                <a:cs typeface="Times New Roman"/>
              </a:rPr>
              <a:t>i </a:t>
            </a:r>
            <a:r>
              <a:rPr dirty="0" sz="1300" spc="5">
                <a:latin typeface="Symbol"/>
                <a:cs typeface="Symbol"/>
              </a:rPr>
              <a:t></a:t>
            </a:r>
            <a:r>
              <a:rPr dirty="0" sz="1300" spc="5">
                <a:latin typeface="Times New Roman"/>
                <a:cs typeface="Times New Roman"/>
              </a:rPr>
              <a:t> </a:t>
            </a:r>
            <a:r>
              <a:rPr dirty="0" sz="1300" spc="5" i="1">
                <a:latin typeface="Times New Roman"/>
                <a:cs typeface="Times New Roman"/>
              </a:rPr>
              <a:t>X </a:t>
            </a:r>
            <a:r>
              <a:rPr dirty="0" baseline="-22222" sz="1125" i="1">
                <a:latin typeface="Times New Roman"/>
                <a:cs typeface="Times New Roman"/>
              </a:rPr>
              <a:t>i </a:t>
            </a:r>
            <a:r>
              <a:rPr dirty="0" sz="1300">
                <a:latin typeface="Times New Roman"/>
                <a:cs typeface="Times New Roman"/>
              </a:rPr>
              <a:t>for </a:t>
            </a:r>
            <a:r>
              <a:rPr dirty="0" sz="1300" i="1">
                <a:latin typeface="Times New Roman"/>
                <a:cs typeface="Times New Roman"/>
              </a:rPr>
              <a:t>i </a:t>
            </a:r>
            <a:r>
              <a:rPr dirty="0" sz="1300" spc="5">
                <a:latin typeface="Symbol"/>
                <a:cs typeface="Symbol"/>
              </a:rPr>
              <a:t></a:t>
            </a:r>
            <a:r>
              <a:rPr dirty="0" sz="1300" spc="95">
                <a:latin typeface="Times New Roman"/>
                <a:cs typeface="Times New Roman"/>
              </a:rPr>
              <a:t> </a:t>
            </a:r>
            <a:r>
              <a:rPr dirty="0" sz="1300" i="1">
                <a:latin typeface="Times New Roman"/>
                <a:cs typeface="Times New Roman"/>
              </a:rPr>
              <a:t>j</a:t>
            </a:r>
            <a:endParaRPr sz="1300">
              <a:latin typeface="Times New Roman"/>
              <a:cs typeface="Times New Roman"/>
            </a:endParaRPr>
          </a:p>
        </p:txBody>
      </p:sp>
      <p:sp>
        <p:nvSpPr>
          <p:cNvPr id="28" name="object 28"/>
          <p:cNvSpPr/>
          <p:nvPr/>
        </p:nvSpPr>
        <p:spPr>
          <a:xfrm>
            <a:off x="3771900" y="3396996"/>
            <a:ext cx="419100" cy="419100"/>
          </a:xfrm>
          <a:custGeom>
            <a:avLst/>
            <a:gdLst/>
            <a:ahLst/>
            <a:cxnLst/>
            <a:rect l="l" t="t" r="r" b="b"/>
            <a:pathLst>
              <a:path w="419100" h="419100">
                <a:moveTo>
                  <a:pt x="209550" y="0"/>
                </a:moveTo>
                <a:lnTo>
                  <a:pt x="161472" y="5529"/>
                </a:lnTo>
                <a:lnTo>
                  <a:pt x="117354" y="21282"/>
                </a:lnTo>
                <a:lnTo>
                  <a:pt x="78448" y="46006"/>
                </a:lnTo>
                <a:lnTo>
                  <a:pt x="46006" y="78448"/>
                </a:lnTo>
                <a:lnTo>
                  <a:pt x="21282" y="117354"/>
                </a:lnTo>
                <a:lnTo>
                  <a:pt x="5529" y="161472"/>
                </a:lnTo>
                <a:lnTo>
                  <a:pt x="0" y="209550"/>
                </a:lnTo>
                <a:lnTo>
                  <a:pt x="5529" y="257627"/>
                </a:lnTo>
                <a:lnTo>
                  <a:pt x="21282" y="301745"/>
                </a:lnTo>
                <a:lnTo>
                  <a:pt x="46006" y="340651"/>
                </a:lnTo>
                <a:lnTo>
                  <a:pt x="78448" y="373093"/>
                </a:lnTo>
                <a:lnTo>
                  <a:pt x="117354" y="397817"/>
                </a:lnTo>
                <a:lnTo>
                  <a:pt x="161472" y="413570"/>
                </a:lnTo>
                <a:lnTo>
                  <a:pt x="209550" y="419100"/>
                </a:lnTo>
                <a:lnTo>
                  <a:pt x="257627" y="413570"/>
                </a:lnTo>
                <a:lnTo>
                  <a:pt x="301745" y="397817"/>
                </a:lnTo>
                <a:lnTo>
                  <a:pt x="340651" y="373093"/>
                </a:lnTo>
                <a:lnTo>
                  <a:pt x="373093" y="340651"/>
                </a:lnTo>
                <a:lnTo>
                  <a:pt x="397817" y="301745"/>
                </a:lnTo>
                <a:lnTo>
                  <a:pt x="413570" y="257627"/>
                </a:lnTo>
                <a:lnTo>
                  <a:pt x="419100" y="209550"/>
                </a:lnTo>
                <a:lnTo>
                  <a:pt x="413570" y="161472"/>
                </a:lnTo>
                <a:lnTo>
                  <a:pt x="397817" y="117354"/>
                </a:lnTo>
                <a:lnTo>
                  <a:pt x="373093" y="78448"/>
                </a:lnTo>
                <a:lnTo>
                  <a:pt x="340651" y="46006"/>
                </a:lnTo>
                <a:lnTo>
                  <a:pt x="301745" y="21282"/>
                </a:lnTo>
                <a:lnTo>
                  <a:pt x="257627" y="5529"/>
                </a:lnTo>
                <a:lnTo>
                  <a:pt x="209550" y="0"/>
                </a:lnTo>
                <a:close/>
              </a:path>
            </a:pathLst>
          </a:custGeom>
          <a:ln w="3175">
            <a:solidFill>
              <a:srgbClr val="000000"/>
            </a:solidFill>
          </a:ln>
        </p:spPr>
        <p:txBody>
          <a:bodyPr wrap="square" lIns="0" tIns="0" rIns="0" bIns="0" rtlCol="0"/>
          <a:lstStyle/>
          <a:p/>
        </p:txBody>
      </p:sp>
      <p:sp>
        <p:nvSpPr>
          <p:cNvPr id="29" name="object 29"/>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30" name="object 30"/>
          <p:cNvSpPr txBox="1"/>
          <p:nvPr/>
        </p:nvSpPr>
        <p:spPr>
          <a:xfrm>
            <a:off x="1622297" y="8726678"/>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31" name="object 31"/>
          <p:cNvSpPr txBox="1"/>
          <p:nvPr/>
        </p:nvSpPr>
        <p:spPr>
          <a:xfrm>
            <a:off x="5926835" y="8726678"/>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36</a:t>
            </a:r>
            <a:endParaRPr sz="450">
              <a:latin typeface="Tahoma"/>
              <a:cs typeface="Tahoma"/>
            </a:endParaRPr>
          </a:p>
        </p:txBody>
      </p:sp>
      <p:sp>
        <p:nvSpPr>
          <p:cNvPr id="32" name="object 32"/>
          <p:cNvSpPr txBox="1"/>
          <p:nvPr/>
        </p:nvSpPr>
        <p:spPr>
          <a:xfrm>
            <a:off x="3018796" y="6618451"/>
            <a:ext cx="346710" cy="329565"/>
          </a:xfrm>
          <a:prstGeom prst="rect">
            <a:avLst/>
          </a:prstGeom>
        </p:spPr>
        <p:txBody>
          <a:bodyPr wrap="square" lIns="0" tIns="12700" rIns="0" bIns="0" rtlCol="0" vert="horz">
            <a:spAutoFit/>
          </a:bodyPr>
          <a:lstStyle/>
          <a:p>
            <a:pPr marL="25400">
              <a:lnSpc>
                <a:spcPts val="1165"/>
              </a:lnSpc>
              <a:spcBef>
                <a:spcPts val="100"/>
              </a:spcBef>
              <a:tabLst>
                <a:tab pos="259079" algn="l"/>
              </a:tabLst>
            </a:pPr>
            <a:r>
              <a:rPr dirty="0" sz="1000" spc="-365">
                <a:latin typeface="Symbol"/>
                <a:cs typeface="Symbol"/>
              </a:rPr>
              <a:t>⎜</a:t>
            </a:r>
            <a:r>
              <a:rPr dirty="0" sz="1000" spc="-365">
                <a:latin typeface="Times New Roman"/>
                <a:cs typeface="Times New Roman"/>
              </a:rPr>
              <a:t>	</a:t>
            </a:r>
            <a:r>
              <a:rPr dirty="0" sz="1000" spc="-365">
                <a:latin typeface="Symbol"/>
                <a:cs typeface="Symbol"/>
              </a:rPr>
              <a:t>⎟</a:t>
            </a:r>
            <a:endParaRPr sz="1000">
              <a:latin typeface="Symbol"/>
              <a:cs typeface="Symbol"/>
            </a:endParaRPr>
          </a:p>
          <a:p>
            <a:pPr marL="25400">
              <a:lnSpc>
                <a:spcPts val="1225"/>
              </a:lnSpc>
            </a:pPr>
            <a:r>
              <a:rPr dirty="0" sz="1000" spc="-365">
                <a:latin typeface="Symbol"/>
                <a:cs typeface="Symbol"/>
              </a:rPr>
              <a:t>⎝</a:t>
            </a:r>
            <a:r>
              <a:rPr dirty="0" sz="1000" spc="-130">
                <a:latin typeface="Times New Roman"/>
                <a:cs typeface="Times New Roman"/>
              </a:rPr>
              <a:t> </a:t>
            </a:r>
            <a:r>
              <a:rPr dirty="0" baseline="13227" sz="1575" spc="-44" i="1">
                <a:latin typeface="Symbol"/>
                <a:cs typeface="Symbol"/>
              </a:rPr>
              <a:t></a:t>
            </a:r>
            <a:r>
              <a:rPr dirty="0" baseline="13227" sz="1575" spc="-277" i="1">
                <a:latin typeface="Times New Roman"/>
                <a:cs typeface="Times New Roman"/>
              </a:rPr>
              <a:t> </a:t>
            </a:r>
            <a:r>
              <a:rPr dirty="0" sz="550" spc="25" i="1">
                <a:latin typeface="Times New Roman"/>
                <a:cs typeface="Times New Roman"/>
              </a:rPr>
              <a:t>m </a:t>
            </a:r>
            <a:r>
              <a:rPr dirty="0" sz="1000" spc="-620">
                <a:latin typeface="Symbol"/>
                <a:cs typeface="Symbol"/>
              </a:rPr>
              <a:t>⎠</a:t>
            </a:r>
            <a:endParaRPr sz="1000">
              <a:latin typeface="Symbol"/>
              <a:cs typeface="Symbol"/>
            </a:endParaRPr>
          </a:p>
        </p:txBody>
      </p:sp>
      <p:sp>
        <p:nvSpPr>
          <p:cNvPr id="33" name="object 33"/>
          <p:cNvSpPr txBox="1"/>
          <p:nvPr/>
        </p:nvSpPr>
        <p:spPr>
          <a:xfrm>
            <a:off x="3018796" y="6246236"/>
            <a:ext cx="346710" cy="186690"/>
          </a:xfrm>
          <a:prstGeom prst="rect">
            <a:avLst/>
          </a:prstGeom>
        </p:spPr>
        <p:txBody>
          <a:bodyPr wrap="square" lIns="0" tIns="13335" rIns="0" bIns="0" rtlCol="0" vert="horz">
            <a:spAutoFit/>
          </a:bodyPr>
          <a:lstStyle/>
          <a:p>
            <a:pPr marL="25400">
              <a:lnSpc>
                <a:spcPct val="100000"/>
              </a:lnSpc>
              <a:spcBef>
                <a:spcPts val="105"/>
              </a:spcBef>
            </a:pPr>
            <a:r>
              <a:rPr dirty="0" sz="1000" spc="-365">
                <a:latin typeface="Symbol"/>
                <a:cs typeface="Symbol"/>
              </a:rPr>
              <a:t>⎜</a:t>
            </a:r>
            <a:r>
              <a:rPr dirty="0" sz="1000" spc="-45">
                <a:latin typeface="Times New Roman"/>
                <a:cs typeface="Times New Roman"/>
              </a:rPr>
              <a:t> </a:t>
            </a:r>
            <a:r>
              <a:rPr dirty="0" baseline="-42328" sz="1575" spc="-44" i="1">
                <a:latin typeface="Symbol"/>
                <a:cs typeface="Symbol"/>
              </a:rPr>
              <a:t></a:t>
            </a:r>
            <a:r>
              <a:rPr dirty="0" baseline="-42328" sz="1575" spc="135" i="1">
                <a:latin typeface="Times New Roman"/>
                <a:cs typeface="Times New Roman"/>
              </a:rPr>
              <a:t> </a:t>
            </a:r>
            <a:r>
              <a:rPr dirty="0" sz="1000" spc="-620">
                <a:latin typeface="Symbol"/>
                <a:cs typeface="Symbol"/>
              </a:rPr>
              <a:t>⎟</a:t>
            </a:r>
            <a:endParaRPr sz="1000">
              <a:latin typeface="Symbol"/>
              <a:cs typeface="Symbol"/>
            </a:endParaRPr>
          </a:p>
        </p:txBody>
      </p:sp>
      <p:sp>
        <p:nvSpPr>
          <p:cNvPr id="34" name="object 34"/>
          <p:cNvSpPr txBox="1"/>
          <p:nvPr/>
        </p:nvSpPr>
        <p:spPr>
          <a:xfrm>
            <a:off x="3018796" y="6497296"/>
            <a:ext cx="346710" cy="178435"/>
          </a:xfrm>
          <a:prstGeom prst="rect">
            <a:avLst/>
          </a:prstGeom>
        </p:spPr>
        <p:txBody>
          <a:bodyPr wrap="square" lIns="0" tIns="12700" rIns="0" bIns="0" rtlCol="0" vert="horz">
            <a:spAutoFit/>
          </a:bodyPr>
          <a:lstStyle/>
          <a:p>
            <a:pPr marL="25400">
              <a:lnSpc>
                <a:spcPct val="100000"/>
              </a:lnSpc>
              <a:spcBef>
                <a:spcPts val="100"/>
              </a:spcBef>
            </a:pPr>
            <a:r>
              <a:rPr dirty="0" sz="1000" spc="-365">
                <a:latin typeface="Symbol"/>
                <a:cs typeface="Symbol"/>
              </a:rPr>
              <a:t>⎜</a:t>
            </a:r>
            <a:r>
              <a:rPr dirty="0" sz="1000" spc="280">
                <a:latin typeface="Times New Roman"/>
                <a:cs typeface="Times New Roman"/>
              </a:rPr>
              <a:t> </a:t>
            </a:r>
            <a:r>
              <a:rPr dirty="0" baseline="-19444" sz="1500" spc="-750">
                <a:latin typeface="Arial"/>
                <a:cs typeface="Arial"/>
              </a:rPr>
              <a:t>M</a:t>
            </a:r>
            <a:r>
              <a:rPr dirty="0" baseline="-19444" sz="1500" spc="337">
                <a:latin typeface="Arial"/>
                <a:cs typeface="Arial"/>
              </a:rPr>
              <a:t> </a:t>
            </a:r>
            <a:r>
              <a:rPr dirty="0" sz="1000" spc="-625">
                <a:latin typeface="Symbol"/>
                <a:cs typeface="Symbol"/>
              </a:rPr>
              <a:t>⎟</a:t>
            </a:r>
            <a:endParaRPr sz="1000">
              <a:latin typeface="Symbol"/>
              <a:cs typeface="Symbol"/>
            </a:endParaRPr>
          </a:p>
        </p:txBody>
      </p:sp>
      <p:sp>
        <p:nvSpPr>
          <p:cNvPr id="35" name="object 35"/>
          <p:cNvSpPr txBox="1"/>
          <p:nvPr/>
        </p:nvSpPr>
        <p:spPr>
          <a:xfrm>
            <a:off x="3207257" y="6385280"/>
            <a:ext cx="132715" cy="178435"/>
          </a:xfrm>
          <a:prstGeom prst="rect">
            <a:avLst/>
          </a:prstGeom>
        </p:spPr>
        <p:txBody>
          <a:bodyPr wrap="square" lIns="0" tIns="12700" rIns="0" bIns="0" rtlCol="0" vert="horz">
            <a:spAutoFit/>
          </a:bodyPr>
          <a:lstStyle/>
          <a:p>
            <a:pPr>
              <a:lnSpc>
                <a:spcPct val="100000"/>
              </a:lnSpc>
              <a:spcBef>
                <a:spcPts val="100"/>
              </a:spcBef>
            </a:pPr>
            <a:r>
              <a:rPr dirty="0" sz="550" spc="15">
                <a:latin typeface="Times New Roman"/>
                <a:cs typeface="Times New Roman"/>
              </a:rPr>
              <a:t>2</a:t>
            </a:r>
            <a:r>
              <a:rPr dirty="0" sz="550" spc="50">
                <a:latin typeface="Times New Roman"/>
                <a:cs typeface="Times New Roman"/>
              </a:rPr>
              <a:t> </a:t>
            </a:r>
            <a:r>
              <a:rPr dirty="0" baseline="5555" sz="1500" spc="-862">
                <a:latin typeface="Symbol"/>
                <a:cs typeface="Symbol"/>
              </a:rPr>
              <a:t>⎟</a:t>
            </a:r>
            <a:endParaRPr baseline="5555" sz="1500">
              <a:latin typeface="Symbol"/>
              <a:cs typeface="Symbol"/>
            </a:endParaRPr>
          </a:p>
        </p:txBody>
      </p:sp>
      <p:sp>
        <p:nvSpPr>
          <p:cNvPr id="36" name="object 36"/>
          <p:cNvSpPr txBox="1"/>
          <p:nvPr/>
        </p:nvSpPr>
        <p:spPr>
          <a:xfrm>
            <a:off x="2449576" y="5677916"/>
            <a:ext cx="2808605" cy="673735"/>
          </a:xfrm>
          <a:prstGeom prst="rect">
            <a:avLst/>
          </a:prstGeom>
        </p:spPr>
        <p:txBody>
          <a:bodyPr wrap="square" lIns="0" tIns="12700" rIns="0" bIns="0" rtlCol="0" vert="horz">
            <a:spAutoFit/>
          </a:bodyPr>
          <a:lstStyle/>
          <a:p>
            <a:pPr marL="25400">
              <a:lnSpc>
                <a:spcPct val="100000"/>
              </a:lnSpc>
              <a:spcBef>
                <a:spcPts val="100"/>
              </a:spcBef>
            </a:pPr>
            <a:r>
              <a:rPr dirty="0" sz="2200" spc="-5">
                <a:solidFill>
                  <a:srgbClr val="006500"/>
                </a:solidFill>
                <a:latin typeface="Tahoma"/>
                <a:cs typeface="Tahoma"/>
              </a:rPr>
              <a:t>Degenerate</a:t>
            </a:r>
            <a:r>
              <a:rPr dirty="0" sz="2200" spc="-55">
                <a:solidFill>
                  <a:srgbClr val="006500"/>
                </a:solidFill>
                <a:latin typeface="Tahoma"/>
                <a:cs typeface="Tahoma"/>
              </a:rPr>
              <a:t> </a:t>
            </a:r>
            <a:r>
              <a:rPr dirty="0" sz="2200" spc="-5">
                <a:solidFill>
                  <a:srgbClr val="006500"/>
                </a:solidFill>
                <a:latin typeface="Tahoma"/>
                <a:cs typeface="Tahoma"/>
              </a:rPr>
              <a:t>Gaussians</a:t>
            </a:r>
            <a:endParaRPr sz="2200">
              <a:latin typeface="Tahoma"/>
              <a:cs typeface="Tahoma"/>
            </a:endParaRPr>
          </a:p>
          <a:p>
            <a:pPr marL="594360">
              <a:lnSpc>
                <a:spcPct val="100000"/>
              </a:lnSpc>
              <a:spcBef>
                <a:spcPts val="1200"/>
              </a:spcBef>
            </a:pPr>
            <a:r>
              <a:rPr dirty="0" sz="1000" spc="-365">
                <a:latin typeface="Symbol"/>
                <a:cs typeface="Symbol"/>
              </a:rPr>
              <a:t>⎛</a:t>
            </a:r>
            <a:r>
              <a:rPr dirty="0" sz="1000" spc="30">
                <a:latin typeface="Times New Roman"/>
                <a:cs typeface="Times New Roman"/>
              </a:rPr>
              <a:t> </a:t>
            </a:r>
            <a:r>
              <a:rPr dirty="0" baseline="2645" sz="1575" i="1">
                <a:latin typeface="Symbol"/>
                <a:cs typeface="Symbol"/>
              </a:rPr>
              <a:t></a:t>
            </a:r>
            <a:r>
              <a:rPr dirty="0" baseline="-20202" sz="825">
                <a:latin typeface="Times New Roman"/>
                <a:cs typeface="Times New Roman"/>
              </a:rPr>
              <a:t>1  </a:t>
            </a:r>
            <a:r>
              <a:rPr dirty="0" sz="1000" spc="-365">
                <a:latin typeface="Symbol"/>
                <a:cs typeface="Symbol"/>
              </a:rPr>
              <a:t>⎞</a:t>
            </a:r>
            <a:endParaRPr sz="1000">
              <a:latin typeface="Symbol"/>
              <a:cs typeface="Symbol"/>
            </a:endParaRPr>
          </a:p>
        </p:txBody>
      </p:sp>
      <p:sp>
        <p:nvSpPr>
          <p:cNvPr id="37" name="object 37"/>
          <p:cNvSpPr txBox="1"/>
          <p:nvPr/>
        </p:nvSpPr>
        <p:spPr>
          <a:xfrm>
            <a:off x="2810001" y="6448526"/>
            <a:ext cx="321310" cy="178435"/>
          </a:xfrm>
          <a:prstGeom prst="rect">
            <a:avLst/>
          </a:prstGeom>
        </p:spPr>
        <p:txBody>
          <a:bodyPr wrap="square" lIns="0" tIns="12700" rIns="0" bIns="0" rtlCol="0" vert="horz">
            <a:spAutoFit/>
          </a:bodyPr>
          <a:lstStyle/>
          <a:p>
            <a:pPr marL="25400">
              <a:lnSpc>
                <a:spcPct val="100000"/>
              </a:lnSpc>
              <a:spcBef>
                <a:spcPts val="100"/>
              </a:spcBef>
            </a:pPr>
            <a:r>
              <a:rPr dirty="0" sz="1000" b="1">
                <a:latin typeface="Times New Roman"/>
                <a:cs typeface="Times New Roman"/>
              </a:rPr>
              <a:t>μ </a:t>
            </a:r>
            <a:r>
              <a:rPr dirty="0" sz="1000">
                <a:latin typeface="Symbol"/>
                <a:cs typeface="Symbol"/>
              </a:rPr>
              <a:t></a:t>
            </a:r>
            <a:r>
              <a:rPr dirty="0" sz="1000" spc="-65">
                <a:latin typeface="Times New Roman"/>
                <a:cs typeface="Times New Roman"/>
              </a:rPr>
              <a:t> </a:t>
            </a:r>
            <a:r>
              <a:rPr dirty="0" baseline="33333" sz="1500" spc="-547">
                <a:latin typeface="Symbol"/>
                <a:cs typeface="Symbol"/>
              </a:rPr>
              <a:t>⎜</a:t>
            </a:r>
            <a:endParaRPr baseline="33333" sz="1500">
              <a:latin typeface="Symbol"/>
              <a:cs typeface="Symbol"/>
            </a:endParaRPr>
          </a:p>
        </p:txBody>
      </p:sp>
      <p:sp>
        <p:nvSpPr>
          <p:cNvPr id="38" name="object 38"/>
          <p:cNvSpPr txBox="1"/>
          <p:nvPr/>
        </p:nvSpPr>
        <p:spPr>
          <a:xfrm>
            <a:off x="4001255" y="6448867"/>
            <a:ext cx="423545" cy="178435"/>
          </a:xfrm>
          <a:prstGeom prst="rect">
            <a:avLst/>
          </a:prstGeom>
        </p:spPr>
        <p:txBody>
          <a:bodyPr wrap="square" lIns="0" tIns="12700" rIns="0" bIns="0" rtlCol="0" vert="horz">
            <a:spAutoFit/>
          </a:bodyPr>
          <a:lstStyle/>
          <a:p>
            <a:pPr>
              <a:lnSpc>
                <a:spcPct val="100000"/>
              </a:lnSpc>
              <a:spcBef>
                <a:spcPts val="100"/>
              </a:spcBef>
            </a:pPr>
            <a:r>
              <a:rPr dirty="0" sz="1000">
                <a:latin typeface="Times New Roman"/>
                <a:cs typeface="Times New Roman"/>
              </a:rPr>
              <a:t>|| </a:t>
            </a:r>
            <a:r>
              <a:rPr dirty="0" sz="1000" b="1">
                <a:latin typeface="Times New Roman"/>
                <a:cs typeface="Times New Roman"/>
              </a:rPr>
              <a:t>Σ </a:t>
            </a:r>
            <a:r>
              <a:rPr dirty="0" sz="1000">
                <a:latin typeface="Times New Roman"/>
                <a:cs typeface="Times New Roman"/>
              </a:rPr>
              <a:t>||</a:t>
            </a:r>
            <a:r>
              <a:rPr dirty="0" sz="1000">
                <a:latin typeface="Symbol"/>
                <a:cs typeface="Symbol"/>
              </a:rPr>
              <a:t></a:t>
            </a:r>
            <a:r>
              <a:rPr dirty="0" sz="1000" spc="-125">
                <a:latin typeface="Times New Roman"/>
                <a:cs typeface="Times New Roman"/>
              </a:rPr>
              <a:t> </a:t>
            </a:r>
            <a:r>
              <a:rPr dirty="0" sz="1000">
                <a:latin typeface="Times New Roman"/>
                <a:cs typeface="Times New Roman"/>
              </a:rPr>
              <a:t>0</a:t>
            </a:r>
            <a:endParaRPr sz="1000">
              <a:latin typeface="Times New Roman"/>
              <a:cs typeface="Times New Roman"/>
            </a:endParaRPr>
          </a:p>
        </p:txBody>
      </p:sp>
      <p:sp>
        <p:nvSpPr>
          <p:cNvPr id="39" name="object 39"/>
          <p:cNvSpPr/>
          <p:nvPr/>
        </p:nvSpPr>
        <p:spPr>
          <a:xfrm>
            <a:off x="3086100" y="7155180"/>
            <a:ext cx="0" cy="1333500"/>
          </a:xfrm>
          <a:custGeom>
            <a:avLst/>
            <a:gdLst/>
            <a:ahLst/>
            <a:cxnLst/>
            <a:rect l="l" t="t" r="r" b="b"/>
            <a:pathLst>
              <a:path w="0" h="1333500">
                <a:moveTo>
                  <a:pt x="0" y="0"/>
                </a:moveTo>
                <a:lnTo>
                  <a:pt x="0" y="1333500"/>
                </a:lnTo>
              </a:path>
            </a:pathLst>
          </a:custGeom>
          <a:ln w="14287">
            <a:solidFill>
              <a:srgbClr val="FF0000"/>
            </a:solidFill>
          </a:ln>
        </p:spPr>
        <p:txBody>
          <a:bodyPr wrap="square" lIns="0" tIns="0" rIns="0" bIns="0" rtlCol="0"/>
          <a:lstStyle/>
          <a:p/>
        </p:txBody>
      </p:sp>
      <p:sp>
        <p:nvSpPr>
          <p:cNvPr id="40" name="object 40"/>
          <p:cNvSpPr/>
          <p:nvPr/>
        </p:nvSpPr>
        <p:spPr>
          <a:xfrm>
            <a:off x="3009900" y="8412480"/>
            <a:ext cx="2247900" cy="0"/>
          </a:xfrm>
          <a:custGeom>
            <a:avLst/>
            <a:gdLst/>
            <a:ahLst/>
            <a:cxnLst/>
            <a:rect l="l" t="t" r="r" b="b"/>
            <a:pathLst>
              <a:path w="2247900" h="0">
                <a:moveTo>
                  <a:pt x="0" y="0"/>
                </a:moveTo>
                <a:lnTo>
                  <a:pt x="2247900" y="0"/>
                </a:lnTo>
              </a:path>
            </a:pathLst>
          </a:custGeom>
          <a:ln w="14287">
            <a:solidFill>
              <a:srgbClr val="FF0000"/>
            </a:solidFill>
          </a:ln>
        </p:spPr>
        <p:txBody>
          <a:bodyPr wrap="square" lIns="0" tIns="0" rIns="0" bIns="0" rtlCol="0"/>
          <a:lstStyle/>
          <a:p/>
        </p:txBody>
      </p:sp>
      <p:sp>
        <p:nvSpPr>
          <p:cNvPr id="41" name="object 41"/>
          <p:cNvSpPr txBox="1"/>
          <p:nvPr/>
        </p:nvSpPr>
        <p:spPr>
          <a:xfrm>
            <a:off x="3898900" y="8424926"/>
            <a:ext cx="172085" cy="178435"/>
          </a:xfrm>
          <a:prstGeom prst="rect">
            <a:avLst/>
          </a:prstGeom>
        </p:spPr>
        <p:txBody>
          <a:bodyPr wrap="square" lIns="0" tIns="12700" rIns="0" bIns="0" rtlCol="0" vert="horz">
            <a:spAutoFit/>
          </a:bodyPr>
          <a:lstStyle/>
          <a:p>
            <a:pPr marL="25400">
              <a:lnSpc>
                <a:spcPct val="100000"/>
              </a:lnSpc>
              <a:spcBef>
                <a:spcPts val="100"/>
              </a:spcBef>
            </a:pPr>
            <a:r>
              <a:rPr dirty="0" sz="1000" spc="-5">
                <a:latin typeface="Tahoma"/>
                <a:cs typeface="Tahoma"/>
              </a:rPr>
              <a:t>x</a:t>
            </a:r>
            <a:r>
              <a:rPr dirty="0" baseline="-21367" sz="975" spc="-7">
                <a:latin typeface="Tahoma"/>
                <a:cs typeface="Tahoma"/>
              </a:rPr>
              <a:t>1</a:t>
            </a:r>
            <a:endParaRPr baseline="-21367" sz="975">
              <a:latin typeface="Tahoma"/>
              <a:cs typeface="Tahoma"/>
            </a:endParaRPr>
          </a:p>
        </p:txBody>
      </p:sp>
      <p:sp>
        <p:nvSpPr>
          <p:cNvPr id="42" name="object 42"/>
          <p:cNvSpPr txBox="1"/>
          <p:nvPr/>
        </p:nvSpPr>
        <p:spPr>
          <a:xfrm>
            <a:off x="2839720" y="7621776"/>
            <a:ext cx="172085" cy="178435"/>
          </a:xfrm>
          <a:prstGeom prst="rect">
            <a:avLst/>
          </a:prstGeom>
        </p:spPr>
        <p:txBody>
          <a:bodyPr wrap="square" lIns="0" tIns="12700" rIns="0" bIns="0" rtlCol="0" vert="horz">
            <a:spAutoFit/>
          </a:bodyPr>
          <a:lstStyle/>
          <a:p>
            <a:pPr marL="25400">
              <a:lnSpc>
                <a:spcPct val="100000"/>
              </a:lnSpc>
              <a:spcBef>
                <a:spcPts val="100"/>
              </a:spcBef>
            </a:pPr>
            <a:r>
              <a:rPr dirty="0" sz="1000" spc="-5">
                <a:latin typeface="Tahoma"/>
                <a:cs typeface="Tahoma"/>
              </a:rPr>
              <a:t>x</a:t>
            </a:r>
            <a:r>
              <a:rPr dirty="0" baseline="-21367" sz="975" spc="-7">
                <a:latin typeface="Tahoma"/>
                <a:cs typeface="Tahoma"/>
              </a:rPr>
              <a:t>2</a:t>
            </a:r>
            <a:endParaRPr baseline="-21367" sz="975">
              <a:latin typeface="Tahoma"/>
              <a:cs typeface="Tahoma"/>
            </a:endParaRPr>
          </a:p>
        </p:txBody>
      </p:sp>
      <p:sp>
        <p:nvSpPr>
          <p:cNvPr id="43" name="object 43"/>
          <p:cNvSpPr/>
          <p:nvPr/>
        </p:nvSpPr>
        <p:spPr>
          <a:xfrm>
            <a:off x="4762500" y="7231380"/>
            <a:ext cx="1333500" cy="746760"/>
          </a:xfrm>
          <a:custGeom>
            <a:avLst/>
            <a:gdLst/>
            <a:ahLst/>
            <a:cxnLst/>
            <a:rect l="l" t="t" r="r" b="b"/>
            <a:pathLst>
              <a:path w="1333500" h="746759">
                <a:moveTo>
                  <a:pt x="254508" y="499110"/>
                </a:moveTo>
                <a:lnTo>
                  <a:pt x="205106" y="464929"/>
                </a:lnTo>
                <a:lnTo>
                  <a:pt x="165981" y="427750"/>
                </a:lnTo>
                <a:lnTo>
                  <a:pt x="137537" y="388229"/>
                </a:lnTo>
                <a:lnTo>
                  <a:pt x="120176" y="347026"/>
                </a:lnTo>
                <a:lnTo>
                  <a:pt x="114300" y="304800"/>
                </a:lnTo>
                <a:lnTo>
                  <a:pt x="117445" y="273625"/>
                </a:lnTo>
                <a:lnTo>
                  <a:pt x="141695" y="214137"/>
                </a:lnTo>
                <a:lnTo>
                  <a:pt x="187848" y="159485"/>
                </a:lnTo>
                <a:lnTo>
                  <a:pt x="218375" y="134354"/>
                </a:lnTo>
                <a:lnTo>
                  <a:pt x="253460" y="110891"/>
                </a:lnTo>
                <a:lnTo>
                  <a:pt x="292798" y="89249"/>
                </a:lnTo>
                <a:lnTo>
                  <a:pt x="336083" y="69580"/>
                </a:lnTo>
                <a:lnTo>
                  <a:pt x="383009" y="52037"/>
                </a:lnTo>
                <a:lnTo>
                  <a:pt x="433270" y="36774"/>
                </a:lnTo>
                <a:lnTo>
                  <a:pt x="486560" y="23943"/>
                </a:lnTo>
                <a:lnTo>
                  <a:pt x="542574" y="13697"/>
                </a:lnTo>
                <a:lnTo>
                  <a:pt x="601006" y="6189"/>
                </a:lnTo>
                <a:lnTo>
                  <a:pt x="661550" y="1572"/>
                </a:lnTo>
                <a:lnTo>
                  <a:pt x="723900" y="0"/>
                </a:lnTo>
                <a:lnTo>
                  <a:pt x="786249" y="1572"/>
                </a:lnTo>
                <a:lnTo>
                  <a:pt x="846793" y="6189"/>
                </a:lnTo>
                <a:lnTo>
                  <a:pt x="905225" y="13697"/>
                </a:lnTo>
                <a:lnTo>
                  <a:pt x="961239" y="23943"/>
                </a:lnTo>
                <a:lnTo>
                  <a:pt x="1014529" y="36774"/>
                </a:lnTo>
                <a:lnTo>
                  <a:pt x="1064790" y="52037"/>
                </a:lnTo>
                <a:lnTo>
                  <a:pt x="1111716" y="69580"/>
                </a:lnTo>
                <a:lnTo>
                  <a:pt x="1155001" y="89249"/>
                </a:lnTo>
                <a:lnTo>
                  <a:pt x="1194339" y="110891"/>
                </a:lnTo>
                <a:lnTo>
                  <a:pt x="1229424" y="134354"/>
                </a:lnTo>
                <a:lnTo>
                  <a:pt x="1259951" y="159485"/>
                </a:lnTo>
                <a:lnTo>
                  <a:pt x="1306104" y="214137"/>
                </a:lnTo>
                <a:lnTo>
                  <a:pt x="1330354" y="273625"/>
                </a:lnTo>
                <a:lnTo>
                  <a:pt x="1333500" y="304800"/>
                </a:lnTo>
                <a:lnTo>
                  <a:pt x="1330354" y="335974"/>
                </a:lnTo>
                <a:lnTo>
                  <a:pt x="1306104" y="395462"/>
                </a:lnTo>
                <a:lnTo>
                  <a:pt x="1259951" y="450114"/>
                </a:lnTo>
                <a:lnTo>
                  <a:pt x="1229424" y="475245"/>
                </a:lnTo>
                <a:lnTo>
                  <a:pt x="1194339" y="498708"/>
                </a:lnTo>
                <a:lnTo>
                  <a:pt x="1155001" y="520350"/>
                </a:lnTo>
                <a:lnTo>
                  <a:pt x="1111716" y="540019"/>
                </a:lnTo>
                <a:lnTo>
                  <a:pt x="1064790" y="557562"/>
                </a:lnTo>
                <a:lnTo>
                  <a:pt x="1014529" y="572825"/>
                </a:lnTo>
                <a:lnTo>
                  <a:pt x="961239" y="585656"/>
                </a:lnTo>
                <a:lnTo>
                  <a:pt x="905225" y="595902"/>
                </a:lnTo>
                <a:lnTo>
                  <a:pt x="846793" y="603410"/>
                </a:lnTo>
                <a:lnTo>
                  <a:pt x="786249" y="608027"/>
                </a:lnTo>
                <a:lnTo>
                  <a:pt x="723900" y="609600"/>
                </a:lnTo>
                <a:lnTo>
                  <a:pt x="673720" y="608584"/>
                </a:lnTo>
                <a:lnTo>
                  <a:pt x="623965" y="605536"/>
                </a:lnTo>
                <a:lnTo>
                  <a:pt x="574929" y="600456"/>
                </a:lnTo>
                <a:lnTo>
                  <a:pt x="526908" y="593344"/>
                </a:lnTo>
                <a:lnTo>
                  <a:pt x="480201" y="584200"/>
                </a:lnTo>
                <a:lnTo>
                  <a:pt x="435101" y="573024"/>
                </a:lnTo>
                <a:lnTo>
                  <a:pt x="0" y="746760"/>
                </a:lnTo>
                <a:lnTo>
                  <a:pt x="254508" y="499110"/>
                </a:lnTo>
                <a:close/>
              </a:path>
            </a:pathLst>
          </a:custGeom>
          <a:ln w="3175">
            <a:solidFill>
              <a:srgbClr val="000000"/>
            </a:solidFill>
          </a:ln>
        </p:spPr>
        <p:txBody>
          <a:bodyPr wrap="square" lIns="0" tIns="0" rIns="0" bIns="0" rtlCol="0"/>
          <a:lstStyle/>
          <a:p/>
        </p:txBody>
      </p:sp>
      <p:sp>
        <p:nvSpPr>
          <p:cNvPr id="44" name="object 44"/>
          <p:cNvSpPr txBox="1"/>
          <p:nvPr/>
        </p:nvSpPr>
        <p:spPr>
          <a:xfrm>
            <a:off x="5113782" y="7280400"/>
            <a:ext cx="758825" cy="513715"/>
          </a:xfrm>
          <a:prstGeom prst="rect">
            <a:avLst/>
          </a:prstGeom>
        </p:spPr>
        <p:txBody>
          <a:bodyPr wrap="square" lIns="0" tIns="12065" rIns="0" bIns="0" rtlCol="0" vert="horz">
            <a:spAutoFit/>
          </a:bodyPr>
          <a:lstStyle/>
          <a:p>
            <a:pPr algn="ctr" marR="5080">
              <a:lnSpc>
                <a:spcPct val="100000"/>
              </a:lnSpc>
              <a:spcBef>
                <a:spcPts val="95"/>
              </a:spcBef>
            </a:pPr>
            <a:r>
              <a:rPr dirty="0" sz="800" spc="-5">
                <a:latin typeface="Tahoma"/>
                <a:cs typeface="Tahoma"/>
              </a:rPr>
              <a:t>What’s so</a:t>
            </a:r>
            <a:r>
              <a:rPr dirty="0" sz="800" spc="-45">
                <a:latin typeface="Tahoma"/>
                <a:cs typeface="Tahoma"/>
              </a:rPr>
              <a:t> </a:t>
            </a:r>
            <a:r>
              <a:rPr dirty="0" sz="800" spc="-5">
                <a:latin typeface="Tahoma"/>
                <a:cs typeface="Tahoma"/>
              </a:rPr>
              <a:t>wrong  with clipping  one’s </a:t>
            </a:r>
            <a:r>
              <a:rPr dirty="0" sz="800" spc="-10">
                <a:latin typeface="Tahoma"/>
                <a:cs typeface="Tahoma"/>
              </a:rPr>
              <a:t>toenails in  </a:t>
            </a:r>
            <a:r>
              <a:rPr dirty="0" sz="800" spc="-5">
                <a:latin typeface="Tahoma"/>
                <a:cs typeface="Tahoma"/>
              </a:rPr>
              <a:t>public?</a:t>
            </a:r>
            <a:endParaRPr sz="800">
              <a:latin typeface="Tahoma"/>
              <a:cs typeface="Tahoma"/>
            </a:endParaRPr>
          </a:p>
        </p:txBody>
      </p:sp>
      <p:sp>
        <p:nvSpPr>
          <p:cNvPr id="45" name="object 45"/>
          <p:cNvSpPr/>
          <p:nvPr/>
        </p:nvSpPr>
        <p:spPr>
          <a:xfrm>
            <a:off x="1600200" y="5897879"/>
            <a:ext cx="4114800" cy="2933700"/>
          </a:xfrm>
          <a:custGeom>
            <a:avLst/>
            <a:gdLst/>
            <a:ahLst/>
            <a:cxnLst/>
            <a:rect l="l" t="t" r="r" b="b"/>
            <a:pathLst>
              <a:path w="4114800" h="2933700">
                <a:moveTo>
                  <a:pt x="0" y="0"/>
                </a:moveTo>
                <a:lnTo>
                  <a:pt x="4114800" y="2933700"/>
                </a:lnTo>
              </a:path>
            </a:pathLst>
          </a:custGeom>
          <a:ln w="3175">
            <a:solidFill>
              <a:srgbClr val="000000"/>
            </a:solidFill>
          </a:ln>
        </p:spPr>
        <p:txBody>
          <a:bodyPr wrap="square" lIns="0" tIns="0" rIns="0" bIns="0" rtlCol="0"/>
          <a:lstStyle/>
          <a:p/>
        </p:txBody>
      </p:sp>
      <p:sp>
        <p:nvSpPr>
          <p:cNvPr id="46" name="object 46"/>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47" name="object 47"/>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10</a:t>
            </a:fld>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22297" y="4549394"/>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3" name="object 3"/>
          <p:cNvSpPr txBox="1"/>
          <p:nvPr/>
        </p:nvSpPr>
        <p:spPr>
          <a:xfrm>
            <a:off x="5926835" y="4549394"/>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37</a:t>
            </a:r>
            <a:endParaRPr sz="450">
              <a:latin typeface="Tahoma"/>
              <a:cs typeface="Tahoma"/>
            </a:endParaRPr>
          </a:p>
        </p:txBody>
      </p:sp>
      <p:sp>
        <p:nvSpPr>
          <p:cNvPr id="4" name="object 4"/>
          <p:cNvSpPr txBox="1">
            <a:spLocks noGrp="1"/>
          </p:cNvSpPr>
          <p:nvPr>
            <p:ph type="title"/>
          </p:nvPr>
        </p:nvSpPr>
        <p:spPr>
          <a:xfrm>
            <a:off x="2605532" y="1500630"/>
            <a:ext cx="2484755" cy="361315"/>
          </a:xfrm>
          <a:prstGeom prst="rect"/>
        </p:spPr>
        <p:txBody>
          <a:bodyPr wrap="square" lIns="0" tIns="12700" rIns="0" bIns="0" rtlCol="0" vert="horz">
            <a:spAutoFit/>
          </a:bodyPr>
          <a:lstStyle/>
          <a:p>
            <a:pPr marL="12700">
              <a:lnSpc>
                <a:spcPct val="100000"/>
              </a:lnSpc>
              <a:spcBef>
                <a:spcPts val="100"/>
              </a:spcBef>
            </a:pPr>
            <a:r>
              <a:rPr dirty="0" spc="-5"/>
              <a:t>Where are we</a:t>
            </a:r>
            <a:r>
              <a:rPr dirty="0" spc="-75"/>
              <a:t> </a:t>
            </a:r>
            <a:r>
              <a:rPr dirty="0" spc="-5"/>
              <a:t>now?</a:t>
            </a:r>
          </a:p>
        </p:txBody>
      </p:sp>
      <p:sp>
        <p:nvSpPr>
          <p:cNvPr id="5" name="object 5"/>
          <p:cNvSpPr txBox="1"/>
          <p:nvPr/>
        </p:nvSpPr>
        <p:spPr>
          <a:xfrm>
            <a:off x="1747520" y="1872021"/>
            <a:ext cx="4219575" cy="2023745"/>
          </a:xfrm>
          <a:prstGeom prst="rect">
            <a:avLst/>
          </a:prstGeom>
        </p:spPr>
        <p:txBody>
          <a:bodyPr wrap="square" lIns="0" tIns="60325" rIns="0" bIns="0" rtlCol="0" vert="horz">
            <a:spAutoFit/>
          </a:bodyPr>
          <a:lstStyle/>
          <a:p>
            <a:pPr marL="184150" indent="-172085">
              <a:lnSpc>
                <a:spcPct val="100000"/>
              </a:lnSpc>
              <a:spcBef>
                <a:spcPts val="475"/>
              </a:spcBef>
              <a:buChar char="•"/>
              <a:tabLst>
                <a:tab pos="184785" algn="l"/>
              </a:tabLst>
            </a:pPr>
            <a:r>
              <a:rPr dirty="0" sz="1600">
                <a:latin typeface="Tahoma"/>
                <a:cs typeface="Tahoma"/>
              </a:rPr>
              <a:t>We’ve seen the formulae for</a:t>
            </a:r>
            <a:r>
              <a:rPr dirty="0" sz="1600" spc="-55">
                <a:latin typeface="Tahoma"/>
                <a:cs typeface="Tahoma"/>
              </a:rPr>
              <a:t> </a:t>
            </a:r>
            <a:r>
              <a:rPr dirty="0" sz="1600">
                <a:latin typeface="Tahoma"/>
                <a:cs typeface="Tahoma"/>
              </a:rPr>
              <a:t>Gaussians</a:t>
            </a:r>
            <a:endParaRPr sz="1600">
              <a:latin typeface="Tahoma"/>
              <a:cs typeface="Tahoma"/>
            </a:endParaRPr>
          </a:p>
          <a:p>
            <a:pPr marL="184150" indent="-172085">
              <a:lnSpc>
                <a:spcPct val="100000"/>
              </a:lnSpc>
              <a:spcBef>
                <a:spcPts val="380"/>
              </a:spcBef>
              <a:buChar char="•"/>
              <a:tabLst>
                <a:tab pos="184785" algn="l"/>
              </a:tabLst>
            </a:pPr>
            <a:r>
              <a:rPr dirty="0" sz="1600">
                <a:latin typeface="Tahoma"/>
                <a:cs typeface="Tahoma"/>
              </a:rPr>
              <a:t>We have an intuition of how they</a:t>
            </a:r>
            <a:r>
              <a:rPr dirty="0" sz="1600" spc="-65">
                <a:latin typeface="Tahoma"/>
                <a:cs typeface="Tahoma"/>
              </a:rPr>
              <a:t> </a:t>
            </a:r>
            <a:r>
              <a:rPr dirty="0" sz="1600">
                <a:latin typeface="Tahoma"/>
                <a:cs typeface="Tahoma"/>
              </a:rPr>
              <a:t>behave</a:t>
            </a:r>
            <a:endParaRPr sz="1600">
              <a:latin typeface="Tahoma"/>
              <a:cs typeface="Tahoma"/>
            </a:endParaRPr>
          </a:p>
          <a:p>
            <a:pPr marL="184150" marR="363855" indent="-171450">
              <a:lnSpc>
                <a:spcPct val="100000"/>
              </a:lnSpc>
              <a:spcBef>
                <a:spcPts val="384"/>
              </a:spcBef>
              <a:buChar char="•"/>
              <a:tabLst>
                <a:tab pos="184785" algn="l"/>
              </a:tabLst>
            </a:pPr>
            <a:r>
              <a:rPr dirty="0" sz="1600">
                <a:latin typeface="Tahoma"/>
                <a:cs typeface="Tahoma"/>
              </a:rPr>
              <a:t>We </a:t>
            </a:r>
            <a:r>
              <a:rPr dirty="0" sz="1600" spc="-5">
                <a:latin typeface="Tahoma"/>
                <a:cs typeface="Tahoma"/>
              </a:rPr>
              <a:t>have </a:t>
            </a:r>
            <a:r>
              <a:rPr dirty="0" sz="1600">
                <a:latin typeface="Tahoma"/>
                <a:cs typeface="Tahoma"/>
              </a:rPr>
              <a:t>some experience of “reading”</a:t>
            </a:r>
            <a:r>
              <a:rPr dirty="0" sz="1600" spc="-90">
                <a:latin typeface="Tahoma"/>
                <a:cs typeface="Tahoma"/>
              </a:rPr>
              <a:t> </a:t>
            </a:r>
            <a:r>
              <a:rPr dirty="0" sz="1600">
                <a:latin typeface="Tahoma"/>
                <a:cs typeface="Tahoma"/>
              </a:rPr>
              <a:t>a  </a:t>
            </a:r>
            <a:r>
              <a:rPr dirty="0" sz="1600" spc="-5">
                <a:latin typeface="Tahoma"/>
                <a:cs typeface="Tahoma"/>
              </a:rPr>
              <a:t>Gaussian’s covariance</a:t>
            </a:r>
            <a:r>
              <a:rPr dirty="0" sz="1600" spc="-15">
                <a:latin typeface="Tahoma"/>
                <a:cs typeface="Tahoma"/>
              </a:rPr>
              <a:t> </a:t>
            </a:r>
            <a:r>
              <a:rPr dirty="0" sz="1600" spc="-5">
                <a:latin typeface="Tahoma"/>
                <a:cs typeface="Tahoma"/>
              </a:rPr>
              <a:t>matrix</a:t>
            </a:r>
            <a:endParaRPr sz="1600">
              <a:latin typeface="Tahoma"/>
              <a:cs typeface="Tahoma"/>
            </a:endParaRPr>
          </a:p>
          <a:p>
            <a:pPr>
              <a:lnSpc>
                <a:spcPct val="100000"/>
              </a:lnSpc>
              <a:spcBef>
                <a:spcPts val="30"/>
              </a:spcBef>
              <a:buFont typeface="Tahoma"/>
              <a:buChar char="•"/>
            </a:pPr>
            <a:endParaRPr sz="2300">
              <a:latin typeface="Times New Roman"/>
              <a:cs typeface="Times New Roman"/>
            </a:endParaRPr>
          </a:p>
          <a:p>
            <a:pPr marL="184150" indent="-171450">
              <a:lnSpc>
                <a:spcPct val="100000"/>
              </a:lnSpc>
              <a:buClr>
                <a:srgbClr val="000000"/>
              </a:buClr>
              <a:buChar char="•"/>
              <a:tabLst>
                <a:tab pos="184150" algn="l"/>
              </a:tabLst>
            </a:pPr>
            <a:r>
              <a:rPr dirty="0" sz="1600">
                <a:solidFill>
                  <a:srgbClr val="FF0000"/>
                </a:solidFill>
                <a:latin typeface="Tahoma"/>
                <a:cs typeface="Tahoma"/>
              </a:rPr>
              <a:t>Coming next:</a:t>
            </a:r>
            <a:endParaRPr sz="1600">
              <a:latin typeface="Tahoma"/>
              <a:cs typeface="Tahoma"/>
            </a:endParaRPr>
          </a:p>
          <a:p>
            <a:pPr marL="1168400">
              <a:lnSpc>
                <a:spcPct val="100000"/>
              </a:lnSpc>
              <a:spcBef>
                <a:spcPts val="275"/>
              </a:spcBef>
            </a:pPr>
            <a:r>
              <a:rPr dirty="0" sz="1700" spc="-65" i="1">
                <a:solidFill>
                  <a:srgbClr val="FF0000"/>
                </a:solidFill>
                <a:latin typeface="Tahoma"/>
                <a:cs typeface="Tahoma"/>
              </a:rPr>
              <a:t>Some </a:t>
            </a:r>
            <a:r>
              <a:rPr dirty="0" sz="1700" spc="-45" i="1">
                <a:solidFill>
                  <a:srgbClr val="FF0000"/>
                </a:solidFill>
                <a:latin typeface="Tahoma"/>
                <a:cs typeface="Tahoma"/>
              </a:rPr>
              <a:t>useful tricks </a:t>
            </a:r>
            <a:r>
              <a:rPr dirty="0" sz="1700" spc="-50" i="1">
                <a:solidFill>
                  <a:srgbClr val="FF0000"/>
                </a:solidFill>
                <a:latin typeface="Tahoma"/>
                <a:cs typeface="Tahoma"/>
              </a:rPr>
              <a:t>with</a:t>
            </a:r>
            <a:r>
              <a:rPr dirty="0" sz="1700" spc="-35" i="1">
                <a:solidFill>
                  <a:srgbClr val="FF0000"/>
                </a:solidFill>
                <a:latin typeface="Tahoma"/>
                <a:cs typeface="Tahoma"/>
              </a:rPr>
              <a:t> </a:t>
            </a:r>
            <a:r>
              <a:rPr dirty="0" sz="1700" spc="-55" i="1">
                <a:solidFill>
                  <a:srgbClr val="FF0000"/>
                </a:solidFill>
                <a:latin typeface="Tahoma"/>
                <a:cs typeface="Tahoma"/>
              </a:rPr>
              <a:t>Gaussians</a:t>
            </a:r>
            <a:endParaRPr sz="1700">
              <a:latin typeface="Tahoma"/>
              <a:cs typeface="Tahoma"/>
            </a:endParaRPr>
          </a:p>
        </p:txBody>
      </p:sp>
      <p:sp>
        <p:nvSpPr>
          <p:cNvPr id="6" name="object 6"/>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7" name="object 7"/>
          <p:cNvSpPr txBox="1"/>
          <p:nvPr/>
        </p:nvSpPr>
        <p:spPr>
          <a:xfrm>
            <a:off x="1622297" y="8726678"/>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8" name="object 8"/>
          <p:cNvSpPr txBox="1"/>
          <p:nvPr/>
        </p:nvSpPr>
        <p:spPr>
          <a:xfrm>
            <a:off x="5926835" y="8726678"/>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38</a:t>
            </a:r>
            <a:endParaRPr sz="450">
              <a:latin typeface="Tahoma"/>
              <a:cs typeface="Tahoma"/>
            </a:endParaRPr>
          </a:p>
        </p:txBody>
      </p:sp>
      <p:sp>
        <p:nvSpPr>
          <p:cNvPr id="9" name="object 9"/>
          <p:cNvSpPr txBox="1"/>
          <p:nvPr/>
        </p:nvSpPr>
        <p:spPr>
          <a:xfrm>
            <a:off x="2618232" y="5677916"/>
            <a:ext cx="2471420" cy="361315"/>
          </a:xfrm>
          <a:prstGeom prst="rect">
            <a:avLst/>
          </a:prstGeom>
        </p:spPr>
        <p:txBody>
          <a:bodyPr wrap="square" lIns="0" tIns="12700" rIns="0" bIns="0" rtlCol="0" vert="horz">
            <a:spAutoFit/>
          </a:bodyPr>
          <a:lstStyle/>
          <a:p>
            <a:pPr>
              <a:lnSpc>
                <a:spcPct val="100000"/>
              </a:lnSpc>
              <a:spcBef>
                <a:spcPts val="100"/>
              </a:spcBef>
            </a:pPr>
            <a:r>
              <a:rPr dirty="0" sz="2200" spc="-5">
                <a:solidFill>
                  <a:srgbClr val="006500"/>
                </a:solidFill>
                <a:latin typeface="Tahoma"/>
                <a:cs typeface="Tahoma"/>
              </a:rPr>
              <a:t>Subsets of</a:t>
            </a:r>
            <a:r>
              <a:rPr dirty="0" sz="2200" spc="-70">
                <a:solidFill>
                  <a:srgbClr val="006500"/>
                </a:solidFill>
                <a:latin typeface="Tahoma"/>
                <a:cs typeface="Tahoma"/>
              </a:rPr>
              <a:t> </a:t>
            </a:r>
            <a:r>
              <a:rPr dirty="0" sz="2200" spc="-5">
                <a:solidFill>
                  <a:srgbClr val="006500"/>
                </a:solidFill>
                <a:latin typeface="Tahoma"/>
                <a:cs typeface="Tahoma"/>
              </a:rPr>
              <a:t>variables</a:t>
            </a:r>
            <a:endParaRPr sz="2200">
              <a:latin typeface="Tahoma"/>
              <a:cs typeface="Tahoma"/>
            </a:endParaRPr>
          </a:p>
        </p:txBody>
      </p:sp>
      <p:sp>
        <p:nvSpPr>
          <p:cNvPr id="10" name="object 10"/>
          <p:cNvSpPr txBox="1"/>
          <p:nvPr/>
        </p:nvSpPr>
        <p:spPr>
          <a:xfrm>
            <a:off x="5595365" y="7348566"/>
            <a:ext cx="76200" cy="223520"/>
          </a:xfrm>
          <a:prstGeom prst="rect">
            <a:avLst/>
          </a:prstGeom>
        </p:spPr>
        <p:txBody>
          <a:bodyPr wrap="square" lIns="0" tIns="12700" rIns="0" bIns="0" rtlCol="0" vert="horz">
            <a:spAutoFit/>
          </a:bodyPr>
          <a:lstStyle/>
          <a:p>
            <a:pPr>
              <a:lnSpc>
                <a:spcPct val="100000"/>
              </a:lnSpc>
              <a:spcBef>
                <a:spcPts val="100"/>
              </a:spcBef>
            </a:pPr>
            <a:r>
              <a:rPr dirty="0" sz="1300" spc="-470">
                <a:latin typeface="Symbol"/>
                <a:cs typeface="Symbol"/>
              </a:rPr>
              <a:t>⎟</a:t>
            </a:r>
            <a:endParaRPr sz="1300">
              <a:latin typeface="Symbol"/>
              <a:cs typeface="Symbol"/>
            </a:endParaRPr>
          </a:p>
        </p:txBody>
      </p:sp>
      <p:sp>
        <p:nvSpPr>
          <p:cNvPr id="11" name="object 11"/>
          <p:cNvSpPr txBox="1"/>
          <p:nvPr/>
        </p:nvSpPr>
        <p:spPr>
          <a:xfrm>
            <a:off x="5595365" y="6926431"/>
            <a:ext cx="76200" cy="223520"/>
          </a:xfrm>
          <a:prstGeom prst="rect">
            <a:avLst/>
          </a:prstGeom>
        </p:spPr>
        <p:txBody>
          <a:bodyPr wrap="square" lIns="0" tIns="12700" rIns="0" bIns="0" rtlCol="0" vert="horz">
            <a:spAutoFit/>
          </a:bodyPr>
          <a:lstStyle/>
          <a:p>
            <a:pPr>
              <a:lnSpc>
                <a:spcPct val="100000"/>
              </a:lnSpc>
              <a:spcBef>
                <a:spcPts val="100"/>
              </a:spcBef>
            </a:pPr>
            <a:r>
              <a:rPr dirty="0" sz="1300" spc="-470">
                <a:latin typeface="Symbol"/>
                <a:cs typeface="Symbol"/>
              </a:rPr>
              <a:t>⎞</a:t>
            </a:r>
            <a:endParaRPr sz="1300">
              <a:latin typeface="Symbol"/>
              <a:cs typeface="Symbol"/>
            </a:endParaRPr>
          </a:p>
        </p:txBody>
      </p:sp>
      <p:sp>
        <p:nvSpPr>
          <p:cNvPr id="12" name="object 12"/>
          <p:cNvSpPr txBox="1"/>
          <p:nvPr/>
        </p:nvSpPr>
        <p:spPr>
          <a:xfrm>
            <a:off x="5023867" y="7348583"/>
            <a:ext cx="76200" cy="223520"/>
          </a:xfrm>
          <a:prstGeom prst="rect">
            <a:avLst/>
          </a:prstGeom>
        </p:spPr>
        <p:txBody>
          <a:bodyPr wrap="square" lIns="0" tIns="12700" rIns="0" bIns="0" rtlCol="0" vert="horz">
            <a:spAutoFit/>
          </a:bodyPr>
          <a:lstStyle/>
          <a:p>
            <a:pPr>
              <a:lnSpc>
                <a:spcPct val="100000"/>
              </a:lnSpc>
              <a:spcBef>
                <a:spcPts val="100"/>
              </a:spcBef>
            </a:pPr>
            <a:r>
              <a:rPr dirty="0" sz="1300" spc="-470">
                <a:latin typeface="Symbol"/>
                <a:cs typeface="Symbol"/>
              </a:rPr>
              <a:t>⎜</a:t>
            </a:r>
            <a:endParaRPr sz="1300">
              <a:latin typeface="Symbol"/>
              <a:cs typeface="Symbol"/>
            </a:endParaRPr>
          </a:p>
        </p:txBody>
      </p:sp>
      <p:sp>
        <p:nvSpPr>
          <p:cNvPr id="13" name="object 13"/>
          <p:cNvSpPr txBox="1"/>
          <p:nvPr/>
        </p:nvSpPr>
        <p:spPr>
          <a:xfrm>
            <a:off x="5023867" y="7032365"/>
            <a:ext cx="76200" cy="223520"/>
          </a:xfrm>
          <a:prstGeom prst="rect">
            <a:avLst/>
          </a:prstGeom>
        </p:spPr>
        <p:txBody>
          <a:bodyPr wrap="square" lIns="0" tIns="12700" rIns="0" bIns="0" rtlCol="0" vert="horz">
            <a:spAutoFit/>
          </a:bodyPr>
          <a:lstStyle/>
          <a:p>
            <a:pPr>
              <a:lnSpc>
                <a:spcPct val="100000"/>
              </a:lnSpc>
              <a:spcBef>
                <a:spcPts val="100"/>
              </a:spcBef>
            </a:pPr>
            <a:r>
              <a:rPr dirty="0" sz="1300" spc="-470">
                <a:latin typeface="Symbol"/>
                <a:cs typeface="Symbol"/>
              </a:rPr>
              <a:t>⎜</a:t>
            </a:r>
            <a:endParaRPr sz="1300">
              <a:latin typeface="Symbol"/>
              <a:cs typeface="Symbol"/>
            </a:endParaRPr>
          </a:p>
        </p:txBody>
      </p:sp>
      <p:sp>
        <p:nvSpPr>
          <p:cNvPr id="14" name="object 14"/>
          <p:cNvSpPr txBox="1"/>
          <p:nvPr/>
        </p:nvSpPr>
        <p:spPr>
          <a:xfrm>
            <a:off x="5072626" y="6593449"/>
            <a:ext cx="548005" cy="223520"/>
          </a:xfrm>
          <a:prstGeom prst="rect">
            <a:avLst/>
          </a:prstGeom>
        </p:spPr>
        <p:txBody>
          <a:bodyPr wrap="square" lIns="0" tIns="12700" rIns="0" bIns="0" rtlCol="0" vert="horz">
            <a:spAutoFit/>
          </a:bodyPr>
          <a:lstStyle/>
          <a:p>
            <a:pPr>
              <a:lnSpc>
                <a:spcPct val="100000"/>
              </a:lnSpc>
              <a:spcBef>
                <a:spcPts val="100"/>
              </a:spcBef>
              <a:tabLst>
                <a:tab pos="471170" algn="l"/>
              </a:tabLst>
            </a:pPr>
            <a:r>
              <a:rPr dirty="0" sz="1300" spc="-470">
                <a:latin typeface="Symbol"/>
                <a:cs typeface="Symbol"/>
              </a:rPr>
              <a:t>⎜</a:t>
            </a:r>
            <a:r>
              <a:rPr dirty="0" sz="1300" spc="-470">
                <a:latin typeface="Times New Roman"/>
                <a:cs typeface="Times New Roman"/>
              </a:rPr>
              <a:t>	</a:t>
            </a:r>
            <a:r>
              <a:rPr dirty="0" sz="1300" spc="-750">
                <a:latin typeface="Symbol"/>
                <a:cs typeface="Symbol"/>
              </a:rPr>
              <a:t>⎟</a:t>
            </a:r>
            <a:endParaRPr sz="1300">
              <a:latin typeface="Symbol"/>
              <a:cs typeface="Symbol"/>
            </a:endParaRPr>
          </a:p>
        </p:txBody>
      </p:sp>
      <p:sp>
        <p:nvSpPr>
          <p:cNvPr id="15" name="object 15"/>
          <p:cNvSpPr txBox="1"/>
          <p:nvPr/>
        </p:nvSpPr>
        <p:spPr>
          <a:xfrm>
            <a:off x="3935719" y="6950043"/>
            <a:ext cx="306705" cy="223520"/>
          </a:xfrm>
          <a:prstGeom prst="rect">
            <a:avLst/>
          </a:prstGeom>
        </p:spPr>
        <p:txBody>
          <a:bodyPr wrap="square" lIns="0" tIns="12700" rIns="0" bIns="0" rtlCol="0" vert="horz">
            <a:spAutoFit/>
          </a:bodyPr>
          <a:lstStyle/>
          <a:p>
            <a:pPr>
              <a:lnSpc>
                <a:spcPct val="100000"/>
              </a:lnSpc>
              <a:spcBef>
                <a:spcPts val="100"/>
              </a:spcBef>
              <a:tabLst>
                <a:tab pos="229870" algn="l"/>
              </a:tabLst>
            </a:pPr>
            <a:r>
              <a:rPr dirty="0" sz="1300" spc="-470">
                <a:latin typeface="Symbol"/>
                <a:cs typeface="Symbol"/>
              </a:rPr>
              <a:t>⎝</a:t>
            </a:r>
            <a:r>
              <a:rPr dirty="0" sz="1300" spc="-470">
                <a:latin typeface="Times New Roman"/>
                <a:cs typeface="Times New Roman"/>
              </a:rPr>
              <a:t>	</a:t>
            </a:r>
            <a:r>
              <a:rPr dirty="0" sz="1300" spc="-755">
                <a:latin typeface="Symbol"/>
                <a:cs typeface="Symbol"/>
              </a:rPr>
              <a:t>⎠</a:t>
            </a:r>
            <a:endParaRPr sz="1300">
              <a:latin typeface="Symbol"/>
              <a:cs typeface="Symbol"/>
            </a:endParaRPr>
          </a:p>
        </p:txBody>
      </p:sp>
      <p:sp>
        <p:nvSpPr>
          <p:cNvPr id="16" name="object 16"/>
          <p:cNvSpPr txBox="1"/>
          <p:nvPr/>
        </p:nvSpPr>
        <p:spPr>
          <a:xfrm>
            <a:off x="2983205" y="6531704"/>
            <a:ext cx="408305" cy="223520"/>
          </a:xfrm>
          <a:prstGeom prst="rect">
            <a:avLst/>
          </a:prstGeom>
        </p:spPr>
        <p:txBody>
          <a:bodyPr wrap="square" lIns="0" tIns="12700" rIns="0" bIns="0" rtlCol="0" vert="horz">
            <a:spAutoFit/>
          </a:bodyPr>
          <a:lstStyle/>
          <a:p>
            <a:pPr>
              <a:lnSpc>
                <a:spcPct val="100000"/>
              </a:lnSpc>
              <a:spcBef>
                <a:spcPts val="100"/>
              </a:spcBef>
              <a:tabLst>
                <a:tab pos="332105" algn="l"/>
              </a:tabLst>
            </a:pPr>
            <a:r>
              <a:rPr dirty="0" sz="1300" spc="-470">
                <a:latin typeface="Symbol"/>
                <a:cs typeface="Symbol"/>
              </a:rPr>
              <a:t>⎜</a:t>
            </a:r>
            <a:r>
              <a:rPr dirty="0" sz="1300" spc="-470">
                <a:latin typeface="Times New Roman"/>
                <a:cs typeface="Times New Roman"/>
              </a:rPr>
              <a:t>	</a:t>
            </a:r>
            <a:r>
              <a:rPr dirty="0" sz="1300" spc="-755">
                <a:latin typeface="Symbol"/>
                <a:cs typeface="Symbol"/>
              </a:rPr>
              <a:t>⎟</a:t>
            </a:r>
            <a:endParaRPr sz="1300">
              <a:latin typeface="Symbol"/>
              <a:cs typeface="Symbol"/>
            </a:endParaRPr>
          </a:p>
        </p:txBody>
      </p:sp>
      <p:sp>
        <p:nvSpPr>
          <p:cNvPr id="17" name="object 17"/>
          <p:cNvSpPr txBox="1"/>
          <p:nvPr/>
        </p:nvSpPr>
        <p:spPr>
          <a:xfrm>
            <a:off x="5023867" y="7454517"/>
            <a:ext cx="647700" cy="223520"/>
          </a:xfrm>
          <a:prstGeom prst="rect">
            <a:avLst/>
          </a:prstGeom>
        </p:spPr>
        <p:txBody>
          <a:bodyPr wrap="square" lIns="0" tIns="12700" rIns="0" bIns="0" rtlCol="0" vert="horz">
            <a:spAutoFit/>
          </a:bodyPr>
          <a:lstStyle/>
          <a:p>
            <a:pPr>
              <a:lnSpc>
                <a:spcPct val="100000"/>
              </a:lnSpc>
              <a:spcBef>
                <a:spcPts val="100"/>
              </a:spcBef>
              <a:tabLst>
                <a:tab pos="347345" algn="l"/>
                <a:tab pos="570865" algn="l"/>
              </a:tabLst>
            </a:pPr>
            <a:r>
              <a:rPr dirty="0" sz="1300" spc="-470">
                <a:latin typeface="Symbol"/>
                <a:cs typeface="Symbol"/>
              </a:rPr>
              <a:t>⎝</a:t>
            </a:r>
            <a:r>
              <a:rPr dirty="0" sz="1300" spc="-470">
                <a:latin typeface="Times New Roman"/>
                <a:cs typeface="Times New Roman"/>
              </a:rPr>
              <a:t>	</a:t>
            </a:r>
            <a:r>
              <a:rPr dirty="0" baseline="3703" sz="1125" spc="7" i="1">
                <a:latin typeface="Times New Roman"/>
                <a:cs typeface="Times New Roman"/>
              </a:rPr>
              <a:t>m</a:t>
            </a:r>
            <a:r>
              <a:rPr dirty="0" baseline="3703" sz="1125" spc="7" i="1">
                <a:latin typeface="Times New Roman"/>
                <a:cs typeface="Times New Roman"/>
              </a:rPr>
              <a:t>	</a:t>
            </a:r>
            <a:r>
              <a:rPr dirty="0" sz="1300" spc="-750">
                <a:latin typeface="Symbol"/>
                <a:cs typeface="Symbol"/>
              </a:rPr>
              <a:t>⎠</a:t>
            </a:r>
            <a:endParaRPr sz="1300">
              <a:latin typeface="Symbol"/>
              <a:cs typeface="Symbol"/>
            </a:endParaRPr>
          </a:p>
        </p:txBody>
      </p:sp>
      <p:sp>
        <p:nvSpPr>
          <p:cNvPr id="18" name="object 18"/>
          <p:cNvSpPr txBox="1"/>
          <p:nvPr/>
        </p:nvSpPr>
        <p:spPr>
          <a:xfrm>
            <a:off x="5226300" y="6919445"/>
            <a:ext cx="470534" cy="495300"/>
          </a:xfrm>
          <a:prstGeom prst="rect">
            <a:avLst/>
          </a:prstGeom>
        </p:spPr>
        <p:txBody>
          <a:bodyPr wrap="square" lIns="0" tIns="48895" rIns="0" bIns="0" rtlCol="0" vert="horz">
            <a:spAutoFit/>
          </a:bodyPr>
          <a:lstStyle/>
          <a:p>
            <a:pPr marL="25400">
              <a:lnSpc>
                <a:spcPct val="100000"/>
              </a:lnSpc>
              <a:spcBef>
                <a:spcPts val="385"/>
              </a:spcBef>
            </a:pPr>
            <a:r>
              <a:rPr dirty="0" sz="750" spc="5" i="1">
                <a:latin typeface="Times New Roman"/>
                <a:cs typeface="Times New Roman"/>
              </a:rPr>
              <a:t>m</a:t>
            </a:r>
            <a:r>
              <a:rPr dirty="0" sz="750" spc="-125" i="1">
                <a:latin typeface="Times New Roman"/>
                <a:cs typeface="Times New Roman"/>
              </a:rPr>
              <a:t> </a:t>
            </a:r>
            <a:r>
              <a:rPr dirty="0" sz="750" spc="25">
                <a:latin typeface="Times New Roman"/>
                <a:cs typeface="Times New Roman"/>
              </a:rPr>
              <a:t>(</a:t>
            </a:r>
            <a:r>
              <a:rPr dirty="0" sz="750" spc="25" i="1">
                <a:latin typeface="Times New Roman"/>
                <a:cs typeface="Times New Roman"/>
              </a:rPr>
              <a:t>u</a:t>
            </a:r>
            <a:r>
              <a:rPr dirty="0" sz="750" spc="-105" i="1">
                <a:latin typeface="Times New Roman"/>
                <a:cs typeface="Times New Roman"/>
              </a:rPr>
              <a:t> </a:t>
            </a:r>
            <a:r>
              <a:rPr dirty="0" sz="750" spc="15">
                <a:latin typeface="Times New Roman"/>
                <a:cs typeface="Times New Roman"/>
              </a:rPr>
              <a:t>)</a:t>
            </a:r>
            <a:r>
              <a:rPr dirty="0" sz="750" spc="15">
                <a:latin typeface="Symbol"/>
                <a:cs typeface="Symbol"/>
              </a:rPr>
              <a:t></a:t>
            </a:r>
            <a:r>
              <a:rPr dirty="0" sz="750" spc="15">
                <a:latin typeface="Times New Roman"/>
                <a:cs typeface="Times New Roman"/>
              </a:rPr>
              <a:t>1</a:t>
            </a:r>
            <a:r>
              <a:rPr dirty="0" sz="750" spc="-35">
                <a:latin typeface="Times New Roman"/>
                <a:cs typeface="Times New Roman"/>
              </a:rPr>
              <a:t> </a:t>
            </a:r>
            <a:r>
              <a:rPr dirty="0" baseline="-25641" sz="1950" spc="-810">
                <a:latin typeface="Symbol"/>
                <a:cs typeface="Symbol"/>
              </a:rPr>
              <a:t>⎟</a:t>
            </a:r>
            <a:endParaRPr baseline="-25641" sz="1950">
              <a:latin typeface="Symbol"/>
              <a:cs typeface="Symbol"/>
            </a:endParaRPr>
          </a:p>
          <a:p>
            <a:pPr algn="r" marR="30480">
              <a:lnSpc>
                <a:spcPct val="100000"/>
              </a:lnSpc>
              <a:spcBef>
                <a:spcPts val="290"/>
              </a:spcBef>
            </a:pPr>
            <a:r>
              <a:rPr dirty="0" sz="1300" spc="-470">
                <a:latin typeface="Symbol"/>
                <a:cs typeface="Symbol"/>
              </a:rPr>
              <a:t>⎟</a:t>
            </a:r>
            <a:endParaRPr sz="1300">
              <a:latin typeface="Symbol"/>
              <a:cs typeface="Symbol"/>
            </a:endParaRPr>
          </a:p>
        </p:txBody>
      </p:sp>
      <p:sp>
        <p:nvSpPr>
          <p:cNvPr id="19" name="object 19"/>
          <p:cNvSpPr txBox="1"/>
          <p:nvPr/>
        </p:nvSpPr>
        <p:spPr>
          <a:xfrm>
            <a:off x="5244084" y="7409527"/>
            <a:ext cx="113664" cy="223520"/>
          </a:xfrm>
          <a:prstGeom prst="rect">
            <a:avLst/>
          </a:prstGeom>
        </p:spPr>
        <p:txBody>
          <a:bodyPr wrap="square" lIns="0" tIns="12700" rIns="0" bIns="0" rtlCol="0" vert="horz">
            <a:spAutoFit/>
          </a:bodyPr>
          <a:lstStyle/>
          <a:p>
            <a:pPr>
              <a:lnSpc>
                <a:spcPct val="100000"/>
              </a:lnSpc>
              <a:spcBef>
                <a:spcPts val="100"/>
              </a:spcBef>
            </a:pPr>
            <a:r>
              <a:rPr dirty="0" sz="1300" i="1">
                <a:latin typeface="Times New Roman"/>
                <a:cs typeface="Times New Roman"/>
              </a:rPr>
              <a:t>X</a:t>
            </a:r>
            <a:endParaRPr sz="1300">
              <a:latin typeface="Times New Roman"/>
              <a:cs typeface="Times New Roman"/>
            </a:endParaRPr>
          </a:p>
        </p:txBody>
      </p:sp>
      <p:sp>
        <p:nvSpPr>
          <p:cNvPr id="20" name="object 20"/>
          <p:cNvSpPr txBox="1"/>
          <p:nvPr/>
        </p:nvSpPr>
        <p:spPr>
          <a:xfrm>
            <a:off x="5023867" y="6926448"/>
            <a:ext cx="214629" cy="223520"/>
          </a:xfrm>
          <a:prstGeom prst="rect">
            <a:avLst/>
          </a:prstGeom>
        </p:spPr>
        <p:txBody>
          <a:bodyPr wrap="square" lIns="0" tIns="12700" rIns="0" bIns="0" rtlCol="0" vert="horz">
            <a:spAutoFit/>
          </a:bodyPr>
          <a:lstStyle/>
          <a:p>
            <a:pPr>
              <a:lnSpc>
                <a:spcPct val="100000"/>
              </a:lnSpc>
              <a:spcBef>
                <a:spcPts val="100"/>
              </a:spcBef>
            </a:pPr>
            <a:r>
              <a:rPr dirty="0" sz="1300" spc="-470">
                <a:latin typeface="Symbol"/>
                <a:cs typeface="Symbol"/>
              </a:rPr>
              <a:t>⎛</a:t>
            </a:r>
            <a:r>
              <a:rPr dirty="0" sz="1300" spc="-120">
                <a:latin typeface="Times New Roman"/>
                <a:cs typeface="Times New Roman"/>
              </a:rPr>
              <a:t> </a:t>
            </a:r>
            <a:r>
              <a:rPr dirty="0" baseline="4273" sz="1950" spc="-419" i="1">
                <a:latin typeface="Times New Roman"/>
                <a:cs typeface="Times New Roman"/>
              </a:rPr>
              <a:t>X</a:t>
            </a:r>
            <a:endParaRPr baseline="4273" sz="1950">
              <a:latin typeface="Times New Roman"/>
              <a:cs typeface="Times New Roman"/>
            </a:endParaRPr>
          </a:p>
        </p:txBody>
      </p:sp>
      <p:sp>
        <p:nvSpPr>
          <p:cNvPr id="21" name="object 21"/>
          <p:cNvSpPr txBox="1"/>
          <p:nvPr/>
        </p:nvSpPr>
        <p:spPr>
          <a:xfrm>
            <a:off x="5047226" y="6713820"/>
            <a:ext cx="598805" cy="223520"/>
          </a:xfrm>
          <a:prstGeom prst="rect">
            <a:avLst/>
          </a:prstGeom>
        </p:spPr>
        <p:txBody>
          <a:bodyPr wrap="square" lIns="0" tIns="12700" rIns="0" bIns="0" rtlCol="0" vert="horz">
            <a:spAutoFit/>
          </a:bodyPr>
          <a:lstStyle/>
          <a:p>
            <a:pPr marL="25400">
              <a:lnSpc>
                <a:spcPct val="100000"/>
              </a:lnSpc>
              <a:spcBef>
                <a:spcPts val="100"/>
              </a:spcBef>
            </a:pPr>
            <a:r>
              <a:rPr dirty="0" baseline="-6410" sz="1950" spc="-705">
                <a:latin typeface="Symbol"/>
                <a:cs typeface="Symbol"/>
              </a:rPr>
              <a:t>⎝</a:t>
            </a:r>
            <a:r>
              <a:rPr dirty="0" baseline="-6410" sz="1950" spc="-97">
                <a:latin typeface="Times New Roman"/>
                <a:cs typeface="Times New Roman"/>
              </a:rPr>
              <a:t> </a:t>
            </a:r>
            <a:r>
              <a:rPr dirty="0" baseline="12820" sz="1950" i="1">
                <a:latin typeface="Times New Roman"/>
                <a:cs typeface="Times New Roman"/>
              </a:rPr>
              <a:t>X</a:t>
            </a:r>
            <a:r>
              <a:rPr dirty="0" baseline="12820" sz="1950" spc="-209" i="1">
                <a:latin typeface="Times New Roman"/>
                <a:cs typeface="Times New Roman"/>
              </a:rPr>
              <a:t> </a:t>
            </a:r>
            <a:r>
              <a:rPr dirty="0" sz="750" spc="5" i="1">
                <a:latin typeface="Times New Roman"/>
                <a:cs typeface="Times New Roman"/>
              </a:rPr>
              <a:t>m</a:t>
            </a:r>
            <a:r>
              <a:rPr dirty="0" sz="750" spc="-110" i="1">
                <a:latin typeface="Times New Roman"/>
                <a:cs typeface="Times New Roman"/>
              </a:rPr>
              <a:t> </a:t>
            </a:r>
            <a:r>
              <a:rPr dirty="0" sz="750" spc="25">
                <a:latin typeface="Times New Roman"/>
                <a:cs typeface="Times New Roman"/>
              </a:rPr>
              <a:t>(</a:t>
            </a:r>
            <a:r>
              <a:rPr dirty="0" sz="750" spc="25" i="1">
                <a:latin typeface="Times New Roman"/>
                <a:cs typeface="Times New Roman"/>
              </a:rPr>
              <a:t>u</a:t>
            </a:r>
            <a:r>
              <a:rPr dirty="0" sz="750" spc="-100" i="1">
                <a:latin typeface="Times New Roman"/>
                <a:cs typeface="Times New Roman"/>
              </a:rPr>
              <a:t> </a:t>
            </a:r>
            <a:r>
              <a:rPr dirty="0" sz="750">
                <a:latin typeface="Times New Roman"/>
                <a:cs typeface="Times New Roman"/>
              </a:rPr>
              <a:t>)</a:t>
            </a:r>
            <a:r>
              <a:rPr dirty="0" sz="750" spc="45">
                <a:latin typeface="Times New Roman"/>
                <a:cs typeface="Times New Roman"/>
              </a:rPr>
              <a:t> </a:t>
            </a:r>
            <a:r>
              <a:rPr dirty="0" baseline="-6410" sz="1950" spc="-1312">
                <a:latin typeface="Symbol"/>
                <a:cs typeface="Symbol"/>
              </a:rPr>
              <a:t>⎠</a:t>
            </a:r>
            <a:endParaRPr baseline="-6410" sz="1950">
              <a:latin typeface="Symbol"/>
              <a:cs typeface="Symbol"/>
            </a:endParaRPr>
          </a:p>
        </p:txBody>
      </p:sp>
      <p:sp>
        <p:nvSpPr>
          <p:cNvPr id="22" name="object 22"/>
          <p:cNvSpPr txBox="1"/>
          <p:nvPr/>
        </p:nvSpPr>
        <p:spPr>
          <a:xfrm>
            <a:off x="2957805" y="7005667"/>
            <a:ext cx="459105" cy="417830"/>
          </a:xfrm>
          <a:prstGeom prst="rect">
            <a:avLst/>
          </a:prstGeom>
        </p:spPr>
        <p:txBody>
          <a:bodyPr wrap="square" lIns="0" tIns="12700" rIns="0" bIns="0" rtlCol="0" vert="horz">
            <a:spAutoFit/>
          </a:bodyPr>
          <a:lstStyle/>
          <a:p>
            <a:pPr marL="25400">
              <a:lnSpc>
                <a:spcPts val="1545"/>
              </a:lnSpc>
              <a:spcBef>
                <a:spcPts val="100"/>
              </a:spcBef>
              <a:tabLst>
                <a:tab pos="357505" algn="l"/>
              </a:tabLst>
            </a:pPr>
            <a:r>
              <a:rPr dirty="0" sz="1300" spc="-470">
                <a:latin typeface="Symbol"/>
                <a:cs typeface="Symbol"/>
              </a:rPr>
              <a:t>⎜</a:t>
            </a:r>
            <a:r>
              <a:rPr dirty="0" sz="1300" spc="-470">
                <a:latin typeface="Times New Roman"/>
                <a:cs typeface="Times New Roman"/>
              </a:rPr>
              <a:t>	</a:t>
            </a:r>
            <a:r>
              <a:rPr dirty="0" sz="1300" spc="-555">
                <a:latin typeface="Symbol"/>
                <a:cs typeface="Symbol"/>
              </a:rPr>
              <a:t>⎟</a:t>
            </a:r>
            <a:endParaRPr sz="1300">
              <a:latin typeface="Symbol"/>
              <a:cs typeface="Symbol"/>
            </a:endParaRPr>
          </a:p>
          <a:p>
            <a:pPr marL="25400">
              <a:lnSpc>
                <a:spcPts val="1545"/>
              </a:lnSpc>
            </a:pPr>
            <a:r>
              <a:rPr dirty="0" sz="1300" spc="-470">
                <a:latin typeface="Symbol"/>
                <a:cs typeface="Symbol"/>
              </a:rPr>
              <a:t>⎝</a:t>
            </a:r>
            <a:r>
              <a:rPr dirty="0" sz="1300" spc="-75">
                <a:latin typeface="Times New Roman"/>
                <a:cs typeface="Times New Roman"/>
              </a:rPr>
              <a:t> </a:t>
            </a:r>
            <a:r>
              <a:rPr dirty="0" baseline="14957" sz="1950" i="1">
                <a:latin typeface="Times New Roman"/>
                <a:cs typeface="Times New Roman"/>
              </a:rPr>
              <a:t>X </a:t>
            </a:r>
            <a:r>
              <a:rPr dirty="0" sz="750" spc="5" i="1">
                <a:latin typeface="Times New Roman"/>
                <a:cs typeface="Times New Roman"/>
              </a:rPr>
              <a:t>m</a:t>
            </a:r>
            <a:r>
              <a:rPr dirty="0" sz="750" spc="-90" i="1">
                <a:latin typeface="Times New Roman"/>
                <a:cs typeface="Times New Roman"/>
              </a:rPr>
              <a:t> </a:t>
            </a:r>
            <a:r>
              <a:rPr dirty="0" sz="1300" spc="-880">
                <a:latin typeface="Symbol"/>
                <a:cs typeface="Symbol"/>
              </a:rPr>
              <a:t>⎠</a:t>
            </a:r>
            <a:endParaRPr sz="1300">
              <a:latin typeface="Symbol"/>
              <a:cs typeface="Symbol"/>
            </a:endParaRPr>
          </a:p>
        </p:txBody>
      </p:sp>
      <p:sp>
        <p:nvSpPr>
          <p:cNvPr id="23" name="object 23"/>
          <p:cNvSpPr txBox="1"/>
          <p:nvPr/>
        </p:nvSpPr>
        <p:spPr>
          <a:xfrm>
            <a:off x="2957805" y="6425786"/>
            <a:ext cx="459105" cy="223520"/>
          </a:xfrm>
          <a:prstGeom prst="rect">
            <a:avLst/>
          </a:prstGeom>
        </p:spPr>
        <p:txBody>
          <a:bodyPr wrap="square" lIns="0" tIns="12700" rIns="0" bIns="0" rtlCol="0" vert="horz">
            <a:spAutoFit/>
          </a:bodyPr>
          <a:lstStyle/>
          <a:p>
            <a:pPr marL="25400">
              <a:lnSpc>
                <a:spcPct val="100000"/>
              </a:lnSpc>
              <a:spcBef>
                <a:spcPts val="100"/>
              </a:spcBef>
            </a:pPr>
            <a:r>
              <a:rPr dirty="0" sz="1300" spc="-470">
                <a:latin typeface="Symbol"/>
                <a:cs typeface="Symbol"/>
              </a:rPr>
              <a:t>⎛</a:t>
            </a:r>
            <a:r>
              <a:rPr dirty="0" sz="1300" spc="90">
                <a:latin typeface="Times New Roman"/>
                <a:cs typeface="Times New Roman"/>
              </a:rPr>
              <a:t> </a:t>
            </a:r>
            <a:r>
              <a:rPr dirty="0" baseline="4273" sz="1950" i="1">
                <a:latin typeface="Times New Roman"/>
                <a:cs typeface="Times New Roman"/>
              </a:rPr>
              <a:t>X </a:t>
            </a:r>
            <a:r>
              <a:rPr dirty="0" baseline="-18518" sz="1125">
                <a:latin typeface="Times New Roman"/>
                <a:cs typeface="Times New Roman"/>
              </a:rPr>
              <a:t>1</a:t>
            </a:r>
            <a:r>
              <a:rPr dirty="0" baseline="-18518" sz="1125" spc="-112">
                <a:latin typeface="Times New Roman"/>
                <a:cs typeface="Times New Roman"/>
              </a:rPr>
              <a:t> </a:t>
            </a:r>
            <a:r>
              <a:rPr dirty="0" sz="1300" spc="-885">
                <a:latin typeface="Symbol"/>
                <a:cs typeface="Symbol"/>
              </a:rPr>
              <a:t>⎞</a:t>
            </a:r>
            <a:endParaRPr sz="1300">
              <a:latin typeface="Symbol"/>
              <a:cs typeface="Symbol"/>
            </a:endParaRPr>
          </a:p>
        </p:txBody>
      </p:sp>
      <p:sp>
        <p:nvSpPr>
          <p:cNvPr id="24" name="object 24"/>
          <p:cNvSpPr txBox="1"/>
          <p:nvPr/>
        </p:nvSpPr>
        <p:spPr>
          <a:xfrm>
            <a:off x="5316472" y="7161903"/>
            <a:ext cx="67945" cy="223520"/>
          </a:xfrm>
          <a:prstGeom prst="rect">
            <a:avLst/>
          </a:prstGeom>
        </p:spPr>
        <p:txBody>
          <a:bodyPr wrap="square" lIns="0" tIns="12700" rIns="0" bIns="0" rtlCol="0" vert="horz">
            <a:spAutoFit/>
          </a:bodyPr>
          <a:lstStyle/>
          <a:p>
            <a:pPr>
              <a:lnSpc>
                <a:spcPct val="100000"/>
              </a:lnSpc>
              <a:spcBef>
                <a:spcPts val="100"/>
              </a:spcBef>
            </a:pPr>
            <a:r>
              <a:rPr dirty="0" sz="1300" spc="-650">
                <a:latin typeface="Arial"/>
                <a:cs typeface="Arial"/>
              </a:rPr>
              <a:t>M</a:t>
            </a:r>
            <a:endParaRPr sz="1300">
              <a:latin typeface="Arial"/>
              <a:cs typeface="Arial"/>
            </a:endParaRPr>
          </a:p>
        </p:txBody>
      </p:sp>
      <p:sp>
        <p:nvSpPr>
          <p:cNvPr id="25" name="object 25"/>
          <p:cNvSpPr txBox="1"/>
          <p:nvPr/>
        </p:nvSpPr>
        <p:spPr>
          <a:xfrm>
            <a:off x="2957805" y="6847938"/>
            <a:ext cx="459105" cy="223520"/>
          </a:xfrm>
          <a:prstGeom prst="rect">
            <a:avLst/>
          </a:prstGeom>
        </p:spPr>
        <p:txBody>
          <a:bodyPr wrap="square" lIns="0" tIns="12700" rIns="0" bIns="0" rtlCol="0" vert="horz">
            <a:spAutoFit/>
          </a:bodyPr>
          <a:lstStyle/>
          <a:p>
            <a:pPr marL="25400">
              <a:lnSpc>
                <a:spcPct val="100000"/>
              </a:lnSpc>
              <a:spcBef>
                <a:spcPts val="100"/>
              </a:spcBef>
            </a:pPr>
            <a:r>
              <a:rPr dirty="0" sz="1300" spc="-470">
                <a:latin typeface="Symbol"/>
                <a:cs typeface="Symbol"/>
              </a:rPr>
              <a:t>⎜</a:t>
            </a:r>
            <a:r>
              <a:rPr dirty="0" sz="1300" spc="484">
                <a:latin typeface="Times New Roman"/>
                <a:cs typeface="Times New Roman"/>
              </a:rPr>
              <a:t> </a:t>
            </a:r>
            <a:r>
              <a:rPr dirty="0" baseline="-21367" sz="1950" spc="-975">
                <a:latin typeface="Arial"/>
                <a:cs typeface="Arial"/>
              </a:rPr>
              <a:t>M</a:t>
            </a:r>
            <a:r>
              <a:rPr dirty="0" baseline="-21367" sz="1950" spc="615">
                <a:latin typeface="Arial"/>
                <a:cs typeface="Arial"/>
              </a:rPr>
              <a:t> </a:t>
            </a:r>
            <a:r>
              <a:rPr dirty="0" sz="1300" spc="-880">
                <a:latin typeface="Symbol"/>
                <a:cs typeface="Symbol"/>
              </a:rPr>
              <a:t>⎟</a:t>
            </a:r>
            <a:endParaRPr sz="1300">
              <a:latin typeface="Symbol"/>
              <a:cs typeface="Symbol"/>
            </a:endParaRPr>
          </a:p>
        </p:txBody>
      </p:sp>
      <p:sp>
        <p:nvSpPr>
          <p:cNvPr id="26" name="object 26"/>
          <p:cNvSpPr txBox="1"/>
          <p:nvPr/>
        </p:nvSpPr>
        <p:spPr>
          <a:xfrm>
            <a:off x="4698238" y="7161903"/>
            <a:ext cx="427355" cy="223520"/>
          </a:xfrm>
          <a:prstGeom prst="rect">
            <a:avLst/>
          </a:prstGeom>
        </p:spPr>
        <p:txBody>
          <a:bodyPr wrap="square" lIns="0" tIns="12700" rIns="0" bIns="0" rtlCol="0" vert="horz">
            <a:spAutoFit/>
          </a:bodyPr>
          <a:lstStyle/>
          <a:p>
            <a:pPr marL="25400">
              <a:lnSpc>
                <a:spcPct val="100000"/>
              </a:lnSpc>
              <a:spcBef>
                <a:spcPts val="100"/>
              </a:spcBef>
            </a:pPr>
            <a:r>
              <a:rPr dirty="0" sz="1300" b="1">
                <a:latin typeface="Times New Roman"/>
                <a:cs typeface="Times New Roman"/>
              </a:rPr>
              <a:t>V </a:t>
            </a:r>
            <a:r>
              <a:rPr dirty="0" sz="1300">
                <a:latin typeface="Symbol"/>
                <a:cs typeface="Symbol"/>
              </a:rPr>
              <a:t></a:t>
            </a:r>
            <a:r>
              <a:rPr dirty="0" sz="1300" spc="-30">
                <a:latin typeface="Times New Roman"/>
                <a:cs typeface="Times New Roman"/>
              </a:rPr>
              <a:t> </a:t>
            </a:r>
            <a:r>
              <a:rPr dirty="0" baseline="-10683" sz="1950" spc="-832">
                <a:latin typeface="Symbol"/>
                <a:cs typeface="Symbol"/>
              </a:rPr>
              <a:t>⎜</a:t>
            </a:r>
            <a:endParaRPr baseline="-10683" sz="1950">
              <a:latin typeface="Symbol"/>
              <a:cs typeface="Symbol"/>
            </a:endParaRPr>
          </a:p>
        </p:txBody>
      </p:sp>
      <p:sp>
        <p:nvSpPr>
          <p:cNvPr id="27" name="object 27"/>
          <p:cNvSpPr txBox="1"/>
          <p:nvPr/>
        </p:nvSpPr>
        <p:spPr>
          <a:xfrm>
            <a:off x="4736591" y="6177378"/>
            <a:ext cx="922019" cy="481330"/>
          </a:xfrm>
          <a:prstGeom prst="rect">
            <a:avLst/>
          </a:prstGeom>
        </p:spPr>
        <p:txBody>
          <a:bodyPr wrap="square" lIns="0" tIns="12700" rIns="0" bIns="0" rtlCol="0" vert="horz">
            <a:spAutoFit/>
          </a:bodyPr>
          <a:lstStyle/>
          <a:p>
            <a:pPr algn="r" marR="43180">
              <a:lnSpc>
                <a:spcPts val="1175"/>
              </a:lnSpc>
              <a:spcBef>
                <a:spcPts val="100"/>
              </a:spcBef>
              <a:tabLst>
                <a:tab pos="191770" algn="l"/>
                <a:tab pos="471170" algn="l"/>
              </a:tabLst>
            </a:pPr>
            <a:r>
              <a:rPr dirty="0" baseline="2136" sz="1950" spc="-705">
                <a:latin typeface="Symbol"/>
                <a:cs typeface="Symbol"/>
              </a:rPr>
              <a:t>⎛</a:t>
            </a:r>
            <a:r>
              <a:rPr dirty="0" baseline="2136" sz="1950" spc="-705">
                <a:latin typeface="Times New Roman"/>
                <a:cs typeface="Times New Roman"/>
              </a:rPr>
              <a:t>	</a:t>
            </a:r>
            <a:r>
              <a:rPr dirty="0" sz="1300" spc="-470" i="1">
                <a:latin typeface="Times New Roman"/>
                <a:cs typeface="Times New Roman"/>
              </a:rPr>
              <a:t>X	</a:t>
            </a:r>
            <a:r>
              <a:rPr dirty="0" baseline="2136" sz="1950" spc="-705">
                <a:latin typeface="Symbol"/>
                <a:cs typeface="Symbol"/>
              </a:rPr>
              <a:t>⎞</a:t>
            </a:r>
            <a:endParaRPr baseline="2136" sz="1950">
              <a:latin typeface="Symbol"/>
              <a:cs typeface="Symbol"/>
            </a:endParaRPr>
          </a:p>
          <a:p>
            <a:pPr marL="335915">
              <a:lnSpc>
                <a:spcPts val="1015"/>
              </a:lnSpc>
              <a:tabLst>
                <a:tab pos="643255" algn="l"/>
              </a:tabLst>
            </a:pPr>
            <a:r>
              <a:rPr dirty="0" sz="1300" spc="-470">
                <a:latin typeface="Symbol"/>
                <a:cs typeface="Symbol"/>
              </a:rPr>
              <a:t>⎜</a:t>
            </a:r>
            <a:r>
              <a:rPr dirty="0" sz="1300" spc="-470">
                <a:latin typeface="Times New Roman"/>
                <a:cs typeface="Times New Roman"/>
              </a:rPr>
              <a:t>	</a:t>
            </a:r>
            <a:r>
              <a:rPr dirty="0" baseline="33333" sz="1125">
                <a:latin typeface="Times New Roman"/>
                <a:cs typeface="Times New Roman"/>
              </a:rPr>
              <a:t>1   </a:t>
            </a:r>
            <a:r>
              <a:rPr dirty="0" baseline="33333" sz="1125" spc="89">
                <a:latin typeface="Times New Roman"/>
                <a:cs typeface="Times New Roman"/>
              </a:rPr>
              <a:t> </a:t>
            </a:r>
            <a:r>
              <a:rPr dirty="0" sz="1300" spc="-470">
                <a:latin typeface="Symbol"/>
                <a:cs typeface="Symbol"/>
              </a:rPr>
              <a:t>⎟</a:t>
            </a:r>
            <a:endParaRPr sz="1300">
              <a:latin typeface="Symbol"/>
              <a:cs typeface="Symbol"/>
            </a:endParaRPr>
          </a:p>
          <a:p>
            <a:pPr algn="r" marR="43180">
              <a:lnSpc>
                <a:spcPts val="1400"/>
              </a:lnSpc>
              <a:tabLst>
                <a:tab pos="540385" algn="l"/>
                <a:tab pos="768985" algn="l"/>
              </a:tabLst>
            </a:pPr>
            <a:r>
              <a:rPr dirty="0" baseline="4273" sz="1950" b="1">
                <a:latin typeface="Times New Roman"/>
                <a:cs typeface="Times New Roman"/>
              </a:rPr>
              <a:t>U</a:t>
            </a:r>
            <a:r>
              <a:rPr dirty="0" baseline="4273" sz="1950" spc="82" b="1">
                <a:latin typeface="Times New Roman"/>
                <a:cs typeface="Times New Roman"/>
              </a:rPr>
              <a:t> </a:t>
            </a:r>
            <a:r>
              <a:rPr dirty="0" baseline="4273" sz="1950">
                <a:latin typeface="Symbol"/>
                <a:cs typeface="Symbol"/>
              </a:rPr>
              <a:t></a:t>
            </a:r>
            <a:r>
              <a:rPr dirty="0" baseline="4273" sz="1950" spc="-22">
                <a:latin typeface="Times New Roman"/>
                <a:cs typeface="Times New Roman"/>
              </a:rPr>
              <a:t> </a:t>
            </a:r>
            <a:r>
              <a:rPr dirty="0" sz="1300" spc="-470">
                <a:latin typeface="Symbol"/>
                <a:cs typeface="Symbol"/>
              </a:rPr>
              <a:t>⎜</a:t>
            </a:r>
            <a:r>
              <a:rPr dirty="0" sz="1300">
                <a:latin typeface="Times New Roman"/>
                <a:cs typeface="Times New Roman"/>
              </a:rPr>
              <a:t>	</a:t>
            </a:r>
            <a:r>
              <a:rPr dirty="0" baseline="4273" sz="1950" spc="-975">
                <a:latin typeface="Arial"/>
                <a:cs typeface="Arial"/>
              </a:rPr>
              <a:t>M</a:t>
            </a:r>
            <a:r>
              <a:rPr dirty="0" baseline="4273" sz="1950">
                <a:latin typeface="Arial"/>
                <a:cs typeface="Arial"/>
              </a:rPr>
              <a:t>	</a:t>
            </a:r>
            <a:r>
              <a:rPr dirty="0" sz="1300" spc="-540">
                <a:latin typeface="Symbol"/>
                <a:cs typeface="Symbol"/>
              </a:rPr>
              <a:t>⎟</a:t>
            </a:r>
            <a:endParaRPr sz="1300">
              <a:latin typeface="Symbol"/>
              <a:cs typeface="Symbol"/>
            </a:endParaRPr>
          </a:p>
        </p:txBody>
      </p:sp>
      <p:sp>
        <p:nvSpPr>
          <p:cNvPr id="28" name="object 28"/>
          <p:cNvSpPr txBox="1"/>
          <p:nvPr/>
        </p:nvSpPr>
        <p:spPr>
          <a:xfrm>
            <a:off x="3935719" y="6780879"/>
            <a:ext cx="306705" cy="353060"/>
          </a:xfrm>
          <a:prstGeom prst="rect">
            <a:avLst/>
          </a:prstGeom>
        </p:spPr>
        <p:txBody>
          <a:bodyPr wrap="square" lIns="0" tIns="12700" rIns="0" bIns="0" rtlCol="0" vert="horz">
            <a:spAutoFit/>
          </a:bodyPr>
          <a:lstStyle/>
          <a:p>
            <a:pPr>
              <a:lnSpc>
                <a:spcPts val="1290"/>
              </a:lnSpc>
              <a:spcBef>
                <a:spcPts val="100"/>
              </a:spcBef>
              <a:tabLst>
                <a:tab pos="229870" algn="l"/>
              </a:tabLst>
            </a:pPr>
            <a:r>
              <a:rPr dirty="0" sz="1300" spc="-470">
                <a:latin typeface="Symbol"/>
                <a:cs typeface="Symbol"/>
              </a:rPr>
              <a:t>⎜</a:t>
            </a:r>
            <a:r>
              <a:rPr dirty="0" sz="1300" spc="-470">
                <a:latin typeface="Times New Roman"/>
                <a:cs typeface="Times New Roman"/>
              </a:rPr>
              <a:t>	</a:t>
            </a:r>
            <a:r>
              <a:rPr dirty="0" sz="1300" spc="-755">
                <a:latin typeface="Symbol"/>
                <a:cs typeface="Symbol"/>
              </a:rPr>
              <a:t>⎟</a:t>
            </a:r>
            <a:endParaRPr sz="1300">
              <a:latin typeface="Symbol"/>
              <a:cs typeface="Symbol"/>
            </a:endParaRPr>
          </a:p>
          <a:p>
            <a:pPr marL="85725">
              <a:lnSpc>
                <a:spcPts val="1290"/>
              </a:lnSpc>
            </a:pPr>
            <a:r>
              <a:rPr dirty="0" sz="1300" b="1">
                <a:latin typeface="Times New Roman"/>
                <a:cs typeface="Times New Roman"/>
              </a:rPr>
              <a:t>V</a:t>
            </a:r>
            <a:endParaRPr sz="1300">
              <a:latin typeface="Times New Roman"/>
              <a:cs typeface="Times New Roman"/>
            </a:endParaRPr>
          </a:p>
        </p:txBody>
      </p:sp>
      <p:sp>
        <p:nvSpPr>
          <p:cNvPr id="29" name="object 29"/>
          <p:cNvSpPr txBox="1"/>
          <p:nvPr/>
        </p:nvSpPr>
        <p:spPr>
          <a:xfrm>
            <a:off x="2140303" y="6784686"/>
            <a:ext cx="2567940" cy="223520"/>
          </a:xfrm>
          <a:prstGeom prst="rect">
            <a:avLst/>
          </a:prstGeom>
        </p:spPr>
        <p:txBody>
          <a:bodyPr wrap="square" lIns="0" tIns="12700" rIns="0" bIns="0" rtlCol="0" vert="horz">
            <a:spAutoFit/>
          </a:bodyPr>
          <a:lstStyle/>
          <a:p>
            <a:pPr marL="25400">
              <a:lnSpc>
                <a:spcPct val="100000"/>
              </a:lnSpc>
              <a:spcBef>
                <a:spcPts val="100"/>
              </a:spcBef>
            </a:pPr>
            <a:r>
              <a:rPr dirty="0" sz="1300">
                <a:latin typeface="Times New Roman"/>
                <a:cs typeface="Times New Roman"/>
              </a:rPr>
              <a:t>Write </a:t>
            </a:r>
            <a:r>
              <a:rPr dirty="0" sz="1300" b="1">
                <a:latin typeface="Times New Roman"/>
                <a:cs typeface="Times New Roman"/>
              </a:rPr>
              <a:t>X </a:t>
            </a:r>
            <a:r>
              <a:rPr dirty="0" sz="1300">
                <a:latin typeface="Symbol"/>
                <a:cs typeface="Symbol"/>
              </a:rPr>
              <a:t></a:t>
            </a:r>
            <a:r>
              <a:rPr dirty="0" sz="1300">
                <a:latin typeface="Times New Roman"/>
                <a:cs typeface="Times New Roman"/>
              </a:rPr>
              <a:t> </a:t>
            </a:r>
            <a:r>
              <a:rPr dirty="0" baseline="32051" sz="1950" spc="-705">
                <a:latin typeface="Symbol"/>
                <a:cs typeface="Symbol"/>
              </a:rPr>
              <a:t>⎜</a:t>
            </a:r>
            <a:r>
              <a:rPr dirty="0" baseline="32051" sz="1950" spc="67">
                <a:latin typeface="Times New Roman"/>
                <a:cs typeface="Times New Roman"/>
              </a:rPr>
              <a:t> </a:t>
            </a:r>
            <a:r>
              <a:rPr dirty="0" baseline="40598" sz="1950" i="1">
                <a:latin typeface="Times New Roman"/>
                <a:cs typeface="Times New Roman"/>
              </a:rPr>
              <a:t>X </a:t>
            </a:r>
            <a:r>
              <a:rPr dirty="0" baseline="48148" sz="1125">
                <a:latin typeface="Times New Roman"/>
                <a:cs typeface="Times New Roman"/>
              </a:rPr>
              <a:t>2 </a:t>
            </a:r>
            <a:r>
              <a:rPr dirty="0" baseline="32051" sz="1950" spc="-705">
                <a:latin typeface="Symbol"/>
                <a:cs typeface="Symbol"/>
              </a:rPr>
              <a:t>⎟</a:t>
            </a:r>
            <a:r>
              <a:rPr dirty="0" baseline="32051" sz="1950" spc="-97">
                <a:latin typeface="Times New Roman"/>
                <a:cs typeface="Times New Roman"/>
              </a:rPr>
              <a:t> </a:t>
            </a:r>
            <a:r>
              <a:rPr dirty="0" sz="1300" spc="-5">
                <a:latin typeface="Times New Roman"/>
                <a:cs typeface="Times New Roman"/>
              </a:rPr>
              <a:t>as </a:t>
            </a:r>
            <a:r>
              <a:rPr dirty="0" sz="1300" b="1">
                <a:latin typeface="Times New Roman"/>
                <a:cs typeface="Times New Roman"/>
              </a:rPr>
              <a:t>X </a:t>
            </a:r>
            <a:r>
              <a:rPr dirty="0" sz="1300">
                <a:latin typeface="Symbol"/>
                <a:cs typeface="Symbol"/>
              </a:rPr>
              <a:t></a:t>
            </a:r>
            <a:r>
              <a:rPr dirty="0" sz="1300">
                <a:latin typeface="Times New Roman"/>
                <a:cs typeface="Times New Roman"/>
              </a:rPr>
              <a:t> </a:t>
            </a:r>
            <a:r>
              <a:rPr dirty="0" baseline="36324" sz="1950" spc="-705">
                <a:latin typeface="Symbol"/>
                <a:cs typeface="Symbol"/>
              </a:rPr>
              <a:t>⎛</a:t>
            </a:r>
            <a:r>
              <a:rPr dirty="0" baseline="36324" sz="1950" spc="-202">
                <a:latin typeface="Times New Roman"/>
                <a:cs typeface="Times New Roman"/>
              </a:rPr>
              <a:t> </a:t>
            </a:r>
            <a:r>
              <a:rPr dirty="0" baseline="40598" sz="1950" b="1">
                <a:latin typeface="Times New Roman"/>
                <a:cs typeface="Times New Roman"/>
              </a:rPr>
              <a:t>U</a:t>
            </a:r>
            <a:r>
              <a:rPr dirty="0" baseline="40598" sz="1950" spc="-112" b="1">
                <a:latin typeface="Times New Roman"/>
                <a:cs typeface="Times New Roman"/>
              </a:rPr>
              <a:t> </a:t>
            </a:r>
            <a:r>
              <a:rPr dirty="0" baseline="36324" sz="1950" spc="-705">
                <a:latin typeface="Symbol"/>
                <a:cs typeface="Symbol"/>
              </a:rPr>
              <a:t>⎞</a:t>
            </a:r>
            <a:r>
              <a:rPr dirty="0" baseline="36324" sz="1950" spc="-60">
                <a:latin typeface="Times New Roman"/>
                <a:cs typeface="Times New Roman"/>
              </a:rPr>
              <a:t> </a:t>
            </a:r>
            <a:r>
              <a:rPr dirty="0" sz="1300" spc="-210">
                <a:latin typeface="Times New Roman"/>
                <a:cs typeface="Times New Roman"/>
              </a:rPr>
              <a:t>where</a:t>
            </a:r>
            <a:endParaRPr sz="1300">
              <a:latin typeface="Times New Roman"/>
              <a:cs typeface="Times New Roman"/>
            </a:endParaRPr>
          </a:p>
        </p:txBody>
      </p:sp>
      <p:sp>
        <p:nvSpPr>
          <p:cNvPr id="30" name="object 30"/>
          <p:cNvSpPr txBox="1"/>
          <p:nvPr/>
        </p:nvSpPr>
        <p:spPr>
          <a:xfrm>
            <a:off x="2103120" y="7964678"/>
            <a:ext cx="2983865" cy="330835"/>
          </a:xfrm>
          <a:prstGeom prst="rect">
            <a:avLst/>
          </a:prstGeom>
        </p:spPr>
        <p:txBody>
          <a:bodyPr wrap="square" lIns="0" tIns="12700" rIns="0" bIns="0" rtlCol="0" vert="horz">
            <a:spAutoFit/>
          </a:bodyPr>
          <a:lstStyle/>
          <a:p>
            <a:pPr marR="5080">
              <a:lnSpc>
                <a:spcPct val="100000"/>
              </a:lnSpc>
              <a:spcBef>
                <a:spcPts val="100"/>
              </a:spcBef>
            </a:pPr>
            <a:r>
              <a:rPr dirty="0" sz="1000" spc="-5">
                <a:latin typeface="Tahoma"/>
                <a:cs typeface="Tahoma"/>
              </a:rPr>
              <a:t>This will </a:t>
            </a:r>
            <a:r>
              <a:rPr dirty="0" sz="1000">
                <a:latin typeface="Tahoma"/>
                <a:cs typeface="Tahoma"/>
              </a:rPr>
              <a:t>be </a:t>
            </a:r>
            <a:r>
              <a:rPr dirty="0" sz="1000" spc="-5">
                <a:latin typeface="Tahoma"/>
                <a:cs typeface="Tahoma"/>
              </a:rPr>
              <a:t>our standard notation for </a:t>
            </a:r>
            <a:r>
              <a:rPr dirty="0" sz="1000">
                <a:latin typeface="Tahoma"/>
                <a:cs typeface="Tahoma"/>
              </a:rPr>
              <a:t>breaking </a:t>
            </a:r>
            <a:r>
              <a:rPr dirty="0" sz="1000" spc="-5">
                <a:latin typeface="Tahoma"/>
                <a:cs typeface="Tahoma"/>
              </a:rPr>
              <a:t>an m-  dimensional </a:t>
            </a:r>
            <a:r>
              <a:rPr dirty="0" sz="1000">
                <a:latin typeface="Tahoma"/>
                <a:cs typeface="Tahoma"/>
              </a:rPr>
              <a:t>distribution into </a:t>
            </a:r>
            <a:r>
              <a:rPr dirty="0" sz="1000" spc="-5">
                <a:latin typeface="Tahoma"/>
                <a:cs typeface="Tahoma"/>
              </a:rPr>
              <a:t>subsets of</a:t>
            </a:r>
            <a:r>
              <a:rPr dirty="0" sz="1000" spc="-25">
                <a:latin typeface="Tahoma"/>
                <a:cs typeface="Tahoma"/>
              </a:rPr>
              <a:t> </a:t>
            </a:r>
            <a:r>
              <a:rPr dirty="0" sz="1000" spc="-5">
                <a:latin typeface="Tahoma"/>
                <a:cs typeface="Tahoma"/>
              </a:rPr>
              <a:t>variables</a:t>
            </a:r>
            <a:endParaRPr sz="1000">
              <a:latin typeface="Tahoma"/>
              <a:cs typeface="Tahoma"/>
            </a:endParaRPr>
          </a:p>
        </p:txBody>
      </p:sp>
      <p:sp>
        <p:nvSpPr>
          <p:cNvPr id="31" name="object 31"/>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32" name="object 32"/>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10</a:t>
            </a:fld>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06296" y="1231391"/>
            <a:ext cx="4559300" cy="3416300"/>
          </a:xfrm>
          <a:prstGeom prst="rect">
            <a:avLst/>
          </a:prstGeom>
          <a:ln w="12953">
            <a:solidFill>
              <a:srgbClr val="000000"/>
            </a:solidFill>
          </a:ln>
        </p:spPr>
        <p:txBody>
          <a:bodyPr wrap="square" lIns="0" tIns="281940" rIns="0" bIns="0" rtlCol="0" vert="horz">
            <a:spAutoFit/>
          </a:bodyPr>
          <a:lstStyle/>
          <a:p>
            <a:pPr algn="ctr" marR="67945">
              <a:lnSpc>
                <a:spcPct val="100000"/>
              </a:lnSpc>
              <a:spcBef>
                <a:spcPts val="2220"/>
              </a:spcBef>
            </a:pPr>
            <a:r>
              <a:rPr dirty="0" sz="2200" spc="-5">
                <a:solidFill>
                  <a:srgbClr val="006500"/>
                </a:solidFill>
                <a:latin typeface="Tahoma"/>
                <a:cs typeface="Tahoma"/>
              </a:rPr>
              <a:t>Why we should</a:t>
            </a:r>
            <a:r>
              <a:rPr dirty="0" sz="2200" spc="-20">
                <a:solidFill>
                  <a:srgbClr val="006500"/>
                </a:solidFill>
                <a:latin typeface="Tahoma"/>
                <a:cs typeface="Tahoma"/>
              </a:rPr>
              <a:t> </a:t>
            </a:r>
            <a:r>
              <a:rPr dirty="0" sz="2200" spc="-5">
                <a:solidFill>
                  <a:srgbClr val="006500"/>
                </a:solidFill>
                <a:latin typeface="Tahoma"/>
                <a:cs typeface="Tahoma"/>
              </a:rPr>
              <a:t>care</a:t>
            </a:r>
            <a:endParaRPr sz="2200">
              <a:latin typeface="Tahoma"/>
              <a:cs typeface="Tahoma"/>
            </a:endParaRPr>
          </a:p>
          <a:p>
            <a:pPr marL="325120" marR="538480" indent="-171450">
              <a:lnSpc>
                <a:spcPts val="1720"/>
              </a:lnSpc>
              <a:spcBef>
                <a:spcPts val="730"/>
              </a:spcBef>
              <a:buChar char="•"/>
              <a:tabLst>
                <a:tab pos="325755" algn="l"/>
              </a:tabLst>
            </a:pPr>
            <a:r>
              <a:rPr dirty="0" sz="1600" spc="-5">
                <a:latin typeface="Tahoma"/>
                <a:cs typeface="Tahoma"/>
              </a:rPr>
              <a:t>Gaussians are as </a:t>
            </a:r>
            <a:r>
              <a:rPr dirty="0" sz="1600">
                <a:latin typeface="Tahoma"/>
                <a:cs typeface="Tahoma"/>
              </a:rPr>
              <a:t>natural </a:t>
            </a:r>
            <a:r>
              <a:rPr dirty="0" sz="1600" spc="-5">
                <a:latin typeface="Tahoma"/>
                <a:cs typeface="Tahoma"/>
              </a:rPr>
              <a:t>as </a:t>
            </a:r>
            <a:r>
              <a:rPr dirty="0" sz="1600">
                <a:latin typeface="Tahoma"/>
                <a:cs typeface="Tahoma"/>
              </a:rPr>
              <a:t>Orange Juice  and</a:t>
            </a:r>
            <a:r>
              <a:rPr dirty="0" sz="1600" spc="-10">
                <a:latin typeface="Tahoma"/>
                <a:cs typeface="Tahoma"/>
              </a:rPr>
              <a:t> </a:t>
            </a:r>
            <a:r>
              <a:rPr dirty="0" sz="1600">
                <a:latin typeface="Tahoma"/>
                <a:cs typeface="Tahoma"/>
              </a:rPr>
              <a:t>Sunshine</a:t>
            </a:r>
            <a:endParaRPr sz="1600">
              <a:latin typeface="Tahoma"/>
              <a:cs typeface="Tahoma"/>
            </a:endParaRPr>
          </a:p>
          <a:p>
            <a:pPr marL="325120" marR="244475" indent="-171450">
              <a:lnSpc>
                <a:spcPts val="1730"/>
              </a:lnSpc>
              <a:spcBef>
                <a:spcPts val="380"/>
              </a:spcBef>
              <a:buChar char="•"/>
              <a:tabLst>
                <a:tab pos="325755" algn="l"/>
              </a:tabLst>
            </a:pPr>
            <a:r>
              <a:rPr dirty="0" sz="1600">
                <a:latin typeface="Tahoma"/>
                <a:cs typeface="Tahoma"/>
              </a:rPr>
              <a:t>We need them to </a:t>
            </a:r>
            <a:r>
              <a:rPr dirty="0" sz="1600" spc="-5">
                <a:latin typeface="Tahoma"/>
                <a:cs typeface="Tahoma"/>
              </a:rPr>
              <a:t>understand </a:t>
            </a:r>
            <a:r>
              <a:rPr dirty="0" sz="1600">
                <a:latin typeface="Tahoma"/>
                <a:cs typeface="Tahoma"/>
              </a:rPr>
              <a:t>Bayes</a:t>
            </a:r>
            <a:r>
              <a:rPr dirty="0" sz="1600" spc="-60">
                <a:latin typeface="Tahoma"/>
                <a:cs typeface="Tahoma"/>
              </a:rPr>
              <a:t> </a:t>
            </a:r>
            <a:r>
              <a:rPr dirty="0" sz="1600">
                <a:latin typeface="Tahoma"/>
                <a:cs typeface="Tahoma"/>
              </a:rPr>
              <a:t>Optimal  </a:t>
            </a:r>
            <a:r>
              <a:rPr dirty="0" sz="1600" spc="-5">
                <a:latin typeface="Tahoma"/>
                <a:cs typeface="Tahoma"/>
              </a:rPr>
              <a:t>Classifiers</a:t>
            </a:r>
            <a:endParaRPr sz="1600">
              <a:latin typeface="Tahoma"/>
              <a:cs typeface="Tahoma"/>
            </a:endParaRPr>
          </a:p>
          <a:p>
            <a:pPr marL="325120" indent="-172085">
              <a:lnSpc>
                <a:spcPct val="100000"/>
              </a:lnSpc>
              <a:spcBef>
                <a:spcPts val="155"/>
              </a:spcBef>
              <a:buChar char="•"/>
              <a:tabLst>
                <a:tab pos="325755" algn="l"/>
              </a:tabLst>
            </a:pPr>
            <a:r>
              <a:rPr dirty="0" sz="1600">
                <a:latin typeface="Tahoma"/>
                <a:cs typeface="Tahoma"/>
              </a:rPr>
              <a:t>We need them to </a:t>
            </a:r>
            <a:r>
              <a:rPr dirty="0" sz="1600" spc="-5">
                <a:latin typeface="Tahoma"/>
                <a:cs typeface="Tahoma"/>
              </a:rPr>
              <a:t>understand</a:t>
            </a:r>
            <a:r>
              <a:rPr dirty="0" sz="1600" spc="-35">
                <a:latin typeface="Tahoma"/>
                <a:cs typeface="Tahoma"/>
              </a:rPr>
              <a:t> </a:t>
            </a:r>
            <a:r>
              <a:rPr dirty="0" sz="1600">
                <a:latin typeface="Tahoma"/>
                <a:cs typeface="Tahoma"/>
              </a:rPr>
              <a:t>regression</a:t>
            </a:r>
            <a:endParaRPr sz="1600">
              <a:latin typeface="Tahoma"/>
              <a:cs typeface="Tahoma"/>
            </a:endParaRPr>
          </a:p>
          <a:p>
            <a:pPr marL="325120" indent="-172085">
              <a:lnSpc>
                <a:spcPct val="100000"/>
              </a:lnSpc>
              <a:spcBef>
                <a:spcPts val="190"/>
              </a:spcBef>
              <a:buChar char="•"/>
              <a:tabLst>
                <a:tab pos="325755" algn="l"/>
              </a:tabLst>
            </a:pPr>
            <a:r>
              <a:rPr dirty="0" sz="1600">
                <a:latin typeface="Tahoma"/>
                <a:cs typeface="Tahoma"/>
              </a:rPr>
              <a:t>We need them to understand neural</a:t>
            </a:r>
            <a:r>
              <a:rPr dirty="0" sz="1600" spc="-65">
                <a:latin typeface="Tahoma"/>
                <a:cs typeface="Tahoma"/>
              </a:rPr>
              <a:t> </a:t>
            </a:r>
            <a:r>
              <a:rPr dirty="0" sz="1600">
                <a:latin typeface="Tahoma"/>
                <a:cs typeface="Tahoma"/>
              </a:rPr>
              <a:t>nets</a:t>
            </a:r>
            <a:endParaRPr sz="1600">
              <a:latin typeface="Tahoma"/>
              <a:cs typeface="Tahoma"/>
            </a:endParaRPr>
          </a:p>
          <a:p>
            <a:pPr marL="325120" marR="847725" indent="-171450">
              <a:lnSpc>
                <a:spcPts val="1720"/>
              </a:lnSpc>
              <a:spcBef>
                <a:spcPts val="409"/>
              </a:spcBef>
              <a:buChar char="•"/>
              <a:tabLst>
                <a:tab pos="325755" algn="l"/>
              </a:tabLst>
            </a:pPr>
            <a:r>
              <a:rPr dirty="0" sz="1600">
                <a:latin typeface="Tahoma"/>
                <a:cs typeface="Tahoma"/>
              </a:rPr>
              <a:t>We need them to </a:t>
            </a:r>
            <a:r>
              <a:rPr dirty="0" sz="1600" spc="-5">
                <a:latin typeface="Tahoma"/>
                <a:cs typeface="Tahoma"/>
              </a:rPr>
              <a:t>understand</a:t>
            </a:r>
            <a:r>
              <a:rPr dirty="0" sz="1600" spc="-60">
                <a:latin typeface="Tahoma"/>
                <a:cs typeface="Tahoma"/>
              </a:rPr>
              <a:t> </a:t>
            </a:r>
            <a:r>
              <a:rPr dirty="0" sz="1600">
                <a:latin typeface="Tahoma"/>
                <a:cs typeface="Tahoma"/>
              </a:rPr>
              <a:t>mixture  models</a:t>
            </a:r>
            <a:endParaRPr sz="1600">
              <a:latin typeface="Tahoma"/>
              <a:cs typeface="Tahoma"/>
            </a:endParaRPr>
          </a:p>
          <a:p>
            <a:pPr marL="325120" indent="-172085">
              <a:lnSpc>
                <a:spcPct val="100000"/>
              </a:lnSpc>
              <a:spcBef>
                <a:spcPts val="160"/>
              </a:spcBef>
              <a:buChar char="•"/>
              <a:tabLst>
                <a:tab pos="325755" algn="l"/>
              </a:tabLst>
            </a:pPr>
            <a:r>
              <a:rPr dirty="0" sz="1600">
                <a:latin typeface="Tahoma"/>
                <a:cs typeface="Tahoma"/>
              </a:rPr>
              <a:t>…</a:t>
            </a:r>
            <a:endParaRPr sz="1600">
              <a:latin typeface="Tahoma"/>
              <a:cs typeface="Tahoma"/>
            </a:endParaRPr>
          </a:p>
          <a:p>
            <a:pPr marL="2710815">
              <a:lnSpc>
                <a:spcPct val="100000"/>
              </a:lnSpc>
              <a:spcBef>
                <a:spcPts val="185"/>
              </a:spcBef>
            </a:pPr>
            <a:r>
              <a:rPr dirty="0" sz="1600">
                <a:latin typeface="Tahoma"/>
                <a:cs typeface="Tahoma"/>
              </a:rPr>
              <a:t>(You get the</a:t>
            </a:r>
            <a:r>
              <a:rPr dirty="0" sz="1600" spc="-60">
                <a:latin typeface="Tahoma"/>
                <a:cs typeface="Tahoma"/>
              </a:rPr>
              <a:t> </a:t>
            </a:r>
            <a:r>
              <a:rPr dirty="0" sz="1600">
                <a:latin typeface="Tahoma"/>
                <a:cs typeface="Tahoma"/>
              </a:rPr>
              <a:t>idea)</a:t>
            </a:r>
            <a:endParaRPr sz="1600">
              <a:latin typeface="Tahoma"/>
              <a:cs typeface="Tahoma"/>
            </a:endParaRPr>
          </a:p>
          <a:p>
            <a:pPr algn="ctr" marR="15875">
              <a:lnSpc>
                <a:spcPct val="100000"/>
              </a:lnSpc>
              <a:spcBef>
                <a:spcPts val="1135"/>
              </a:spcBef>
              <a:tabLst>
                <a:tab pos="4335145" algn="l"/>
              </a:tabLst>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a:t>
            </a:r>
            <a:r>
              <a:rPr dirty="0" sz="450" spc="20">
                <a:solidFill>
                  <a:srgbClr val="1B1B1B"/>
                </a:solidFill>
                <a:latin typeface="Tahoma"/>
                <a:cs typeface="Tahoma"/>
              </a:rPr>
              <a:t> </a:t>
            </a:r>
            <a:r>
              <a:rPr dirty="0" sz="450">
                <a:solidFill>
                  <a:srgbClr val="1B1B1B"/>
                </a:solidFill>
                <a:latin typeface="Tahoma"/>
                <a:cs typeface="Tahoma"/>
              </a:rPr>
              <a:t>W.</a:t>
            </a:r>
            <a:r>
              <a:rPr dirty="0" sz="450" spc="15">
                <a:solidFill>
                  <a:srgbClr val="1B1B1B"/>
                </a:solidFill>
                <a:latin typeface="Tahoma"/>
                <a:cs typeface="Tahoma"/>
              </a:rPr>
              <a:t> </a:t>
            </a:r>
            <a:r>
              <a:rPr dirty="0" sz="450" spc="-5">
                <a:solidFill>
                  <a:srgbClr val="1B1B1B"/>
                </a:solidFill>
                <a:latin typeface="Tahoma"/>
                <a:cs typeface="Tahoma"/>
              </a:rPr>
              <a:t>Moore	</a:t>
            </a:r>
            <a:r>
              <a:rPr dirty="0" sz="450" spc="-5">
                <a:latin typeface="Tahoma"/>
                <a:cs typeface="Tahoma"/>
              </a:rPr>
              <a:t>Slide</a:t>
            </a:r>
            <a:r>
              <a:rPr dirty="0" sz="450" spc="-55">
                <a:latin typeface="Tahoma"/>
                <a:cs typeface="Tahoma"/>
              </a:rPr>
              <a:t> </a:t>
            </a:r>
            <a:r>
              <a:rPr dirty="0" sz="450">
                <a:latin typeface="Tahoma"/>
                <a:cs typeface="Tahoma"/>
              </a:rPr>
              <a:t>3</a:t>
            </a:r>
            <a:endParaRPr sz="450">
              <a:latin typeface="Tahoma"/>
              <a:cs typeface="Tahoma"/>
            </a:endParaRPr>
          </a:p>
        </p:txBody>
      </p:sp>
      <p:sp>
        <p:nvSpPr>
          <p:cNvPr id="3" name="object 3"/>
          <p:cNvSpPr txBox="1"/>
          <p:nvPr/>
        </p:nvSpPr>
        <p:spPr>
          <a:xfrm>
            <a:off x="1622297" y="8726678"/>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4" name="object 4"/>
          <p:cNvSpPr txBox="1"/>
          <p:nvPr/>
        </p:nvSpPr>
        <p:spPr>
          <a:xfrm>
            <a:off x="5958079" y="8726678"/>
            <a:ext cx="18034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a:latin typeface="Tahoma"/>
                <a:cs typeface="Tahoma"/>
              </a:rPr>
              <a:t>4</a:t>
            </a:r>
            <a:endParaRPr sz="450">
              <a:latin typeface="Tahoma"/>
              <a:cs typeface="Tahoma"/>
            </a:endParaRPr>
          </a:p>
        </p:txBody>
      </p:sp>
      <p:sp>
        <p:nvSpPr>
          <p:cNvPr id="5" name="object 5"/>
          <p:cNvSpPr txBox="1"/>
          <p:nvPr/>
        </p:nvSpPr>
        <p:spPr>
          <a:xfrm>
            <a:off x="2130553" y="5495036"/>
            <a:ext cx="1389380" cy="696595"/>
          </a:xfrm>
          <a:prstGeom prst="rect">
            <a:avLst/>
          </a:prstGeom>
        </p:spPr>
        <p:txBody>
          <a:bodyPr wrap="square" lIns="0" tIns="12700" rIns="0" bIns="0" rtlCol="0" vert="horz">
            <a:spAutoFit/>
          </a:bodyPr>
          <a:lstStyle/>
          <a:p>
            <a:pPr marR="5080" indent="76835">
              <a:lnSpc>
                <a:spcPct val="100000"/>
              </a:lnSpc>
              <a:spcBef>
                <a:spcPts val="100"/>
              </a:spcBef>
            </a:pPr>
            <a:r>
              <a:rPr dirty="0" sz="2200" spc="-5">
                <a:solidFill>
                  <a:srgbClr val="006500"/>
                </a:solidFill>
                <a:latin typeface="Tahoma"/>
                <a:cs typeface="Tahoma"/>
              </a:rPr>
              <a:t>The “box”  </a:t>
            </a:r>
            <a:r>
              <a:rPr dirty="0" sz="2200" spc="-5">
                <a:solidFill>
                  <a:srgbClr val="006500"/>
                </a:solidFill>
                <a:latin typeface="Tahoma"/>
                <a:cs typeface="Tahoma"/>
              </a:rPr>
              <a:t>distribution</a:t>
            </a:r>
            <a:endParaRPr sz="2200">
              <a:latin typeface="Tahoma"/>
              <a:cs typeface="Tahoma"/>
            </a:endParaRPr>
          </a:p>
        </p:txBody>
      </p:sp>
      <p:sp>
        <p:nvSpPr>
          <p:cNvPr id="6" name="object 6"/>
          <p:cNvSpPr/>
          <p:nvPr/>
        </p:nvSpPr>
        <p:spPr>
          <a:xfrm>
            <a:off x="2324100" y="7650480"/>
            <a:ext cx="2971800" cy="0"/>
          </a:xfrm>
          <a:custGeom>
            <a:avLst/>
            <a:gdLst/>
            <a:ahLst/>
            <a:cxnLst/>
            <a:rect l="l" t="t" r="r" b="b"/>
            <a:pathLst>
              <a:path w="2971800" h="0">
                <a:moveTo>
                  <a:pt x="0" y="0"/>
                </a:moveTo>
                <a:lnTo>
                  <a:pt x="2971800" y="0"/>
                </a:lnTo>
              </a:path>
            </a:pathLst>
          </a:custGeom>
          <a:ln w="28575">
            <a:solidFill>
              <a:srgbClr val="FF0000"/>
            </a:solidFill>
          </a:ln>
        </p:spPr>
        <p:txBody>
          <a:bodyPr wrap="square" lIns="0" tIns="0" rIns="0" bIns="0" rtlCol="0"/>
          <a:lstStyle/>
          <a:p/>
        </p:txBody>
      </p:sp>
      <p:sp>
        <p:nvSpPr>
          <p:cNvPr id="7" name="object 7"/>
          <p:cNvSpPr/>
          <p:nvPr/>
        </p:nvSpPr>
        <p:spPr>
          <a:xfrm>
            <a:off x="3810000" y="6240779"/>
            <a:ext cx="0" cy="1409700"/>
          </a:xfrm>
          <a:custGeom>
            <a:avLst/>
            <a:gdLst/>
            <a:ahLst/>
            <a:cxnLst/>
            <a:rect l="l" t="t" r="r" b="b"/>
            <a:pathLst>
              <a:path w="0" h="1409700">
                <a:moveTo>
                  <a:pt x="0" y="1409700"/>
                </a:moveTo>
                <a:lnTo>
                  <a:pt x="0" y="0"/>
                </a:lnTo>
              </a:path>
            </a:pathLst>
          </a:custGeom>
          <a:ln w="28575">
            <a:solidFill>
              <a:srgbClr val="FF0000"/>
            </a:solidFill>
          </a:ln>
        </p:spPr>
        <p:txBody>
          <a:bodyPr wrap="square" lIns="0" tIns="0" rIns="0" bIns="0" rtlCol="0"/>
          <a:lstStyle/>
          <a:p/>
        </p:txBody>
      </p:sp>
      <p:sp>
        <p:nvSpPr>
          <p:cNvPr id="8" name="object 8"/>
          <p:cNvSpPr/>
          <p:nvPr/>
        </p:nvSpPr>
        <p:spPr>
          <a:xfrm>
            <a:off x="2057400" y="7650480"/>
            <a:ext cx="762000" cy="0"/>
          </a:xfrm>
          <a:custGeom>
            <a:avLst/>
            <a:gdLst/>
            <a:ahLst/>
            <a:cxnLst/>
            <a:rect l="l" t="t" r="r" b="b"/>
            <a:pathLst>
              <a:path w="762000" h="0">
                <a:moveTo>
                  <a:pt x="0" y="0"/>
                </a:moveTo>
                <a:lnTo>
                  <a:pt x="762000" y="0"/>
                </a:lnTo>
              </a:path>
            </a:pathLst>
          </a:custGeom>
          <a:ln w="9525">
            <a:solidFill>
              <a:srgbClr val="333399"/>
            </a:solidFill>
          </a:ln>
        </p:spPr>
        <p:txBody>
          <a:bodyPr wrap="square" lIns="0" tIns="0" rIns="0" bIns="0" rtlCol="0"/>
          <a:lstStyle/>
          <a:p/>
        </p:txBody>
      </p:sp>
      <p:sp>
        <p:nvSpPr>
          <p:cNvPr id="9" name="object 9"/>
          <p:cNvSpPr/>
          <p:nvPr/>
        </p:nvSpPr>
        <p:spPr>
          <a:xfrm>
            <a:off x="2819400" y="6431279"/>
            <a:ext cx="0" cy="1219200"/>
          </a:xfrm>
          <a:custGeom>
            <a:avLst/>
            <a:gdLst/>
            <a:ahLst/>
            <a:cxnLst/>
            <a:rect l="l" t="t" r="r" b="b"/>
            <a:pathLst>
              <a:path w="0" h="1219200">
                <a:moveTo>
                  <a:pt x="0" y="1219200"/>
                </a:moveTo>
                <a:lnTo>
                  <a:pt x="0" y="0"/>
                </a:lnTo>
              </a:path>
            </a:pathLst>
          </a:custGeom>
          <a:ln w="9525">
            <a:solidFill>
              <a:srgbClr val="333399"/>
            </a:solidFill>
          </a:ln>
        </p:spPr>
        <p:txBody>
          <a:bodyPr wrap="square" lIns="0" tIns="0" rIns="0" bIns="0" rtlCol="0"/>
          <a:lstStyle/>
          <a:p/>
        </p:txBody>
      </p:sp>
      <p:sp>
        <p:nvSpPr>
          <p:cNvPr id="10" name="object 10"/>
          <p:cNvSpPr/>
          <p:nvPr/>
        </p:nvSpPr>
        <p:spPr>
          <a:xfrm>
            <a:off x="2819400" y="6431279"/>
            <a:ext cx="990600" cy="0"/>
          </a:xfrm>
          <a:custGeom>
            <a:avLst/>
            <a:gdLst/>
            <a:ahLst/>
            <a:cxnLst/>
            <a:rect l="l" t="t" r="r" b="b"/>
            <a:pathLst>
              <a:path w="990600" h="0">
                <a:moveTo>
                  <a:pt x="0" y="0"/>
                </a:moveTo>
                <a:lnTo>
                  <a:pt x="990600" y="0"/>
                </a:lnTo>
              </a:path>
            </a:pathLst>
          </a:custGeom>
          <a:ln w="9525">
            <a:solidFill>
              <a:srgbClr val="333399"/>
            </a:solidFill>
          </a:ln>
        </p:spPr>
        <p:txBody>
          <a:bodyPr wrap="square" lIns="0" tIns="0" rIns="0" bIns="0" rtlCol="0"/>
          <a:lstStyle/>
          <a:p/>
        </p:txBody>
      </p:sp>
      <p:sp>
        <p:nvSpPr>
          <p:cNvPr id="11" name="object 11"/>
          <p:cNvSpPr/>
          <p:nvPr/>
        </p:nvSpPr>
        <p:spPr>
          <a:xfrm>
            <a:off x="4800600" y="7650480"/>
            <a:ext cx="762000" cy="0"/>
          </a:xfrm>
          <a:custGeom>
            <a:avLst/>
            <a:gdLst/>
            <a:ahLst/>
            <a:cxnLst/>
            <a:rect l="l" t="t" r="r" b="b"/>
            <a:pathLst>
              <a:path w="762000" h="0">
                <a:moveTo>
                  <a:pt x="762000" y="0"/>
                </a:moveTo>
                <a:lnTo>
                  <a:pt x="0" y="0"/>
                </a:lnTo>
              </a:path>
            </a:pathLst>
          </a:custGeom>
          <a:ln w="9525">
            <a:solidFill>
              <a:srgbClr val="333399"/>
            </a:solidFill>
          </a:ln>
        </p:spPr>
        <p:txBody>
          <a:bodyPr wrap="square" lIns="0" tIns="0" rIns="0" bIns="0" rtlCol="0"/>
          <a:lstStyle/>
          <a:p/>
        </p:txBody>
      </p:sp>
      <p:sp>
        <p:nvSpPr>
          <p:cNvPr id="12" name="object 12"/>
          <p:cNvSpPr/>
          <p:nvPr/>
        </p:nvSpPr>
        <p:spPr>
          <a:xfrm>
            <a:off x="4800600" y="6431279"/>
            <a:ext cx="0" cy="1219200"/>
          </a:xfrm>
          <a:custGeom>
            <a:avLst/>
            <a:gdLst/>
            <a:ahLst/>
            <a:cxnLst/>
            <a:rect l="l" t="t" r="r" b="b"/>
            <a:pathLst>
              <a:path w="0" h="1219200">
                <a:moveTo>
                  <a:pt x="0" y="1219200"/>
                </a:moveTo>
                <a:lnTo>
                  <a:pt x="0" y="0"/>
                </a:lnTo>
              </a:path>
            </a:pathLst>
          </a:custGeom>
          <a:ln w="9525">
            <a:solidFill>
              <a:srgbClr val="333399"/>
            </a:solidFill>
          </a:ln>
        </p:spPr>
        <p:txBody>
          <a:bodyPr wrap="square" lIns="0" tIns="0" rIns="0" bIns="0" rtlCol="0"/>
          <a:lstStyle/>
          <a:p/>
        </p:txBody>
      </p:sp>
      <p:sp>
        <p:nvSpPr>
          <p:cNvPr id="13" name="object 13"/>
          <p:cNvSpPr/>
          <p:nvPr/>
        </p:nvSpPr>
        <p:spPr>
          <a:xfrm>
            <a:off x="3810000" y="6431279"/>
            <a:ext cx="990600" cy="0"/>
          </a:xfrm>
          <a:custGeom>
            <a:avLst/>
            <a:gdLst/>
            <a:ahLst/>
            <a:cxnLst/>
            <a:rect l="l" t="t" r="r" b="b"/>
            <a:pathLst>
              <a:path w="990600" h="0">
                <a:moveTo>
                  <a:pt x="990600" y="0"/>
                </a:moveTo>
                <a:lnTo>
                  <a:pt x="0" y="0"/>
                </a:lnTo>
              </a:path>
            </a:pathLst>
          </a:custGeom>
          <a:ln w="9525">
            <a:solidFill>
              <a:srgbClr val="333399"/>
            </a:solidFill>
          </a:ln>
        </p:spPr>
        <p:txBody>
          <a:bodyPr wrap="square" lIns="0" tIns="0" rIns="0" bIns="0" rtlCol="0"/>
          <a:lstStyle/>
          <a:p/>
        </p:txBody>
      </p:sp>
      <p:sp>
        <p:nvSpPr>
          <p:cNvPr id="14" name="object 14"/>
          <p:cNvSpPr/>
          <p:nvPr/>
        </p:nvSpPr>
        <p:spPr>
          <a:xfrm>
            <a:off x="1885950" y="6431279"/>
            <a:ext cx="38100" cy="1219200"/>
          </a:xfrm>
          <a:custGeom>
            <a:avLst/>
            <a:gdLst/>
            <a:ahLst/>
            <a:cxnLst/>
            <a:rect l="l" t="t" r="r" b="b"/>
            <a:pathLst>
              <a:path w="38100" h="1219200">
                <a:moveTo>
                  <a:pt x="18287" y="1181100"/>
                </a:moveTo>
                <a:lnTo>
                  <a:pt x="0" y="1181100"/>
                </a:lnTo>
                <a:lnTo>
                  <a:pt x="19050" y="1219200"/>
                </a:lnTo>
                <a:lnTo>
                  <a:pt x="34671" y="1187958"/>
                </a:lnTo>
                <a:lnTo>
                  <a:pt x="19050" y="1187958"/>
                </a:lnTo>
                <a:lnTo>
                  <a:pt x="18287" y="1187196"/>
                </a:lnTo>
                <a:lnTo>
                  <a:pt x="18287" y="1181100"/>
                </a:lnTo>
                <a:close/>
              </a:path>
              <a:path w="38100" h="1219200">
                <a:moveTo>
                  <a:pt x="19050" y="31242"/>
                </a:moveTo>
                <a:lnTo>
                  <a:pt x="18287" y="32004"/>
                </a:lnTo>
                <a:lnTo>
                  <a:pt x="18287" y="1187196"/>
                </a:lnTo>
                <a:lnTo>
                  <a:pt x="19050" y="1187958"/>
                </a:lnTo>
                <a:lnTo>
                  <a:pt x="19812" y="1187196"/>
                </a:lnTo>
                <a:lnTo>
                  <a:pt x="19812" y="32004"/>
                </a:lnTo>
                <a:lnTo>
                  <a:pt x="19050" y="31242"/>
                </a:lnTo>
                <a:close/>
              </a:path>
              <a:path w="38100" h="1219200">
                <a:moveTo>
                  <a:pt x="38100" y="1181100"/>
                </a:moveTo>
                <a:lnTo>
                  <a:pt x="19812" y="1181100"/>
                </a:lnTo>
                <a:lnTo>
                  <a:pt x="19812" y="1187196"/>
                </a:lnTo>
                <a:lnTo>
                  <a:pt x="19050" y="1187958"/>
                </a:lnTo>
                <a:lnTo>
                  <a:pt x="34671" y="1187958"/>
                </a:lnTo>
                <a:lnTo>
                  <a:pt x="38100" y="1181100"/>
                </a:lnTo>
                <a:close/>
              </a:path>
              <a:path w="38100" h="1219200">
                <a:moveTo>
                  <a:pt x="19050" y="0"/>
                </a:moveTo>
                <a:lnTo>
                  <a:pt x="0" y="38100"/>
                </a:lnTo>
                <a:lnTo>
                  <a:pt x="18287" y="38100"/>
                </a:lnTo>
                <a:lnTo>
                  <a:pt x="18287" y="32004"/>
                </a:lnTo>
                <a:lnTo>
                  <a:pt x="19050" y="31242"/>
                </a:lnTo>
                <a:lnTo>
                  <a:pt x="34671" y="31242"/>
                </a:lnTo>
                <a:lnTo>
                  <a:pt x="19050" y="0"/>
                </a:lnTo>
                <a:close/>
              </a:path>
              <a:path w="38100" h="1219200">
                <a:moveTo>
                  <a:pt x="34671" y="31242"/>
                </a:moveTo>
                <a:lnTo>
                  <a:pt x="19050" y="31242"/>
                </a:lnTo>
                <a:lnTo>
                  <a:pt x="19812" y="32004"/>
                </a:lnTo>
                <a:lnTo>
                  <a:pt x="19812" y="38100"/>
                </a:lnTo>
                <a:lnTo>
                  <a:pt x="38100" y="38100"/>
                </a:lnTo>
                <a:lnTo>
                  <a:pt x="34671" y="31242"/>
                </a:lnTo>
                <a:close/>
              </a:path>
            </a:pathLst>
          </a:custGeom>
          <a:solidFill>
            <a:srgbClr val="000000"/>
          </a:solidFill>
        </p:spPr>
        <p:txBody>
          <a:bodyPr wrap="square" lIns="0" tIns="0" rIns="0" bIns="0" rtlCol="0"/>
          <a:lstStyle/>
          <a:p/>
        </p:txBody>
      </p:sp>
      <p:sp>
        <p:nvSpPr>
          <p:cNvPr id="15" name="object 15"/>
          <p:cNvSpPr txBox="1"/>
          <p:nvPr/>
        </p:nvSpPr>
        <p:spPr>
          <a:xfrm>
            <a:off x="2712720" y="7850378"/>
            <a:ext cx="272415" cy="178435"/>
          </a:xfrm>
          <a:prstGeom prst="rect">
            <a:avLst/>
          </a:prstGeom>
        </p:spPr>
        <p:txBody>
          <a:bodyPr wrap="square" lIns="0" tIns="12700" rIns="0" bIns="0" rtlCol="0" vert="horz">
            <a:spAutoFit/>
          </a:bodyPr>
          <a:lstStyle/>
          <a:p>
            <a:pPr>
              <a:lnSpc>
                <a:spcPct val="100000"/>
              </a:lnSpc>
              <a:spcBef>
                <a:spcPts val="100"/>
              </a:spcBef>
            </a:pPr>
            <a:r>
              <a:rPr dirty="0" sz="1000">
                <a:solidFill>
                  <a:srgbClr val="FF0000"/>
                </a:solidFill>
                <a:latin typeface="Tahoma"/>
                <a:cs typeface="Tahoma"/>
              </a:rPr>
              <a:t>-w/2</a:t>
            </a:r>
            <a:endParaRPr sz="1000">
              <a:latin typeface="Tahoma"/>
              <a:cs typeface="Tahoma"/>
            </a:endParaRPr>
          </a:p>
        </p:txBody>
      </p:sp>
      <p:sp>
        <p:nvSpPr>
          <p:cNvPr id="16" name="object 16"/>
          <p:cNvSpPr txBox="1"/>
          <p:nvPr/>
        </p:nvSpPr>
        <p:spPr>
          <a:xfrm>
            <a:off x="3779388" y="7850378"/>
            <a:ext cx="82550" cy="178435"/>
          </a:xfrm>
          <a:prstGeom prst="rect">
            <a:avLst/>
          </a:prstGeom>
        </p:spPr>
        <p:txBody>
          <a:bodyPr wrap="square" lIns="0" tIns="12700" rIns="0" bIns="0" rtlCol="0" vert="horz">
            <a:spAutoFit/>
          </a:bodyPr>
          <a:lstStyle/>
          <a:p>
            <a:pPr>
              <a:lnSpc>
                <a:spcPct val="100000"/>
              </a:lnSpc>
              <a:spcBef>
                <a:spcPts val="100"/>
              </a:spcBef>
            </a:pPr>
            <a:r>
              <a:rPr dirty="0" sz="1000">
                <a:solidFill>
                  <a:srgbClr val="FF0000"/>
                </a:solidFill>
                <a:latin typeface="Tahoma"/>
                <a:cs typeface="Tahoma"/>
              </a:rPr>
              <a:t>0</a:t>
            </a:r>
            <a:endParaRPr sz="1000">
              <a:latin typeface="Tahoma"/>
              <a:cs typeface="Tahoma"/>
            </a:endParaRPr>
          </a:p>
        </p:txBody>
      </p:sp>
      <p:sp>
        <p:nvSpPr>
          <p:cNvPr id="17" name="object 17"/>
          <p:cNvSpPr txBox="1"/>
          <p:nvPr/>
        </p:nvSpPr>
        <p:spPr>
          <a:xfrm>
            <a:off x="4693791" y="7850378"/>
            <a:ext cx="226060" cy="178435"/>
          </a:xfrm>
          <a:prstGeom prst="rect">
            <a:avLst/>
          </a:prstGeom>
        </p:spPr>
        <p:txBody>
          <a:bodyPr wrap="square" lIns="0" tIns="12700" rIns="0" bIns="0" rtlCol="0" vert="horz">
            <a:spAutoFit/>
          </a:bodyPr>
          <a:lstStyle/>
          <a:p>
            <a:pPr>
              <a:lnSpc>
                <a:spcPct val="100000"/>
              </a:lnSpc>
              <a:spcBef>
                <a:spcPts val="100"/>
              </a:spcBef>
            </a:pPr>
            <a:r>
              <a:rPr dirty="0" sz="1000">
                <a:solidFill>
                  <a:srgbClr val="FF0000"/>
                </a:solidFill>
                <a:latin typeface="Tahoma"/>
                <a:cs typeface="Tahoma"/>
              </a:rPr>
              <a:t>w/2</a:t>
            </a:r>
            <a:endParaRPr sz="1000">
              <a:latin typeface="Tahoma"/>
              <a:cs typeface="Tahoma"/>
            </a:endParaRPr>
          </a:p>
        </p:txBody>
      </p:sp>
      <p:sp>
        <p:nvSpPr>
          <p:cNvPr id="18" name="object 18"/>
          <p:cNvSpPr txBox="1"/>
          <p:nvPr/>
        </p:nvSpPr>
        <p:spPr>
          <a:xfrm>
            <a:off x="1988822" y="6897882"/>
            <a:ext cx="225425" cy="178435"/>
          </a:xfrm>
          <a:prstGeom prst="rect">
            <a:avLst/>
          </a:prstGeom>
        </p:spPr>
        <p:txBody>
          <a:bodyPr wrap="square" lIns="0" tIns="12700" rIns="0" bIns="0" rtlCol="0" vert="horz">
            <a:spAutoFit/>
          </a:bodyPr>
          <a:lstStyle/>
          <a:p>
            <a:pPr>
              <a:lnSpc>
                <a:spcPct val="100000"/>
              </a:lnSpc>
              <a:spcBef>
                <a:spcPts val="100"/>
              </a:spcBef>
            </a:pPr>
            <a:r>
              <a:rPr dirty="0" sz="1000">
                <a:solidFill>
                  <a:srgbClr val="FF0000"/>
                </a:solidFill>
                <a:latin typeface="Tahoma"/>
                <a:cs typeface="Tahoma"/>
              </a:rPr>
              <a:t>1</a:t>
            </a:r>
            <a:r>
              <a:rPr dirty="0" sz="1000">
                <a:solidFill>
                  <a:srgbClr val="FF0000"/>
                </a:solidFill>
                <a:latin typeface="Tahoma"/>
                <a:cs typeface="Tahoma"/>
              </a:rPr>
              <a:t>/w</a:t>
            </a:r>
            <a:endParaRPr sz="1000">
              <a:latin typeface="Tahoma"/>
              <a:cs typeface="Tahoma"/>
            </a:endParaRPr>
          </a:p>
        </p:txBody>
      </p:sp>
      <p:sp>
        <p:nvSpPr>
          <p:cNvPr id="19" name="object 19"/>
          <p:cNvSpPr/>
          <p:nvPr/>
        </p:nvSpPr>
        <p:spPr>
          <a:xfrm>
            <a:off x="5728715" y="6081521"/>
            <a:ext cx="142875" cy="0"/>
          </a:xfrm>
          <a:custGeom>
            <a:avLst/>
            <a:gdLst/>
            <a:ahLst/>
            <a:cxnLst/>
            <a:rect l="l" t="t" r="r" b="b"/>
            <a:pathLst>
              <a:path w="142875" h="0">
                <a:moveTo>
                  <a:pt x="0" y="0"/>
                </a:moveTo>
                <a:lnTo>
                  <a:pt x="142494" y="0"/>
                </a:lnTo>
              </a:path>
            </a:pathLst>
          </a:custGeom>
          <a:ln w="6565">
            <a:solidFill>
              <a:srgbClr val="000000"/>
            </a:solidFill>
          </a:ln>
        </p:spPr>
        <p:txBody>
          <a:bodyPr wrap="square" lIns="0" tIns="0" rIns="0" bIns="0" rtlCol="0"/>
          <a:lstStyle/>
          <a:p/>
        </p:txBody>
      </p:sp>
      <p:sp>
        <p:nvSpPr>
          <p:cNvPr id="20" name="object 20"/>
          <p:cNvSpPr txBox="1"/>
          <p:nvPr/>
        </p:nvSpPr>
        <p:spPr>
          <a:xfrm>
            <a:off x="4783835" y="5934490"/>
            <a:ext cx="90805" cy="355600"/>
          </a:xfrm>
          <a:prstGeom prst="rect">
            <a:avLst/>
          </a:prstGeom>
        </p:spPr>
        <p:txBody>
          <a:bodyPr wrap="square" lIns="0" tIns="11430" rIns="0" bIns="0" rtlCol="0" vert="horz">
            <a:spAutoFit/>
          </a:bodyPr>
          <a:lstStyle/>
          <a:p>
            <a:pPr>
              <a:lnSpc>
                <a:spcPts val="1300"/>
              </a:lnSpc>
              <a:spcBef>
                <a:spcPts val="90"/>
              </a:spcBef>
            </a:pPr>
            <a:r>
              <a:rPr dirty="0" sz="1250" spc="-229">
                <a:latin typeface="Symbol"/>
                <a:cs typeface="Symbol"/>
              </a:rPr>
              <a:t>⎪</a:t>
            </a:r>
            <a:endParaRPr sz="1250">
              <a:latin typeface="Symbol"/>
              <a:cs typeface="Symbol"/>
            </a:endParaRPr>
          </a:p>
          <a:p>
            <a:pPr>
              <a:lnSpc>
                <a:spcPts val="1300"/>
              </a:lnSpc>
            </a:pPr>
            <a:r>
              <a:rPr dirty="0" sz="1250" spc="-229">
                <a:latin typeface="Symbol"/>
                <a:cs typeface="Symbol"/>
              </a:rPr>
              <a:t>⎩</a:t>
            </a:r>
            <a:endParaRPr sz="1250">
              <a:latin typeface="Symbol"/>
              <a:cs typeface="Symbol"/>
            </a:endParaRPr>
          </a:p>
        </p:txBody>
      </p:sp>
      <p:sp>
        <p:nvSpPr>
          <p:cNvPr id="21" name="object 21"/>
          <p:cNvSpPr txBox="1"/>
          <p:nvPr/>
        </p:nvSpPr>
        <p:spPr>
          <a:xfrm>
            <a:off x="4783835" y="5782839"/>
            <a:ext cx="90805" cy="215265"/>
          </a:xfrm>
          <a:prstGeom prst="rect">
            <a:avLst/>
          </a:prstGeom>
        </p:spPr>
        <p:txBody>
          <a:bodyPr wrap="square" lIns="0" tIns="11430" rIns="0" bIns="0" rtlCol="0" vert="horz">
            <a:spAutoFit/>
          </a:bodyPr>
          <a:lstStyle/>
          <a:p>
            <a:pPr>
              <a:lnSpc>
                <a:spcPct val="100000"/>
              </a:lnSpc>
              <a:spcBef>
                <a:spcPts val="90"/>
              </a:spcBef>
            </a:pPr>
            <a:r>
              <a:rPr dirty="0" sz="1250" spc="-229">
                <a:latin typeface="Symbol"/>
                <a:cs typeface="Symbol"/>
              </a:rPr>
              <a:t>⎨</a:t>
            </a:r>
            <a:endParaRPr sz="1250">
              <a:latin typeface="Symbol"/>
              <a:cs typeface="Symbol"/>
            </a:endParaRPr>
          </a:p>
        </p:txBody>
      </p:sp>
      <p:sp>
        <p:nvSpPr>
          <p:cNvPr id="22" name="object 22"/>
          <p:cNvSpPr txBox="1"/>
          <p:nvPr/>
        </p:nvSpPr>
        <p:spPr>
          <a:xfrm>
            <a:off x="4850127" y="5579378"/>
            <a:ext cx="1057275" cy="709930"/>
          </a:xfrm>
          <a:prstGeom prst="rect">
            <a:avLst/>
          </a:prstGeom>
        </p:spPr>
        <p:txBody>
          <a:bodyPr wrap="square" lIns="0" tIns="78740" rIns="0" bIns="0" rtlCol="0" vert="horz">
            <a:spAutoFit/>
          </a:bodyPr>
          <a:lstStyle/>
          <a:p>
            <a:pPr algn="r" marL="911860" marR="44450" indent="-623570">
              <a:lnSpc>
                <a:spcPct val="64800"/>
              </a:lnSpc>
              <a:spcBef>
                <a:spcPts val="620"/>
              </a:spcBef>
              <a:tabLst>
                <a:tab pos="549275" algn="l"/>
              </a:tabLst>
            </a:pPr>
            <a:r>
              <a:rPr dirty="0" sz="1250" spc="-5">
                <a:latin typeface="Times New Roman"/>
                <a:cs typeface="Times New Roman"/>
              </a:rPr>
              <a:t>if	| x</a:t>
            </a:r>
            <a:r>
              <a:rPr dirty="0" sz="1250" spc="-165">
                <a:latin typeface="Times New Roman"/>
                <a:cs typeface="Times New Roman"/>
              </a:rPr>
              <a:t> </a:t>
            </a:r>
            <a:r>
              <a:rPr dirty="0" sz="1250" spc="-25">
                <a:latin typeface="Times New Roman"/>
                <a:cs typeface="Times New Roman"/>
              </a:rPr>
              <a:t>|</a:t>
            </a:r>
            <a:r>
              <a:rPr dirty="0" sz="1250" spc="-25">
                <a:latin typeface="Symbol"/>
                <a:cs typeface="Symbol"/>
              </a:rPr>
              <a:t></a:t>
            </a:r>
            <a:r>
              <a:rPr dirty="0" sz="1250" spc="60">
                <a:latin typeface="Times New Roman"/>
                <a:cs typeface="Times New Roman"/>
              </a:rPr>
              <a:t> </a:t>
            </a:r>
            <a:r>
              <a:rPr dirty="0" u="sng" baseline="35555" sz="1875" spc="-7">
                <a:uFill>
                  <a:solidFill>
                    <a:srgbClr val="000000"/>
                  </a:solidFill>
                </a:uFill>
                <a:latin typeface="Times New Roman"/>
                <a:cs typeface="Times New Roman"/>
              </a:rPr>
              <a:t>w </a:t>
            </a:r>
            <a:r>
              <a:rPr dirty="0" baseline="35555" sz="1875" spc="-7">
                <a:latin typeface="Times New Roman"/>
                <a:cs typeface="Times New Roman"/>
              </a:rPr>
              <a:t> </a:t>
            </a:r>
            <a:r>
              <a:rPr dirty="0" sz="1250" spc="-5">
                <a:latin typeface="Times New Roman"/>
                <a:cs typeface="Times New Roman"/>
              </a:rPr>
              <a:t>2</a:t>
            </a:r>
            <a:endParaRPr sz="1250">
              <a:latin typeface="Times New Roman"/>
              <a:cs typeface="Times New Roman"/>
            </a:endParaRPr>
          </a:p>
          <a:p>
            <a:pPr marL="38100">
              <a:lnSpc>
                <a:spcPts val="1235"/>
              </a:lnSpc>
              <a:spcBef>
                <a:spcPts val="450"/>
              </a:spcBef>
              <a:tabLst>
                <a:tab pos="288290" algn="l"/>
                <a:tab pos="547370" algn="l"/>
              </a:tabLst>
            </a:pPr>
            <a:r>
              <a:rPr dirty="0" sz="1250" spc="-5">
                <a:latin typeface="Times New Roman"/>
                <a:cs typeface="Times New Roman"/>
              </a:rPr>
              <a:t>0	if	| x </a:t>
            </a:r>
            <a:r>
              <a:rPr dirty="0" sz="1250" spc="-10">
                <a:latin typeface="Times New Roman"/>
                <a:cs typeface="Times New Roman"/>
              </a:rPr>
              <a:t>|</a:t>
            </a:r>
            <a:r>
              <a:rPr dirty="0" sz="1250" spc="-10">
                <a:latin typeface="Symbol"/>
                <a:cs typeface="Symbol"/>
              </a:rPr>
              <a:t></a:t>
            </a:r>
            <a:r>
              <a:rPr dirty="0" sz="1250" spc="-105">
                <a:latin typeface="Times New Roman"/>
                <a:cs typeface="Times New Roman"/>
              </a:rPr>
              <a:t> </a:t>
            </a:r>
            <a:r>
              <a:rPr dirty="0" baseline="35555" sz="1875" spc="-7">
                <a:latin typeface="Times New Roman"/>
                <a:cs typeface="Times New Roman"/>
              </a:rPr>
              <a:t>w</a:t>
            </a:r>
            <a:endParaRPr baseline="35555" sz="1875">
              <a:latin typeface="Times New Roman"/>
              <a:cs typeface="Times New Roman"/>
            </a:endParaRPr>
          </a:p>
          <a:p>
            <a:pPr algn="r" marR="57150">
              <a:lnSpc>
                <a:spcPts val="1235"/>
              </a:lnSpc>
            </a:pPr>
            <a:r>
              <a:rPr dirty="0" sz="1250" spc="-5">
                <a:latin typeface="Times New Roman"/>
                <a:cs typeface="Times New Roman"/>
              </a:rPr>
              <a:t>2</a:t>
            </a:r>
            <a:endParaRPr sz="1250">
              <a:latin typeface="Times New Roman"/>
              <a:cs typeface="Times New Roman"/>
            </a:endParaRPr>
          </a:p>
        </p:txBody>
      </p:sp>
      <p:sp>
        <p:nvSpPr>
          <p:cNvPr id="23" name="object 23"/>
          <p:cNvSpPr txBox="1"/>
          <p:nvPr/>
        </p:nvSpPr>
        <p:spPr>
          <a:xfrm>
            <a:off x="4783835" y="5490988"/>
            <a:ext cx="194945" cy="215265"/>
          </a:xfrm>
          <a:prstGeom prst="rect">
            <a:avLst/>
          </a:prstGeom>
        </p:spPr>
        <p:txBody>
          <a:bodyPr wrap="square" lIns="0" tIns="11430" rIns="0" bIns="0" rtlCol="0" vert="horz">
            <a:spAutoFit/>
          </a:bodyPr>
          <a:lstStyle/>
          <a:p>
            <a:pPr>
              <a:lnSpc>
                <a:spcPct val="100000"/>
              </a:lnSpc>
              <a:spcBef>
                <a:spcPts val="90"/>
              </a:spcBef>
            </a:pPr>
            <a:r>
              <a:rPr dirty="0" sz="1250" spc="-204">
                <a:latin typeface="Symbol"/>
                <a:cs typeface="Symbol"/>
              </a:rPr>
              <a:t>⎧</a:t>
            </a:r>
            <a:r>
              <a:rPr dirty="0" u="sng" baseline="4444" sz="1875" spc="-322">
                <a:uFill>
                  <a:solidFill>
                    <a:srgbClr val="000000"/>
                  </a:solidFill>
                </a:uFill>
                <a:latin typeface="Times New Roman"/>
                <a:cs typeface="Times New Roman"/>
              </a:rPr>
              <a:t> </a:t>
            </a:r>
            <a:r>
              <a:rPr dirty="0" u="sng" baseline="4444" sz="1875" spc="-547">
                <a:uFill>
                  <a:solidFill>
                    <a:srgbClr val="000000"/>
                  </a:solidFill>
                </a:uFill>
                <a:latin typeface="Times New Roman"/>
                <a:cs typeface="Times New Roman"/>
              </a:rPr>
              <a:t>1</a:t>
            </a:r>
            <a:endParaRPr baseline="4444" sz="1875">
              <a:latin typeface="Times New Roman"/>
              <a:cs typeface="Times New Roman"/>
            </a:endParaRPr>
          </a:p>
        </p:txBody>
      </p:sp>
      <p:sp>
        <p:nvSpPr>
          <p:cNvPr id="24" name="object 24"/>
          <p:cNvSpPr txBox="1"/>
          <p:nvPr/>
        </p:nvSpPr>
        <p:spPr>
          <a:xfrm>
            <a:off x="4323320" y="5755402"/>
            <a:ext cx="698500" cy="215265"/>
          </a:xfrm>
          <a:prstGeom prst="rect">
            <a:avLst/>
          </a:prstGeom>
        </p:spPr>
        <p:txBody>
          <a:bodyPr wrap="square" lIns="0" tIns="11430" rIns="0" bIns="0" rtlCol="0" vert="horz">
            <a:spAutoFit/>
          </a:bodyPr>
          <a:lstStyle/>
          <a:p>
            <a:pPr marL="25400">
              <a:lnSpc>
                <a:spcPct val="100000"/>
              </a:lnSpc>
              <a:spcBef>
                <a:spcPts val="90"/>
              </a:spcBef>
            </a:pPr>
            <a:r>
              <a:rPr dirty="0" sz="1250" spc="35" i="1">
                <a:latin typeface="Times New Roman"/>
                <a:cs typeface="Times New Roman"/>
              </a:rPr>
              <a:t>p</a:t>
            </a:r>
            <a:r>
              <a:rPr dirty="0" sz="1250" spc="35">
                <a:latin typeface="Times New Roman"/>
                <a:cs typeface="Times New Roman"/>
              </a:rPr>
              <a:t>(</a:t>
            </a:r>
            <a:r>
              <a:rPr dirty="0" sz="1250" spc="35" i="1">
                <a:latin typeface="Times New Roman"/>
                <a:cs typeface="Times New Roman"/>
              </a:rPr>
              <a:t>x</a:t>
            </a:r>
            <a:r>
              <a:rPr dirty="0" sz="1250" spc="35">
                <a:latin typeface="Times New Roman"/>
                <a:cs typeface="Times New Roman"/>
              </a:rPr>
              <a:t>) </a:t>
            </a:r>
            <a:r>
              <a:rPr dirty="0" sz="1250" spc="-5">
                <a:latin typeface="Symbol"/>
                <a:cs typeface="Symbol"/>
              </a:rPr>
              <a:t></a:t>
            </a:r>
            <a:r>
              <a:rPr dirty="0" sz="1250" spc="-204">
                <a:latin typeface="Times New Roman"/>
                <a:cs typeface="Times New Roman"/>
              </a:rPr>
              <a:t> </a:t>
            </a:r>
            <a:r>
              <a:rPr dirty="0" baseline="40000" sz="1875" spc="-345">
                <a:latin typeface="Symbol"/>
                <a:cs typeface="Symbol"/>
              </a:rPr>
              <a:t>⎪</a:t>
            </a:r>
            <a:r>
              <a:rPr dirty="0" baseline="40000" sz="1875" spc="-345">
                <a:latin typeface="Times New Roman"/>
                <a:cs typeface="Times New Roman"/>
              </a:rPr>
              <a:t> </a:t>
            </a:r>
            <a:r>
              <a:rPr dirty="0" baseline="17777" sz="1875" spc="-232" i="1">
                <a:latin typeface="Times New Roman"/>
                <a:cs typeface="Times New Roman"/>
              </a:rPr>
              <a:t>w</a:t>
            </a:r>
            <a:endParaRPr baseline="17777" sz="1875">
              <a:latin typeface="Times New Roman"/>
              <a:cs typeface="Times New Roman"/>
            </a:endParaRPr>
          </a:p>
        </p:txBody>
      </p:sp>
      <p:sp>
        <p:nvSpPr>
          <p:cNvPr id="25" name="object 25"/>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26" name="object 26"/>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10</a:t>
            </a:fld>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926835" y="4549394"/>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39</a:t>
            </a:r>
            <a:endParaRPr sz="450">
              <a:latin typeface="Tahoma"/>
              <a:cs typeface="Tahoma"/>
            </a:endParaRPr>
          </a:p>
        </p:txBody>
      </p:sp>
      <p:sp>
        <p:nvSpPr>
          <p:cNvPr id="3" name="object 3"/>
          <p:cNvSpPr txBox="1">
            <a:spLocks noGrp="1"/>
          </p:cNvSpPr>
          <p:nvPr>
            <p:ph type="title"/>
          </p:nvPr>
        </p:nvSpPr>
        <p:spPr>
          <a:prstGeom prst="rect"/>
        </p:spPr>
        <p:txBody>
          <a:bodyPr wrap="square" lIns="0" tIns="12700" rIns="0" bIns="0" rtlCol="0" vert="horz">
            <a:spAutoFit/>
          </a:bodyPr>
          <a:lstStyle/>
          <a:p>
            <a:pPr marL="387350" marR="5080" indent="-387985">
              <a:lnSpc>
                <a:spcPct val="100000"/>
              </a:lnSpc>
              <a:spcBef>
                <a:spcPts val="100"/>
              </a:spcBef>
            </a:pPr>
            <a:r>
              <a:rPr dirty="0" spc="-5"/>
              <a:t>Gaussian</a:t>
            </a:r>
            <a:r>
              <a:rPr dirty="0" spc="-80"/>
              <a:t> </a:t>
            </a:r>
            <a:r>
              <a:rPr dirty="0" spc="-5"/>
              <a:t>Marginals  are</a:t>
            </a:r>
            <a:r>
              <a:rPr dirty="0" spc="-20"/>
              <a:t> </a:t>
            </a:r>
            <a:r>
              <a:rPr dirty="0" spc="-5"/>
              <a:t>Gaussian</a:t>
            </a:r>
          </a:p>
        </p:txBody>
      </p:sp>
      <p:sp>
        <p:nvSpPr>
          <p:cNvPr id="4" name="object 4"/>
          <p:cNvSpPr txBox="1"/>
          <p:nvPr/>
        </p:nvSpPr>
        <p:spPr>
          <a:xfrm>
            <a:off x="5987034" y="2700886"/>
            <a:ext cx="72390" cy="211454"/>
          </a:xfrm>
          <a:prstGeom prst="rect">
            <a:avLst/>
          </a:prstGeom>
        </p:spPr>
        <p:txBody>
          <a:bodyPr wrap="square" lIns="0" tIns="14604" rIns="0" bIns="0" rtlCol="0" vert="horz">
            <a:spAutoFit/>
          </a:bodyPr>
          <a:lstStyle/>
          <a:p>
            <a:pPr>
              <a:lnSpc>
                <a:spcPct val="100000"/>
              </a:lnSpc>
              <a:spcBef>
                <a:spcPts val="114"/>
              </a:spcBef>
            </a:pPr>
            <a:r>
              <a:rPr dirty="0" sz="1200" spc="-425">
                <a:latin typeface="Symbol"/>
                <a:cs typeface="Symbol"/>
              </a:rPr>
              <a:t>⎟</a:t>
            </a:r>
            <a:endParaRPr sz="1200">
              <a:latin typeface="Symbol"/>
              <a:cs typeface="Symbol"/>
            </a:endParaRPr>
          </a:p>
        </p:txBody>
      </p:sp>
      <p:sp>
        <p:nvSpPr>
          <p:cNvPr id="5" name="object 5"/>
          <p:cNvSpPr txBox="1"/>
          <p:nvPr/>
        </p:nvSpPr>
        <p:spPr>
          <a:xfrm>
            <a:off x="5987034" y="2552301"/>
            <a:ext cx="72390" cy="211454"/>
          </a:xfrm>
          <a:prstGeom prst="rect">
            <a:avLst/>
          </a:prstGeom>
        </p:spPr>
        <p:txBody>
          <a:bodyPr wrap="square" lIns="0" tIns="14604" rIns="0" bIns="0" rtlCol="0" vert="horz">
            <a:spAutoFit/>
          </a:bodyPr>
          <a:lstStyle/>
          <a:p>
            <a:pPr>
              <a:lnSpc>
                <a:spcPct val="100000"/>
              </a:lnSpc>
              <a:spcBef>
                <a:spcPts val="114"/>
              </a:spcBef>
            </a:pPr>
            <a:r>
              <a:rPr dirty="0" sz="1200" spc="-425">
                <a:latin typeface="Symbol"/>
                <a:cs typeface="Symbol"/>
              </a:rPr>
              <a:t>⎟</a:t>
            </a:r>
            <a:endParaRPr sz="1200">
              <a:latin typeface="Symbol"/>
              <a:cs typeface="Symbol"/>
            </a:endParaRPr>
          </a:p>
        </p:txBody>
      </p:sp>
      <p:sp>
        <p:nvSpPr>
          <p:cNvPr id="6" name="object 6"/>
          <p:cNvSpPr txBox="1"/>
          <p:nvPr/>
        </p:nvSpPr>
        <p:spPr>
          <a:xfrm>
            <a:off x="5987034" y="2305403"/>
            <a:ext cx="72390" cy="211454"/>
          </a:xfrm>
          <a:prstGeom prst="rect">
            <a:avLst/>
          </a:prstGeom>
        </p:spPr>
        <p:txBody>
          <a:bodyPr wrap="square" lIns="0" tIns="14604" rIns="0" bIns="0" rtlCol="0" vert="horz">
            <a:spAutoFit/>
          </a:bodyPr>
          <a:lstStyle/>
          <a:p>
            <a:pPr>
              <a:lnSpc>
                <a:spcPct val="100000"/>
              </a:lnSpc>
              <a:spcBef>
                <a:spcPts val="114"/>
              </a:spcBef>
            </a:pPr>
            <a:r>
              <a:rPr dirty="0" sz="1200" spc="-425">
                <a:latin typeface="Symbol"/>
                <a:cs typeface="Symbol"/>
              </a:rPr>
              <a:t>⎞</a:t>
            </a:r>
            <a:endParaRPr sz="1200">
              <a:latin typeface="Symbol"/>
              <a:cs typeface="Symbol"/>
            </a:endParaRPr>
          </a:p>
        </p:txBody>
      </p:sp>
      <p:sp>
        <p:nvSpPr>
          <p:cNvPr id="7" name="object 7"/>
          <p:cNvSpPr txBox="1"/>
          <p:nvPr/>
        </p:nvSpPr>
        <p:spPr>
          <a:xfrm>
            <a:off x="5452103" y="2700886"/>
            <a:ext cx="72390" cy="211454"/>
          </a:xfrm>
          <a:prstGeom prst="rect">
            <a:avLst/>
          </a:prstGeom>
        </p:spPr>
        <p:txBody>
          <a:bodyPr wrap="square" lIns="0" tIns="14604" rIns="0" bIns="0" rtlCol="0" vert="horz">
            <a:spAutoFit/>
          </a:bodyPr>
          <a:lstStyle/>
          <a:p>
            <a:pPr>
              <a:lnSpc>
                <a:spcPct val="100000"/>
              </a:lnSpc>
              <a:spcBef>
                <a:spcPts val="114"/>
              </a:spcBef>
            </a:pPr>
            <a:r>
              <a:rPr dirty="0" sz="1200" spc="-425">
                <a:latin typeface="Symbol"/>
                <a:cs typeface="Symbol"/>
              </a:rPr>
              <a:t>⎜</a:t>
            </a:r>
            <a:endParaRPr sz="1200">
              <a:latin typeface="Symbol"/>
              <a:cs typeface="Symbol"/>
            </a:endParaRPr>
          </a:p>
        </p:txBody>
      </p:sp>
      <p:sp>
        <p:nvSpPr>
          <p:cNvPr id="8" name="object 8"/>
          <p:cNvSpPr txBox="1"/>
          <p:nvPr/>
        </p:nvSpPr>
        <p:spPr>
          <a:xfrm>
            <a:off x="5452103" y="2404475"/>
            <a:ext cx="72390" cy="211454"/>
          </a:xfrm>
          <a:prstGeom prst="rect">
            <a:avLst/>
          </a:prstGeom>
        </p:spPr>
        <p:txBody>
          <a:bodyPr wrap="square" lIns="0" tIns="14604" rIns="0" bIns="0" rtlCol="0" vert="horz">
            <a:spAutoFit/>
          </a:bodyPr>
          <a:lstStyle/>
          <a:p>
            <a:pPr>
              <a:lnSpc>
                <a:spcPct val="100000"/>
              </a:lnSpc>
              <a:spcBef>
                <a:spcPts val="114"/>
              </a:spcBef>
            </a:pPr>
            <a:r>
              <a:rPr dirty="0" sz="1200" spc="-425">
                <a:latin typeface="Symbol"/>
                <a:cs typeface="Symbol"/>
              </a:rPr>
              <a:t>⎜</a:t>
            </a:r>
            <a:endParaRPr sz="1200">
              <a:latin typeface="Symbol"/>
              <a:cs typeface="Symbol"/>
            </a:endParaRPr>
          </a:p>
        </p:txBody>
      </p:sp>
      <p:sp>
        <p:nvSpPr>
          <p:cNvPr id="9" name="object 9"/>
          <p:cNvSpPr txBox="1"/>
          <p:nvPr/>
        </p:nvSpPr>
        <p:spPr>
          <a:xfrm>
            <a:off x="4607035" y="2386961"/>
            <a:ext cx="514350" cy="211454"/>
          </a:xfrm>
          <a:prstGeom prst="rect">
            <a:avLst/>
          </a:prstGeom>
        </p:spPr>
        <p:txBody>
          <a:bodyPr wrap="square" lIns="0" tIns="14604" rIns="0" bIns="0" rtlCol="0" vert="horz">
            <a:spAutoFit/>
          </a:bodyPr>
          <a:lstStyle/>
          <a:p>
            <a:pPr>
              <a:lnSpc>
                <a:spcPct val="100000"/>
              </a:lnSpc>
              <a:spcBef>
                <a:spcPts val="114"/>
              </a:spcBef>
              <a:tabLst>
                <a:tab pos="441325" algn="l"/>
              </a:tabLst>
            </a:pPr>
            <a:r>
              <a:rPr dirty="0" sz="1200" spc="-425">
                <a:latin typeface="Symbol"/>
                <a:cs typeface="Symbol"/>
              </a:rPr>
              <a:t>⎜</a:t>
            </a:r>
            <a:r>
              <a:rPr dirty="0" sz="1200" spc="-425">
                <a:latin typeface="Times New Roman"/>
                <a:cs typeface="Times New Roman"/>
              </a:rPr>
              <a:t>	</a:t>
            </a:r>
            <a:r>
              <a:rPr dirty="0" sz="1200" spc="-685">
                <a:latin typeface="Symbol"/>
                <a:cs typeface="Symbol"/>
              </a:rPr>
              <a:t>⎟</a:t>
            </a:r>
            <a:endParaRPr sz="1200">
              <a:latin typeface="Symbol"/>
              <a:cs typeface="Symbol"/>
            </a:endParaRPr>
          </a:p>
        </p:txBody>
      </p:sp>
      <p:sp>
        <p:nvSpPr>
          <p:cNvPr id="10" name="object 10"/>
          <p:cNvSpPr txBox="1"/>
          <p:nvPr/>
        </p:nvSpPr>
        <p:spPr>
          <a:xfrm>
            <a:off x="4607035" y="2816729"/>
            <a:ext cx="72390" cy="211454"/>
          </a:xfrm>
          <a:prstGeom prst="rect">
            <a:avLst/>
          </a:prstGeom>
        </p:spPr>
        <p:txBody>
          <a:bodyPr wrap="square" lIns="0" tIns="14604" rIns="0" bIns="0" rtlCol="0" vert="horz">
            <a:spAutoFit/>
          </a:bodyPr>
          <a:lstStyle/>
          <a:p>
            <a:pPr>
              <a:lnSpc>
                <a:spcPct val="100000"/>
              </a:lnSpc>
              <a:spcBef>
                <a:spcPts val="114"/>
              </a:spcBef>
            </a:pPr>
            <a:r>
              <a:rPr dirty="0" sz="1200" spc="-425">
                <a:latin typeface="Symbol"/>
                <a:cs typeface="Symbol"/>
              </a:rPr>
              <a:t>⎝</a:t>
            </a:r>
            <a:endParaRPr sz="1200">
              <a:latin typeface="Symbol"/>
              <a:cs typeface="Symbol"/>
            </a:endParaRPr>
          </a:p>
        </p:txBody>
      </p:sp>
      <p:sp>
        <p:nvSpPr>
          <p:cNvPr id="11" name="object 11"/>
          <p:cNvSpPr txBox="1"/>
          <p:nvPr/>
        </p:nvSpPr>
        <p:spPr>
          <a:xfrm>
            <a:off x="3550901" y="2681099"/>
            <a:ext cx="287020" cy="211454"/>
          </a:xfrm>
          <a:prstGeom prst="rect">
            <a:avLst/>
          </a:prstGeom>
        </p:spPr>
        <p:txBody>
          <a:bodyPr wrap="square" lIns="0" tIns="14604" rIns="0" bIns="0" rtlCol="0" vert="horz">
            <a:spAutoFit/>
          </a:bodyPr>
          <a:lstStyle/>
          <a:p>
            <a:pPr>
              <a:lnSpc>
                <a:spcPct val="100000"/>
              </a:lnSpc>
              <a:spcBef>
                <a:spcPts val="114"/>
              </a:spcBef>
              <a:tabLst>
                <a:tab pos="214629" algn="l"/>
              </a:tabLst>
            </a:pPr>
            <a:r>
              <a:rPr dirty="0" sz="1200" spc="-425">
                <a:latin typeface="Symbol"/>
                <a:cs typeface="Symbol"/>
              </a:rPr>
              <a:t>⎝</a:t>
            </a:r>
            <a:r>
              <a:rPr dirty="0" sz="1200" spc="-425">
                <a:latin typeface="Times New Roman"/>
                <a:cs typeface="Times New Roman"/>
              </a:rPr>
              <a:t>	</a:t>
            </a:r>
            <a:r>
              <a:rPr dirty="0" sz="1200" spc="-685">
                <a:latin typeface="Symbol"/>
                <a:cs typeface="Symbol"/>
              </a:rPr>
              <a:t>⎠</a:t>
            </a:r>
            <a:endParaRPr sz="1200">
              <a:latin typeface="Symbol"/>
              <a:cs typeface="Symbol"/>
            </a:endParaRPr>
          </a:p>
        </p:txBody>
      </p:sp>
      <p:sp>
        <p:nvSpPr>
          <p:cNvPr id="12" name="object 12"/>
          <p:cNvSpPr txBox="1"/>
          <p:nvPr/>
        </p:nvSpPr>
        <p:spPr>
          <a:xfrm>
            <a:off x="2659365" y="2732931"/>
            <a:ext cx="383540" cy="211454"/>
          </a:xfrm>
          <a:prstGeom prst="rect">
            <a:avLst/>
          </a:prstGeom>
        </p:spPr>
        <p:txBody>
          <a:bodyPr wrap="square" lIns="0" tIns="14604" rIns="0" bIns="0" rtlCol="0" vert="horz">
            <a:spAutoFit/>
          </a:bodyPr>
          <a:lstStyle/>
          <a:p>
            <a:pPr>
              <a:lnSpc>
                <a:spcPct val="100000"/>
              </a:lnSpc>
              <a:spcBef>
                <a:spcPts val="114"/>
              </a:spcBef>
              <a:tabLst>
                <a:tab pos="310515" algn="l"/>
              </a:tabLst>
            </a:pPr>
            <a:r>
              <a:rPr dirty="0" sz="1200" spc="-425">
                <a:latin typeface="Symbol"/>
                <a:cs typeface="Symbol"/>
              </a:rPr>
              <a:t>⎜</a:t>
            </a:r>
            <a:r>
              <a:rPr dirty="0" sz="1200" spc="-425">
                <a:latin typeface="Times New Roman"/>
                <a:cs typeface="Times New Roman"/>
              </a:rPr>
              <a:t>	</a:t>
            </a:r>
            <a:r>
              <a:rPr dirty="0" sz="1200" spc="-685">
                <a:latin typeface="Symbol"/>
                <a:cs typeface="Symbol"/>
              </a:rPr>
              <a:t>⎟</a:t>
            </a:r>
            <a:endParaRPr sz="1200">
              <a:latin typeface="Symbol"/>
              <a:cs typeface="Symbol"/>
            </a:endParaRPr>
          </a:p>
        </p:txBody>
      </p:sp>
      <p:sp>
        <p:nvSpPr>
          <p:cNvPr id="13" name="object 13"/>
          <p:cNvSpPr txBox="1"/>
          <p:nvPr/>
        </p:nvSpPr>
        <p:spPr>
          <a:xfrm>
            <a:off x="5452103" y="2799185"/>
            <a:ext cx="607060" cy="211454"/>
          </a:xfrm>
          <a:prstGeom prst="rect">
            <a:avLst/>
          </a:prstGeom>
        </p:spPr>
        <p:txBody>
          <a:bodyPr wrap="square" lIns="0" tIns="14604" rIns="0" bIns="0" rtlCol="0" vert="horz">
            <a:spAutoFit/>
          </a:bodyPr>
          <a:lstStyle/>
          <a:p>
            <a:pPr>
              <a:lnSpc>
                <a:spcPct val="100000"/>
              </a:lnSpc>
              <a:spcBef>
                <a:spcPts val="114"/>
              </a:spcBef>
              <a:tabLst>
                <a:tab pos="324485" algn="l"/>
                <a:tab pos="534670" algn="l"/>
              </a:tabLst>
            </a:pPr>
            <a:r>
              <a:rPr dirty="0" sz="1200" spc="-425">
                <a:latin typeface="Symbol"/>
                <a:cs typeface="Symbol"/>
              </a:rPr>
              <a:t>⎝</a:t>
            </a:r>
            <a:r>
              <a:rPr dirty="0" sz="1200" spc="-425">
                <a:latin typeface="Times New Roman"/>
                <a:cs typeface="Times New Roman"/>
              </a:rPr>
              <a:t>	</a:t>
            </a:r>
            <a:r>
              <a:rPr dirty="0" sz="700" spc="5" i="1">
                <a:latin typeface="Times New Roman"/>
                <a:cs typeface="Times New Roman"/>
              </a:rPr>
              <a:t>m</a:t>
            </a:r>
            <a:r>
              <a:rPr dirty="0" sz="700" spc="5" i="1">
                <a:latin typeface="Times New Roman"/>
                <a:cs typeface="Times New Roman"/>
              </a:rPr>
              <a:t>	</a:t>
            </a:r>
            <a:r>
              <a:rPr dirty="0" sz="1200" spc="-685">
                <a:latin typeface="Symbol"/>
                <a:cs typeface="Symbol"/>
              </a:rPr>
              <a:t>⎠</a:t>
            </a:r>
            <a:endParaRPr sz="1200">
              <a:latin typeface="Symbol"/>
              <a:cs typeface="Symbol"/>
            </a:endParaRPr>
          </a:p>
        </p:txBody>
      </p:sp>
      <p:sp>
        <p:nvSpPr>
          <p:cNvPr id="14" name="object 14"/>
          <p:cNvSpPr txBox="1"/>
          <p:nvPr/>
        </p:nvSpPr>
        <p:spPr>
          <a:xfrm>
            <a:off x="2871953" y="2915043"/>
            <a:ext cx="170815" cy="211454"/>
          </a:xfrm>
          <a:prstGeom prst="rect">
            <a:avLst/>
          </a:prstGeom>
        </p:spPr>
        <p:txBody>
          <a:bodyPr wrap="square" lIns="0" tIns="14604" rIns="0" bIns="0" rtlCol="0" vert="horz">
            <a:spAutoFit/>
          </a:bodyPr>
          <a:lstStyle/>
          <a:p>
            <a:pPr>
              <a:lnSpc>
                <a:spcPct val="100000"/>
              </a:lnSpc>
              <a:spcBef>
                <a:spcPts val="114"/>
              </a:spcBef>
            </a:pPr>
            <a:r>
              <a:rPr dirty="0" sz="700" spc="5" i="1">
                <a:latin typeface="Times New Roman"/>
                <a:cs typeface="Times New Roman"/>
              </a:rPr>
              <a:t>m </a:t>
            </a:r>
            <a:r>
              <a:rPr dirty="0" sz="1200" spc="-685">
                <a:latin typeface="Symbol"/>
                <a:cs typeface="Symbol"/>
              </a:rPr>
              <a:t>⎠</a:t>
            </a:r>
            <a:endParaRPr sz="1200">
              <a:latin typeface="Symbol"/>
              <a:cs typeface="Symbol"/>
            </a:endParaRPr>
          </a:p>
        </p:txBody>
      </p:sp>
      <p:sp>
        <p:nvSpPr>
          <p:cNvPr id="15" name="object 15"/>
          <p:cNvSpPr txBox="1"/>
          <p:nvPr/>
        </p:nvSpPr>
        <p:spPr>
          <a:xfrm>
            <a:off x="5657850" y="2758036"/>
            <a:ext cx="107314" cy="211454"/>
          </a:xfrm>
          <a:prstGeom prst="rect">
            <a:avLst/>
          </a:prstGeom>
        </p:spPr>
        <p:txBody>
          <a:bodyPr wrap="square" lIns="0" tIns="14604" rIns="0" bIns="0" rtlCol="0" vert="horz">
            <a:spAutoFit/>
          </a:bodyPr>
          <a:lstStyle/>
          <a:p>
            <a:pPr>
              <a:lnSpc>
                <a:spcPct val="100000"/>
              </a:lnSpc>
              <a:spcBef>
                <a:spcPts val="114"/>
              </a:spcBef>
            </a:pPr>
            <a:r>
              <a:rPr dirty="0" sz="1200" spc="10" i="1">
                <a:latin typeface="Times New Roman"/>
                <a:cs typeface="Times New Roman"/>
              </a:rPr>
              <a:t>X</a:t>
            </a:r>
            <a:endParaRPr sz="1200">
              <a:latin typeface="Times New Roman"/>
              <a:cs typeface="Times New Roman"/>
            </a:endParaRPr>
          </a:p>
        </p:txBody>
      </p:sp>
      <p:sp>
        <p:nvSpPr>
          <p:cNvPr id="16" name="object 16"/>
          <p:cNvSpPr txBox="1"/>
          <p:nvPr/>
        </p:nvSpPr>
        <p:spPr>
          <a:xfrm>
            <a:off x="4581635" y="2683372"/>
            <a:ext cx="565150" cy="211454"/>
          </a:xfrm>
          <a:prstGeom prst="rect">
            <a:avLst/>
          </a:prstGeom>
        </p:spPr>
        <p:txBody>
          <a:bodyPr wrap="square" lIns="0" tIns="14604" rIns="0" bIns="0" rtlCol="0" vert="horz">
            <a:spAutoFit/>
          </a:bodyPr>
          <a:lstStyle/>
          <a:p>
            <a:pPr marL="25400">
              <a:lnSpc>
                <a:spcPct val="100000"/>
              </a:lnSpc>
              <a:spcBef>
                <a:spcPts val="114"/>
              </a:spcBef>
              <a:tabLst>
                <a:tab pos="466725" algn="l"/>
              </a:tabLst>
            </a:pPr>
            <a:r>
              <a:rPr dirty="0" sz="1200" spc="-425">
                <a:latin typeface="Symbol"/>
                <a:cs typeface="Symbol"/>
              </a:rPr>
              <a:t>⎜</a:t>
            </a:r>
            <a:r>
              <a:rPr dirty="0" sz="1200" spc="-25">
                <a:latin typeface="Times New Roman"/>
                <a:cs typeface="Times New Roman"/>
              </a:rPr>
              <a:t> </a:t>
            </a:r>
            <a:r>
              <a:rPr dirty="0" baseline="-27777" sz="1800" spc="15" i="1">
                <a:latin typeface="Times New Roman"/>
                <a:cs typeface="Times New Roman"/>
              </a:rPr>
              <a:t>X</a:t>
            </a:r>
            <a:r>
              <a:rPr dirty="0" baseline="-27777" sz="1800" i="1">
                <a:latin typeface="Times New Roman"/>
                <a:cs typeface="Times New Roman"/>
              </a:rPr>
              <a:t>	</a:t>
            </a:r>
            <a:r>
              <a:rPr dirty="0" sz="1200" spc="-484">
                <a:latin typeface="Symbol"/>
                <a:cs typeface="Symbol"/>
              </a:rPr>
              <a:t>⎟</a:t>
            </a:r>
            <a:endParaRPr sz="1200">
              <a:latin typeface="Symbol"/>
              <a:cs typeface="Symbol"/>
            </a:endParaRPr>
          </a:p>
        </p:txBody>
      </p:sp>
      <p:sp>
        <p:nvSpPr>
          <p:cNvPr id="17" name="object 17"/>
          <p:cNvSpPr txBox="1"/>
          <p:nvPr/>
        </p:nvSpPr>
        <p:spPr>
          <a:xfrm>
            <a:off x="2633965" y="2874621"/>
            <a:ext cx="252095" cy="211454"/>
          </a:xfrm>
          <a:prstGeom prst="rect">
            <a:avLst/>
          </a:prstGeom>
        </p:spPr>
        <p:txBody>
          <a:bodyPr wrap="square" lIns="0" tIns="14604" rIns="0" bIns="0" rtlCol="0" vert="horz">
            <a:spAutoFit/>
          </a:bodyPr>
          <a:lstStyle/>
          <a:p>
            <a:pPr marL="25400">
              <a:lnSpc>
                <a:spcPct val="100000"/>
              </a:lnSpc>
              <a:spcBef>
                <a:spcPts val="114"/>
              </a:spcBef>
            </a:pPr>
            <a:r>
              <a:rPr dirty="0" baseline="-13888" sz="1800" spc="-637">
                <a:latin typeface="Symbol"/>
                <a:cs typeface="Symbol"/>
              </a:rPr>
              <a:t>⎝</a:t>
            </a:r>
            <a:r>
              <a:rPr dirty="0" baseline="-13888" sz="1800" spc="-165">
                <a:latin typeface="Times New Roman"/>
                <a:cs typeface="Times New Roman"/>
              </a:rPr>
              <a:t> </a:t>
            </a:r>
            <a:r>
              <a:rPr dirty="0" sz="1200" spc="-55" i="1">
                <a:latin typeface="Times New Roman"/>
                <a:cs typeface="Times New Roman"/>
              </a:rPr>
              <a:t>X</a:t>
            </a:r>
            <a:endParaRPr sz="1200">
              <a:latin typeface="Times New Roman"/>
              <a:cs typeface="Times New Roman"/>
            </a:endParaRPr>
          </a:p>
        </p:txBody>
      </p:sp>
      <p:sp>
        <p:nvSpPr>
          <p:cNvPr id="18" name="object 18"/>
          <p:cNvSpPr txBox="1"/>
          <p:nvPr/>
        </p:nvSpPr>
        <p:spPr>
          <a:xfrm>
            <a:off x="2633965" y="2585104"/>
            <a:ext cx="434340" cy="211454"/>
          </a:xfrm>
          <a:prstGeom prst="rect">
            <a:avLst/>
          </a:prstGeom>
        </p:spPr>
        <p:txBody>
          <a:bodyPr wrap="square" lIns="0" tIns="14604" rIns="0" bIns="0" rtlCol="0" vert="horz">
            <a:spAutoFit/>
          </a:bodyPr>
          <a:lstStyle/>
          <a:p>
            <a:pPr marL="25400">
              <a:lnSpc>
                <a:spcPct val="100000"/>
              </a:lnSpc>
              <a:spcBef>
                <a:spcPts val="114"/>
              </a:spcBef>
            </a:pPr>
            <a:r>
              <a:rPr dirty="0" sz="1200" spc="-425">
                <a:latin typeface="Symbol"/>
                <a:cs typeface="Symbol"/>
              </a:rPr>
              <a:t>⎜</a:t>
            </a:r>
            <a:r>
              <a:rPr dirty="0" sz="1200" spc="455">
                <a:latin typeface="Times New Roman"/>
                <a:cs typeface="Times New Roman"/>
              </a:rPr>
              <a:t> </a:t>
            </a:r>
            <a:r>
              <a:rPr dirty="0" baseline="-20833" sz="1800" spc="-892">
                <a:latin typeface="Arial"/>
                <a:cs typeface="Arial"/>
              </a:rPr>
              <a:t>M</a:t>
            </a:r>
            <a:r>
              <a:rPr dirty="0" baseline="-20833" sz="1800" spc="585">
                <a:latin typeface="Arial"/>
                <a:cs typeface="Arial"/>
              </a:rPr>
              <a:t> </a:t>
            </a:r>
            <a:r>
              <a:rPr dirty="0" sz="1200" spc="-790">
                <a:latin typeface="Symbol"/>
                <a:cs typeface="Symbol"/>
              </a:rPr>
              <a:t>⎟</a:t>
            </a:r>
            <a:endParaRPr sz="1200">
              <a:latin typeface="Symbol"/>
              <a:cs typeface="Symbol"/>
            </a:endParaRPr>
          </a:p>
        </p:txBody>
      </p:sp>
      <p:sp>
        <p:nvSpPr>
          <p:cNvPr id="19" name="object 19"/>
          <p:cNvSpPr txBox="1"/>
          <p:nvPr/>
        </p:nvSpPr>
        <p:spPr>
          <a:xfrm>
            <a:off x="5640063" y="2332839"/>
            <a:ext cx="444500" cy="211454"/>
          </a:xfrm>
          <a:prstGeom prst="rect">
            <a:avLst/>
          </a:prstGeom>
        </p:spPr>
        <p:txBody>
          <a:bodyPr wrap="square" lIns="0" tIns="14604" rIns="0" bIns="0" rtlCol="0" vert="horz">
            <a:spAutoFit/>
          </a:bodyPr>
          <a:lstStyle/>
          <a:p>
            <a:pPr marL="25400">
              <a:lnSpc>
                <a:spcPct val="100000"/>
              </a:lnSpc>
              <a:spcBef>
                <a:spcPts val="114"/>
              </a:spcBef>
            </a:pPr>
            <a:r>
              <a:rPr dirty="0" sz="700" spc="5" i="1">
                <a:latin typeface="Times New Roman"/>
                <a:cs typeface="Times New Roman"/>
              </a:rPr>
              <a:t>m</a:t>
            </a:r>
            <a:r>
              <a:rPr dirty="0" sz="700" spc="-120" i="1">
                <a:latin typeface="Times New Roman"/>
                <a:cs typeface="Times New Roman"/>
              </a:rPr>
              <a:t> </a:t>
            </a:r>
            <a:r>
              <a:rPr dirty="0" sz="700" spc="25">
                <a:latin typeface="Times New Roman"/>
                <a:cs typeface="Times New Roman"/>
              </a:rPr>
              <a:t>(</a:t>
            </a:r>
            <a:r>
              <a:rPr dirty="0" sz="700" spc="25" i="1">
                <a:latin typeface="Times New Roman"/>
                <a:cs typeface="Times New Roman"/>
              </a:rPr>
              <a:t>u</a:t>
            </a:r>
            <a:r>
              <a:rPr dirty="0" sz="700" spc="-95" i="1">
                <a:latin typeface="Times New Roman"/>
                <a:cs typeface="Times New Roman"/>
              </a:rPr>
              <a:t> </a:t>
            </a:r>
            <a:r>
              <a:rPr dirty="0" sz="700" spc="15">
                <a:latin typeface="Times New Roman"/>
                <a:cs typeface="Times New Roman"/>
              </a:rPr>
              <a:t>)</a:t>
            </a:r>
            <a:r>
              <a:rPr dirty="0" sz="700" spc="15">
                <a:latin typeface="Symbol"/>
                <a:cs typeface="Symbol"/>
              </a:rPr>
              <a:t></a:t>
            </a:r>
            <a:r>
              <a:rPr dirty="0" sz="700" spc="15">
                <a:latin typeface="Times New Roman"/>
                <a:cs typeface="Times New Roman"/>
              </a:rPr>
              <a:t>1</a:t>
            </a:r>
            <a:r>
              <a:rPr dirty="0" sz="700" spc="-30">
                <a:latin typeface="Times New Roman"/>
                <a:cs typeface="Times New Roman"/>
              </a:rPr>
              <a:t> </a:t>
            </a:r>
            <a:r>
              <a:rPr dirty="0" baseline="-25462" sz="1800" spc="-719">
                <a:latin typeface="Symbol"/>
                <a:cs typeface="Symbol"/>
              </a:rPr>
              <a:t>⎟</a:t>
            </a:r>
            <a:endParaRPr baseline="-25462" sz="1800">
              <a:latin typeface="Symbol"/>
              <a:cs typeface="Symbol"/>
            </a:endParaRPr>
          </a:p>
        </p:txBody>
      </p:sp>
      <p:sp>
        <p:nvSpPr>
          <p:cNvPr id="20" name="object 20"/>
          <p:cNvSpPr txBox="1"/>
          <p:nvPr/>
        </p:nvSpPr>
        <p:spPr>
          <a:xfrm>
            <a:off x="4795002" y="2796137"/>
            <a:ext cx="351790" cy="211454"/>
          </a:xfrm>
          <a:prstGeom prst="rect">
            <a:avLst/>
          </a:prstGeom>
        </p:spPr>
        <p:txBody>
          <a:bodyPr wrap="square" lIns="0" tIns="14604" rIns="0" bIns="0" rtlCol="0" vert="horz">
            <a:spAutoFit/>
          </a:bodyPr>
          <a:lstStyle/>
          <a:p>
            <a:pPr marL="25400">
              <a:lnSpc>
                <a:spcPct val="100000"/>
              </a:lnSpc>
              <a:spcBef>
                <a:spcPts val="114"/>
              </a:spcBef>
            </a:pPr>
            <a:r>
              <a:rPr dirty="0" sz="700" spc="5" i="1">
                <a:latin typeface="Times New Roman"/>
                <a:cs typeface="Times New Roman"/>
              </a:rPr>
              <a:t>m</a:t>
            </a:r>
            <a:r>
              <a:rPr dirty="0" sz="700" spc="-114" i="1">
                <a:latin typeface="Times New Roman"/>
                <a:cs typeface="Times New Roman"/>
              </a:rPr>
              <a:t> </a:t>
            </a:r>
            <a:r>
              <a:rPr dirty="0" sz="700" spc="25">
                <a:latin typeface="Times New Roman"/>
                <a:cs typeface="Times New Roman"/>
              </a:rPr>
              <a:t>(</a:t>
            </a:r>
            <a:r>
              <a:rPr dirty="0" sz="700" spc="25" i="1">
                <a:latin typeface="Times New Roman"/>
                <a:cs typeface="Times New Roman"/>
              </a:rPr>
              <a:t>u</a:t>
            </a:r>
            <a:r>
              <a:rPr dirty="0" sz="700" spc="-105" i="1">
                <a:latin typeface="Times New Roman"/>
                <a:cs typeface="Times New Roman"/>
              </a:rPr>
              <a:t> </a:t>
            </a:r>
            <a:r>
              <a:rPr dirty="0" sz="700">
                <a:latin typeface="Times New Roman"/>
                <a:cs typeface="Times New Roman"/>
              </a:rPr>
              <a:t>)</a:t>
            </a:r>
            <a:r>
              <a:rPr dirty="0" sz="700" spc="20">
                <a:latin typeface="Times New Roman"/>
                <a:cs typeface="Times New Roman"/>
              </a:rPr>
              <a:t> </a:t>
            </a:r>
            <a:r>
              <a:rPr dirty="0" baseline="-6944" sz="1800" spc="-719">
                <a:latin typeface="Symbol"/>
                <a:cs typeface="Symbol"/>
              </a:rPr>
              <a:t>⎠</a:t>
            </a:r>
            <a:endParaRPr baseline="-6944" sz="1800">
              <a:latin typeface="Symbol"/>
              <a:cs typeface="Symbol"/>
            </a:endParaRPr>
          </a:p>
        </p:txBody>
      </p:sp>
      <p:sp>
        <p:nvSpPr>
          <p:cNvPr id="21" name="object 21"/>
          <p:cNvSpPr txBox="1"/>
          <p:nvPr/>
        </p:nvSpPr>
        <p:spPr>
          <a:xfrm>
            <a:off x="4895825" y="2397249"/>
            <a:ext cx="57785" cy="133985"/>
          </a:xfrm>
          <a:prstGeom prst="rect">
            <a:avLst/>
          </a:prstGeom>
        </p:spPr>
        <p:txBody>
          <a:bodyPr wrap="square" lIns="0" tIns="13970" rIns="0" bIns="0" rtlCol="0" vert="horz">
            <a:spAutoFit/>
          </a:bodyPr>
          <a:lstStyle/>
          <a:p>
            <a:pPr>
              <a:lnSpc>
                <a:spcPct val="100000"/>
              </a:lnSpc>
              <a:spcBef>
                <a:spcPts val="110"/>
              </a:spcBef>
            </a:pPr>
            <a:r>
              <a:rPr dirty="0" sz="700" spc="5">
                <a:latin typeface="Times New Roman"/>
                <a:cs typeface="Times New Roman"/>
              </a:rPr>
              <a:t>1</a:t>
            </a:r>
            <a:endParaRPr sz="700">
              <a:latin typeface="Times New Roman"/>
              <a:cs typeface="Times New Roman"/>
            </a:endParaRPr>
          </a:p>
        </p:txBody>
      </p:sp>
      <p:sp>
        <p:nvSpPr>
          <p:cNvPr id="22" name="object 22"/>
          <p:cNvSpPr txBox="1"/>
          <p:nvPr/>
        </p:nvSpPr>
        <p:spPr>
          <a:xfrm>
            <a:off x="3714985" y="2534788"/>
            <a:ext cx="2100580" cy="211454"/>
          </a:xfrm>
          <a:prstGeom prst="rect">
            <a:avLst/>
          </a:prstGeom>
        </p:spPr>
        <p:txBody>
          <a:bodyPr wrap="square" lIns="0" tIns="14604" rIns="0" bIns="0" rtlCol="0" vert="horz">
            <a:spAutoFit/>
          </a:bodyPr>
          <a:lstStyle/>
          <a:p>
            <a:pPr marL="50800">
              <a:lnSpc>
                <a:spcPct val="100000"/>
              </a:lnSpc>
              <a:spcBef>
                <a:spcPts val="114"/>
              </a:spcBef>
              <a:tabLst>
                <a:tab pos="1119505" algn="l"/>
                <a:tab pos="1333500" algn="l"/>
                <a:tab pos="2010410" algn="l"/>
              </a:tabLst>
            </a:pPr>
            <a:r>
              <a:rPr dirty="0" baseline="41666" sz="1800" spc="-637">
                <a:latin typeface="Symbol"/>
                <a:cs typeface="Symbol"/>
              </a:rPr>
              <a:t>⎞</a:t>
            </a:r>
            <a:r>
              <a:rPr dirty="0" baseline="41666" sz="1800" spc="-37">
                <a:latin typeface="Times New Roman"/>
                <a:cs typeface="Times New Roman"/>
              </a:rPr>
              <a:t> </a:t>
            </a:r>
            <a:r>
              <a:rPr dirty="0" baseline="2314" sz="1800" spc="7">
                <a:latin typeface="Times New Roman"/>
                <a:cs typeface="Times New Roman"/>
              </a:rPr>
              <a:t>where   </a:t>
            </a:r>
            <a:r>
              <a:rPr dirty="0" baseline="2314" sz="1800" spc="15" b="1">
                <a:latin typeface="Times New Roman"/>
                <a:cs typeface="Times New Roman"/>
              </a:rPr>
              <a:t>U</a:t>
            </a:r>
            <a:r>
              <a:rPr dirty="0" baseline="2314" sz="1800" spc="-195" b="1">
                <a:latin typeface="Times New Roman"/>
                <a:cs typeface="Times New Roman"/>
              </a:rPr>
              <a:t> </a:t>
            </a:r>
            <a:r>
              <a:rPr dirty="0" baseline="2314" sz="1800" spc="7">
                <a:latin typeface="Symbol"/>
                <a:cs typeface="Symbol"/>
              </a:rPr>
              <a:t></a:t>
            </a:r>
            <a:r>
              <a:rPr dirty="0" baseline="2314" sz="1800" spc="-15">
                <a:latin typeface="Times New Roman"/>
                <a:cs typeface="Times New Roman"/>
              </a:rPr>
              <a:t> </a:t>
            </a:r>
            <a:r>
              <a:rPr dirty="0" sz="1200" spc="-425">
                <a:latin typeface="Symbol"/>
                <a:cs typeface="Symbol"/>
              </a:rPr>
              <a:t>⎜</a:t>
            </a:r>
            <a:r>
              <a:rPr dirty="0" sz="1200" spc="-425">
                <a:latin typeface="Times New Roman"/>
                <a:cs typeface="Times New Roman"/>
              </a:rPr>
              <a:t>	</a:t>
            </a:r>
            <a:r>
              <a:rPr dirty="0" baseline="2314" sz="1800" spc="-892">
                <a:latin typeface="Arial"/>
                <a:cs typeface="Arial"/>
              </a:rPr>
              <a:t>M	</a:t>
            </a:r>
            <a:r>
              <a:rPr dirty="0" sz="1200" spc="-204">
                <a:latin typeface="Symbol"/>
                <a:cs typeface="Symbol"/>
              </a:rPr>
              <a:t>⎟</a:t>
            </a:r>
            <a:r>
              <a:rPr dirty="0" baseline="2314" sz="1800" spc="-307">
                <a:latin typeface="Times New Roman"/>
                <a:cs typeface="Times New Roman"/>
              </a:rPr>
              <a:t>,  </a:t>
            </a:r>
            <a:r>
              <a:rPr dirty="0" baseline="2314" sz="1800" spc="15" b="1">
                <a:latin typeface="Times New Roman"/>
                <a:cs typeface="Times New Roman"/>
              </a:rPr>
              <a:t>V</a:t>
            </a:r>
            <a:r>
              <a:rPr dirty="0" baseline="2314" sz="1800" spc="104" b="1">
                <a:latin typeface="Times New Roman"/>
                <a:cs typeface="Times New Roman"/>
              </a:rPr>
              <a:t> </a:t>
            </a:r>
            <a:r>
              <a:rPr dirty="0" baseline="2314" sz="1800" spc="7">
                <a:latin typeface="Symbol"/>
                <a:cs typeface="Symbol"/>
              </a:rPr>
              <a:t></a:t>
            </a:r>
            <a:r>
              <a:rPr dirty="0" baseline="2314" sz="1800" spc="-22">
                <a:latin typeface="Times New Roman"/>
                <a:cs typeface="Times New Roman"/>
              </a:rPr>
              <a:t> </a:t>
            </a:r>
            <a:r>
              <a:rPr dirty="0" baseline="-6944" sz="1800" spc="-637">
                <a:latin typeface="Symbol"/>
                <a:cs typeface="Symbol"/>
              </a:rPr>
              <a:t>⎜</a:t>
            </a:r>
            <a:r>
              <a:rPr dirty="0" baseline="-6944" sz="1800" spc="-637">
                <a:latin typeface="Times New Roman"/>
                <a:cs typeface="Times New Roman"/>
              </a:rPr>
              <a:t>	</a:t>
            </a:r>
            <a:r>
              <a:rPr dirty="0" baseline="2314" sz="1800" spc="-892">
                <a:latin typeface="Arial"/>
                <a:cs typeface="Arial"/>
              </a:rPr>
              <a:t>M</a:t>
            </a:r>
            <a:endParaRPr baseline="2314" sz="1800">
              <a:latin typeface="Arial"/>
              <a:cs typeface="Arial"/>
            </a:endParaRPr>
          </a:p>
        </p:txBody>
      </p:sp>
      <p:sp>
        <p:nvSpPr>
          <p:cNvPr id="23" name="object 23"/>
          <p:cNvSpPr txBox="1"/>
          <p:nvPr/>
        </p:nvSpPr>
        <p:spPr>
          <a:xfrm>
            <a:off x="3550901" y="2522606"/>
            <a:ext cx="287020" cy="333375"/>
          </a:xfrm>
          <a:prstGeom prst="rect">
            <a:avLst/>
          </a:prstGeom>
        </p:spPr>
        <p:txBody>
          <a:bodyPr wrap="square" lIns="0" tIns="14604" rIns="0" bIns="0" rtlCol="0" vert="horz">
            <a:spAutoFit/>
          </a:bodyPr>
          <a:lstStyle/>
          <a:p>
            <a:pPr>
              <a:lnSpc>
                <a:spcPts val="1200"/>
              </a:lnSpc>
              <a:spcBef>
                <a:spcPts val="114"/>
              </a:spcBef>
              <a:tabLst>
                <a:tab pos="214629" algn="l"/>
              </a:tabLst>
            </a:pPr>
            <a:r>
              <a:rPr dirty="0" sz="1200" spc="-425">
                <a:latin typeface="Symbol"/>
                <a:cs typeface="Symbol"/>
              </a:rPr>
              <a:t>⎜</a:t>
            </a:r>
            <a:r>
              <a:rPr dirty="0" sz="1200" spc="-425">
                <a:latin typeface="Times New Roman"/>
                <a:cs typeface="Times New Roman"/>
              </a:rPr>
              <a:t>	</a:t>
            </a:r>
            <a:r>
              <a:rPr dirty="0" sz="1200" spc="-685">
                <a:latin typeface="Symbol"/>
                <a:cs typeface="Symbol"/>
              </a:rPr>
              <a:t>⎟</a:t>
            </a:r>
            <a:endParaRPr sz="1200">
              <a:latin typeface="Symbol"/>
              <a:cs typeface="Symbol"/>
            </a:endParaRPr>
          </a:p>
          <a:p>
            <a:pPr marL="80645">
              <a:lnSpc>
                <a:spcPts val="1200"/>
              </a:lnSpc>
            </a:pPr>
            <a:r>
              <a:rPr dirty="0" sz="1200" spc="10" b="1">
                <a:latin typeface="Times New Roman"/>
                <a:cs typeface="Times New Roman"/>
              </a:rPr>
              <a:t>V</a:t>
            </a:r>
            <a:endParaRPr sz="1200">
              <a:latin typeface="Times New Roman"/>
              <a:cs typeface="Times New Roman"/>
            </a:endParaRPr>
          </a:p>
        </p:txBody>
      </p:sp>
      <p:sp>
        <p:nvSpPr>
          <p:cNvPr id="24" name="object 24"/>
          <p:cNvSpPr txBox="1"/>
          <p:nvPr/>
        </p:nvSpPr>
        <p:spPr>
          <a:xfrm>
            <a:off x="2621265" y="2288693"/>
            <a:ext cx="3070225" cy="334645"/>
          </a:xfrm>
          <a:prstGeom prst="rect">
            <a:avLst/>
          </a:prstGeom>
        </p:spPr>
        <p:txBody>
          <a:bodyPr wrap="square" lIns="0" tIns="14604" rIns="0" bIns="0" rtlCol="0" vert="horz">
            <a:spAutoFit/>
          </a:bodyPr>
          <a:lstStyle/>
          <a:p>
            <a:pPr marL="38100">
              <a:lnSpc>
                <a:spcPts val="1205"/>
              </a:lnSpc>
              <a:spcBef>
                <a:spcPts val="114"/>
              </a:spcBef>
              <a:tabLst>
                <a:tab pos="348615" algn="l"/>
                <a:tab pos="1985645" algn="l"/>
                <a:tab pos="2427605" algn="l"/>
                <a:tab pos="2830195" algn="l"/>
              </a:tabLst>
            </a:pPr>
            <a:r>
              <a:rPr dirty="0" sz="1200" spc="-425">
                <a:latin typeface="Symbol"/>
                <a:cs typeface="Symbol"/>
              </a:rPr>
              <a:t>⎜</a:t>
            </a:r>
            <a:r>
              <a:rPr dirty="0" sz="1200" spc="-425">
                <a:latin typeface="Times New Roman"/>
                <a:cs typeface="Times New Roman"/>
              </a:rPr>
              <a:t>	</a:t>
            </a:r>
            <a:r>
              <a:rPr dirty="0" sz="1200" spc="-425">
                <a:latin typeface="Symbol"/>
                <a:cs typeface="Symbol"/>
              </a:rPr>
              <a:t>⎟</a:t>
            </a:r>
            <a:r>
              <a:rPr dirty="0" sz="1200" spc="-425">
                <a:latin typeface="Times New Roman"/>
                <a:cs typeface="Times New Roman"/>
              </a:rPr>
              <a:t>	</a:t>
            </a:r>
            <a:r>
              <a:rPr dirty="0" sz="1200" spc="-425">
                <a:latin typeface="Symbol"/>
                <a:cs typeface="Symbol"/>
              </a:rPr>
              <a:t>⎛</a:t>
            </a:r>
            <a:r>
              <a:rPr dirty="0" sz="1200" spc="645">
                <a:latin typeface="Times New Roman"/>
                <a:cs typeface="Times New Roman"/>
              </a:rPr>
              <a:t> </a:t>
            </a:r>
            <a:r>
              <a:rPr dirty="0" baseline="-2314" sz="1800" spc="15" i="1">
                <a:latin typeface="Times New Roman"/>
                <a:cs typeface="Times New Roman"/>
              </a:rPr>
              <a:t>X	</a:t>
            </a:r>
            <a:r>
              <a:rPr dirty="0" sz="1200" spc="-425">
                <a:latin typeface="Symbol"/>
                <a:cs typeface="Symbol"/>
              </a:rPr>
              <a:t>⎞</a:t>
            </a:r>
            <a:r>
              <a:rPr dirty="0" sz="1200" spc="-425">
                <a:latin typeface="Times New Roman"/>
                <a:cs typeface="Times New Roman"/>
              </a:rPr>
              <a:t>	</a:t>
            </a:r>
            <a:r>
              <a:rPr dirty="0" baseline="-6944" sz="1800" spc="-637">
                <a:latin typeface="Symbol"/>
                <a:cs typeface="Symbol"/>
              </a:rPr>
              <a:t>⎛</a:t>
            </a:r>
            <a:r>
              <a:rPr dirty="0" baseline="-6944" sz="1800" spc="-150">
                <a:latin typeface="Times New Roman"/>
                <a:cs typeface="Times New Roman"/>
              </a:rPr>
              <a:t> </a:t>
            </a:r>
            <a:r>
              <a:rPr dirty="0" baseline="-2314" sz="1800" spc="15" i="1">
                <a:latin typeface="Times New Roman"/>
                <a:cs typeface="Times New Roman"/>
              </a:rPr>
              <a:t>X</a:t>
            </a:r>
            <a:endParaRPr baseline="-2314" sz="1800">
              <a:latin typeface="Times New Roman"/>
              <a:cs typeface="Times New Roman"/>
            </a:endParaRPr>
          </a:p>
          <a:p>
            <a:pPr marL="142875">
              <a:lnSpc>
                <a:spcPts val="1205"/>
              </a:lnSpc>
              <a:tabLst>
                <a:tab pos="1011555" algn="l"/>
              </a:tabLst>
            </a:pPr>
            <a:r>
              <a:rPr dirty="0" sz="1200" spc="10" i="1">
                <a:latin typeface="Times New Roman"/>
                <a:cs typeface="Times New Roman"/>
              </a:rPr>
              <a:t>X	</a:t>
            </a:r>
            <a:r>
              <a:rPr dirty="0" sz="1200" spc="10" b="1">
                <a:latin typeface="Times New Roman"/>
                <a:cs typeface="Times New Roman"/>
              </a:rPr>
              <a:t>U</a:t>
            </a:r>
            <a:endParaRPr sz="1200">
              <a:latin typeface="Times New Roman"/>
              <a:cs typeface="Times New Roman"/>
            </a:endParaRPr>
          </a:p>
        </p:txBody>
      </p:sp>
      <p:sp>
        <p:nvSpPr>
          <p:cNvPr id="25" name="object 25"/>
          <p:cNvSpPr txBox="1"/>
          <p:nvPr/>
        </p:nvSpPr>
        <p:spPr>
          <a:xfrm>
            <a:off x="1869470" y="2525625"/>
            <a:ext cx="1779270" cy="211454"/>
          </a:xfrm>
          <a:prstGeom prst="rect">
            <a:avLst/>
          </a:prstGeom>
        </p:spPr>
        <p:txBody>
          <a:bodyPr wrap="square" lIns="0" tIns="14604" rIns="0" bIns="0" rtlCol="0" vert="horz">
            <a:spAutoFit/>
          </a:bodyPr>
          <a:lstStyle/>
          <a:p>
            <a:pPr marL="25400">
              <a:lnSpc>
                <a:spcPct val="100000"/>
              </a:lnSpc>
              <a:spcBef>
                <a:spcPts val="114"/>
              </a:spcBef>
              <a:tabLst>
                <a:tab pos="1013460" algn="l"/>
              </a:tabLst>
            </a:pPr>
            <a:r>
              <a:rPr dirty="0" sz="1200" spc="5">
                <a:latin typeface="Times New Roman"/>
                <a:cs typeface="Times New Roman"/>
              </a:rPr>
              <a:t>Write </a:t>
            </a:r>
            <a:r>
              <a:rPr dirty="0" sz="1200" spc="310">
                <a:latin typeface="Times New Roman"/>
                <a:cs typeface="Times New Roman"/>
              </a:rPr>
              <a:t> </a:t>
            </a:r>
            <a:r>
              <a:rPr dirty="0" sz="1200" spc="10" b="1">
                <a:latin typeface="Times New Roman"/>
                <a:cs typeface="Times New Roman"/>
              </a:rPr>
              <a:t>X</a:t>
            </a:r>
            <a:r>
              <a:rPr dirty="0" sz="1200" spc="195" b="1">
                <a:latin typeface="Times New Roman"/>
                <a:cs typeface="Times New Roman"/>
              </a:rPr>
              <a:t> </a:t>
            </a:r>
            <a:r>
              <a:rPr dirty="0" sz="1200" spc="5">
                <a:latin typeface="Symbol"/>
                <a:cs typeface="Symbol"/>
              </a:rPr>
              <a:t></a:t>
            </a:r>
            <a:r>
              <a:rPr dirty="0" sz="1200" spc="-5">
                <a:latin typeface="Times New Roman"/>
                <a:cs typeface="Times New Roman"/>
              </a:rPr>
              <a:t> </a:t>
            </a:r>
            <a:r>
              <a:rPr dirty="0" baseline="32407" sz="1800" spc="-637">
                <a:latin typeface="Symbol"/>
                <a:cs typeface="Symbol"/>
              </a:rPr>
              <a:t>⎜</a:t>
            </a:r>
            <a:r>
              <a:rPr dirty="0" baseline="32407" sz="1800" spc="-637">
                <a:latin typeface="Times New Roman"/>
                <a:cs typeface="Times New Roman"/>
              </a:rPr>
              <a:t>	</a:t>
            </a:r>
            <a:r>
              <a:rPr dirty="0" baseline="47619" sz="1050" spc="7">
                <a:latin typeface="Times New Roman"/>
                <a:cs typeface="Times New Roman"/>
              </a:rPr>
              <a:t>2 </a:t>
            </a:r>
            <a:r>
              <a:rPr dirty="0" baseline="32407" sz="1800" spc="-637">
                <a:latin typeface="Symbol"/>
                <a:cs typeface="Symbol"/>
              </a:rPr>
              <a:t>⎟</a:t>
            </a:r>
            <a:r>
              <a:rPr dirty="0" baseline="32407" sz="1800" spc="-89">
                <a:latin typeface="Times New Roman"/>
                <a:cs typeface="Times New Roman"/>
              </a:rPr>
              <a:t> </a:t>
            </a:r>
            <a:r>
              <a:rPr dirty="0" sz="1200" spc="5">
                <a:latin typeface="Times New Roman"/>
                <a:cs typeface="Times New Roman"/>
              </a:rPr>
              <a:t>as </a:t>
            </a:r>
            <a:r>
              <a:rPr dirty="0" sz="1200" spc="10" b="1">
                <a:latin typeface="Times New Roman"/>
                <a:cs typeface="Times New Roman"/>
              </a:rPr>
              <a:t>X </a:t>
            </a:r>
            <a:r>
              <a:rPr dirty="0" sz="1200" spc="5">
                <a:latin typeface="Symbol"/>
                <a:cs typeface="Symbol"/>
              </a:rPr>
              <a:t></a:t>
            </a:r>
            <a:r>
              <a:rPr dirty="0" sz="1200" spc="-45">
                <a:latin typeface="Times New Roman"/>
                <a:cs typeface="Times New Roman"/>
              </a:rPr>
              <a:t> </a:t>
            </a:r>
            <a:r>
              <a:rPr dirty="0" baseline="37037" sz="1800" spc="-1177">
                <a:latin typeface="Symbol"/>
                <a:cs typeface="Symbol"/>
              </a:rPr>
              <a:t>⎛</a:t>
            </a:r>
            <a:endParaRPr baseline="37037" sz="1800">
              <a:latin typeface="Symbol"/>
              <a:cs typeface="Symbol"/>
            </a:endParaRPr>
          </a:p>
        </p:txBody>
      </p:sp>
      <p:sp>
        <p:nvSpPr>
          <p:cNvPr id="26" name="object 26"/>
          <p:cNvSpPr txBox="1"/>
          <p:nvPr/>
        </p:nvSpPr>
        <p:spPr>
          <a:xfrm>
            <a:off x="2704338" y="3279315"/>
            <a:ext cx="72390" cy="211454"/>
          </a:xfrm>
          <a:prstGeom prst="rect">
            <a:avLst/>
          </a:prstGeom>
        </p:spPr>
        <p:txBody>
          <a:bodyPr wrap="square" lIns="0" tIns="14604" rIns="0" bIns="0" rtlCol="0" vert="horz">
            <a:spAutoFit/>
          </a:bodyPr>
          <a:lstStyle/>
          <a:p>
            <a:pPr>
              <a:lnSpc>
                <a:spcPct val="100000"/>
              </a:lnSpc>
              <a:spcBef>
                <a:spcPts val="114"/>
              </a:spcBef>
            </a:pPr>
            <a:r>
              <a:rPr dirty="0" sz="1200" spc="-425">
                <a:latin typeface="Symbol"/>
                <a:cs typeface="Symbol"/>
              </a:rPr>
              <a:t>⎜</a:t>
            </a:r>
            <a:endParaRPr sz="1200">
              <a:latin typeface="Symbol"/>
              <a:cs typeface="Symbol"/>
            </a:endParaRPr>
          </a:p>
        </p:txBody>
      </p:sp>
      <p:sp>
        <p:nvSpPr>
          <p:cNvPr id="27" name="object 27"/>
          <p:cNvSpPr txBox="1"/>
          <p:nvPr/>
        </p:nvSpPr>
        <p:spPr>
          <a:xfrm>
            <a:off x="2780552" y="3292264"/>
            <a:ext cx="445134" cy="211454"/>
          </a:xfrm>
          <a:prstGeom prst="rect">
            <a:avLst/>
          </a:prstGeom>
        </p:spPr>
        <p:txBody>
          <a:bodyPr wrap="square" lIns="0" tIns="14604" rIns="0" bIns="0" rtlCol="0" vert="horz">
            <a:spAutoFit/>
          </a:bodyPr>
          <a:lstStyle/>
          <a:p>
            <a:pPr>
              <a:lnSpc>
                <a:spcPct val="100000"/>
              </a:lnSpc>
              <a:spcBef>
                <a:spcPts val="114"/>
              </a:spcBef>
              <a:tabLst>
                <a:tab pos="255904" algn="l"/>
              </a:tabLst>
            </a:pPr>
            <a:r>
              <a:rPr dirty="0" sz="1200" spc="-425">
                <a:latin typeface="Symbol"/>
                <a:cs typeface="Symbol"/>
              </a:rPr>
              <a:t>⎜</a:t>
            </a:r>
            <a:r>
              <a:rPr dirty="0" sz="1200" spc="-425">
                <a:latin typeface="Times New Roman"/>
                <a:cs typeface="Times New Roman"/>
              </a:rPr>
              <a:t>	</a:t>
            </a:r>
            <a:r>
              <a:rPr dirty="0" sz="1200" spc="-425">
                <a:latin typeface="Symbol"/>
                <a:cs typeface="Symbol"/>
              </a:rPr>
              <a:t>⎟</a:t>
            </a:r>
            <a:r>
              <a:rPr dirty="0" sz="1200" spc="70">
                <a:latin typeface="Times New Roman"/>
                <a:cs typeface="Times New Roman"/>
              </a:rPr>
              <a:t> </a:t>
            </a:r>
            <a:r>
              <a:rPr dirty="0" sz="1200" spc="-1000">
                <a:latin typeface="Symbol"/>
                <a:cs typeface="Symbol"/>
              </a:rPr>
              <a:t>⎜</a:t>
            </a:r>
            <a:endParaRPr sz="1200">
              <a:latin typeface="Symbol"/>
              <a:cs typeface="Symbol"/>
            </a:endParaRPr>
          </a:p>
        </p:txBody>
      </p:sp>
      <p:sp>
        <p:nvSpPr>
          <p:cNvPr id="28" name="object 28"/>
          <p:cNvSpPr txBox="1"/>
          <p:nvPr/>
        </p:nvSpPr>
        <p:spPr>
          <a:xfrm>
            <a:off x="3349750" y="3409213"/>
            <a:ext cx="62865" cy="133985"/>
          </a:xfrm>
          <a:prstGeom prst="rect">
            <a:avLst/>
          </a:prstGeom>
        </p:spPr>
        <p:txBody>
          <a:bodyPr wrap="square" lIns="0" tIns="13970" rIns="0" bIns="0" rtlCol="0" vert="horz">
            <a:spAutoFit/>
          </a:bodyPr>
          <a:lstStyle/>
          <a:p>
            <a:pPr>
              <a:lnSpc>
                <a:spcPct val="100000"/>
              </a:lnSpc>
              <a:spcBef>
                <a:spcPts val="110"/>
              </a:spcBef>
            </a:pPr>
            <a:r>
              <a:rPr dirty="0" sz="700" spc="5" i="1">
                <a:latin typeface="Times New Roman"/>
                <a:cs typeface="Times New Roman"/>
              </a:rPr>
              <a:t>T</a:t>
            </a:r>
            <a:endParaRPr sz="700">
              <a:latin typeface="Times New Roman"/>
              <a:cs typeface="Times New Roman"/>
            </a:endParaRPr>
          </a:p>
        </p:txBody>
      </p:sp>
      <p:sp>
        <p:nvSpPr>
          <p:cNvPr id="29" name="object 29"/>
          <p:cNvSpPr txBox="1"/>
          <p:nvPr/>
        </p:nvSpPr>
        <p:spPr>
          <a:xfrm>
            <a:off x="2141999" y="3279299"/>
            <a:ext cx="1856739" cy="386715"/>
          </a:xfrm>
          <a:prstGeom prst="rect">
            <a:avLst/>
          </a:prstGeom>
        </p:spPr>
        <p:txBody>
          <a:bodyPr wrap="square" lIns="0" tIns="14604" rIns="0" bIns="0" rtlCol="0" vert="horz">
            <a:spAutoFit/>
          </a:bodyPr>
          <a:lstStyle/>
          <a:p>
            <a:pPr algn="r" marR="5080">
              <a:lnSpc>
                <a:spcPts val="1410"/>
              </a:lnSpc>
              <a:spcBef>
                <a:spcPts val="114"/>
              </a:spcBef>
            </a:pPr>
            <a:r>
              <a:rPr dirty="0" baseline="-4629" sz="1800" spc="-480">
                <a:latin typeface="Symbol"/>
                <a:cs typeface="Symbol"/>
              </a:rPr>
              <a:t>⎟</a:t>
            </a:r>
            <a:r>
              <a:rPr dirty="0" sz="1200" spc="-425">
                <a:latin typeface="Symbol"/>
                <a:cs typeface="Symbol"/>
              </a:rPr>
              <a:t>⎟</a:t>
            </a:r>
            <a:endParaRPr sz="1200">
              <a:latin typeface="Symbol"/>
              <a:cs typeface="Symbol"/>
            </a:endParaRPr>
          </a:p>
          <a:p>
            <a:pPr algn="r" marR="5080">
              <a:lnSpc>
                <a:spcPts val="1410"/>
              </a:lnSpc>
              <a:tabLst>
                <a:tab pos="215265" algn="l"/>
                <a:tab pos="561975" algn="l"/>
                <a:tab pos="1210310" algn="l"/>
                <a:tab pos="1594485" algn="l"/>
              </a:tabLst>
            </a:pPr>
            <a:r>
              <a:rPr dirty="0" sz="1200" spc="-425">
                <a:latin typeface="Symbol"/>
                <a:cs typeface="Symbol"/>
              </a:rPr>
              <a:t>⎝</a:t>
            </a:r>
            <a:r>
              <a:rPr dirty="0" sz="1200" spc="-425">
                <a:latin typeface="Times New Roman"/>
                <a:cs typeface="Times New Roman"/>
              </a:rPr>
              <a:t>	</a:t>
            </a:r>
            <a:r>
              <a:rPr dirty="0" sz="1200" spc="-425">
                <a:latin typeface="Symbol"/>
                <a:cs typeface="Symbol"/>
              </a:rPr>
              <a:t>⎠</a:t>
            </a:r>
            <a:r>
              <a:rPr dirty="0" sz="1200" spc="-425">
                <a:latin typeface="Times New Roman"/>
                <a:cs typeface="Times New Roman"/>
              </a:rPr>
              <a:t>	</a:t>
            </a:r>
            <a:r>
              <a:rPr dirty="0" baseline="-4629" sz="1800" spc="-540">
                <a:latin typeface="Symbol"/>
                <a:cs typeface="Symbol"/>
              </a:rPr>
              <a:t>⎝</a:t>
            </a:r>
            <a:r>
              <a:rPr dirty="0" sz="1200" spc="-360">
                <a:latin typeface="Symbol"/>
                <a:cs typeface="Symbol"/>
              </a:rPr>
              <a:t>⎝</a:t>
            </a:r>
            <a:r>
              <a:rPr dirty="0" sz="1200" spc="655">
                <a:latin typeface="Times New Roman"/>
                <a:cs typeface="Times New Roman"/>
              </a:rPr>
              <a:t> </a:t>
            </a:r>
            <a:r>
              <a:rPr dirty="0" sz="700" i="1">
                <a:latin typeface="Times New Roman"/>
                <a:cs typeface="Times New Roman"/>
              </a:rPr>
              <a:t>v</a:t>
            </a:r>
            <a:r>
              <a:rPr dirty="0" sz="700" spc="105" i="1">
                <a:latin typeface="Times New Roman"/>
                <a:cs typeface="Times New Roman"/>
              </a:rPr>
              <a:t> </a:t>
            </a:r>
            <a:r>
              <a:rPr dirty="0" sz="1200" spc="-425">
                <a:latin typeface="Symbol"/>
                <a:cs typeface="Symbol"/>
              </a:rPr>
              <a:t>⎠</a:t>
            </a:r>
            <a:r>
              <a:rPr dirty="0" sz="1200" spc="155">
                <a:latin typeface="Times New Roman"/>
                <a:cs typeface="Times New Roman"/>
              </a:rPr>
              <a:t> </a:t>
            </a:r>
            <a:r>
              <a:rPr dirty="0" sz="1200" spc="-425">
                <a:latin typeface="Symbol"/>
                <a:cs typeface="Symbol"/>
              </a:rPr>
              <a:t>⎝</a:t>
            </a:r>
            <a:r>
              <a:rPr dirty="0" sz="1200" spc="-425">
                <a:latin typeface="Times New Roman"/>
                <a:cs typeface="Times New Roman"/>
              </a:rPr>
              <a:t>	</a:t>
            </a:r>
            <a:r>
              <a:rPr dirty="0" sz="700" i="1">
                <a:latin typeface="Times New Roman"/>
                <a:cs typeface="Times New Roman"/>
              </a:rPr>
              <a:t>uv	vv</a:t>
            </a:r>
            <a:r>
              <a:rPr dirty="0" sz="700" spc="20" i="1">
                <a:latin typeface="Times New Roman"/>
                <a:cs typeface="Times New Roman"/>
              </a:rPr>
              <a:t> </a:t>
            </a:r>
            <a:r>
              <a:rPr dirty="0" sz="1200" spc="-370">
                <a:latin typeface="Symbol"/>
                <a:cs typeface="Symbol"/>
              </a:rPr>
              <a:t>⎠</a:t>
            </a:r>
            <a:r>
              <a:rPr dirty="0" baseline="-4629" sz="1800" spc="-555">
                <a:latin typeface="Symbol"/>
                <a:cs typeface="Symbol"/>
              </a:rPr>
              <a:t>⎠</a:t>
            </a:r>
            <a:endParaRPr baseline="-4629" sz="1800">
              <a:latin typeface="Symbol"/>
              <a:cs typeface="Symbol"/>
            </a:endParaRPr>
          </a:p>
        </p:txBody>
      </p:sp>
      <p:sp>
        <p:nvSpPr>
          <p:cNvPr id="30" name="object 30"/>
          <p:cNvSpPr txBox="1"/>
          <p:nvPr/>
        </p:nvSpPr>
        <p:spPr>
          <a:xfrm>
            <a:off x="3595622" y="3220617"/>
            <a:ext cx="428625" cy="211454"/>
          </a:xfrm>
          <a:prstGeom prst="rect">
            <a:avLst/>
          </a:prstGeom>
        </p:spPr>
        <p:txBody>
          <a:bodyPr wrap="square" lIns="0" tIns="14604" rIns="0" bIns="0" rtlCol="0" vert="horz">
            <a:spAutoFit/>
          </a:bodyPr>
          <a:lstStyle/>
          <a:p>
            <a:pPr marL="25400">
              <a:lnSpc>
                <a:spcPct val="100000"/>
              </a:lnSpc>
              <a:spcBef>
                <a:spcPts val="114"/>
              </a:spcBef>
            </a:pPr>
            <a:r>
              <a:rPr dirty="0" baseline="13888" sz="1800" spc="52" b="1">
                <a:latin typeface="Times New Roman"/>
                <a:cs typeface="Times New Roman"/>
              </a:rPr>
              <a:t>Σ</a:t>
            </a:r>
            <a:r>
              <a:rPr dirty="0" sz="700" spc="35" i="1">
                <a:latin typeface="Times New Roman"/>
                <a:cs typeface="Times New Roman"/>
              </a:rPr>
              <a:t>uv</a:t>
            </a:r>
            <a:r>
              <a:rPr dirty="0" sz="700" spc="20" i="1">
                <a:latin typeface="Times New Roman"/>
                <a:cs typeface="Times New Roman"/>
              </a:rPr>
              <a:t> </a:t>
            </a:r>
            <a:r>
              <a:rPr dirty="0" baseline="9259" sz="1800" spc="-832">
                <a:latin typeface="Symbol"/>
                <a:cs typeface="Symbol"/>
              </a:rPr>
              <a:t>⎞</a:t>
            </a:r>
            <a:r>
              <a:rPr dirty="0" baseline="13888" sz="1800" spc="-832">
                <a:latin typeface="Symbol"/>
                <a:cs typeface="Symbol"/>
              </a:rPr>
              <a:t>⎞</a:t>
            </a:r>
            <a:endParaRPr baseline="13888" sz="1800">
              <a:latin typeface="Symbol"/>
              <a:cs typeface="Symbol"/>
            </a:endParaRPr>
          </a:p>
        </p:txBody>
      </p:sp>
      <p:sp>
        <p:nvSpPr>
          <p:cNvPr id="31" name="object 31"/>
          <p:cNvSpPr txBox="1"/>
          <p:nvPr/>
        </p:nvSpPr>
        <p:spPr>
          <a:xfrm>
            <a:off x="2859787" y="3414169"/>
            <a:ext cx="877569" cy="211454"/>
          </a:xfrm>
          <a:prstGeom prst="rect">
            <a:avLst/>
          </a:prstGeom>
        </p:spPr>
        <p:txBody>
          <a:bodyPr wrap="square" lIns="0" tIns="14604" rIns="0" bIns="0" rtlCol="0" vert="horz">
            <a:spAutoFit/>
          </a:bodyPr>
          <a:lstStyle/>
          <a:p>
            <a:pPr>
              <a:lnSpc>
                <a:spcPct val="100000"/>
              </a:lnSpc>
              <a:spcBef>
                <a:spcPts val="114"/>
              </a:spcBef>
              <a:tabLst>
                <a:tab pos="379730" algn="l"/>
                <a:tab pos="763270" algn="l"/>
              </a:tabLst>
            </a:pPr>
            <a:r>
              <a:rPr dirty="0" sz="1200" spc="5" b="1">
                <a:latin typeface="Times New Roman"/>
                <a:cs typeface="Times New Roman"/>
              </a:rPr>
              <a:t>μ</a:t>
            </a:r>
            <a:r>
              <a:rPr dirty="0" sz="1200" spc="5" b="1">
                <a:latin typeface="Times New Roman"/>
                <a:cs typeface="Times New Roman"/>
              </a:rPr>
              <a:t>	</a:t>
            </a:r>
            <a:r>
              <a:rPr dirty="0" sz="1200" spc="10" b="1">
                <a:latin typeface="Times New Roman"/>
                <a:cs typeface="Times New Roman"/>
              </a:rPr>
              <a:t>Σ</a:t>
            </a:r>
            <a:r>
              <a:rPr dirty="0" sz="1200" spc="10" b="1">
                <a:latin typeface="Times New Roman"/>
                <a:cs typeface="Times New Roman"/>
              </a:rPr>
              <a:t>	</a:t>
            </a:r>
            <a:r>
              <a:rPr dirty="0" sz="1200" spc="10" b="1">
                <a:latin typeface="Times New Roman"/>
                <a:cs typeface="Times New Roman"/>
              </a:rPr>
              <a:t>Σ</a:t>
            </a:r>
            <a:endParaRPr sz="1200">
              <a:latin typeface="Times New Roman"/>
              <a:cs typeface="Times New Roman"/>
            </a:endParaRPr>
          </a:p>
        </p:txBody>
      </p:sp>
      <p:sp>
        <p:nvSpPr>
          <p:cNvPr id="32" name="object 32"/>
          <p:cNvSpPr txBox="1"/>
          <p:nvPr/>
        </p:nvSpPr>
        <p:spPr>
          <a:xfrm>
            <a:off x="2116599" y="3195513"/>
            <a:ext cx="1360805" cy="211454"/>
          </a:xfrm>
          <a:prstGeom prst="rect">
            <a:avLst/>
          </a:prstGeom>
        </p:spPr>
        <p:txBody>
          <a:bodyPr wrap="square" lIns="0" tIns="14604" rIns="0" bIns="0" rtlCol="0" vert="horz">
            <a:spAutoFit/>
          </a:bodyPr>
          <a:lstStyle/>
          <a:p>
            <a:pPr marL="25400">
              <a:lnSpc>
                <a:spcPct val="100000"/>
              </a:lnSpc>
              <a:spcBef>
                <a:spcPts val="114"/>
              </a:spcBef>
            </a:pPr>
            <a:r>
              <a:rPr dirty="0" sz="1200" spc="-425">
                <a:latin typeface="Symbol"/>
                <a:cs typeface="Symbol"/>
              </a:rPr>
              <a:t>⎛</a:t>
            </a:r>
            <a:r>
              <a:rPr dirty="0" sz="1200" spc="-130">
                <a:latin typeface="Times New Roman"/>
                <a:cs typeface="Times New Roman"/>
              </a:rPr>
              <a:t> </a:t>
            </a:r>
            <a:r>
              <a:rPr dirty="0" baseline="4629" sz="1800" spc="15" b="1">
                <a:latin typeface="Times New Roman"/>
                <a:cs typeface="Times New Roman"/>
              </a:rPr>
              <a:t>U </a:t>
            </a:r>
            <a:r>
              <a:rPr dirty="0" sz="1200" spc="-425">
                <a:latin typeface="Symbol"/>
                <a:cs typeface="Symbol"/>
              </a:rPr>
              <a:t>⎞</a:t>
            </a:r>
            <a:r>
              <a:rPr dirty="0" sz="1200" spc="-35">
                <a:latin typeface="Times New Roman"/>
                <a:cs typeface="Times New Roman"/>
              </a:rPr>
              <a:t> </a:t>
            </a:r>
            <a:r>
              <a:rPr dirty="0" baseline="-37037" sz="1800" spc="7">
                <a:latin typeface="Times New Roman"/>
                <a:cs typeface="Times New Roman"/>
              </a:rPr>
              <a:t>~ </a:t>
            </a:r>
            <a:r>
              <a:rPr dirty="0" baseline="-37037" sz="1800" spc="-330">
                <a:latin typeface="Times New Roman"/>
                <a:cs typeface="Times New Roman"/>
              </a:rPr>
              <a:t>N</a:t>
            </a:r>
            <a:r>
              <a:rPr dirty="0" baseline="4629" sz="1800" spc="-330">
                <a:latin typeface="Symbol"/>
                <a:cs typeface="Symbol"/>
              </a:rPr>
              <a:t>⎛</a:t>
            </a:r>
            <a:r>
              <a:rPr dirty="0" sz="1200" spc="-220">
                <a:latin typeface="Symbol"/>
                <a:cs typeface="Symbol"/>
              </a:rPr>
              <a:t>⎛</a:t>
            </a:r>
            <a:r>
              <a:rPr dirty="0" sz="1200" spc="-220">
                <a:latin typeface="Times New Roman"/>
                <a:cs typeface="Times New Roman"/>
              </a:rPr>
              <a:t> </a:t>
            </a:r>
            <a:r>
              <a:rPr dirty="0" baseline="4629" sz="1800" spc="75" b="1">
                <a:latin typeface="Times New Roman"/>
                <a:cs typeface="Times New Roman"/>
              </a:rPr>
              <a:t>μ</a:t>
            </a:r>
            <a:r>
              <a:rPr dirty="0" baseline="-15873" sz="1050" spc="75" i="1">
                <a:latin typeface="Times New Roman"/>
                <a:cs typeface="Times New Roman"/>
              </a:rPr>
              <a:t>u </a:t>
            </a:r>
            <a:r>
              <a:rPr dirty="0" sz="1200" spc="-204">
                <a:latin typeface="Symbol"/>
                <a:cs typeface="Symbol"/>
              </a:rPr>
              <a:t>⎞</a:t>
            </a:r>
            <a:r>
              <a:rPr dirty="0" baseline="-37037" sz="1800" spc="-307">
                <a:latin typeface="Times New Roman"/>
                <a:cs typeface="Times New Roman"/>
              </a:rPr>
              <a:t>, </a:t>
            </a:r>
            <a:r>
              <a:rPr dirty="0" sz="1200" spc="-425">
                <a:latin typeface="Symbol"/>
                <a:cs typeface="Symbol"/>
              </a:rPr>
              <a:t>⎛</a:t>
            </a:r>
            <a:r>
              <a:rPr dirty="0" sz="1200" spc="-290">
                <a:latin typeface="Times New Roman"/>
                <a:cs typeface="Times New Roman"/>
              </a:rPr>
              <a:t> </a:t>
            </a:r>
            <a:r>
              <a:rPr dirty="0" baseline="4629" sz="1800" spc="-569" b="1">
                <a:latin typeface="Times New Roman"/>
                <a:cs typeface="Times New Roman"/>
              </a:rPr>
              <a:t>Σ</a:t>
            </a:r>
            <a:r>
              <a:rPr dirty="0" baseline="-15873" sz="1050" spc="-569" i="1">
                <a:latin typeface="Times New Roman"/>
                <a:cs typeface="Times New Roman"/>
              </a:rPr>
              <a:t>uu</a:t>
            </a:r>
            <a:endParaRPr baseline="-15873" sz="1050">
              <a:latin typeface="Times New Roman"/>
              <a:cs typeface="Times New Roman"/>
            </a:endParaRPr>
          </a:p>
        </p:txBody>
      </p:sp>
      <p:sp>
        <p:nvSpPr>
          <p:cNvPr id="33" name="object 33"/>
          <p:cNvSpPr txBox="1"/>
          <p:nvPr/>
        </p:nvSpPr>
        <p:spPr>
          <a:xfrm>
            <a:off x="1855459" y="3297590"/>
            <a:ext cx="574675" cy="329565"/>
          </a:xfrm>
          <a:prstGeom prst="rect">
            <a:avLst/>
          </a:prstGeom>
        </p:spPr>
        <p:txBody>
          <a:bodyPr wrap="square" lIns="0" tIns="14604" rIns="0" bIns="0" rtlCol="0" vert="horz">
            <a:spAutoFit/>
          </a:bodyPr>
          <a:lstStyle/>
          <a:p>
            <a:pPr>
              <a:lnSpc>
                <a:spcPts val="1185"/>
              </a:lnSpc>
              <a:spcBef>
                <a:spcPts val="114"/>
              </a:spcBef>
              <a:tabLst>
                <a:tab pos="286385" algn="l"/>
                <a:tab pos="501650" algn="l"/>
              </a:tabLst>
            </a:pPr>
            <a:r>
              <a:rPr dirty="0" sz="1200" spc="5">
                <a:latin typeface="Times New Roman"/>
                <a:cs typeface="Times New Roman"/>
              </a:rPr>
              <a:t>IF</a:t>
            </a:r>
            <a:r>
              <a:rPr dirty="0" sz="1200" spc="5">
                <a:latin typeface="Times New Roman"/>
                <a:cs typeface="Times New Roman"/>
              </a:rPr>
              <a:t>	</a:t>
            </a:r>
            <a:r>
              <a:rPr dirty="0" sz="1200" spc="-425">
                <a:latin typeface="Symbol"/>
                <a:cs typeface="Symbol"/>
              </a:rPr>
              <a:t>⎜</a:t>
            </a:r>
            <a:r>
              <a:rPr dirty="0" sz="1200" spc="-425">
                <a:latin typeface="Times New Roman"/>
                <a:cs typeface="Times New Roman"/>
              </a:rPr>
              <a:t>	</a:t>
            </a:r>
            <a:r>
              <a:rPr dirty="0" sz="1200" spc="-685">
                <a:latin typeface="Symbol"/>
                <a:cs typeface="Symbol"/>
              </a:rPr>
              <a:t>⎟</a:t>
            </a:r>
            <a:endParaRPr sz="1200">
              <a:latin typeface="Symbol"/>
              <a:cs typeface="Symbol"/>
            </a:endParaRPr>
          </a:p>
          <a:p>
            <a:pPr marL="367030">
              <a:lnSpc>
                <a:spcPts val="1185"/>
              </a:lnSpc>
            </a:pPr>
            <a:r>
              <a:rPr dirty="0" sz="1200" spc="10" b="1">
                <a:latin typeface="Times New Roman"/>
                <a:cs typeface="Times New Roman"/>
              </a:rPr>
              <a:t>V</a:t>
            </a:r>
            <a:endParaRPr sz="1200">
              <a:latin typeface="Times New Roman"/>
              <a:cs typeface="Times New Roman"/>
            </a:endParaRPr>
          </a:p>
        </p:txBody>
      </p:sp>
      <p:sp>
        <p:nvSpPr>
          <p:cNvPr id="34" name="object 34"/>
          <p:cNvSpPr txBox="1"/>
          <p:nvPr/>
        </p:nvSpPr>
        <p:spPr>
          <a:xfrm>
            <a:off x="1596897" y="3751295"/>
            <a:ext cx="2548255" cy="892175"/>
          </a:xfrm>
          <a:prstGeom prst="rect">
            <a:avLst/>
          </a:prstGeom>
        </p:spPr>
        <p:txBody>
          <a:bodyPr wrap="square" lIns="0" tIns="86995" rIns="0" bIns="0" rtlCol="0" vert="horz">
            <a:spAutoFit/>
          </a:bodyPr>
          <a:lstStyle/>
          <a:p>
            <a:pPr marL="239395">
              <a:lnSpc>
                <a:spcPct val="100000"/>
              </a:lnSpc>
              <a:spcBef>
                <a:spcPts val="685"/>
              </a:spcBef>
            </a:pPr>
            <a:r>
              <a:rPr dirty="0" sz="1000" spc="-5">
                <a:latin typeface="Tahoma"/>
                <a:cs typeface="Tahoma"/>
              </a:rPr>
              <a:t>THEN </a:t>
            </a:r>
            <a:r>
              <a:rPr dirty="0" sz="1000">
                <a:latin typeface="Tahoma"/>
                <a:cs typeface="Tahoma"/>
              </a:rPr>
              <a:t>U is </a:t>
            </a:r>
            <a:r>
              <a:rPr dirty="0" sz="1000" spc="-5">
                <a:latin typeface="Tahoma"/>
                <a:cs typeface="Tahoma"/>
              </a:rPr>
              <a:t>also distributed as </a:t>
            </a:r>
            <a:r>
              <a:rPr dirty="0" sz="1000">
                <a:latin typeface="Tahoma"/>
                <a:cs typeface="Tahoma"/>
              </a:rPr>
              <a:t>a</a:t>
            </a:r>
            <a:r>
              <a:rPr dirty="0" sz="1000" spc="-70">
                <a:latin typeface="Tahoma"/>
                <a:cs typeface="Tahoma"/>
              </a:rPr>
              <a:t> </a:t>
            </a:r>
            <a:r>
              <a:rPr dirty="0" sz="1000" spc="-5">
                <a:latin typeface="Tahoma"/>
                <a:cs typeface="Tahoma"/>
              </a:rPr>
              <a:t>Gaussian</a:t>
            </a:r>
            <a:endParaRPr sz="1000">
              <a:latin typeface="Tahoma"/>
              <a:cs typeface="Tahoma"/>
            </a:endParaRPr>
          </a:p>
          <a:p>
            <a:pPr marL="220345">
              <a:lnSpc>
                <a:spcPct val="100000"/>
              </a:lnSpc>
              <a:spcBef>
                <a:spcPts val="940"/>
              </a:spcBef>
            </a:pPr>
            <a:r>
              <a:rPr dirty="0" sz="1200" spc="10" b="1">
                <a:latin typeface="Times New Roman"/>
                <a:cs typeface="Times New Roman"/>
              </a:rPr>
              <a:t>U</a:t>
            </a:r>
            <a:r>
              <a:rPr dirty="0" sz="1200" spc="20" b="1">
                <a:latin typeface="Times New Roman"/>
                <a:cs typeface="Times New Roman"/>
              </a:rPr>
              <a:t> </a:t>
            </a:r>
            <a:r>
              <a:rPr dirty="0" sz="1200" spc="5">
                <a:latin typeface="Times New Roman"/>
                <a:cs typeface="Times New Roman"/>
              </a:rPr>
              <a:t>~</a:t>
            </a:r>
            <a:r>
              <a:rPr dirty="0" sz="1200" spc="95">
                <a:latin typeface="Times New Roman"/>
                <a:cs typeface="Times New Roman"/>
              </a:rPr>
              <a:t> </a:t>
            </a:r>
            <a:r>
              <a:rPr dirty="0" sz="1200" spc="85">
                <a:latin typeface="Times New Roman"/>
                <a:cs typeface="Times New Roman"/>
              </a:rPr>
              <a:t>N</a:t>
            </a:r>
            <a:r>
              <a:rPr dirty="0" sz="1600" spc="-180">
                <a:latin typeface="Symbol"/>
                <a:cs typeface="Symbol"/>
              </a:rPr>
              <a:t></a:t>
            </a:r>
            <a:r>
              <a:rPr dirty="0" sz="1200" spc="100" b="1">
                <a:latin typeface="Times New Roman"/>
                <a:cs typeface="Times New Roman"/>
              </a:rPr>
              <a:t>μ</a:t>
            </a:r>
            <a:r>
              <a:rPr dirty="0" baseline="-23809" sz="1050" i="1">
                <a:latin typeface="Times New Roman"/>
                <a:cs typeface="Times New Roman"/>
              </a:rPr>
              <a:t>u</a:t>
            </a:r>
            <a:r>
              <a:rPr dirty="0" baseline="-23809" sz="1050" i="1">
                <a:latin typeface="Times New Roman"/>
                <a:cs typeface="Times New Roman"/>
              </a:rPr>
              <a:t> </a:t>
            </a:r>
            <a:r>
              <a:rPr dirty="0" sz="1200">
                <a:latin typeface="Times New Roman"/>
                <a:cs typeface="Times New Roman"/>
              </a:rPr>
              <a:t>,</a:t>
            </a:r>
            <a:r>
              <a:rPr dirty="0" sz="1200" spc="-110">
                <a:latin typeface="Times New Roman"/>
                <a:cs typeface="Times New Roman"/>
              </a:rPr>
              <a:t> </a:t>
            </a:r>
            <a:r>
              <a:rPr dirty="0" sz="1200" spc="95" b="1">
                <a:latin typeface="Times New Roman"/>
                <a:cs typeface="Times New Roman"/>
              </a:rPr>
              <a:t>Σ</a:t>
            </a:r>
            <a:r>
              <a:rPr dirty="0" baseline="-23809" sz="1050" i="1">
                <a:latin typeface="Times New Roman"/>
                <a:cs typeface="Times New Roman"/>
              </a:rPr>
              <a:t>uu</a:t>
            </a:r>
            <a:r>
              <a:rPr dirty="0" baseline="-23809" sz="1050" spc="120" i="1">
                <a:latin typeface="Times New Roman"/>
                <a:cs typeface="Times New Roman"/>
              </a:rPr>
              <a:t> </a:t>
            </a:r>
            <a:r>
              <a:rPr dirty="0" sz="1600" spc="-114">
                <a:latin typeface="Symbol"/>
                <a:cs typeface="Symbol"/>
              </a:rPr>
              <a:t></a:t>
            </a:r>
            <a:endParaRPr sz="1600">
              <a:latin typeface="Symbol"/>
              <a:cs typeface="Symbol"/>
            </a:endParaRPr>
          </a:p>
          <a:p>
            <a:pPr marL="25400">
              <a:lnSpc>
                <a:spcPct val="100000"/>
              </a:lnSpc>
              <a:spcBef>
                <a:spcPts val="164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 </a:t>
            </a:r>
            <a:r>
              <a:rPr dirty="0" sz="450" spc="-5">
                <a:solidFill>
                  <a:srgbClr val="1B1B1B"/>
                </a:solidFill>
                <a:latin typeface="Tahoma"/>
                <a:cs typeface="Tahoma"/>
              </a:rPr>
              <a:t>Moore</a:t>
            </a:r>
            <a:endParaRPr sz="450">
              <a:latin typeface="Tahoma"/>
              <a:cs typeface="Tahoma"/>
            </a:endParaRPr>
          </a:p>
        </p:txBody>
      </p:sp>
      <p:sp>
        <p:nvSpPr>
          <p:cNvPr id="35" name="object 35"/>
          <p:cNvSpPr txBox="1"/>
          <p:nvPr/>
        </p:nvSpPr>
        <p:spPr>
          <a:xfrm>
            <a:off x="4299708" y="1629662"/>
            <a:ext cx="337820" cy="369570"/>
          </a:xfrm>
          <a:prstGeom prst="rect">
            <a:avLst/>
          </a:prstGeom>
        </p:spPr>
        <p:txBody>
          <a:bodyPr wrap="square" lIns="0" tIns="14604" rIns="0" bIns="0" rtlCol="0" vert="horz">
            <a:spAutoFit/>
          </a:bodyPr>
          <a:lstStyle/>
          <a:p>
            <a:pPr marL="25400">
              <a:lnSpc>
                <a:spcPts val="1345"/>
              </a:lnSpc>
              <a:spcBef>
                <a:spcPts val="114"/>
              </a:spcBef>
              <a:tabLst>
                <a:tab pos="240029" algn="l"/>
              </a:tabLst>
            </a:pPr>
            <a:r>
              <a:rPr dirty="0" sz="1200" spc="-425">
                <a:latin typeface="Symbol"/>
                <a:cs typeface="Symbol"/>
              </a:rPr>
              <a:t>⎜</a:t>
            </a:r>
            <a:r>
              <a:rPr dirty="0" sz="1200" spc="-425">
                <a:latin typeface="Times New Roman"/>
                <a:cs typeface="Times New Roman"/>
              </a:rPr>
              <a:t>	</a:t>
            </a:r>
            <a:r>
              <a:rPr dirty="0" sz="1200" spc="-484">
                <a:latin typeface="Symbol"/>
                <a:cs typeface="Symbol"/>
              </a:rPr>
              <a:t>⎟</a:t>
            </a:r>
            <a:endParaRPr sz="1200">
              <a:latin typeface="Symbol"/>
              <a:cs typeface="Symbol"/>
            </a:endParaRPr>
          </a:p>
          <a:p>
            <a:pPr marL="25400">
              <a:lnSpc>
                <a:spcPts val="1345"/>
              </a:lnSpc>
            </a:pPr>
            <a:r>
              <a:rPr dirty="0" sz="1200" spc="-425">
                <a:latin typeface="Symbol"/>
                <a:cs typeface="Symbol"/>
              </a:rPr>
              <a:t>⎝</a:t>
            </a:r>
            <a:r>
              <a:rPr dirty="0" sz="1200" spc="-185">
                <a:latin typeface="Times New Roman"/>
                <a:cs typeface="Times New Roman"/>
              </a:rPr>
              <a:t> </a:t>
            </a:r>
            <a:r>
              <a:rPr dirty="0" baseline="13888" sz="1800" spc="15" b="1">
                <a:latin typeface="Times New Roman"/>
                <a:cs typeface="Times New Roman"/>
              </a:rPr>
              <a:t>V</a:t>
            </a:r>
            <a:r>
              <a:rPr dirty="0" baseline="13888" sz="1800" spc="-254" b="1">
                <a:latin typeface="Times New Roman"/>
                <a:cs typeface="Times New Roman"/>
              </a:rPr>
              <a:t> </a:t>
            </a:r>
            <a:r>
              <a:rPr dirty="0" sz="1200" spc="-790">
                <a:latin typeface="Symbol"/>
                <a:cs typeface="Symbol"/>
              </a:rPr>
              <a:t>⎠</a:t>
            </a:r>
            <a:endParaRPr sz="1200">
              <a:latin typeface="Symbol"/>
              <a:cs typeface="Symbol"/>
            </a:endParaRPr>
          </a:p>
        </p:txBody>
      </p:sp>
      <p:sp>
        <p:nvSpPr>
          <p:cNvPr id="36" name="object 36"/>
          <p:cNvSpPr txBox="1"/>
          <p:nvPr/>
        </p:nvSpPr>
        <p:spPr>
          <a:xfrm>
            <a:off x="4325108" y="1531367"/>
            <a:ext cx="287020" cy="210820"/>
          </a:xfrm>
          <a:prstGeom prst="rect">
            <a:avLst/>
          </a:prstGeom>
        </p:spPr>
        <p:txBody>
          <a:bodyPr wrap="square" lIns="0" tIns="14604" rIns="0" bIns="0" rtlCol="0" vert="horz">
            <a:spAutoFit/>
          </a:bodyPr>
          <a:lstStyle/>
          <a:p>
            <a:pPr>
              <a:lnSpc>
                <a:spcPct val="100000"/>
              </a:lnSpc>
              <a:spcBef>
                <a:spcPts val="114"/>
              </a:spcBef>
            </a:pPr>
            <a:r>
              <a:rPr dirty="0" sz="1200" spc="-425">
                <a:latin typeface="Symbol"/>
                <a:cs typeface="Symbol"/>
              </a:rPr>
              <a:t>⎛</a:t>
            </a:r>
            <a:r>
              <a:rPr dirty="0" sz="1200" spc="-165">
                <a:latin typeface="Times New Roman"/>
                <a:cs typeface="Times New Roman"/>
              </a:rPr>
              <a:t> </a:t>
            </a:r>
            <a:r>
              <a:rPr dirty="0" baseline="4629" sz="1800" spc="15" b="1">
                <a:latin typeface="Times New Roman"/>
                <a:cs typeface="Times New Roman"/>
              </a:rPr>
              <a:t>U</a:t>
            </a:r>
            <a:r>
              <a:rPr dirty="0" baseline="4629" sz="1800" spc="-262" b="1">
                <a:latin typeface="Times New Roman"/>
                <a:cs typeface="Times New Roman"/>
              </a:rPr>
              <a:t> </a:t>
            </a:r>
            <a:r>
              <a:rPr dirty="0" sz="1200" spc="-994">
                <a:latin typeface="Symbol"/>
                <a:cs typeface="Symbol"/>
              </a:rPr>
              <a:t>⎞</a:t>
            </a:r>
            <a:endParaRPr sz="1200">
              <a:latin typeface="Symbol"/>
              <a:cs typeface="Symbol"/>
            </a:endParaRPr>
          </a:p>
        </p:txBody>
      </p:sp>
      <p:sp>
        <p:nvSpPr>
          <p:cNvPr id="37" name="object 37"/>
          <p:cNvSpPr txBox="1"/>
          <p:nvPr/>
        </p:nvSpPr>
        <p:spPr>
          <a:xfrm>
            <a:off x="4838700" y="1568196"/>
            <a:ext cx="520065" cy="352425"/>
          </a:xfrm>
          <a:prstGeom prst="rect">
            <a:avLst/>
          </a:prstGeom>
          <a:solidFill>
            <a:srgbClr val="00E4A8"/>
          </a:solidFill>
          <a:ln w="3175">
            <a:solidFill>
              <a:srgbClr val="000000"/>
            </a:solidFill>
          </a:ln>
        </p:spPr>
        <p:txBody>
          <a:bodyPr wrap="square" lIns="0" tIns="22860" rIns="0" bIns="0" rtlCol="0" vert="horz">
            <a:spAutoFit/>
          </a:bodyPr>
          <a:lstStyle/>
          <a:p>
            <a:pPr marL="135255" marR="38735" indent="-89535">
              <a:lnSpc>
                <a:spcPct val="100000"/>
              </a:lnSpc>
              <a:spcBef>
                <a:spcPts val="180"/>
              </a:spcBef>
            </a:pPr>
            <a:r>
              <a:rPr dirty="0" sz="1000">
                <a:latin typeface="Tahoma"/>
                <a:cs typeface="Tahoma"/>
              </a:rPr>
              <a:t>Margi</a:t>
            </a:r>
            <a:r>
              <a:rPr dirty="0" sz="1000" spc="-10">
                <a:latin typeface="Tahoma"/>
                <a:cs typeface="Tahoma"/>
              </a:rPr>
              <a:t>n</a:t>
            </a:r>
            <a:r>
              <a:rPr dirty="0" sz="1000">
                <a:latin typeface="Tahoma"/>
                <a:cs typeface="Tahoma"/>
              </a:rPr>
              <a:t>-  </a:t>
            </a:r>
            <a:r>
              <a:rPr dirty="0" sz="1000" spc="-5">
                <a:latin typeface="Tahoma"/>
                <a:cs typeface="Tahoma"/>
              </a:rPr>
              <a:t>alize</a:t>
            </a:r>
            <a:endParaRPr sz="1000">
              <a:latin typeface="Tahoma"/>
              <a:cs typeface="Tahoma"/>
            </a:endParaRPr>
          </a:p>
        </p:txBody>
      </p:sp>
      <p:sp>
        <p:nvSpPr>
          <p:cNvPr id="38" name="object 38"/>
          <p:cNvSpPr txBox="1"/>
          <p:nvPr/>
        </p:nvSpPr>
        <p:spPr>
          <a:xfrm>
            <a:off x="2633965" y="1618525"/>
            <a:ext cx="3140710" cy="782320"/>
          </a:xfrm>
          <a:prstGeom prst="rect">
            <a:avLst/>
          </a:prstGeom>
        </p:spPr>
        <p:txBody>
          <a:bodyPr wrap="square" lIns="0" tIns="13970" rIns="0" bIns="0" rtlCol="0" vert="horz">
            <a:spAutoFit/>
          </a:bodyPr>
          <a:lstStyle/>
          <a:p>
            <a:pPr algn="r" marR="30480">
              <a:lnSpc>
                <a:spcPct val="100000"/>
              </a:lnSpc>
              <a:spcBef>
                <a:spcPts val="110"/>
              </a:spcBef>
            </a:pPr>
            <a:r>
              <a:rPr dirty="0" sz="1200" spc="5" b="1">
                <a:latin typeface="Times New Roman"/>
                <a:cs typeface="Times New Roman"/>
              </a:rPr>
              <a:t>U</a:t>
            </a:r>
            <a:endParaRPr sz="1200">
              <a:latin typeface="Times New Roman"/>
              <a:cs typeface="Times New Roman"/>
            </a:endParaRPr>
          </a:p>
          <a:p>
            <a:pPr>
              <a:lnSpc>
                <a:spcPct val="100000"/>
              </a:lnSpc>
            </a:pPr>
            <a:endParaRPr sz="1300">
              <a:latin typeface="Times New Roman"/>
              <a:cs typeface="Times New Roman"/>
            </a:endParaRPr>
          </a:p>
          <a:p>
            <a:pPr>
              <a:lnSpc>
                <a:spcPct val="100000"/>
              </a:lnSpc>
              <a:spcBef>
                <a:spcPts val="15"/>
              </a:spcBef>
            </a:pPr>
            <a:endParaRPr sz="1350">
              <a:latin typeface="Times New Roman"/>
              <a:cs typeface="Times New Roman"/>
            </a:endParaRPr>
          </a:p>
          <a:p>
            <a:pPr marL="25400">
              <a:lnSpc>
                <a:spcPct val="100000"/>
              </a:lnSpc>
            </a:pPr>
            <a:r>
              <a:rPr dirty="0" sz="1200" spc="-425">
                <a:latin typeface="Symbol"/>
                <a:cs typeface="Symbol"/>
              </a:rPr>
              <a:t>⎛</a:t>
            </a:r>
            <a:r>
              <a:rPr dirty="0" sz="1200" spc="125">
                <a:latin typeface="Times New Roman"/>
                <a:cs typeface="Times New Roman"/>
              </a:rPr>
              <a:t> </a:t>
            </a:r>
            <a:r>
              <a:rPr dirty="0" baseline="4629" sz="1800" spc="15" i="1">
                <a:latin typeface="Times New Roman"/>
                <a:cs typeface="Times New Roman"/>
              </a:rPr>
              <a:t>X </a:t>
            </a:r>
            <a:r>
              <a:rPr dirty="0" baseline="-15873" sz="1050" spc="7">
                <a:latin typeface="Times New Roman"/>
                <a:cs typeface="Times New Roman"/>
              </a:rPr>
              <a:t>1</a:t>
            </a:r>
            <a:r>
              <a:rPr dirty="0" baseline="-15873" sz="1050" spc="-60">
                <a:latin typeface="Times New Roman"/>
                <a:cs typeface="Times New Roman"/>
              </a:rPr>
              <a:t> </a:t>
            </a:r>
            <a:r>
              <a:rPr dirty="0" sz="1200" spc="-425">
                <a:latin typeface="Symbol"/>
                <a:cs typeface="Symbol"/>
              </a:rPr>
              <a:t>⎞</a:t>
            </a:r>
            <a:endParaRPr sz="1200">
              <a:latin typeface="Symbol"/>
              <a:cs typeface="Symbol"/>
            </a:endParaRPr>
          </a:p>
        </p:txBody>
      </p:sp>
      <p:sp>
        <p:nvSpPr>
          <p:cNvPr id="39" name="object 39"/>
          <p:cNvSpPr/>
          <p:nvPr/>
        </p:nvSpPr>
        <p:spPr>
          <a:xfrm>
            <a:off x="4610100" y="1737360"/>
            <a:ext cx="228600" cy="43180"/>
          </a:xfrm>
          <a:custGeom>
            <a:avLst/>
            <a:gdLst/>
            <a:ahLst/>
            <a:cxnLst/>
            <a:rect l="l" t="t" r="r" b="b"/>
            <a:pathLst>
              <a:path w="228600" h="43180">
                <a:moveTo>
                  <a:pt x="185927" y="0"/>
                </a:moveTo>
                <a:lnTo>
                  <a:pt x="185927" y="42672"/>
                </a:lnTo>
                <a:lnTo>
                  <a:pt x="214883" y="28194"/>
                </a:lnTo>
                <a:lnTo>
                  <a:pt x="192786" y="28194"/>
                </a:lnTo>
                <a:lnTo>
                  <a:pt x="192786" y="14478"/>
                </a:lnTo>
                <a:lnTo>
                  <a:pt x="214884" y="14478"/>
                </a:lnTo>
                <a:lnTo>
                  <a:pt x="185927" y="0"/>
                </a:lnTo>
                <a:close/>
              </a:path>
              <a:path w="228600" h="43180">
                <a:moveTo>
                  <a:pt x="185927" y="14478"/>
                </a:moveTo>
                <a:lnTo>
                  <a:pt x="0" y="14478"/>
                </a:lnTo>
                <a:lnTo>
                  <a:pt x="0" y="28194"/>
                </a:lnTo>
                <a:lnTo>
                  <a:pt x="185927" y="28194"/>
                </a:lnTo>
                <a:lnTo>
                  <a:pt x="185927" y="14478"/>
                </a:lnTo>
                <a:close/>
              </a:path>
              <a:path w="228600" h="43180">
                <a:moveTo>
                  <a:pt x="214884" y="14478"/>
                </a:moveTo>
                <a:lnTo>
                  <a:pt x="192786" y="14478"/>
                </a:lnTo>
                <a:lnTo>
                  <a:pt x="192786" y="28194"/>
                </a:lnTo>
                <a:lnTo>
                  <a:pt x="214883" y="28194"/>
                </a:lnTo>
                <a:lnTo>
                  <a:pt x="228600" y="21336"/>
                </a:lnTo>
                <a:lnTo>
                  <a:pt x="214884" y="14478"/>
                </a:lnTo>
                <a:close/>
              </a:path>
            </a:pathLst>
          </a:custGeom>
          <a:solidFill>
            <a:srgbClr val="000000"/>
          </a:solidFill>
        </p:spPr>
        <p:txBody>
          <a:bodyPr wrap="square" lIns="0" tIns="0" rIns="0" bIns="0" rtlCol="0"/>
          <a:lstStyle/>
          <a:p/>
        </p:txBody>
      </p:sp>
      <p:sp>
        <p:nvSpPr>
          <p:cNvPr id="40" name="object 40"/>
          <p:cNvSpPr/>
          <p:nvPr/>
        </p:nvSpPr>
        <p:spPr>
          <a:xfrm>
            <a:off x="5372100" y="1737360"/>
            <a:ext cx="228600" cy="43180"/>
          </a:xfrm>
          <a:custGeom>
            <a:avLst/>
            <a:gdLst/>
            <a:ahLst/>
            <a:cxnLst/>
            <a:rect l="l" t="t" r="r" b="b"/>
            <a:pathLst>
              <a:path w="228600" h="43180">
                <a:moveTo>
                  <a:pt x="185927" y="0"/>
                </a:moveTo>
                <a:lnTo>
                  <a:pt x="185927" y="42672"/>
                </a:lnTo>
                <a:lnTo>
                  <a:pt x="214883" y="28194"/>
                </a:lnTo>
                <a:lnTo>
                  <a:pt x="192786" y="28194"/>
                </a:lnTo>
                <a:lnTo>
                  <a:pt x="192786" y="14478"/>
                </a:lnTo>
                <a:lnTo>
                  <a:pt x="214884" y="14478"/>
                </a:lnTo>
                <a:lnTo>
                  <a:pt x="185927" y="0"/>
                </a:lnTo>
                <a:close/>
              </a:path>
              <a:path w="228600" h="43180">
                <a:moveTo>
                  <a:pt x="185927" y="14478"/>
                </a:moveTo>
                <a:lnTo>
                  <a:pt x="0" y="14478"/>
                </a:lnTo>
                <a:lnTo>
                  <a:pt x="0" y="28194"/>
                </a:lnTo>
                <a:lnTo>
                  <a:pt x="185927" y="28194"/>
                </a:lnTo>
                <a:lnTo>
                  <a:pt x="185927" y="14478"/>
                </a:lnTo>
                <a:close/>
              </a:path>
              <a:path w="228600" h="43180">
                <a:moveTo>
                  <a:pt x="214884" y="14478"/>
                </a:moveTo>
                <a:lnTo>
                  <a:pt x="192786" y="14478"/>
                </a:lnTo>
                <a:lnTo>
                  <a:pt x="192786" y="28194"/>
                </a:lnTo>
                <a:lnTo>
                  <a:pt x="214883" y="28194"/>
                </a:lnTo>
                <a:lnTo>
                  <a:pt x="228600" y="21336"/>
                </a:lnTo>
                <a:lnTo>
                  <a:pt x="214884" y="14478"/>
                </a:lnTo>
                <a:close/>
              </a:path>
            </a:pathLst>
          </a:custGeom>
          <a:solidFill>
            <a:srgbClr val="000000"/>
          </a:solidFill>
        </p:spPr>
        <p:txBody>
          <a:bodyPr wrap="square" lIns="0" tIns="0" rIns="0" bIns="0" rtlCol="0"/>
          <a:lstStyle/>
          <a:p/>
        </p:txBody>
      </p:sp>
      <p:sp>
        <p:nvSpPr>
          <p:cNvPr id="41" name="object 41"/>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42" name="object 42"/>
          <p:cNvSpPr txBox="1"/>
          <p:nvPr/>
        </p:nvSpPr>
        <p:spPr>
          <a:xfrm>
            <a:off x="5926835" y="8726678"/>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40</a:t>
            </a:r>
            <a:endParaRPr sz="450">
              <a:latin typeface="Tahoma"/>
              <a:cs typeface="Tahoma"/>
            </a:endParaRPr>
          </a:p>
        </p:txBody>
      </p:sp>
      <p:sp>
        <p:nvSpPr>
          <p:cNvPr id="43" name="object 43"/>
          <p:cNvSpPr txBox="1"/>
          <p:nvPr/>
        </p:nvSpPr>
        <p:spPr>
          <a:xfrm>
            <a:off x="1828038" y="5571236"/>
            <a:ext cx="2376170" cy="696595"/>
          </a:xfrm>
          <a:prstGeom prst="rect">
            <a:avLst/>
          </a:prstGeom>
        </p:spPr>
        <p:txBody>
          <a:bodyPr wrap="square" lIns="0" tIns="12700" rIns="0" bIns="0" rtlCol="0" vert="horz">
            <a:spAutoFit/>
          </a:bodyPr>
          <a:lstStyle/>
          <a:p>
            <a:pPr marL="387350" marR="5080" indent="-387985">
              <a:lnSpc>
                <a:spcPct val="100000"/>
              </a:lnSpc>
              <a:spcBef>
                <a:spcPts val="100"/>
              </a:spcBef>
            </a:pPr>
            <a:r>
              <a:rPr dirty="0" sz="2200" spc="-5">
                <a:solidFill>
                  <a:srgbClr val="006500"/>
                </a:solidFill>
                <a:latin typeface="Tahoma"/>
                <a:cs typeface="Tahoma"/>
              </a:rPr>
              <a:t>Gaussian</a:t>
            </a:r>
            <a:r>
              <a:rPr dirty="0" sz="2200" spc="-80">
                <a:solidFill>
                  <a:srgbClr val="006500"/>
                </a:solidFill>
                <a:latin typeface="Tahoma"/>
                <a:cs typeface="Tahoma"/>
              </a:rPr>
              <a:t> </a:t>
            </a:r>
            <a:r>
              <a:rPr dirty="0" sz="2200" spc="-5">
                <a:solidFill>
                  <a:srgbClr val="006500"/>
                </a:solidFill>
                <a:latin typeface="Tahoma"/>
                <a:cs typeface="Tahoma"/>
              </a:rPr>
              <a:t>Marginals  are</a:t>
            </a:r>
            <a:r>
              <a:rPr dirty="0" sz="2200" spc="-20">
                <a:solidFill>
                  <a:srgbClr val="006500"/>
                </a:solidFill>
                <a:latin typeface="Tahoma"/>
                <a:cs typeface="Tahoma"/>
              </a:rPr>
              <a:t> </a:t>
            </a:r>
            <a:r>
              <a:rPr dirty="0" sz="2200" spc="-5">
                <a:solidFill>
                  <a:srgbClr val="006500"/>
                </a:solidFill>
                <a:latin typeface="Tahoma"/>
                <a:cs typeface="Tahoma"/>
              </a:rPr>
              <a:t>Gaussian</a:t>
            </a:r>
            <a:endParaRPr sz="2200">
              <a:latin typeface="Tahoma"/>
              <a:cs typeface="Tahoma"/>
            </a:endParaRPr>
          </a:p>
        </p:txBody>
      </p:sp>
      <p:sp>
        <p:nvSpPr>
          <p:cNvPr id="44" name="object 44"/>
          <p:cNvSpPr txBox="1"/>
          <p:nvPr/>
        </p:nvSpPr>
        <p:spPr>
          <a:xfrm>
            <a:off x="5987034" y="6878321"/>
            <a:ext cx="72390" cy="210820"/>
          </a:xfrm>
          <a:prstGeom prst="rect">
            <a:avLst/>
          </a:prstGeom>
        </p:spPr>
        <p:txBody>
          <a:bodyPr wrap="square" lIns="0" tIns="14604" rIns="0" bIns="0" rtlCol="0" vert="horz">
            <a:spAutoFit/>
          </a:bodyPr>
          <a:lstStyle/>
          <a:p>
            <a:pPr>
              <a:lnSpc>
                <a:spcPct val="100000"/>
              </a:lnSpc>
              <a:spcBef>
                <a:spcPts val="114"/>
              </a:spcBef>
            </a:pPr>
            <a:r>
              <a:rPr dirty="0" sz="1200" spc="-425">
                <a:latin typeface="Symbol"/>
                <a:cs typeface="Symbol"/>
              </a:rPr>
              <a:t>⎟</a:t>
            </a:r>
            <a:endParaRPr sz="1200">
              <a:latin typeface="Symbol"/>
              <a:cs typeface="Symbol"/>
            </a:endParaRPr>
          </a:p>
        </p:txBody>
      </p:sp>
      <p:sp>
        <p:nvSpPr>
          <p:cNvPr id="45" name="object 45"/>
          <p:cNvSpPr txBox="1"/>
          <p:nvPr/>
        </p:nvSpPr>
        <p:spPr>
          <a:xfrm>
            <a:off x="5987034" y="6729729"/>
            <a:ext cx="72390" cy="210820"/>
          </a:xfrm>
          <a:prstGeom prst="rect">
            <a:avLst/>
          </a:prstGeom>
        </p:spPr>
        <p:txBody>
          <a:bodyPr wrap="square" lIns="0" tIns="14604" rIns="0" bIns="0" rtlCol="0" vert="horz">
            <a:spAutoFit/>
          </a:bodyPr>
          <a:lstStyle/>
          <a:p>
            <a:pPr>
              <a:lnSpc>
                <a:spcPct val="100000"/>
              </a:lnSpc>
              <a:spcBef>
                <a:spcPts val="114"/>
              </a:spcBef>
            </a:pPr>
            <a:r>
              <a:rPr dirty="0" sz="1200" spc="-425">
                <a:latin typeface="Symbol"/>
                <a:cs typeface="Symbol"/>
              </a:rPr>
              <a:t>⎟</a:t>
            </a:r>
            <a:endParaRPr sz="1200">
              <a:latin typeface="Symbol"/>
              <a:cs typeface="Symbol"/>
            </a:endParaRPr>
          </a:p>
        </p:txBody>
      </p:sp>
      <p:sp>
        <p:nvSpPr>
          <p:cNvPr id="46" name="object 46"/>
          <p:cNvSpPr txBox="1"/>
          <p:nvPr/>
        </p:nvSpPr>
        <p:spPr>
          <a:xfrm>
            <a:off x="5987034" y="6482858"/>
            <a:ext cx="72390" cy="210820"/>
          </a:xfrm>
          <a:prstGeom prst="rect">
            <a:avLst/>
          </a:prstGeom>
        </p:spPr>
        <p:txBody>
          <a:bodyPr wrap="square" lIns="0" tIns="14604" rIns="0" bIns="0" rtlCol="0" vert="horz">
            <a:spAutoFit/>
          </a:bodyPr>
          <a:lstStyle/>
          <a:p>
            <a:pPr>
              <a:lnSpc>
                <a:spcPct val="100000"/>
              </a:lnSpc>
              <a:spcBef>
                <a:spcPts val="114"/>
              </a:spcBef>
            </a:pPr>
            <a:r>
              <a:rPr dirty="0" sz="1200" spc="-425">
                <a:latin typeface="Symbol"/>
                <a:cs typeface="Symbol"/>
              </a:rPr>
              <a:t>⎞</a:t>
            </a:r>
            <a:endParaRPr sz="1200">
              <a:latin typeface="Symbol"/>
              <a:cs typeface="Symbol"/>
            </a:endParaRPr>
          </a:p>
        </p:txBody>
      </p:sp>
      <p:sp>
        <p:nvSpPr>
          <p:cNvPr id="47" name="object 47"/>
          <p:cNvSpPr txBox="1"/>
          <p:nvPr/>
        </p:nvSpPr>
        <p:spPr>
          <a:xfrm>
            <a:off x="5452105" y="6878336"/>
            <a:ext cx="72390" cy="210820"/>
          </a:xfrm>
          <a:prstGeom prst="rect">
            <a:avLst/>
          </a:prstGeom>
        </p:spPr>
        <p:txBody>
          <a:bodyPr wrap="square" lIns="0" tIns="14604" rIns="0" bIns="0" rtlCol="0" vert="horz">
            <a:spAutoFit/>
          </a:bodyPr>
          <a:lstStyle/>
          <a:p>
            <a:pPr>
              <a:lnSpc>
                <a:spcPct val="100000"/>
              </a:lnSpc>
              <a:spcBef>
                <a:spcPts val="114"/>
              </a:spcBef>
            </a:pPr>
            <a:r>
              <a:rPr dirty="0" sz="1200" spc="-425">
                <a:latin typeface="Symbol"/>
                <a:cs typeface="Symbol"/>
              </a:rPr>
              <a:t>⎜</a:t>
            </a:r>
            <a:endParaRPr sz="1200">
              <a:latin typeface="Symbol"/>
              <a:cs typeface="Symbol"/>
            </a:endParaRPr>
          </a:p>
        </p:txBody>
      </p:sp>
      <p:sp>
        <p:nvSpPr>
          <p:cNvPr id="48" name="object 48"/>
          <p:cNvSpPr txBox="1"/>
          <p:nvPr/>
        </p:nvSpPr>
        <p:spPr>
          <a:xfrm>
            <a:off x="5452105" y="6581924"/>
            <a:ext cx="72390" cy="210820"/>
          </a:xfrm>
          <a:prstGeom prst="rect">
            <a:avLst/>
          </a:prstGeom>
        </p:spPr>
        <p:txBody>
          <a:bodyPr wrap="square" lIns="0" tIns="14604" rIns="0" bIns="0" rtlCol="0" vert="horz">
            <a:spAutoFit/>
          </a:bodyPr>
          <a:lstStyle/>
          <a:p>
            <a:pPr>
              <a:lnSpc>
                <a:spcPct val="100000"/>
              </a:lnSpc>
              <a:spcBef>
                <a:spcPts val="114"/>
              </a:spcBef>
            </a:pPr>
            <a:r>
              <a:rPr dirty="0" sz="1200" spc="-425">
                <a:latin typeface="Symbol"/>
                <a:cs typeface="Symbol"/>
              </a:rPr>
              <a:t>⎜</a:t>
            </a:r>
            <a:endParaRPr sz="1200">
              <a:latin typeface="Symbol"/>
              <a:cs typeface="Symbol"/>
            </a:endParaRPr>
          </a:p>
        </p:txBody>
      </p:sp>
      <p:sp>
        <p:nvSpPr>
          <p:cNvPr id="49" name="object 49"/>
          <p:cNvSpPr txBox="1"/>
          <p:nvPr/>
        </p:nvSpPr>
        <p:spPr>
          <a:xfrm>
            <a:off x="4607052" y="6564381"/>
            <a:ext cx="514350" cy="210820"/>
          </a:xfrm>
          <a:prstGeom prst="rect">
            <a:avLst/>
          </a:prstGeom>
        </p:spPr>
        <p:txBody>
          <a:bodyPr wrap="square" lIns="0" tIns="14604" rIns="0" bIns="0" rtlCol="0" vert="horz">
            <a:spAutoFit/>
          </a:bodyPr>
          <a:lstStyle/>
          <a:p>
            <a:pPr>
              <a:lnSpc>
                <a:spcPct val="100000"/>
              </a:lnSpc>
              <a:spcBef>
                <a:spcPts val="114"/>
              </a:spcBef>
              <a:tabLst>
                <a:tab pos="441325" algn="l"/>
              </a:tabLst>
            </a:pPr>
            <a:r>
              <a:rPr dirty="0" sz="1200" spc="-425">
                <a:latin typeface="Symbol"/>
                <a:cs typeface="Symbol"/>
              </a:rPr>
              <a:t>⎜</a:t>
            </a:r>
            <a:r>
              <a:rPr dirty="0" sz="1200" spc="-425">
                <a:latin typeface="Times New Roman"/>
                <a:cs typeface="Times New Roman"/>
              </a:rPr>
              <a:t>	</a:t>
            </a:r>
            <a:r>
              <a:rPr dirty="0" sz="1200" spc="-685">
                <a:latin typeface="Symbol"/>
                <a:cs typeface="Symbol"/>
              </a:rPr>
              <a:t>⎟</a:t>
            </a:r>
            <a:endParaRPr sz="1200">
              <a:latin typeface="Symbol"/>
              <a:cs typeface="Symbol"/>
            </a:endParaRPr>
          </a:p>
        </p:txBody>
      </p:sp>
      <p:sp>
        <p:nvSpPr>
          <p:cNvPr id="50" name="object 50"/>
          <p:cNvSpPr txBox="1"/>
          <p:nvPr/>
        </p:nvSpPr>
        <p:spPr>
          <a:xfrm>
            <a:off x="4607052" y="6994143"/>
            <a:ext cx="72390" cy="210820"/>
          </a:xfrm>
          <a:prstGeom prst="rect">
            <a:avLst/>
          </a:prstGeom>
        </p:spPr>
        <p:txBody>
          <a:bodyPr wrap="square" lIns="0" tIns="14604" rIns="0" bIns="0" rtlCol="0" vert="horz">
            <a:spAutoFit/>
          </a:bodyPr>
          <a:lstStyle/>
          <a:p>
            <a:pPr>
              <a:lnSpc>
                <a:spcPct val="100000"/>
              </a:lnSpc>
              <a:spcBef>
                <a:spcPts val="114"/>
              </a:spcBef>
            </a:pPr>
            <a:r>
              <a:rPr dirty="0" sz="1200" spc="-425">
                <a:latin typeface="Symbol"/>
                <a:cs typeface="Symbol"/>
              </a:rPr>
              <a:t>⎝</a:t>
            </a:r>
            <a:endParaRPr sz="1200">
              <a:latin typeface="Symbol"/>
              <a:cs typeface="Symbol"/>
            </a:endParaRPr>
          </a:p>
        </p:txBody>
      </p:sp>
      <p:sp>
        <p:nvSpPr>
          <p:cNvPr id="51" name="object 51"/>
          <p:cNvSpPr txBox="1"/>
          <p:nvPr/>
        </p:nvSpPr>
        <p:spPr>
          <a:xfrm>
            <a:off x="3550909" y="6858477"/>
            <a:ext cx="287020" cy="210820"/>
          </a:xfrm>
          <a:prstGeom prst="rect">
            <a:avLst/>
          </a:prstGeom>
        </p:spPr>
        <p:txBody>
          <a:bodyPr wrap="square" lIns="0" tIns="14604" rIns="0" bIns="0" rtlCol="0" vert="horz">
            <a:spAutoFit/>
          </a:bodyPr>
          <a:lstStyle/>
          <a:p>
            <a:pPr>
              <a:lnSpc>
                <a:spcPct val="100000"/>
              </a:lnSpc>
              <a:spcBef>
                <a:spcPts val="114"/>
              </a:spcBef>
              <a:tabLst>
                <a:tab pos="214629" algn="l"/>
              </a:tabLst>
            </a:pPr>
            <a:r>
              <a:rPr dirty="0" sz="1200" spc="-425">
                <a:latin typeface="Symbol"/>
                <a:cs typeface="Symbol"/>
              </a:rPr>
              <a:t>⎝</a:t>
            </a:r>
            <a:r>
              <a:rPr dirty="0" sz="1200" spc="-425">
                <a:latin typeface="Times New Roman"/>
                <a:cs typeface="Times New Roman"/>
              </a:rPr>
              <a:t>	</a:t>
            </a:r>
            <a:r>
              <a:rPr dirty="0" sz="1200" spc="-685">
                <a:latin typeface="Symbol"/>
                <a:cs typeface="Symbol"/>
              </a:rPr>
              <a:t>⎠</a:t>
            </a:r>
            <a:endParaRPr sz="1200">
              <a:latin typeface="Symbol"/>
              <a:cs typeface="Symbol"/>
            </a:endParaRPr>
          </a:p>
        </p:txBody>
      </p:sp>
      <p:sp>
        <p:nvSpPr>
          <p:cNvPr id="52" name="object 52"/>
          <p:cNvSpPr txBox="1"/>
          <p:nvPr/>
        </p:nvSpPr>
        <p:spPr>
          <a:xfrm>
            <a:off x="2659372" y="6910334"/>
            <a:ext cx="382905" cy="210820"/>
          </a:xfrm>
          <a:prstGeom prst="rect">
            <a:avLst/>
          </a:prstGeom>
        </p:spPr>
        <p:txBody>
          <a:bodyPr wrap="square" lIns="0" tIns="14604" rIns="0" bIns="0" rtlCol="0" vert="horz">
            <a:spAutoFit/>
          </a:bodyPr>
          <a:lstStyle/>
          <a:p>
            <a:pPr>
              <a:lnSpc>
                <a:spcPct val="100000"/>
              </a:lnSpc>
              <a:spcBef>
                <a:spcPts val="114"/>
              </a:spcBef>
              <a:tabLst>
                <a:tab pos="310515" algn="l"/>
              </a:tabLst>
            </a:pPr>
            <a:r>
              <a:rPr dirty="0" sz="1200" spc="-425">
                <a:latin typeface="Symbol"/>
                <a:cs typeface="Symbol"/>
              </a:rPr>
              <a:t>⎜</a:t>
            </a:r>
            <a:r>
              <a:rPr dirty="0" sz="1200" spc="-425">
                <a:latin typeface="Times New Roman"/>
                <a:cs typeface="Times New Roman"/>
              </a:rPr>
              <a:t>	</a:t>
            </a:r>
            <a:r>
              <a:rPr dirty="0" sz="1200" spc="-685">
                <a:latin typeface="Symbol"/>
                <a:cs typeface="Symbol"/>
              </a:rPr>
              <a:t>⎟</a:t>
            </a:r>
            <a:endParaRPr sz="1200">
              <a:latin typeface="Symbol"/>
              <a:cs typeface="Symbol"/>
            </a:endParaRPr>
          </a:p>
        </p:txBody>
      </p:sp>
      <p:sp>
        <p:nvSpPr>
          <p:cNvPr id="53" name="object 53"/>
          <p:cNvSpPr txBox="1"/>
          <p:nvPr/>
        </p:nvSpPr>
        <p:spPr>
          <a:xfrm>
            <a:off x="5452105" y="6976646"/>
            <a:ext cx="607060" cy="210820"/>
          </a:xfrm>
          <a:prstGeom prst="rect">
            <a:avLst/>
          </a:prstGeom>
        </p:spPr>
        <p:txBody>
          <a:bodyPr wrap="square" lIns="0" tIns="14604" rIns="0" bIns="0" rtlCol="0" vert="horz">
            <a:spAutoFit/>
          </a:bodyPr>
          <a:lstStyle/>
          <a:p>
            <a:pPr>
              <a:lnSpc>
                <a:spcPct val="100000"/>
              </a:lnSpc>
              <a:spcBef>
                <a:spcPts val="114"/>
              </a:spcBef>
              <a:tabLst>
                <a:tab pos="324485" algn="l"/>
                <a:tab pos="534670" algn="l"/>
              </a:tabLst>
            </a:pPr>
            <a:r>
              <a:rPr dirty="0" sz="1200" spc="-425">
                <a:latin typeface="Symbol"/>
                <a:cs typeface="Symbol"/>
              </a:rPr>
              <a:t>⎝</a:t>
            </a:r>
            <a:r>
              <a:rPr dirty="0" sz="1200" spc="-425">
                <a:latin typeface="Times New Roman"/>
                <a:cs typeface="Times New Roman"/>
              </a:rPr>
              <a:t>	</a:t>
            </a:r>
            <a:r>
              <a:rPr dirty="0" sz="700" spc="5" i="1">
                <a:latin typeface="Times New Roman"/>
                <a:cs typeface="Times New Roman"/>
              </a:rPr>
              <a:t>m</a:t>
            </a:r>
            <a:r>
              <a:rPr dirty="0" sz="700" spc="5" i="1">
                <a:latin typeface="Times New Roman"/>
                <a:cs typeface="Times New Roman"/>
              </a:rPr>
              <a:t>	</a:t>
            </a:r>
            <a:r>
              <a:rPr dirty="0" sz="1200" spc="-685">
                <a:latin typeface="Symbol"/>
                <a:cs typeface="Symbol"/>
              </a:rPr>
              <a:t>⎠</a:t>
            </a:r>
            <a:endParaRPr sz="1200">
              <a:latin typeface="Symbol"/>
              <a:cs typeface="Symbol"/>
            </a:endParaRPr>
          </a:p>
        </p:txBody>
      </p:sp>
      <p:sp>
        <p:nvSpPr>
          <p:cNvPr id="54" name="object 54"/>
          <p:cNvSpPr txBox="1"/>
          <p:nvPr/>
        </p:nvSpPr>
        <p:spPr>
          <a:xfrm>
            <a:off x="2871997" y="7092437"/>
            <a:ext cx="170815" cy="210820"/>
          </a:xfrm>
          <a:prstGeom prst="rect">
            <a:avLst/>
          </a:prstGeom>
        </p:spPr>
        <p:txBody>
          <a:bodyPr wrap="square" lIns="0" tIns="14604" rIns="0" bIns="0" rtlCol="0" vert="horz">
            <a:spAutoFit/>
          </a:bodyPr>
          <a:lstStyle/>
          <a:p>
            <a:pPr>
              <a:lnSpc>
                <a:spcPct val="100000"/>
              </a:lnSpc>
              <a:spcBef>
                <a:spcPts val="114"/>
              </a:spcBef>
            </a:pPr>
            <a:r>
              <a:rPr dirty="0" sz="700" spc="5" i="1">
                <a:latin typeface="Times New Roman"/>
                <a:cs typeface="Times New Roman"/>
              </a:rPr>
              <a:t>m </a:t>
            </a:r>
            <a:r>
              <a:rPr dirty="0" sz="1200" spc="-685">
                <a:latin typeface="Symbol"/>
                <a:cs typeface="Symbol"/>
              </a:rPr>
              <a:t>⎠</a:t>
            </a:r>
            <a:endParaRPr sz="1200">
              <a:latin typeface="Symbol"/>
              <a:cs typeface="Symbol"/>
            </a:endParaRPr>
          </a:p>
        </p:txBody>
      </p:sp>
      <p:sp>
        <p:nvSpPr>
          <p:cNvPr id="55" name="object 55"/>
          <p:cNvSpPr txBox="1"/>
          <p:nvPr/>
        </p:nvSpPr>
        <p:spPr>
          <a:xfrm>
            <a:off x="5657850" y="6935318"/>
            <a:ext cx="107314" cy="211454"/>
          </a:xfrm>
          <a:prstGeom prst="rect">
            <a:avLst/>
          </a:prstGeom>
        </p:spPr>
        <p:txBody>
          <a:bodyPr wrap="square" lIns="0" tIns="14604" rIns="0" bIns="0" rtlCol="0" vert="horz">
            <a:spAutoFit/>
          </a:bodyPr>
          <a:lstStyle/>
          <a:p>
            <a:pPr>
              <a:lnSpc>
                <a:spcPct val="100000"/>
              </a:lnSpc>
              <a:spcBef>
                <a:spcPts val="114"/>
              </a:spcBef>
            </a:pPr>
            <a:r>
              <a:rPr dirty="0" sz="1200" spc="10" i="1">
                <a:latin typeface="Times New Roman"/>
                <a:cs typeface="Times New Roman"/>
              </a:rPr>
              <a:t>X</a:t>
            </a:r>
            <a:endParaRPr sz="1200">
              <a:latin typeface="Times New Roman"/>
              <a:cs typeface="Times New Roman"/>
            </a:endParaRPr>
          </a:p>
        </p:txBody>
      </p:sp>
      <p:sp>
        <p:nvSpPr>
          <p:cNvPr id="56" name="object 56"/>
          <p:cNvSpPr txBox="1"/>
          <p:nvPr/>
        </p:nvSpPr>
        <p:spPr>
          <a:xfrm>
            <a:off x="4581652" y="6860656"/>
            <a:ext cx="565150" cy="211454"/>
          </a:xfrm>
          <a:prstGeom prst="rect">
            <a:avLst/>
          </a:prstGeom>
        </p:spPr>
        <p:txBody>
          <a:bodyPr wrap="square" lIns="0" tIns="14604" rIns="0" bIns="0" rtlCol="0" vert="horz">
            <a:spAutoFit/>
          </a:bodyPr>
          <a:lstStyle/>
          <a:p>
            <a:pPr marL="25400">
              <a:lnSpc>
                <a:spcPct val="100000"/>
              </a:lnSpc>
              <a:spcBef>
                <a:spcPts val="114"/>
              </a:spcBef>
              <a:tabLst>
                <a:tab pos="466725" algn="l"/>
              </a:tabLst>
            </a:pPr>
            <a:r>
              <a:rPr dirty="0" sz="1200" spc="-425">
                <a:latin typeface="Symbol"/>
                <a:cs typeface="Symbol"/>
              </a:rPr>
              <a:t>⎜</a:t>
            </a:r>
            <a:r>
              <a:rPr dirty="0" sz="1200" spc="-25">
                <a:latin typeface="Times New Roman"/>
                <a:cs typeface="Times New Roman"/>
              </a:rPr>
              <a:t> </a:t>
            </a:r>
            <a:r>
              <a:rPr dirty="0" baseline="-27777" sz="1800" spc="15" i="1">
                <a:latin typeface="Times New Roman"/>
                <a:cs typeface="Times New Roman"/>
              </a:rPr>
              <a:t>X</a:t>
            </a:r>
            <a:r>
              <a:rPr dirty="0" baseline="-27777" sz="1800" i="1">
                <a:latin typeface="Times New Roman"/>
                <a:cs typeface="Times New Roman"/>
              </a:rPr>
              <a:t>	</a:t>
            </a:r>
            <a:r>
              <a:rPr dirty="0" sz="1200" spc="-484">
                <a:latin typeface="Symbol"/>
                <a:cs typeface="Symbol"/>
              </a:rPr>
              <a:t>⎟</a:t>
            </a:r>
            <a:endParaRPr sz="1200">
              <a:latin typeface="Symbol"/>
              <a:cs typeface="Symbol"/>
            </a:endParaRPr>
          </a:p>
        </p:txBody>
      </p:sp>
      <p:sp>
        <p:nvSpPr>
          <p:cNvPr id="57" name="object 57"/>
          <p:cNvSpPr txBox="1"/>
          <p:nvPr/>
        </p:nvSpPr>
        <p:spPr>
          <a:xfrm>
            <a:off x="2633972" y="7051904"/>
            <a:ext cx="252095" cy="211454"/>
          </a:xfrm>
          <a:prstGeom prst="rect">
            <a:avLst/>
          </a:prstGeom>
        </p:spPr>
        <p:txBody>
          <a:bodyPr wrap="square" lIns="0" tIns="14604" rIns="0" bIns="0" rtlCol="0" vert="horz">
            <a:spAutoFit/>
          </a:bodyPr>
          <a:lstStyle/>
          <a:p>
            <a:pPr marL="25400">
              <a:lnSpc>
                <a:spcPct val="100000"/>
              </a:lnSpc>
              <a:spcBef>
                <a:spcPts val="114"/>
              </a:spcBef>
            </a:pPr>
            <a:r>
              <a:rPr dirty="0" baseline="-13888" sz="1800" spc="-637">
                <a:latin typeface="Symbol"/>
                <a:cs typeface="Symbol"/>
              </a:rPr>
              <a:t>⎝</a:t>
            </a:r>
            <a:r>
              <a:rPr dirty="0" baseline="-13888" sz="1800" spc="-172">
                <a:latin typeface="Times New Roman"/>
                <a:cs typeface="Times New Roman"/>
              </a:rPr>
              <a:t> </a:t>
            </a:r>
            <a:r>
              <a:rPr dirty="0" sz="1200" spc="-50" i="1">
                <a:latin typeface="Times New Roman"/>
                <a:cs typeface="Times New Roman"/>
              </a:rPr>
              <a:t>X</a:t>
            </a:r>
            <a:endParaRPr sz="1200">
              <a:latin typeface="Times New Roman"/>
              <a:cs typeface="Times New Roman"/>
            </a:endParaRPr>
          </a:p>
        </p:txBody>
      </p:sp>
      <p:sp>
        <p:nvSpPr>
          <p:cNvPr id="58" name="object 58"/>
          <p:cNvSpPr txBox="1"/>
          <p:nvPr/>
        </p:nvSpPr>
        <p:spPr>
          <a:xfrm>
            <a:off x="5725665" y="6702904"/>
            <a:ext cx="64769" cy="211454"/>
          </a:xfrm>
          <a:prstGeom prst="rect">
            <a:avLst/>
          </a:prstGeom>
        </p:spPr>
        <p:txBody>
          <a:bodyPr wrap="square" lIns="0" tIns="14604" rIns="0" bIns="0" rtlCol="0" vert="horz">
            <a:spAutoFit/>
          </a:bodyPr>
          <a:lstStyle/>
          <a:p>
            <a:pPr>
              <a:lnSpc>
                <a:spcPct val="100000"/>
              </a:lnSpc>
              <a:spcBef>
                <a:spcPts val="114"/>
              </a:spcBef>
            </a:pPr>
            <a:r>
              <a:rPr dirty="0" sz="1200" spc="-595">
                <a:latin typeface="Arial"/>
                <a:cs typeface="Arial"/>
              </a:rPr>
              <a:t>M</a:t>
            </a:r>
            <a:endParaRPr sz="1200">
              <a:latin typeface="Arial"/>
              <a:cs typeface="Arial"/>
            </a:endParaRPr>
          </a:p>
        </p:txBody>
      </p:sp>
      <p:sp>
        <p:nvSpPr>
          <p:cNvPr id="59" name="object 59"/>
          <p:cNvSpPr txBox="1"/>
          <p:nvPr/>
        </p:nvSpPr>
        <p:spPr>
          <a:xfrm>
            <a:off x="4834887" y="6702904"/>
            <a:ext cx="64769" cy="211454"/>
          </a:xfrm>
          <a:prstGeom prst="rect">
            <a:avLst/>
          </a:prstGeom>
        </p:spPr>
        <p:txBody>
          <a:bodyPr wrap="square" lIns="0" tIns="14604" rIns="0" bIns="0" rtlCol="0" vert="horz">
            <a:spAutoFit/>
          </a:bodyPr>
          <a:lstStyle/>
          <a:p>
            <a:pPr>
              <a:lnSpc>
                <a:spcPct val="100000"/>
              </a:lnSpc>
              <a:spcBef>
                <a:spcPts val="114"/>
              </a:spcBef>
            </a:pPr>
            <a:r>
              <a:rPr dirty="0" sz="1200" spc="-595">
                <a:latin typeface="Arial"/>
                <a:cs typeface="Arial"/>
              </a:rPr>
              <a:t>M</a:t>
            </a:r>
            <a:endParaRPr sz="1200">
              <a:latin typeface="Arial"/>
              <a:cs typeface="Arial"/>
            </a:endParaRPr>
          </a:p>
        </p:txBody>
      </p:sp>
      <p:sp>
        <p:nvSpPr>
          <p:cNvPr id="60" name="object 60"/>
          <p:cNvSpPr txBox="1"/>
          <p:nvPr/>
        </p:nvSpPr>
        <p:spPr>
          <a:xfrm>
            <a:off x="2633972" y="6762362"/>
            <a:ext cx="433705" cy="211454"/>
          </a:xfrm>
          <a:prstGeom prst="rect">
            <a:avLst/>
          </a:prstGeom>
        </p:spPr>
        <p:txBody>
          <a:bodyPr wrap="square" lIns="0" tIns="14604" rIns="0" bIns="0" rtlCol="0" vert="horz">
            <a:spAutoFit/>
          </a:bodyPr>
          <a:lstStyle/>
          <a:p>
            <a:pPr marL="25400">
              <a:lnSpc>
                <a:spcPct val="100000"/>
              </a:lnSpc>
              <a:spcBef>
                <a:spcPts val="114"/>
              </a:spcBef>
            </a:pPr>
            <a:r>
              <a:rPr dirty="0" sz="1200" spc="-425">
                <a:latin typeface="Symbol"/>
                <a:cs typeface="Symbol"/>
              </a:rPr>
              <a:t>⎜</a:t>
            </a:r>
            <a:r>
              <a:rPr dirty="0" sz="1200" spc="455">
                <a:latin typeface="Times New Roman"/>
                <a:cs typeface="Times New Roman"/>
              </a:rPr>
              <a:t> </a:t>
            </a:r>
            <a:r>
              <a:rPr dirty="0" baseline="-20833" sz="1800" spc="-892">
                <a:latin typeface="Arial"/>
                <a:cs typeface="Arial"/>
              </a:rPr>
              <a:t>M</a:t>
            </a:r>
            <a:r>
              <a:rPr dirty="0" baseline="-20833" sz="1800" spc="585">
                <a:latin typeface="Arial"/>
                <a:cs typeface="Arial"/>
              </a:rPr>
              <a:t> </a:t>
            </a:r>
            <a:r>
              <a:rPr dirty="0" sz="1200" spc="-795">
                <a:latin typeface="Symbol"/>
                <a:cs typeface="Symbol"/>
              </a:rPr>
              <a:t>⎟</a:t>
            </a:r>
            <a:endParaRPr sz="1200">
              <a:latin typeface="Symbol"/>
              <a:cs typeface="Symbol"/>
            </a:endParaRPr>
          </a:p>
        </p:txBody>
      </p:sp>
      <p:sp>
        <p:nvSpPr>
          <p:cNvPr id="61" name="object 61"/>
          <p:cNvSpPr txBox="1"/>
          <p:nvPr/>
        </p:nvSpPr>
        <p:spPr>
          <a:xfrm>
            <a:off x="5640070" y="6510277"/>
            <a:ext cx="444500" cy="210820"/>
          </a:xfrm>
          <a:prstGeom prst="rect">
            <a:avLst/>
          </a:prstGeom>
        </p:spPr>
        <p:txBody>
          <a:bodyPr wrap="square" lIns="0" tIns="14604" rIns="0" bIns="0" rtlCol="0" vert="horz">
            <a:spAutoFit/>
          </a:bodyPr>
          <a:lstStyle/>
          <a:p>
            <a:pPr marL="25400">
              <a:lnSpc>
                <a:spcPct val="100000"/>
              </a:lnSpc>
              <a:spcBef>
                <a:spcPts val="114"/>
              </a:spcBef>
            </a:pPr>
            <a:r>
              <a:rPr dirty="0" sz="700" spc="5" i="1">
                <a:latin typeface="Times New Roman"/>
                <a:cs typeface="Times New Roman"/>
              </a:rPr>
              <a:t>m</a:t>
            </a:r>
            <a:r>
              <a:rPr dirty="0" sz="700" spc="-120" i="1">
                <a:latin typeface="Times New Roman"/>
                <a:cs typeface="Times New Roman"/>
              </a:rPr>
              <a:t> </a:t>
            </a:r>
            <a:r>
              <a:rPr dirty="0" sz="700" spc="25">
                <a:latin typeface="Times New Roman"/>
                <a:cs typeface="Times New Roman"/>
              </a:rPr>
              <a:t>(</a:t>
            </a:r>
            <a:r>
              <a:rPr dirty="0" sz="700" spc="25" i="1">
                <a:latin typeface="Times New Roman"/>
                <a:cs typeface="Times New Roman"/>
              </a:rPr>
              <a:t>u</a:t>
            </a:r>
            <a:r>
              <a:rPr dirty="0" sz="700" spc="-95" i="1">
                <a:latin typeface="Times New Roman"/>
                <a:cs typeface="Times New Roman"/>
              </a:rPr>
              <a:t> </a:t>
            </a:r>
            <a:r>
              <a:rPr dirty="0" sz="700" spc="15">
                <a:latin typeface="Times New Roman"/>
                <a:cs typeface="Times New Roman"/>
              </a:rPr>
              <a:t>)</a:t>
            </a:r>
            <a:r>
              <a:rPr dirty="0" sz="700" spc="15">
                <a:latin typeface="Symbol"/>
                <a:cs typeface="Symbol"/>
              </a:rPr>
              <a:t></a:t>
            </a:r>
            <a:r>
              <a:rPr dirty="0" sz="700" spc="15">
                <a:latin typeface="Times New Roman"/>
                <a:cs typeface="Times New Roman"/>
              </a:rPr>
              <a:t>1</a:t>
            </a:r>
            <a:r>
              <a:rPr dirty="0" sz="700" spc="-30">
                <a:latin typeface="Times New Roman"/>
                <a:cs typeface="Times New Roman"/>
              </a:rPr>
              <a:t> </a:t>
            </a:r>
            <a:r>
              <a:rPr dirty="0" baseline="-25462" sz="1800" spc="-719">
                <a:latin typeface="Symbol"/>
                <a:cs typeface="Symbol"/>
              </a:rPr>
              <a:t>⎟</a:t>
            </a:r>
            <a:endParaRPr baseline="-25462" sz="1800">
              <a:latin typeface="Symbol"/>
              <a:cs typeface="Symbol"/>
            </a:endParaRPr>
          </a:p>
        </p:txBody>
      </p:sp>
      <p:sp>
        <p:nvSpPr>
          <p:cNvPr id="62" name="object 62"/>
          <p:cNvSpPr txBox="1"/>
          <p:nvPr/>
        </p:nvSpPr>
        <p:spPr>
          <a:xfrm>
            <a:off x="4795016" y="6973571"/>
            <a:ext cx="351790" cy="210820"/>
          </a:xfrm>
          <a:prstGeom prst="rect">
            <a:avLst/>
          </a:prstGeom>
        </p:spPr>
        <p:txBody>
          <a:bodyPr wrap="square" lIns="0" tIns="14604" rIns="0" bIns="0" rtlCol="0" vert="horz">
            <a:spAutoFit/>
          </a:bodyPr>
          <a:lstStyle/>
          <a:p>
            <a:pPr marL="25400">
              <a:lnSpc>
                <a:spcPct val="100000"/>
              </a:lnSpc>
              <a:spcBef>
                <a:spcPts val="114"/>
              </a:spcBef>
            </a:pPr>
            <a:r>
              <a:rPr dirty="0" sz="700" spc="5" i="1">
                <a:latin typeface="Times New Roman"/>
                <a:cs typeface="Times New Roman"/>
              </a:rPr>
              <a:t>m</a:t>
            </a:r>
            <a:r>
              <a:rPr dirty="0" sz="700" spc="-114" i="1">
                <a:latin typeface="Times New Roman"/>
                <a:cs typeface="Times New Roman"/>
              </a:rPr>
              <a:t> </a:t>
            </a:r>
            <a:r>
              <a:rPr dirty="0" sz="700" spc="25">
                <a:latin typeface="Times New Roman"/>
                <a:cs typeface="Times New Roman"/>
              </a:rPr>
              <a:t>(</a:t>
            </a:r>
            <a:r>
              <a:rPr dirty="0" sz="700" spc="25" i="1">
                <a:latin typeface="Times New Roman"/>
                <a:cs typeface="Times New Roman"/>
              </a:rPr>
              <a:t>u</a:t>
            </a:r>
            <a:r>
              <a:rPr dirty="0" sz="700" spc="-105" i="1">
                <a:latin typeface="Times New Roman"/>
                <a:cs typeface="Times New Roman"/>
              </a:rPr>
              <a:t> </a:t>
            </a:r>
            <a:r>
              <a:rPr dirty="0" sz="700">
                <a:latin typeface="Times New Roman"/>
                <a:cs typeface="Times New Roman"/>
              </a:rPr>
              <a:t>)</a:t>
            </a:r>
            <a:r>
              <a:rPr dirty="0" sz="700" spc="20">
                <a:latin typeface="Times New Roman"/>
                <a:cs typeface="Times New Roman"/>
              </a:rPr>
              <a:t> </a:t>
            </a:r>
            <a:r>
              <a:rPr dirty="0" baseline="-6944" sz="1800" spc="-719">
                <a:latin typeface="Symbol"/>
                <a:cs typeface="Symbol"/>
              </a:rPr>
              <a:t>⎠</a:t>
            </a:r>
            <a:endParaRPr baseline="-6944" sz="1800">
              <a:latin typeface="Symbol"/>
              <a:cs typeface="Symbol"/>
            </a:endParaRPr>
          </a:p>
        </p:txBody>
      </p:sp>
      <p:sp>
        <p:nvSpPr>
          <p:cNvPr id="63" name="object 63"/>
          <p:cNvSpPr txBox="1"/>
          <p:nvPr/>
        </p:nvSpPr>
        <p:spPr>
          <a:xfrm>
            <a:off x="4895825" y="6574533"/>
            <a:ext cx="57785" cy="133985"/>
          </a:xfrm>
          <a:prstGeom prst="rect">
            <a:avLst/>
          </a:prstGeom>
        </p:spPr>
        <p:txBody>
          <a:bodyPr wrap="square" lIns="0" tIns="13970" rIns="0" bIns="0" rtlCol="0" vert="horz">
            <a:spAutoFit/>
          </a:bodyPr>
          <a:lstStyle/>
          <a:p>
            <a:pPr>
              <a:lnSpc>
                <a:spcPct val="100000"/>
              </a:lnSpc>
              <a:spcBef>
                <a:spcPts val="110"/>
              </a:spcBef>
            </a:pPr>
            <a:r>
              <a:rPr dirty="0" sz="700" spc="5">
                <a:latin typeface="Times New Roman"/>
                <a:cs typeface="Times New Roman"/>
              </a:rPr>
              <a:t>1</a:t>
            </a:r>
            <a:endParaRPr sz="700">
              <a:latin typeface="Times New Roman"/>
              <a:cs typeface="Times New Roman"/>
            </a:endParaRPr>
          </a:p>
        </p:txBody>
      </p:sp>
      <p:sp>
        <p:nvSpPr>
          <p:cNvPr id="64" name="object 64"/>
          <p:cNvSpPr txBox="1"/>
          <p:nvPr/>
        </p:nvSpPr>
        <p:spPr>
          <a:xfrm>
            <a:off x="5023613" y="6712232"/>
            <a:ext cx="526415" cy="210820"/>
          </a:xfrm>
          <a:prstGeom prst="rect">
            <a:avLst/>
          </a:prstGeom>
        </p:spPr>
        <p:txBody>
          <a:bodyPr wrap="square" lIns="0" tIns="14604" rIns="0" bIns="0" rtlCol="0" vert="horz">
            <a:spAutoFit/>
          </a:bodyPr>
          <a:lstStyle/>
          <a:p>
            <a:pPr marL="25400">
              <a:lnSpc>
                <a:spcPct val="100000"/>
              </a:lnSpc>
              <a:spcBef>
                <a:spcPts val="114"/>
              </a:spcBef>
            </a:pPr>
            <a:r>
              <a:rPr dirty="0" sz="1200" spc="-204">
                <a:latin typeface="Symbol"/>
                <a:cs typeface="Symbol"/>
              </a:rPr>
              <a:t>⎟</a:t>
            </a:r>
            <a:r>
              <a:rPr dirty="0" baseline="2314" sz="1800" spc="-307">
                <a:latin typeface="Times New Roman"/>
                <a:cs typeface="Times New Roman"/>
              </a:rPr>
              <a:t>, </a:t>
            </a:r>
            <a:r>
              <a:rPr dirty="0" baseline="2314" sz="1800" spc="7" b="1">
                <a:latin typeface="Times New Roman"/>
                <a:cs typeface="Times New Roman"/>
              </a:rPr>
              <a:t>V </a:t>
            </a:r>
            <a:r>
              <a:rPr dirty="0" baseline="2314" sz="1800" spc="7">
                <a:latin typeface="Symbol"/>
                <a:cs typeface="Symbol"/>
              </a:rPr>
              <a:t></a:t>
            </a:r>
            <a:r>
              <a:rPr dirty="0" baseline="2314" sz="1800" spc="-52">
                <a:latin typeface="Times New Roman"/>
                <a:cs typeface="Times New Roman"/>
              </a:rPr>
              <a:t> </a:t>
            </a:r>
            <a:r>
              <a:rPr dirty="0" baseline="-6944" sz="1800" spc="-1185">
                <a:latin typeface="Symbol"/>
                <a:cs typeface="Symbol"/>
              </a:rPr>
              <a:t>⎜</a:t>
            </a:r>
            <a:endParaRPr baseline="-6944" sz="1800">
              <a:latin typeface="Symbol"/>
              <a:cs typeface="Symbol"/>
            </a:endParaRPr>
          </a:p>
        </p:txBody>
      </p:sp>
      <p:sp>
        <p:nvSpPr>
          <p:cNvPr id="65" name="object 65"/>
          <p:cNvSpPr txBox="1"/>
          <p:nvPr/>
        </p:nvSpPr>
        <p:spPr>
          <a:xfrm>
            <a:off x="3740398" y="6712216"/>
            <a:ext cx="964565" cy="210820"/>
          </a:xfrm>
          <a:prstGeom prst="rect">
            <a:avLst/>
          </a:prstGeom>
        </p:spPr>
        <p:txBody>
          <a:bodyPr wrap="square" lIns="0" tIns="14604" rIns="0" bIns="0" rtlCol="0" vert="horz">
            <a:spAutoFit/>
          </a:bodyPr>
          <a:lstStyle/>
          <a:p>
            <a:pPr marL="25400">
              <a:lnSpc>
                <a:spcPct val="100000"/>
              </a:lnSpc>
              <a:spcBef>
                <a:spcPts val="114"/>
              </a:spcBef>
            </a:pPr>
            <a:r>
              <a:rPr dirty="0" baseline="41666" sz="1800" spc="-637">
                <a:latin typeface="Symbol"/>
                <a:cs typeface="Symbol"/>
              </a:rPr>
              <a:t>⎞</a:t>
            </a:r>
            <a:r>
              <a:rPr dirty="0" baseline="41666" sz="1800" spc="-67">
                <a:latin typeface="Times New Roman"/>
                <a:cs typeface="Times New Roman"/>
              </a:rPr>
              <a:t> </a:t>
            </a:r>
            <a:r>
              <a:rPr dirty="0" baseline="2314" sz="1800" spc="7">
                <a:latin typeface="Times New Roman"/>
                <a:cs typeface="Times New Roman"/>
              </a:rPr>
              <a:t>where </a:t>
            </a:r>
            <a:r>
              <a:rPr dirty="0" baseline="2314" sz="1800" spc="7" b="1">
                <a:latin typeface="Times New Roman"/>
                <a:cs typeface="Times New Roman"/>
              </a:rPr>
              <a:t>U </a:t>
            </a:r>
            <a:r>
              <a:rPr dirty="0" baseline="2314" sz="1800" spc="7">
                <a:latin typeface="Symbol"/>
                <a:cs typeface="Symbol"/>
              </a:rPr>
              <a:t></a:t>
            </a:r>
            <a:r>
              <a:rPr dirty="0" baseline="2314" sz="1800" spc="135">
                <a:latin typeface="Times New Roman"/>
                <a:cs typeface="Times New Roman"/>
              </a:rPr>
              <a:t> </a:t>
            </a:r>
            <a:r>
              <a:rPr dirty="0" sz="1200" spc="-785">
                <a:latin typeface="Symbol"/>
                <a:cs typeface="Symbol"/>
              </a:rPr>
              <a:t>⎜</a:t>
            </a:r>
            <a:endParaRPr sz="1200">
              <a:latin typeface="Symbol"/>
              <a:cs typeface="Symbol"/>
            </a:endParaRPr>
          </a:p>
        </p:txBody>
      </p:sp>
      <p:sp>
        <p:nvSpPr>
          <p:cNvPr id="66" name="object 66"/>
          <p:cNvSpPr txBox="1"/>
          <p:nvPr/>
        </p:nvSpPr>
        <p:spPr>
          <a:xfrm>
            <a:off x="3550909" y="6699986"/>
            <a:ext cx="287020" cy="332740"/>
          </a:xfrm>
          <a:prstGeom prst="rect">
            <a:avLst/>
          </a:prstGeom>
        </p:spPr>
        <p:txBody>
          <a:bodyPr wrap="square" lIns="0" tIns="14604" rIns="0" bIns="0" rtlCol="0" vert="horz">
            <a:spAutoFit/>
          </a:bodyPr>
          <a:lstStyle/>
          <a:p>
            <a:pPr>
              <a:lnSpc>
                <a:spcPts val="1200"/>
              </a:lnSpc>
              <a:spcBef>
                <a:spcPts val="114"/>
              </a:spcBef>
              <a:tabLst>
                <a:tab pos="214629" algn="l"/>
              </a:tabLst>
            </a:pPr>
            <a:r>
              <a:rPr dirty="0" sz="1200" spc="-425">
                <a:latin typeface="Symbol"/>
                <a:cs typeface="Symbol"/>
              </a:rPr>
              <a:t>⎜</a:t>
            </a:r>
            <a:r>
              <a:rPr dirty="0" sz="1200" spc="-425">
                <a:latin typeface="Times New Roman"/>
                <a:cs typeface="Times New Roman"/>
              </a:rPr>
              <a:t>	</a:t>
            </a:r>
            <a:r>
              <a:rPr dirty="0" sz="1200" spc="-685">
                <a:latin typeface="Symbol"/>
                <a:cs typeface="Symbol"/>
              </a:rPr>
              <a:t>⎟</a:t>
            </a:r>
            <a:endParaRPr sz="1200">
              <a:latin typeface="Symbol"/>
              <a:cs typeface="Symbol"/>
            </a:endParaRPr>
          </a:p>
          <a:p>
            <a:pPr marL="80645">
              <a:lnSpc>
                <a:spcPts val="1200"/>
              </a:lnSpc>
            </a:pPr>
            <a:r>
              <a:rPr dirty="0" sz="1200" spc="5" b="1">
                <a:latin typeface="Times New Roman"/>
                <a:cs typeface="Times New Roman"/>
              </a:rPr>
              <a:t>V</a:t>
            </a:r>
            <a:endParaRPr sz="1200">
              <a:latin typeface="Times New Roman"/>
              <a:cs typeface="Times New Roman"/>
            </a:endParaRPr>
          </a:p>
        </p:txBody>
      </p:sp>
      <p:sp>
        <p:nvSpPr>
          <p:cNvPr id="67" name="object 67"/>
          <p:cNvSpPr txBox="1"/>
          <p:nvPr/>
        </p:nvSpPr>
        <p:spPr>
          <a:xfrm>
            <a:off x="2621272" y="6465950"/>
            <a:ext cx="3070225" cy="334645"/>
          </a:xfrm>
          <a:prstGeom prst="rect">
            <a:avLst/>
          </a:prstGeom>
        </p:spPr>
        <p:txBody>
          <a:bodyPr wrap="square" lIns="0" tIns="14604" rIns="0" bIns="0" rtlCol="0" vert="horz">
            <a:spAutoFit/>
          </a:bodyPr>
          <a:lstStyle/>
          <a:p>
            <a:pPr marL="38100">
              <a:lnSpc>
                <a:spcPts val="1205"/>
              </a:lnSpc>
              <a:spcBef>
                <a:spcPts val="114"/>
              </a:spcBef>
              <a:tabLst>
                <a:tab pos="348615" algn="l"/>
                <a:tab pos="1985645" algn="l"/>
                <a:tab pos="2427605" algn="l"/>
                <a:tab pos="2830195" algn="l"/>
              </a:tabLst>
            </a:pPr>
            <a:r>
              <a:rPr dirty="0" sz="1200" spc="-425">
                <a:latin typeface="Symbol"/>
                <a:cs typeface="Symbol"/>
              </a:rPr>
              <a:t>⎜</a:t>
            </a:r>
            <a:r>
              <a:rPr dirty="0" sz="1200" spc="-425">
                <a:latin typeface="Times New Roman"/>
                <a:cs typeface="Times New Roman"/>
              </a:rPr>
              <a:t>	</a:t>
            </a:r>
            <a:r>
              <a:rPr dirty="0" sz="1200" spc="-425">
                <a:latin typeface="Symbol"/>
                <a:cs typeface="Symbol"/>
              </a:rPr>
              <a:t>⎟</a:t>
            </a:r>
            <a:r>
              <a:rPr dirty="0" sz="1200" spc="-425">
                <a:latin typeface="Times New Roman"/>
                <a:cs typeface="Times New Roman"/>
              </a:rPr>
              <a:t>	</a:t>
            </a:r>
            <a:r>
              <a:rPr dirty="0" sz="1200" spc="-425">
                <a:latin typeface="Symbol"/>
                <a:cs typeface="Symbol"/>
              </a:rPr>
              <a:t>⎛</a:t>
            </a:r>
            <a:r>
              <a:rPr dirty="0" sz="1200" spc="645">
                <a:latin typeface="Times New Roman"/>
                <a:cs typeface="Times New Roman"/>
              </a:rPr>
              <a:t> </a:t>
            </a:r>
            <a:r>
              <a:rPr dirty="0" baseline="-2314" sz="1800" spc="15" i="1">
                <a:latin typeface="Times New Roman"/>
                <a:cs typeface="Times New Roman"/>
              </a:rPr>
              <a:t>X	</a:t>
            </a:r>
            <a:r>
              <a:rPr dirty="0" sz="1200" spc="-425">
                <a:latin typeface="Symbol"/>
                <a:cs typeface="Symbol"/>
              </a:rPr>
              <a:t>⎞</a:t>
            </a:r>
            <a:r>
              <a:rPr dirty="0" sz="1200" spc="-425">
                <a:latin typeface="Times New Roman"/>
                <a:cs typeface="Times New Roman"/>
              </a:rPr>
              <a:t>	</a:t>
            </a:r>
            <a:r>
              <a:rPr dirty="0" baseline="-6944" sz="1800" spc="-637">
                <a:latin typeface="Symbol"/>
                <a:cs typeface="Symbol"/>
              </a:rPr>
              <a:t>⎛</a:t>
            </a:r>
            <a:r>
              <a:rPr dirty="0" baseline="-6944" sz="1800" spc="-150">
                <a:latin typeface="Times New Roman"/>
                <a:cs typeface="Times New Roman"/>
              </a:rPr>
              <a:t> </a:t>
            </a:r>
            <a:r>
              <a:rPr dirty="0" baseline="-2314" sz="1800" spc="15" i="1">
                <a:latin typeface="Times New Roman"/>
                <a:cs typeface="Times New Roman"/>
              </a:rPr>
              <a:t>X</a:t>
            </a:r>
            <a:endParaRPr baseline="-2314" sz="1800">
              <a:latin typeface="Times New Roman"/>
              <a:cs typeface="Times New Roman"/>
            </a:endParaRPr>
          </a:p>
          <a:p>
            <a:pPr marL="142875">
              <a:lnSpc>
                <a:spcPts val="1205"/>
              </a:lnSpc>
              <a:tabLst>
                <a:tab pos="1011555" algn="l"/>
              </a:tabLst>
            </a:pPr>
            <a:r>
              <a:rPr dirty="0" sz="1200" spc="10" i="1">
                <a:latin typeface="Times New Roman"/>
                <a:cs typeface="Times New Roman"/>
              </a:rPr>
              <a:t>X	</a:t>
            </a:r>
            <a:r>
              <a:rPr dirty="0" sz="1200" spc="5" b="1">
                <a:latin typeface="Times New Roman"/>
                <a:cs typeface="Times New Roman"/>
              </a:rPr>
              <a:t>U</a:t>
            </a:r>
            <a:endParaRPr sz="1200">
              <a:latin typeface="Times New Roman"/>
              <a:cs typeface="Times New Roman"/>
            </a:endParaRPr>
          </a:p>
        </p:txBody>
      </p:sp>
      <p:sp>
        <p:nvSpPr>
          <p:cNvPr id="68" name="object 68"/>
          <p:cNvSpPr txBox="1"/>
          <p:nvPr/>
        </p:nvSpPr>
        <p:spPr>
          <a:xfrm>
            <a:off x="1869372" y="6703061"/>
            <a:ext cx="1779270" cy="210820"/>
          </a:xfrm>
          <a:prstGeom prst="rect">
            <a:avLst/>
          </a:prstGeom>
        </p:spPr>
        <p:txBody>
          <a:bodyPr wrap="square" lIns="0" tIns="14604" rIns="0" bIns="0" rtlCol="0" vert="horz">
            <a:spAutoFit/>
          </a:bodyPr>
          <a:lstStyle/>
          <a:p>
            <a:pPr marL="25400">
              <a:lnSpc>
                <a:spcPct val="100000"/>
              </a:lnSpc>
              <a:spcBef>
                <a:spcPts val="114"/>
              </a:spcBef>
              <a:tabLst>
                <a:tab pos="1013460" algn="l"/>
              </a:tabLst>
            </a:pPr>
            <a:r>
              <a:rPr dirty="0" sz="1200" spc="5">
                <a:latin typeface="Times New Roman"/>
                <a:cs typeface="Times New Roman"/>
              </a:rPr>
              <a:t>Write </a:t>
            </a:r>
            <a:r>
              <a:rPr dirty="0" sz="1200" spc="310">
                <a:latin typeface="Times New Roman"/>
                <a:cs typeface="Times New Roman"/>
              </a:rPr>
              <a:t> </a:t>
            </a:r>
            <a:r>
              <a:rPr dirty="0" sz="1200" spc="5" b="1">
                <a:latin typeface="Times New Roman"/>
                <a:cs typeface="Times New Roman"/>
              </a:rPr>
              <a:t>X</a:t>
            </a:r>
            <a:r>
              <a:rPr dirty="0" sz="1200" spc="204" b="1">
                <a:latin typeface="Times New Roman"/>
                <a:cs typeface="Times New Roman"/>
              </a:rPr>
              <a:t> </a:t>
            </a:r>
            <a:r>
              <a:rPr dirty="0" sz="1200" spc="5">
                <a:latin typeface="Symbol"/>
                <a:cs typeface="Symbol"/>
              </a:rPr>
              <a:t></a:t>
            </a:r>
            <a:r>
              <a:rPr dirty="0" sz="1200" spc="-5">
                <a:latin typeface="Times New Roman"/>
                <a:cs typeface="Times New Roman"/>
              </a:rPr>
              <a:t> </a:t>
            </a:r>
            <a:r>
              <a:rPr dirty="0" baseline="32407" sz="1800" spc="-637">
                <a:latin typeface="Symbol"/>
                <a:cs typeface="Symbol"/>
              </a:rPr>
              <a:t>⎜</a:t>
            </a:r>
            <a:r>
              <a:rPr dirty="0" baseline="32407" sz="1800" spc="-637">
                <a:latin typeface="Times New Roman"/>
                <a:cs typeface="Times New Roman"/>
              </a:rPr>
              <a:t>	</a:t>
            </a:r>
            <a:r>
              <a:rPr dirty="0" baseline="47619" sz="1050" spc="7">
                <a:latin typeface="Times New Roman"/>
                <a:cs typeface="Times New Roman"/>
              </a:rPr>
              <a:t>2 </a:t>
            </a:r>
            <a:r>
              <a:rPr dirty="0" baseline="32407" sz="1800" spc="-637">
                <a:latin typeface="Symbol"/>
                <a:cs typeface="Symbol"/>
              </a:rPr>
              <a:t>⎟</a:t>
            </a:r>
            <a:r>
              <a:rPr dirty="0" baseline="32407" sz="1800" spc="-89">
                <a:latin typeface="Times New Roman"/>
                <a:cs typeface="Times New Roman"/>
              </a:rPr>
              <a:t> </a:t>
            </a:r>
            <a:r>
              <a:rPr dirty="0" sz="1200" spc="5">
                <a:latin typeface="Times New Roman"/>
                <a:cs typeface="Times New Roman"/>
              </a:rPr>
              <a:t>as </a:t>
            </a:r>
            <a:r>
              <a:rPr dirty="0" sz="1200" spc="5" b="1">
                <a:latin typeface="Times New Roman"/>
                <a:cs typeface="Times New Roman"/>
              </a:rPr>
              <a:t>X </a:t>
            </a:r>
            <a:r>
              <a:rPr dirty="0" sz="1200" spc="5">
                <a:latin typeface="Symbol"/>
                <a:cs typeface="Symbol"/>
              </a:rPr>
              <a:t></a:t>
            </a:r>
            <a:r>
              <a:rPr dirty="0" sz="1200" spc="-30">
                <a:latin typeface="Times New Roman"/>
                <a:cs typeface="Times New Roman"/>
              </a:rPr>
              <a:t> </a:t>
            </a:r>
            <a:r>
              <a:rPr dirty="0" baseline="37037" sz="1800" spc="-1170">
                <a:latin typeface="Symbol"/>
                <a:cs typeface="Symbol"/>
              </a:rPr>
              <a:t>⎛</a:t>
            </a:r>
            <a:endParaRPr baseline="37037" sz="1800">
              <a:latin typeface="Symbol"/>
              <a:cs typeface="Symbol"/>
            </a:endParaRPr>
          </a:p>
        </p:txBody>
      </p:sp>
      <p:sp>
        <p:nvSpPr>
          <p:cNvPr id="69" name="object 69"/>
          <p:cNvSpPr txBox="1"/>
          <p:nvPr/>
        </p:nvSpPr>
        <p:spPr>
          <a:xfrm>
            <a:off x="2704338" y="7456696"/>
            <a:ext cx="72390" cy="210820"/>
          </a:xfrm>
          <a:prstGeom prst="rect">
            <a:avLst/>
          </a:prstGeom>
        </p:spPr>
        <p:txBody>
          <a:bodyPr wrap="square" lIns="0" tIns="14604" rIns="0" bIns="0" rtlCol="0" vert="horz">
            <a:spAutoFit/>
          </a:bodyPr>
          <a:lstStyle/>
          <a:p>
            <a:pPr>
              <a:lnSpc>
                <a:spcPct val="100000"/>
              </a:lnSpc>
              <a:spcBef>
                <a:spcPts val="114"/>
              </a:spcBef>
            </a:pPr>
            <a:r>
              <a:rPr dirty="0" sz="1200" spc="-425">
                <a:latin typeface="Symbol"/>
                <a:cs typeface="Symbol"/>
              </a:rPr>
              <a:t>⎜</a:t>
            </a:r>
            <a:endParaRPr sz="1200">
              <a:latin typeface="Symbol"/>
              <a:cs typeface="Symbol"/>
            </a:endParaRPr>
          </a:p>
        </p:txBody>
      </p:sp>
      <p:sp>
        <p:nvSpPr>
          <p:cNvPr id="70" name="object 70"/>
          <p:cNvSpPr txBox="1"/>
          <p:nvPr/>
        </p:nvSpPr>
        <p:spPr>
          <a:xfrm>
            <a:off x="2780549" y="7469668"/>
            <a:ext cx="445134" cy="210820"/>
          </a:xfrm>
          <a:prstGeom prst="rect">
            <a:avLst/>
          </a:prstGeom>
        </p:spPr>
        <p:txBody>
          <a:bodyPr wrap="square" lIns="0" tIns="14604" rIns="0" bIns="0" rtlCol="0" vert="horz">
            <a:spAutoFit/>
          </a:bodyPr>
          <a:lstStyle/>
          <a:p>
            <a:pPr>
              <a:lnSpc>
                <a:spcPct val="100000"/>
              </a:lnSpc>
              <a:spcBef>
                <a:spcPts val="114"/>
              </a:spcBef>
              <a:tabLst>
                <a:tab pos="255904" algn="l"/>
              </a:tabLst>
            </a:pPr>
            <a:r>
              <a:rPr dirty="0" sz="1200" spc="-425">
                <a:latin typeface="Symbol"/>
                <a:cs typeface="Symbol"/>
              </a:rPr>
              <a:t>⎜</a:t>
            </a:r>
            <a:r>
              <a:rPr dirty="0" sz="1200" spc="-425">
                <a:latin typeface="Times New Roman"/>
                <a:cs typeface="Times New Roman"/>
              </a:rPr>
              <a:t>	</a:t>
            </a:r>
            <a:r>
              <a:rPr dirty="0" sz="1200" spc="-425">
                <a:latin typeface="Symbol"/>
                <a:cs typeface="Symbol"/>
              </a:rPr>
              <a:t>⎟</a:t>
            </a:r>
            <a:r>
              <a:rPr dirty="0" sz="1200" spc="65">
                <a:latin typeface="Times New Roman"/>
                <a:cs typeface="Times New Roman"/>
              </a:rPr>
              <a:t> </a:t>
            </a:r>
            <a:r>
              <a:rPr dirty="0" sz="1200" spc="-994">
                <a:latin typeface="Symbol"/>
                <a:cs typeface="Symbol"/>
              </a:rPr>
              <a:t>⎜</a:t>
            </a:r>
            <a:endParaRPr sz="1200">
              <a:latin typeface="Symbol"/>
              <a:cs typeface="Symbol"/>
            </a:endParaRPr>
          </a:p>
        </p:txBody>
      </p:sp>
      <p:sp>
        <p:nvSpPr>
          <p:cNvPr id="71" name="object 71"/>
          <p:cNvSpPr txBox="1"/>
          <p:nvPr/>
        </p:nvSpPr>
        <p:spPr>
          <a:xfrm>
            <a:off x="3349755" y="7586555"/>
            <a:ext cx="62865" cy="133985"/>
          </a:xfrm>
          <a:prstGeom prst="rect">
            <a:avLst/>
          </a:prstGeom>
        </p:spPr>
        <p:txBody>
          <a:bodyPr wrap="square" lIns="0" tIns="13970" rIns="0" bIns="0" rtlCol="0" vert="horz">
            <a:spAutoFit/>
          </a:bodyPr>
          <a:lstStyle/>
          <a:p>
            <a:pPr>
              <a:lnSpc>
                <a:spcPct val="100000"/>
              </a:lnSpc>
              <a:spcBef>
                <a:spcPts val="110"/>
              </a:spcBef>
            </a:pPr>
            <a:r>
              <a:rPr dirty="0" sz="700" spc="5" i="1">
                <a:latin typeface="Times New Roman"/>
                <a:cs typeface="Times New Roman"/>
              </a:rPr>
              <a:t>T</a:t>
            </a:r>
            <a:endParaRPr sz="700">
              <a:latin typeface="Times New Roman"/>
              <a:cs typeface="Times New Roman"/>
            </a:endParaRPr>
          </a:p>
        </p:txBody>
      </p:sp>
      <p:sp>
        <p:nvSpPr>
          <p:cNvPr id="72" name="object 72"/>
          <p:cNvSpPr txBox="1"/>
          <p:nvPr/>
        </p:nvSpPr>
        <p:spPr>
          <a:xfrm>
            <a:off x="2141999" y="7456681"/>
            <a:ext cx="1856739" cy="386080"/>
          </a:xfrm>
          <a:prstGeom prst="rect">
            <a:avLst/>
          </a:prstGeom>
        </p:spPr>
        <p:txBody>
          <a:bodyPr wrap="square" lIns="0" tIns="14604" rIns="0" bIns="0" rtlCol="0" vert="horz">
            <a:spAutoFit/>
          </a:bodyPr>
          <a:lstStyle/>
          <a:p>
            <a:pPr algn="r" marR="5080">
              <a:lnSpc>
                <a:spcPts val="1410"/>
              </a:lnSpc>
              <a:spcBef>
                <a:spcPts val="114"/>
              </a:spcBef>
            </a:pPr>
            <a:r>
              <a:rPr dirty="0" baseline="-4629" sz="1800" spc="-480">
                <a:latin typeface="Symbol"/>
                <a:cs typeface="Symbol"/>
              </a:rPr>
              <a:t>⎟</a:t>
            </a:r>
            <a:r>
              <a:rPr dirty="0" sz="1200" spc="-425">
                <a:latin typeface="Symbol"/>
                <a:cs typeface="Symbol"/>
              </a:rPr>
              <a:t>⎟</a:t>
            </a:r>
            <a:endParaRPr sz="1200">
              <a:latin typeface="Symbol"/>
              <a:cs typeface="Symbol"/>
            </a:endParaRPr>
          </a:p>
          <a:p>
            <a:pPr algn="r" marR="5080">
              <a:lnSpc>
                <a:spcPts val="1410"/>
              </a:lnSpc>
              <a:tabLst>
                <a:tab pos="215265" algn="l"/>
                <a:tab pos="561975" algn="l"/>
                <a:tab pos="1210310" algn="l"/>
                <a:tab pos="1594485" algn="l"/>
              </a:tabLst>
            </a:pPr>
            <a:r>
              <a:rPr dirty="0" sz="1200" spc="-425">
                <a:latin typeface="Symbol"/>
                <a:cs typeface="Symbol"/>
              </a:rPr>
              <a:t>⎝</a:t>
            </a:r>
            <a:r>
              <a:rPr dirty="0" sz="1200" spc="-425">
                <a:latin typeface="Times New Roman"/>
                <a:cs typeface="Times New Roman"/>
              </a:rPr>
              <a:t>	</a:t>
            </a:r>
            <a:r>
              <a:rPr dirty="0" sz="1200" spc="-425">
                <a:latin typeface="Symbol"/>
                <a:cs typeface="Symbol"/>
              </a:rPr>
              <a:t>⎠</a:t>
            </a:r>
            <a:r>
              <a:rPr dirty="0" sz="1200" spc="-425">
                <a:latin typeface="Times New Roman"/>
                <a:cs typeface="Times New Roman"/>
              </a:rPr>
              <a:t>	</a:t>
            </a:r>
            <a:r>
              <a:rPr dirty="0" baseline="-4629" sz="1800" spc="-540">
                <a:latin typeface="Symbol"/>
                <a:cs typeface="Symbol"/>
              </a:rPr>
              <a:t>⎝</a:t>
            </a:r>
            <a:r>
              <a:rPr dirty="0" sz="1200" spc="-360">
                <a:latin typeface="Symbol"/>
                <a:cs typeface="Symbol"/>
              </a:rPr>
              <a:t>⎝</a:t>
            </a:r>
            <a:r>
              <a:rPr dirty="0" sz="1200" spc="660">
                <a:latin typeface="Times New Roman"/>
                <a:cs typeface="Times New Roman"/>
              </a:rPr>
              <a:t> </a:t>
            </a:r>
            <a:r>
              <a:rPr dirty="0" sz="700" i="1">
                <a:latin typeface="Times New Roman"/>
                <a:cs typeface="Times New Roman"/>
              </a:rPr>
              <a:t>v</a:t>
            </a:r>
            <a:r>
              <a:rPr dirty="0" sz="700" spc="105" i="1">
                <a:latin typeface="Times New Roman"/>
                <a:cs typeface="Times New Roman"/>
              </a:rPr>
              <a:t> </a:t>
            </a:r>
            <a:r>
              <a:rPr dirty="0" sz="1200" spc="-425">
                <a:latin typeface="Symbol"/>
                <a:cs typeface="Symbol"/>
              </a:rPr>
              <a:t>⎠</a:t>
            </a:r>
            <a:r>
              <a:rPr dirty="0" sz="1200" spc="150">
                <a:latin typeface="Times New Roman"/>
                <a:cs typeface="Times New Roman"/>
              </a:rPr>
              <a:t> </a:t>
            </a:r>
            <a:r>
              <a:rPr dirty="0" sz="1200" spc="-425">
                <a:latin typeface="Symbol"/>
                <a:cs typeface="Symbol"/>
              </a:rPr>
              <a:t>⎝</a:t>
            </a:r>
            <a:r>
              <a:rPr dirty="0" sz="1200" spc="-425">
                <a:latin typeface="Times New Roman"/>
                <a:cs typeface="Times New Roman"/>
              </a:rPr>
              <a:t>	</a:t>
            </a:r>
            <a:r>
              <a:rPr dirty="0" sz="700" i="1">
                <a:latin typeface="Times New Roman"/>
                <a:cs typeface="Times New Roman"/>
              </a:rPr>
              <a:t>uv	vv</a:t>
            </a:r>
            <a:r>
              <a:rPr dirty="0" sz="700" spc="20" i="1">
                <a:latin typeface="Times New Roman"/>
                <a:cs typeface="Times New Roman"/>
              </a:rPr>
              <a:t> </a:t>
            </a:r>
            <a:r>
              <a:rPr dirty="0" sz="1200" spc="-370">
                <a:latin typeface="Symbol"/>
                <a:cs typeface="Symbol"/>
              </a:rPr>
              <a:t>⎠</a:t>
            </a:r>
            <a:r>
              <a:rPr dirty="0" baseline="-4629" sz="1800" spc="-555">
                <a:latin typeface="Symbol"/>
                <a:cs typeface="Symbol"/>
              </a:rPr>
              <a:t>⎠</a:t>
            </a:r>
            <a:endParaRPr baseline="-4629" sz="1800">
              <a:latin typeface="Symbol"/>
              <a:cs typeface="Symbol"/>
            </a:endParaRPr>
          </a:p>
        </p:txBody>
      </p:sp>
      <p:sp>
        <p:nvSpPr>
          <p:cNvPr id="73" name="object 73"/>
          <p:cNvSpPr txBox="1"/>
          <p:nvPr/>
        </p:nvSpPr>
        <p:spPr>
          <a:xfrm>
            <a:off x="3595628" y="7398002"/>
            <a:ext cx="428625" cy="210820"/>
          </a:xfrm>
          <a:prstGeom prst="rect">
            <a:avLst/>
          </a:prstGeom>
        </p:spPr>
        <p:txBody>
          <a:bodyPr wrap="square" lIns="0" tIns="14604" rIns="0" bIns="0" rtlCol="0" vert="horz">
            <a:spAutoFit/>
          </a:bodyPr>
          <a:lstStyle/>
          <a:p>
            <a:pPr marL="25400">
              <a:lnSpc>
                <a:spcPct val="100000"/>
              </a:lnSpc>
              <a:spcBef>
                <a:spcPts val="114"/>
              </a:spcBef>
            </a:pPr>
            <a:r>
              <a:rPr dirty="0" baseline="13888" sz="1800" spc="44" b="1">
                <a:latin typeface="Times New Roman"/>
                <a:cs typeface="Times New Roman"/>
              </a:rPr>
              <a:t>Σ</a:t>
            </a:r>
            <a:r>
              <a:rPr dirty="0" sz="700" spc="30" i="1">
                <a:latin typeface="Times New Roman"/>
                <a:cs typeface="Times New Roman"/>
              </a:rPr>
              <a:t>uv </a:t>
            </a:r>
            <a:r>
              <a:rPr dirty="0" baseline="9259" sz="1800" spc="-832">
                <a:latin typeface="Symbol"/>
                <a:cs typeface="Symbol"/>
              </a:rPr>
              <a:t>⎞</a:t>
            </a:r>
            <a:r>
              <a:rPr dirty="0" baseline="13888" sz="1800" spc="-832">
                <a:latin typeface="Symbol"/>
                <a:cs typeface="Symbol"/>
              </a:rPr>
              <a:t>⎞</a:t>
            </a:r>
            <a:endParaRPr baseline="13888" sz="1800">
              <a:latin typeface="Symbol"/>
              <a:cs typeface="Symbol"/>
            </a:endParaRPr>
          </a:p>
        </p:txBody>
      </p:sp>
      <p:sp>
        <p:nvSpPr>
          <p:cNvPr id="74" name="object 74"/>
          <p:cNvSpPr txBox="1"/>
          <p:nvPr/>
        </p:nvSpPr>
        <p:spPr>
          <a:xfrm>
            <a:off x="2859787" y="7591842"/>
            <a:ext cx="877569" cy="210820"/>
          </a:xfrm>
          <a:prstGeom prst="rect">
            <a:avLst/>
          </a:prstGeom>
        </p:spPr>
        <p:txBody>
          <a:bodyPr wrap="square" lIns="0" tIns="13970" rIns="0" bIns="0" rtlCol="0" vert="horz">
            <a:spAutoFit/>
          </a:bodyPr>
          <a:lstStyle/>
          <a:p>
            <a:pPr>
              <a:lnSpc>
                <a:spcPct val="100000"/>
              </a:lnSpc>
              <a:spcBef>
                <a:spcPts val="110"/>
              </a:spcBef>
              <a:tabLst>
                <a:tab pos="379730" algn="l"/>
                <a:tab pos="763270" algn="l"/>
              </a:tabLst>
            </a:pPr>
            <a:r>
              <a:rPr dirty="0" sz="1200" spc="5" b="1">
                <a:latin typeface="Times New Roman"/>
                <a:cs typeface="Times New Roman"/>
              </a:rPr>
              <a:t>μ</a:t>
            </a:r>
            <a:r>
              <a:rPr dirty="0" sz="1200" spc="5" b="1">
                <a:latin typeface="Times New Roman"/>
                <a:cs typeface="Times New Roman"/>
              </a:rPr>
              <a:t>	</a:t>
            </a:r>
            <a:r>
              <a:rPr dirty="0" sz="1200" spc="5" b="1">
                <a:latin typeface="Times New Roman"/>
                <a:cs typeface="Times New Roman"/>
              </a:rPr>
              <a:t>Σ</a:t>
            </a:r>
            <a:r>
              <a:rPr dirty="0" sz="1200" spc="5" b="1">
                <a:latin typeface="Times New Roman"/>
                <a:cs typeface="Times New Roman"/>
              </a:rPr>
              <a:t>	</a:t>
            </a:r>
            <a:r>
              <a:rPr dirty="0" sz="1200" spc="5" b="1">
                <a:latin typeface="Times New Roman"/>
                <a:cs typeface="Times New Roman"/>
              </a:rPr>
              <a:t>Σ</a:t>
            </a:r>
            <a:endParaRPr sz="1200">
              <a:latin typeface="Times New Roman"/>
              <a:cs typeface="Times New Roman"/>
            </a:endParaRPr>
          </a:p>
        </p:txBody>
      </p:sp>
      <p:sp>
        <p:nvSpPr>
          <p:cNvPr id="75" name="object 75"/>
          <p:cNvSpPr txBox="1"/>
          <p:nvPr/>
        </p:nvSpPr>
        <p:spPr>
          <a:xfrm>
            <a:off x="2116599" y="7372856"/>
            <a:ext cx="1360805" cy="210820"/>
          </a:xfrm>
          <a:prstGeom prst="rect">
            <a:avLst/>
          </a:prstGeom>
        </p:spPr>
        <p:txBody>
          <a:bodyPr wrap="square" lIns="0" tIns="14604" rIns="0" bIns="0" rtlCol="0" vert="horz">
            <a:spAutoFit/>
          </a:bodyPr>
          <a:lstStyle/>
          <a:p>
            <a:pPr marL="25400">
              <a:lnSpc>
                <a:spcPct val="100000"/>
              </a:lnSpc>
              <a:spcBef>
                <a:spcPts val="114"/>
              </a:spcBef>
            </a:pPr>
            <a:r>
              <a:rPr dirty="0" sz="1200" spc="-425">
                <a:latin typeface="Symbol"/>
                <a:cs typeface="Symbol"/>
              </a:rPr>
              <a:t>⎛</a:t>
            </a:r>
            <a:r>
              <a:rPr dirty="0" sz="1200" spc="-130">
                <a:latin typeface="Times New Roman"/>
                <a:cs typeface="Times New Roman"/>
              </a:rPr>
              <a:t> </a:t>
            </a:r>
            <a:r>
              <a:rPr dirty="0" baseline="4629" sz="1800" spc="7" b="1">
                <a:latin typeface="Times New Roman"/>
                <a:cs typeface="Times New Roman"/>
              </a:rPr>
              <a:t>U </a:t>
            </a:r>
            <a:r>
              <a:rPr dirty="0" sz="1200" spc="-425">
                <a:latin typeface="Symbol"/>
                <a:cs typeface="Symbol"/>
              </a:rPr>
              <a:t>⎞</a:t>
            </a:r>
            <a:r>
              <a:rPr dirty="0" sz="1200" spc="-40">
                <a:latin typeface="Times New Roman"/>
                <a:cs typeface="Times New Roman"/>
              </a:rPr>
              <a:t> </a:t>
            </a:r>
            <a:r>
              <a:rPr dirty="0" baseline="-37037" sz="1800" spc="7">
                <a:latin typeface="Times New Roman"/>
                <a:cs typeface="Times New Roman"/>
              </a:rPr>
              <a:t>~ </a:t>
            </a:r>
            <a:r>
              <a:rPr dirty="0" baseline="-37037" sz="1800" spc="-330">
                <a:latin typeface="Times New Roman"/>
                <a:cs typeface="Times New Roman"/>
              </a:rPr>
              <a:t>N</a:t>
            </a:r>
            <a:r>
              <a:rPr dirty="0" baseline="4629" sz="1800" spc="-330">
                <a:latin typeface="Symbol"/>
                <a:cs typeface="Symbol"/>
              </a:rPr>
              <a:t>⎛</a:t>
            </a:r>
            <a:r>
              <a:rPr dirty="0" sz="1200" spc="-220">
                <a:latin typeface="Symbol"/>
                <a:cs typeface="Symbol"/>
              </a:rPr>
              <a:t>⎛</a:t>
            </a:r>
            <a:r>
              <a:rPr dirty="0" sz="1200" spc="-220">
                <a:latin typeface="Times New Roman"/>
                <a:cs typeface="Times New Roman"/>
              </a:rPr>
              <a:t> </a:t>
            </a:r>
            <a:r>
              <a:rPr dirty="0" baseline="4629" sz="1800" spc="75" b="1">
                <a:latin typeface="Times New Roman"/>
                <a:cs typeface="Times New Roman"/>
              </a:rPr>
              <a:t>μ</a:t>
            </a:r>
            <a:r>
              <a:rPr dirty="0" baseline="-15873" sz="1050" spc="75" i="1">
                <a:latin typeface="Times New Roman"/>
                <a:cs typeface="Times New Roman"/>
              </a:rPr>
              <a:t>u </a:t>
            </a:r>
            <a:r>
              <a:rPr dirty="0" sz="1200" spc="-204">
                <a:latin typeface="Symbol"/>
                <a:cs typeface="Symbol"/>
              </a:rPr>
              <a:t>⎞</a:t>
            </a:r>
            <a:r>
              <a:rPr dirty="0" baseline="-37037" sz="1800" spc="-307">
                <a:latin typeface="Times New Roman"/>
                <a:cs typeface="Times New Roman"/>
              </a:rPr>
              <a:t>, </a:t>
            </a:r>
            <a:r>
              <a:rPr dirty="0" sz="1200" spc="-425">
                <a:latin typeface="Symbol"/>
                <a:cs typeface="Symbol"/>
              </a:rPr>
              <a:t>⎛</a:t>
            </a:r>
            <a:r>
              <a:rPr dirty="0" sz="1200" spc="-290">
                <a:latin typeface="Times New Roman"/>
                <a:cs typeface="Times New Roman"/>
              </a:rPr>
              <a:t> </a:t>
            </a:r>
            <a:r>
              <a:rPr dirty="0" baseline="4629" sz="1800" spc="-569" b="1">
                <a:latin typeface="Times New Roman"/>
                <a:cs typeface="Times New Roman"/>
              </a:rPr>
              <a:t>Σ</a:t>
            </a:r>
            <a:r>
              <a:rPr dirty="0" baseline="-15873" sz="1050" spc="-569" i="1">
                <a:latin typeface="Times New Roman"/>
                <a:cs typeface="Times New Roman"/>
              </a:rPr>
              <a:t>uu</a:t>
            </a:r>
            <a:endParaRPr baseline="-15873" sz="1050">
              <a:latin typeface="Times New Roman"/>
              <a:cs typeface="Times New Roman"/>
            </a:endParaRPr>
          </a:p>
        </p:txBody>
      </p:sp>
      <p:sp>
        <p:nvSpPr>
          <p:cNvPr id="76" name="object 76"/>
          <p:cNvSpPr txBox="1"/>
          <p:nvPr/>
        </p:nvSpPr>
        <p:spPr>
          <a:xfrm>
            <a:off x="1855480" y="7474977"/>
            <a:ext cx="574675" cy="328930"/>
          </a:xfrm>
          <a:prstGeom prst="rect">
            <a:avLst/>
          </a:prstGeom>
        </p:spPr>
        <p:txBody>
          <a:bodyPr wrap="square" lIns="0" tIns="14604" rIns="0" bIns="0" rtlCol="0" vert="horz">
            <a:spAutoFit/>
          </a:bodyPr>
          <a:lstStyle/>
          <a:p>
            <a:pPr>
              <a:lnSpc>
                <a:spcPts val="1185"/>
              </a:lnSpc>
              <a:spcBef>
                <a:spcPts val="114"/>
              </a:spcBef>
              <a:tabLst>
                <a:tab pos="286385" algn="l"/>
                <a:tab pos="501650" algn="l"/>
              </a:tabLst>
            </a:pPr>
            <a:r>
              <a:rPr dirty="0" sz="1200" spc="5">
                <a:latin typeface="Times New Roman"/>
                <a:cs typeface="Times New Roman"/>
              </a:rPr>
              <a:t>IF</a:t>
            </a:r>
            <a:r>
              <a:rPr dirty="0" sz="1200" spc="5">
                <a:latin typeface="Times New Roman"/>
                <a:cs typeface="Times New Roman"/>
              </a:rPr>
              <a:t>	</a:t>
            </a:r>
            <a:r>
              <a:rPr dirty="0" sz="1200" spc="-425">
                <a:latin typeface="Symbol"/>
                <a:cs typeface="Symbol"/>
              </a:rPr>
              <a:t>⎜</a:t>
            </a:r>
            <a:r>
              <a:rPr dirty="0" sz="1200" spc="-425">
                <a:latin typeface="Times New Roman"/>
                <a:cs typeface="Times New Roman"/>
              </a:rPr>
              <a:t>	</a:t>
            </a:r>
            <a:r>
              <a:rPr dirty="0" sz="1200" spc="-685">
                <a:latin typeface="Symbol"/>
                <a:cs typeface="Symbol"/>
              </a:rPr>
              <a:t>⎟</a:t>
            </a:r>
            <a:endParaRPr sz="1200">
              <a:latin typeface="Symbol"/>
              <a:cs typeface="Symbol"/>
            </a:endParaRPr>
          </a:p>
          <a:p>
            <a:pPr marL="367030">
              <a:lnSpc>
                <a:spcPts val="1185"/>
              </a:lnSpc>
            </a:pPr>
            <a:r>
              <a:rPr dirty="0" sz="1200" spc="5" b="1">
                <a:latin typeface="Times New Roman"/>
                <a:cs typeface="Times New Roman"/>
              </a:rPr>
              <a:t>V</a:t>
            </a:r>
            <a:endParaRPr sz="1200">
              <a:latin typeface="Times New Roman"/>
              <a:cs typeface="Times New Roman"/>
            </a:endParaRPr>
          </a:p>
        </p:txBody>
      </p:sp>
      <p:sp>
        <p:nvSpPr>
          <p:cNvPr id="77" name="object 77"/>
          <p:cNvSpPr txBox="1"/>
          <p:nvPr/>
        </p:nvSpPr>
        <p:spPr>
          <a:xfrm>
            <a:off x="1596897" y="7928580"/>
            <a:ext cx="2548255" cy="892175"/>
          </a:xfrm>
          <a:prstGeom prst="rect">
            <a:avLst/>
          </a:prstGeom>
        </p:spPr>
        <p:txBody>
          <a:bodyPr wrap="square" lIns="0" tIns="86995" rIns="0" bIns="0" rtlCol="0" vert="horz">
            <a:spAutoFit/>
          </a:bodyPr>
          <a:lstStyle/>
          <a:p>
            <a:pPr marL="239395">
              <a:lnSpc>
                <a:spcPct val="100000"/>
              </a:lnSpc>
              <a:spcBef>
                <a:spcPts val="685"/>
              </a:spcBef>
            </a:pPr>
            <a:r>
              <a:rPr dirty="0" sz="1000" spc="-5">
                <a:latin typeface="Tahoma"/>
                <a:cs typeface="Tahoma"/>
              </a:rPr>
              <a:t>THEN </a:t>
            </a:r>
            <a:r>
              <a:rPr dirty="0" sz="1000">
                <a:latin typeface="Tahoma"/>
                <a:cs typeface="Tahoma"/>
              </a:rPr>
              <a:t>U is </a:t>
            </a:r>
            <a:r>
              <a:rPr dirty="0" sz="1000" spc="-5">
                <a:latin typeface="Tahoma"/>
                <a:cs typeface="Tahoma"/>
              </a:rPr>
              <a:t>also distributed as </a:t>
            </a:r>
            <a:r>
              <a:rPr dirty="0" sz="1000">
                <a:latin typeface="Tahoma"/>
                <a:cs typeface="Tahoma"/>
              </a:rPr>
              <a:t>a</a:t>
            </a:r>
            <a:r>
              <a:rPr dirty="0" sz="1000" spc="-70">
                <a:latin typeface="Tahoma"/>
                <a:cs typeface="Tahoma"/>
              </a:rPr>
              <a:t> </a:t>
            </a:r>
            <a:r>
              <a:rPr dirty="0" sz="1000" spc="-5">
                <a:latin typeface="Tahoma"/>
                <a:cs typeface="Tahoma"/>
              </a:rPr>
              <a:t>Gaussian</a:t>
            </a:r>
            <a:endParaRPr sz="1000">
              <a:latin typeface="Tahoma"/>
              <a:cs typeface="Tahoma"/>
            </a:endParaRPr>
          </a:p>
          <a:p>
            <a:pPr marL="220345">
              <a:lnSpc>
                <a:spcPct val="100000"/>
              </a:lnSpc>
              <a:spcBef>
                <a:spcPts val="940"/>
              </a:spcBef>
            </a:pPr>
            <a:r>
              <a:rPr dirty="0" sz="1200" spc="5" b="1">
                <a:latin typeface="Times New Roman"/>
                <a:cs typeface="Times New Roman"/>
              </a:rPr>
              <a:t>U</a:t>
            </a:r>
            <a:r>
              <a:rPr dirty="0" sz="1200" spc="20" b="1">
                <a:latin typeface="Times New Roman"/>
                <a:cs typeface="Times New Roman"/>
              </a:rPr>
              <a:t> </a:t>
            </a:r>
            <a:r>
              <a:rPr dirty="0" sz="1200" spc="5">
                <a:latin typeface="Times New Roman"/>
                <a:cs typeface="Times New Roman"/>
              </a:rPr>
              <a:t>~</a:t>
            </a:r>
            <a:r>
              <a:rPr dirty="0" sz="1200" spc="95">
                <a:latin typeface="Times New Roman"/>
                <a:cs typeface="Times New Roman"/>
              </a:rPr>
              <a:t> </a:t>
            </a:r>
            <a:r>
              <a:rPr dirty="0" sz="1200" spc="80">
                <a:latin typeface="Times New Roman"/>
                <a:cs typeface="Times New Roman"/>
              </a:rPr>
              <a:t>N</a:t>
            </a:r>
            <a:r>
              <a:rPr dirty="0" sz="1600" spc="-180">
                <a:latin typeface="Symbol"/>
                <a:cs typeface="Symbol"/>
              </a:rPr>
              <a:t></a:t>
            </a:r>
            <a:r>
              <a:rPr dirty="0" sz="1200" spc="100" b="1">
                <a:latin typeface="Times New Roman"/>
                <a:cs typeface="Times New Roman"/>
              </a:rPr>
              <a:t>μ</a:t>
            </a:r>
            <a:r>
              <a:rPr dirty="0" baseline="-23809" sz="1050" i="1">
                <a:latin typeface="Times New Roman"/>
                <a:cs typeface="Times New Roman"/>
              </a:rPr>
              <a:t>u</a:t>
            </a:r>
            <a:r>
              <a:rPr dirty="0" baseline="-23809" sz="1050" i="1">
                <a:latin typeface="Times New Roman"/>
                <a:cs typeface="Times New Roman"/>
              </a:rPr>
              <a:t> </a:t>
            </a:r>
            <a:r>
              <a:rPr dirty="0" sz="1200">
                <a:latin typeface="Times New Roman"/>
                <a:cs typeface="Times New Roman"/>
              </a:rPr>
              <a:t>,</a:t>
            </a:r>
            <a:r>
              <a:rPr dirty="0" sz="1200" spc="-110">
                <a:latin typeface="Times New Roman"/>
                <a:cs typeface="Times New Roman"/>
              </a:rPr>
              <a:t> </a:t>
            </a:r>
            <a:r>
              <a:rPr dirty="0" sz="1200" spc="90" b="1">
                <a:latin typeface="Times New Roman"/>
                <a:cs typeface="Times New Roman"/>
              </a:rPr>
              <a:t>Σ</a:t>
            </a:r>
            <a:r>
              <a:rPr dirty="0" baseline="-23809" sz="1050" i="1">
                <a:latin typeface="Times New Roman"/>
                <a:cs typeface="Times New Roman"/>
              </a:rPr>
              <a:t>uu</a:t>
            </a:r>
            <a:r>
              <a:rPr dirty="0" baseline="-23809" sz="1050" spc="120" i="1">
                <a:latin typeface="Times New Roman"/>
                <a:cs typeface="Times New Roman"/>
              </a:rPr>
              <a:t> </a:t>
            </a:r>
            <a:r>
              <a:rPr dirty="0" sz="1600" spc="-114">
                <a:latin typeface="Symbol"/>
                <a:cs typeface="Symbol"/>
              </a:rPr>
              <a:t></a:t>
            </a:r>
            <a:endParaRPr sz="1600">
              <a:latin typeface="Symbol"/>
              <a:cs typeface="Symbol"/>
            </a:endParaRPr>
          </a:p>
          <a:p>
            <a:pPr marL="25400">
              <a:lnSpc>
                <a:spcPct val="100000"/>
              </a:lnSpc>
              <a:spcBef>
                <a:spcPts val="164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 </a:t>
            </a:r>
            <a:r>
              <a:rPr dirty="0" sz="450" spc="-5">
                <a:solidFill>
                  <a:srgbClr val="1B1B1B"/>
                </a:solidFill>
                <a:latin typeface="Tahoma"/>
                <a:cs typeface="Tahoma"/>
              </a:rPr>
              <a:t>Moore</a:t>
            </a:r>
            <a:endParaRPr sz="450">
              <a:latin typeface="Tahoma"/>
              <a:cs typeface="Tahoma"/>
            </a:endParaRPr>
          </a:p>
        </p:txBody>
      </p:sp>
      <p:sp>
        <p:nvSpPr>
          <p:cNvPr id="78" name="object 78"/>
          <p:cNvSpPr txBox="1"/>
          <p:nvPr/>
        </p:nvSpPr>
        <p:spPr>
          <a:xfrm>
            <a:off x="4299707" y="5806936"/>
            <a:ext cx="337820" cy="369570"/>
          </a:xfrm>
          <a:prstGeom prst="rect">
            <a:avLst/>
          </a:prstGeom>
        </p:spPr>
        <p:txBody>
          <a:bodyPr wrap="square" lIns="0" tIns="14604" rIns="0" bIns="0" rtlCol="0" vert="horz">
            <a:spAutoFit/>
          </a:bodyPr>
          <a:lstStyle/>
          <a:p>
            <a:pPr marL="25400">
              <a:lnSpc>
                <a:spcPts val="1345"/>
              </a:lnSpc>
              <a:spcBef>
                <a:spcPts val="114"/>
              </a:spcBef>
              <a:tabLst>
                <a:tab pos="240029" algn="l"/>
              </a:tabLst>
            </a:pPr>
            <a:r>
              <a:rPr dirty="0" sz="1200" spc="-425">
                <a:latin typeface="Symbol"/>
                <a:cs typeface="Symbol"/>
              </a:rPr>
              <a:t>⎜</a:t>
            </a:r>
            <a:r>
              <a:rPr dirty="0" sz="1200" spc="-425">
                <a:latin typeface="Times New Roman"/>
                <a:cs typeface="Times New Roman"/>
              </a:rPr>
              <a:t>	</a:t>
            </a:r>
            <a:r>
              <a:rPr dirty="0" sz="1200" spc="-484">
                <a:latin typeface="Symbol"/>
                <a:cs typeface="Symbol"/>
              </a:rPr>
              <a:t>⎟</a:t>
            </a:r>
            <a:endParaRPr sz="1200">
              <a:latin typeface="Symbol"/>
              <a:cs typeface="Symbol"/>
            </a:endParaRPr>
          </a:p>
          <a:p>
            <a:pPr marL="25400">
              <a:lnSpc>
                <a:spcPts val="1345"/>
              </a:lnSpc>
            </a:pPr>
            <a:r>
              <a:rPr dirty="0" sz="1200" spc="-425">
                <a:latin typeface="Symbol"/>
                <a:cs typeface="Symbol"/>
              </a:rPr>
              <a:t>⎝</a:t>
            </a:r>
            <a:r>
              <a:rPr dirty="0" sz="1200" spc="-180">
                <a:latin typeface="Times New Roman"/>
                <a:cs typeface="Times New Roman"/>
              </a:rPr>
              <a:t> </a:t>
            </a:r>
            <a:r>
              <a:rPr dirty="0" baseline="13888" sz="1800" spc="7" b="1">
                <a:latin typeface="Times New Roman"/>
                <a:cs typeface="Times New Roman"/>
              </a:rPr>
              <a:t>V</a:t>
            </a:r>
            <a:r>
              <a:rPr dirty="0" baseline="13888" sz="1800" spc="-254" b="1">
                <a:latin typeface="Times New Roman"/>
                <a:cs typeface="Times New Roman"/>
              </a:rPr>
              <a:t> </a:t>
            </a:r>
            <a:r>
              <a:rPr dirty="0" sz="1200" spc="-790">
                <a:latin typeface="Symbol"/>
                <a:cs typeface="Symbol"/>
              </a:rPr>
              <a:t>⎠</a:t>
            </a:r>
            <a:endParaRPr sz="1200">
              <a:latin typeface="Symbol"/>
              <a:cs typeface="Symbol"/>
            </a:endParaRPr>
          </a:p>
        </p:txBody>
      </p:sp>
      <p:sp>
        <p:nvSpPr>
          <p:cNvPr id="79" name="object 79"/>
          <p:cNvSpPr txBox="1"/>
          <p:nvPr/>
        </p:nvSpPr>
        <p:spPr>
          <a:xfrm>
            <a:off x="4325107" y="5708626"/>
            <a:ext cx="287020" cy="210820"/>
          </a:xfrm>
          <a:prstGeom prst="rect">
            <a:avLst/>
          </a:prstGeom>
        </p:spPr>
        <p:txBody>
          <a:bodyPr wrap="square" lIns="0" tIns="14604" rIns="0" bIns="0" rtlCol="0" vert="horz">
            <a:spAutoFit/>
          </a:bodyPr>
          <a:lstStyle/>
          <a:p>
            <a:pPr>
              <a:lnSpc>
                <a:spcPct val="100000"/>
              </a:lnSpc>
              <a:spcBef>
                <a:spcPts val="114"/>
              </a:spcBef>
            </a:pPr>
            <a:r>
              <a:rPr dirty="0" sz="1200" spc="-425">
                <a:latin typeface="Symbol"/>
                <a:cs typeface="Symbol"/>
              </a:rPr>
              <a:t>⎛</a:t>
            </a:r>
            <a:r>
              <a:rPr dirty="0" sz="1200" spc="-160">
                <a:latin typeface="Times New Roman"/>
                <a:cs typeface="Times New Roman"/>
              </a:rPr>
              <a:t> </a:t>
            </a:r>
            <a:r>
              <a:rPr dirty="0" baseline="4629" sz="1800" spc="7" b="1">
                <a:latin typeface="Times New Roman"/>
                <a:cs typeface="Times New Roman"/>
              </a:rPr>
              <a:t>U</a:t>
            </a:r>
            <a:r>
              <a:rPr dirty="0" baseline="4629" sz="1800" spc="-262" b="1">
                <a:latin typeface="Times New Roman"/>
                <a:cs typeface="Times New Roman"/>
              </a:rPr>
              <a:t> </a:t>
            </a:r>
            <a:r>
              <a:rPr dirty="0" sz="1200" spc="-994">
                <a:latin typeface="Symbol"/>
                <a:cs typeface="Symbol"/>
              </a:rPr>
              <a:t>⎞</a:t>
            </a:r>
            <a:endParaRPr sz="1200">
              <a:latin typeface="Symbol"/>
              <a:cs typeface="Symbol"/>
            </a:endParaRPr>
          </a:p>
        </p:txBody>
      </p:sp>
      <p:sp>
        <p:nvSpPr>
          <p:cNvPr id="80" name="object 80"/>
          <p:cNvSpPr txBox="1"/>
          <p:nvPr/>
        </p:nvSpPr>
        <p:spPr>
          <a:xfrm>
            <a:off x="4838700" y="5745479"/>
            <a:ext cx="520065" cy="352425"/>
          </a:xfrm>
          <a:prstGeom prst="rect">
            <a:avLst/>
          </a:prstGeom>
          <a:solidFill>
            <a:srgbClr val="00E4A8"/>
          </a:solidFill>
          <a:ln w="3175">
            <a:solidFill>
              <a:srgbClr val="000000"/>
            </a:solidFill>
          </a:ln>
        </p:spPr>
        <p:txBody>
          <a:bodyPr wrap="square" lIns="0" tIns="22860" rIns="0" bIns="0" rtlCol="0" vert="horz">
            <a:spAutoFit/>
          </a:bodyPr>
          <a:lstStyle/>
          <a:p>
            <a:pPr marL="135255" marR="38735" indent="-89535">
              <a:lnSpc>
                <a:spcPct val="100000"/>
              </a:lnSpc>
              <a:spcBef>
                <a:spcPts val="180"/>
              </a:spcBef>
            </a:pPr>
            <a:r>
              <a:rPr dirty="0" sz="1000">
                <a:latin typeface="Tahoma"/>
                <a:cs typeface="Tahoma"/>
              </a:rPr>
              <a:t>Margi</a:t>
            </a:r>
            <a:r>
              <a:rPr dirty="0" sz="1000" spc="-10">
                <a:latin typeface="Tahoma"/>
                <a:cs typeface="Tahoma"/>
              </a:rPr>
              <a:t>n</a:t>
            </a:r>
            <a:r>
              <a:rPr dirty="0" sz="1000">
                <a:latin typeface="Tahoma"/>
                <a:cs typeface="Tahoma"/>
              </a:rPr>
              <a:t>-  </a:t>
            </a:r>
            <a:r>
              <a:rPr dirty="0" sz="1000" spc="-5">
                <a:latin typeface="Tahoma"/>
                <a:cs typeface="Tahoma"/>
              </a:rPr>
              <a:t>alize</a:t>
            </a:r>
            <a:endParaRPr sz="1000">
              <a:latin typeface="Tahoma"/>
              <a:cs typeface="Tahoma"/>
            </a:endParaRPr>
          </a:p>
        </p:txBody>
      </p:sp>
      <p:sp>
        <p:nvSpPr>
          <p:cNvPr id="81" name="object 81"/>
          <p:cNvSpPr txBox="1"/>
          <p:nvPr/>
        </p:nvSpPr>
        <p:spPr>
          <a:xfrm>
            <a:off x="2633972" y="5795809"/>
            <a:ext cx="3140710" cy="782320"/>
          </a:xfrm>
          <a:prstGeom prst="rect">
            <a:avLst/>
          </a:prstGeom>
        </p:spPr>
        <p:txBody>
          <a:bodyPr wrap="square" lIns="0" tIns="13970" rIns="0" bIns="0" rtlCol="0" vert="horz">
            <a:spAutoFit/>
          </a:bodyPr>
          <a:lstStyle/>
          <a:p>
            <a:pPr algn="r" marR="30480">
              <a:lnSpc>
                <a:spcPct val="100000"/>
              </a:lnSpc>
              <a:spcBef>
                <a:spcPts val="110"/>
              </a:spcBef>
            </a:pPr>
            <a:r>
              <a:rPr dirty="0" sz="1200" spc="5" b="1">
                <a:latin typeface="Times New Roman"/>
                <a:cs typeface="Times New Roman"/>
              </a:rPr>
              <a:t>U</a:t>
            </a:r>
            <a:endParaRPr sz="1200">
              <a:latin typeface="Times New Roman"/>
              <a:cs typeface="Times New Roman"/>
            </a:endParaRPr>
          </a:p>
          <a:p>
            <a:pPr>
              <a:lnSpc>
                <a:spcPct val="100000"/>
              </a:lnSpc>
            </a:pPr>
            <a:endParaRPr sz="1300">
              <a:latin typeface="Times New Roman"/>
              <a:cs typeface="Times New Roman"/>
            </a:endParaRPr>
          </a:p>
          <a:p>
            <a:pPr>
              <a:lnSpc>
                <a:spcPct val="100000"/>
              </a:lnSpc>
              <a:spcBef>
                <a:spcPts val="15"/>
              </a:spcBef>
            </a:pPr>
            <a:endParaRPr sz="1350">
              <a:latin typeface="Times New Roman"/>
              <a:cs typeface="Times New Roman"/>
            </a:endParaRPr>
          </a:p>
          <a:p>
            <a:pPr marL="25400">
              <a:lnSpc>
                <a:spcPct val="100000"/>
              </a:lnSpc>
            </a:pPr>
            <a:r>
              <a:rPr dirty="0" sz="1200" spc="-425">
                <a:latin typeface="Symbol"/>
                <a:cs typeface="Symbol"/>
              </a:rPr>
              <a:t>⎛</a:t>
            </a:r>
            <a:r>
              <a:rPr dirty="0" sz="1200" spc="125">
                <a:latin typeface="Times New Roman"/>
                <a:cs typeface="Times New Roman"/>
              </a:rPr>
              <a:t> </a:t>
            </a:r>
            <a:r>
              <a:rPr dirty="0" baseline="4629" sz="1800" spc="15" i="1">
                <a:latin typeface="Times New Roman"/>
                <a:cs typeface="Times New Roman"/>
              </a:rPr>
              <a:t>X </a:t>
            </a:r>
            <a:r>
              <a:rPr dirty="0" baseline="-15873" sz="1050" spc="7">
                <a:latin typeface="Times New Roman"/>
                <a:cs typeface="Times New Roman"/>
              </a:rPr>
              <a:t>1</a:t>
            </a:r>
            <a:r>
              <a:rPr dirty="0" baseline="-15873" sz="1050" spc="-60">
                <a:latin typeface="Times New Roman"/>
                <a:cs typeface="Times New Roman"/>
              </a:rPr>
              <a:t> </a:t>
            </a:r>
            <a:r>
              <a:rPr dirty="0" sz="1200" spc="-425">
                <a:latin typeface="Symbol"/>
                <a:cs typeface="Symbol"/>
              </a:rPr>
              <a:t>⎞</a:t>
            </a:r>
            <a:endParaRPr sz="1200">
              <a:latin typeface="Symbol"/>
              <a:cs typeface="Symbol"/>
            </a:endParaRPr>
          </a:p>
        </p:txBody>
      </p:sp>
      <p:sp>
        <p:nvSpPr>
          <p:cNvPr id="82" name="object 82"/>
          <p:cNvSpPr/>
          <p:nvPr/>
        </p:nvSpPr>
        <p:spPr>
          <a:xfrm>
            <a:off x="4610100" y="5914644"/>
            <a:ext cx="228600" cy="43180"/>
          </a:xfrm>
          <a:custGeom>
            <a:avLst/>
            <a:gdLst/>
            <a:ahLst/>
            <a:cxnLst/>
            <a:rect l="l" t="t" r="r" b="b"/>
            <a:pathLst>
              <a:path w="228600" h="43179">
                <a:moveTo>
                  <a:pt x="185927" y="0"/>
                </a:moveTo>
                <a:lnTo>
                  <a:pt x="185927" y="42671"/>
                </a:lnTo>
                <a:lnTo>
                  <a:pt x="214883" y="28193"/>
                </a:lnTo>
                <a:lnTo>
                  <a:pt x="192786" y="28193"/>
                </a:lnTo>
                <a:lnTo>
                  <a:pt x="192786" y="14477"/>
                </a:lnTo>
                <a:lnTo>
                  <a:pt x="214884" y="14477"/>
                </a:lnTo>
                <a:lnTo>
                  <a:pt x="185927" y="0"/>
                </a:lnTo>
                <a:close/>
              </a:path>
              <a:path w="228600" h="43179">
                <a:moveTo>
                  <a:pt x="185927" y="14477"/>
                </a:moveTo>
                <a:lnTo>
                  <a:pt x="0" y="14477"/>
                </a:lnTo>
                <a:lnTo>
                  <a:pt x="0" y="28193"/>
                </a:lnTo>
                <a:lnTo>
                  <a:pt x="185927" y="28193"/>
                </a:lnTo>
                <a:lnTo>
                  <a:pt x="185927" y="14477"/>
                </a:lnTo>
                <a:close/>
              </a:path>
              <a:path w="228600" h="43179">
                <a:moveTo>
                  <a:pt x="214884" y="14477"/>
                </a:moveTo>
                <a:lnTo>
                  <a:pt x="192786" y="14477"/>
                </a:lnTo>
                <a:lnTo>
                  <a:pt x="192786" y="28193"/>
                </a:lnTo>
                <a:lnTo>
                  <a:pt x="214883" y="28193"/>
                </a:lnTo>
                <a:lnTo>
                  <a:pt x="228600" y="21335"/>
                </a:lnTo>
                <a:lnTo>
                  <a:pt x="214884" y="14477"/>
                </a:lnTo>
                <a:close/>
              </a:path>
            </a:pathLst>
          </a:custGeom>
          <a:solidFill>
            <a:srgbClr val="000000"/>
          </a:solidFill>
        </p:spPr>
        <p:txBody>
          <a:bodyPr wrap="square" lIns="0" tIns="0" rIns="0" bIns="0" rtlCol="0"/>
          <a:lstStyle/>
          <a:p/>
        </p:txBody>
      </p:sp>
      <p:sp>
        <p:nvSpPr>
          <p:cNvPr id="83" name="object 83"/>
          <p:cNvSpPr/>
          <p:nvPr/>
        </p:nvSpPr>
        <p:spPr>
          <a:xfrm>
            <a:off x="5372100" y="5914644"/>
            <a:ext cx="228600" cy="43180"/>
          </a:xfrm>
          <a:custGeom>
            <a:avLst/>
            <a:gdLst/>
            <a:ahLst/>
            <a:cxnLst/>
            <a:rect l="l" t="t" r="r" b="b"/>
            <a:pathLst>
              <a:path w="228600" h="43179">
                <a:moveTo>
                  <a:pt x="185927" y="0"/>
                </a:moveTo>
                <a:lnTo>
                  <a:pt x="185927" y="42671"/>
                </a:lnTo>
                <a:lnTo>
                  <a:pt x="214883" y="28193"/>
                </a:lnTo>
                <a:lnTo>
                  <a:pt x="192786" y="28193"/>
                </a:lnTo>
                <a:lnTo>
                  <a:pt x="192786" y="14477"/>
                </a:lnTo>
                <a:lnTo>
                  <a:pt x="214884" y="14477"/>
                </a:lnTo>
                <a:lnTo>
                  <a:pt x="185927" y="0"/>
                </a:lnTo>
                <a:close/>
              </a:path>
              <a:path w="228600" h="43179">
                <a:moveTo>
                  <a:pt x="185927" y="14477"/>
                </a:moveTo>
                <a:lnTo>
                  <a:pt x="0" y="14477"/>
                </a:lnTo>
                <a:lnTo>
                  <a:pt x="0" y="28193"/>
                </a:lnTo>
                <a:lnTo>
                  <a:pt x="185927" y="28193"/>
                </a:lnTo>
                <a:lnTo>
                  <a:pt x="185927" y="14477"/>
                </a:lnTo>
                <a:close/>
              </a:path>
              <a:path w="228600" h="43179">
                <a:moveTo>
                  <a:pt x="214884" y="14477"/>
                </a:moveTo>
                <a:lnTo>
                  <a:pt x="192786" y="14477"/>
                </a:lnTo>
                <a:lnTo>
                  <a:pt x="192786" y="28193"/>
                </a:lnTo>
                <a:lnTo>
                  <a:pt x="214883" y="28193"/>
                </a:lnTo>
                <a:lnTo>
                  <a:pt x="228600" y="21335"/>
                </a:lnTo>
                <a:lnTo>
                  <a:pt x="214884" y="14477"/>
                </a:lnTo>
                <a:close/>
              </a:path>
            </a:pathLst>
          </a:custGeom>
          <a:solidFill>
            <a:srgbClr val="000000"/>
          </a:solidFill>
        </p:spPr>
        <p:txBody>
          <a:bodyPr wrap="square" lIns="0" tIns="0" rIns="0" bIns="0" rtlCol="0"/>
          <a:lstStyle/>
          <a:p/>
        </p:txBody>
      </p:sp>
      <p:sp>
        <p:nvSpPr>
          <p:cNvPr id="84" name="object 84"/>
          <p:cNvSpPr/>
          <p:nvPr/>
        </p:nvSpPr>
        <p:spPr>
          <a:xfrm>
            <a:off x="4133088" y="7726680"/>
            <a:ext cx="1734820" cy="393700"/>
          </a:xfrm>
          <a:custGeom>
            <a:avLst/>
            <a:gdLst/>
            <a:ahLst/>
            <a:cxnLst/>
            <a:rect l="l" t="t" r="r" b="b"/>
            <a:pathLst>
              <a:path w="1734820" h="393700">
                <a:moveTo>
                  <a:pt x="1734312" y="0"/>
                </a:moveTo>
                <a:lnTo>
                  <a:pt x="400812" y="0"/>
                </a:lnTo>
                <a:lnTo>
                  <a:pt x="400812" y="199644"/>
                </a:lnTo>
                <a:lnTo>
                  <a:pt x="0" y="393192"/>
                </a:lnTo>
                <a:lnTo>
                  <a:pt x="400812" y="285750"/>
                </a:lnTo>
                <a:lnTo>
                  <a:pt x="1734312" y="285750"/>
                </a:lnTo>
                <a:lnTo>
                  <a:pt x="1734312" y="0"/>
                </a:lnTo>
                <a:close/>
              </a:path>
              <a:path w="1734820" h="393700">
                <a:moveTo>
                  <a:pt x="1734312" y="285750"/>
                </a:moveTo>
                <a:lnTo>
                  <a:pt x="400812" y="285750"/>
                </a:lnTo>
                <a:lnTo>
                  <a:pt x="400812" y="342900"/>
                </a:lnTo>
                <a:lnTo>
                  <a:pt x="1734312" y="342900"/>
                </a:lnTo>
                <a:lnTo>
                  <a:pt x="1734312" y="285750"/>
                </a:lnTo>
                <a:close/>
              </a:path>
            </a:pathLst>
          </a:custGeom>
          <a:solidFill>
            <a:srgbClr val="C2A398"/>
          </a:solidFill>
        </p:spPr>
        <p:txBody>
          <a:bodyPr wrap="square" lIns="0" tIns="0" rIns="0" bIns="0" rtlCol="0"/>
          <a:lstStyle/>
          <a:p/>
        </p:txBody>
      </p:sp>
      <p:sp>
        <p:nvSpPr>
          <p:cNvPr id="85" name="object 85"/>
          <p:cNvSpPr/>
          <p:nvPr/>
        </p:nvSpPr>
        <p:spPr>
          <a:xfrm>
            <a:off x="4133088" y="7726680"/>
            <a:ext cx="1734820" cy="393700"/>
          </a:xfrm>
          <a:custGeom>
            <a:avLst/>
            <a:gdLst/>
            <a:ahLst/>
            <a:cxnLst/>
            <a:rect l="l" t="t" r="r" b="b"/>
            <a:pathLst>
              <a:path w="1734820" h="393700">
                <a:moveTo>
                  <a:pt x="400812" y="0"/>
                </a:moveTo>
                <a:lnTo>
                  <a:pt x="400812" y="199644"/>
                </a:lnTo>
                <a:lnTo>
                  <a:pt x="0" y="393192"/>
                </a:lnTo>
                <a:lnTo>
                  <a:pt x="400812" y="285750"/>
                </a:lnTo>
                <a:lnTo>
                  <a:pt x="400812" y="342900"/>
                </a:lnTo>
                <a:lnTo>
                  <a:pt x="1734312" y="342900"/>
                </a:lnTo>
                <a:lnTo>
                  <a:pt x="1734312" y="0"/>
                </a:lnTo>
                <a:lnTo>
                  <a:pt x="623315" y="0"/>
                </a:lnTo>
                <a:lnTo>
                  <a:pt x="400812" y="0"/>
                </a:lnTo>
                <a:close/>
              </a:path>
            </a:pathLst>
          </a:custGeom>
          <a:ln w="3175">
            <a:solidFill>
              <a:srgbClr val="000000"/>
            </a:solidFill>
          </a:ln>
        </p:spPr>
        <p:txBody>
          <a:bodyPr wrap="square" lIns="0" tIns="0" rIns="0" bIns="0" rtlCol="0"/>
          <a:lstStyle/>
          <a:p/>
        </p:txBody>
      </p:sp>
      <p:sp>
        <p:nvSpPr>
          <p:cNvPr id="86" name="object 86"/>
          <p:cNvSpPr/>
          <p:nvPr/>
        </p:nvSpPr>
        <p:spPr>
          <a:xfrm>
            <a:off x="3140201" y="8183880"/>
            <a:ext cx="2765425" cy="342900"/>
          </a:xfrm>
          <a:custGeom>
            <a:avLst/>
            <a:gdLst/>
            <a:ahLst/>
            <a:cxnLst/>
            <a:rect l="l" t="t" r="r" b="b"/>
            <a:pathLst>
              <a:path w="2765425" h="342900">
                <a:moveTo>
                  <a:pt x="2765298" y="0"/>
                </a:moveTo>
                <a:lnTo>
                  <a:pt x="1203198" y="0"/>
                </a:lnTo>
                <a:lnTo>
                  <a:pt x="1203198" y="199644"/>
                </a:lnTo>
                <a:lnTo>
                  <a:pt x="0" y="284226"/>
                </a:lnTo>
                <a:lnTo>
                  <a:pt x="1203198" y="285750"/>
                </a:lnTo>
                <a:lnTo>
                  <a:pt x="1203198" y="342900"/>
                </a:lnTo>
                <a:lnTo>
                  <a:pt x="2765298" y="342900"/>
                </a:lnTo>
                <a:lnTo>
                  <a:pt x="2765298" y="0"/>
                </a:lnTo>
                <a:close/>
              </a:path>
            </a:pathLst>
          </a:custGeom>
          <a:solidFill>
            <a:srgbClr val="C2A398"/>
          </a:solidFill>
        </p:spPr>
        <p:txBody>
          <a:bodyPr wrap="square" lIns="0" tIns="0" rIns="0" bIns="0" rtlCol="0"/>
          <a:lstStyle/>
          <a:p/>
        </p:txBody>
      </p:sp>
      <p:sp>
        <p:nvSpPr>
          <p:cNvPr id="87" name="object 87"/>
          <p:cNvSpPr/>
          <p:nvPr/>
        </p:nvSpPr>
        <p:spPr>
          <a:xfrm>
            <a:off x="3140201" y="8183880"/>
            <a:ext cx="2765425" cy="342900"/>
          </a:xfrm>
          <a:custGeom>
            <a:avLst/>
            <a:gdLst/>
            <a:ahLst/>
            <a:cxnLst/>
            <a:rect l="l" t="t" r="r" b="b"/>
            <a:pathLst>
              <a:path w="2765425" h="342900">
                <a:moveTo>
                  <a:pt x="1203198" y="0"/>
                </a:moveTo>
                <a:lnTo>
                  <a:pt x="1203198" y="199644"/>
                </a:lnTo>
                <a:lnTo>
                  <a:pt x="0" y="284226"/>
                </a:lnTo>
                <a:lnTo>
                  <a:pt x="1203198" y="285750"/>
                </a:lnTo>
                <a:lnTo>
                  <a:pt x="1203198" y="342900"/>
                </a:lnTo>
                <a:lnTo>
                  <a:pt x="2765298" y="342900"/>
                </a:lnTo>
                <a:lnTo>
                  <a:pt x="2765298" y="0"/>
                </a:lnTo>
                <a:lnTo>
                  <a:pt x="1463802" y="0"/>
                </a:lnTo>
                <a:lnTo>
                  <a:pt x="1203198" y="0"/>
                </a:lnTo>
                <a:close/>
              </a:path>
            </a:pathLst>
          </a:custGeom>
          <a:ln w="3175">
            <a:solidFill>
              <a:srgbClr val="000000"/>
            </a:solidFill>
          </a:ln>
        </p:spPr>
        <p:txBody>
          <a:bodyPr wrap="square" lIns="0" tIns="0" rIns="0" bIns="0" rtlCol="0"/>
          <a:lstStyle/>
          <a:p/>
        </p:txBody>
      </p:sp>
      <p:sp>
        <p:nvSpPr>
          <p:cNvPr id="88" name="object 88"/>
          <p:cNvSpPr txBox="1"/>
          <p:nvPr/>
        </p:nvSpPr>
        <p:spPr>
          <a:xfrm>
            <a:off x="4458461" y="7732268"/>
            <a:ext cx="1344295" cy="788035"/>
          </a:xfrm>
          <a:prstGeom prst="rect">
            <a:avLst/>
          </a:prstGeom>
        </p:spPr>
        <p:txBody>
          <a:bodyPr wrap="square" lIns="0" tIns="12700" rIns="0" bIns="0" rtlCol="0" vert="horz">
            <a:spAutoFit/>
          </a:bodyPr>
          <a:lstStyle/>
          <a:p>
            <a:pPr marL="168910" marR="20955" indent="158750">
              <a:lnSpc>
                <a:spcPct val="100000"/>
              </a:lnSpc>
              <a:spcBef>
                <a:spcPts val="100"/>
              </a:spcBef>
            </a:pPr>
            <a:r>
              <a:rPr dirty="0" sz="1000" spc="-5">
                <a:latin typeface="Tahoma"/>
                <a:cs typeface="Tahoma"/>
              </a:rPr>
              <a:t>This </a:t>
            </a:r>
            <a:r>
              <a:rPr dirty="0" sz="1000">
                <a:latin typeface="Tahoma"/>
                <a:cs typeface="Tahoma"/>
              </a:rPr>
              <a:t>fact is </a:t>
            </a:r>
            <a:r>
              <a:rPr dirty="0" sz="1000" spc="-5">
                <a:latin typeface="Tahoma"/>
                <a:cs typeface="Tahoma"/>
              </a:rPr>
              <a:t>not  </a:t>
            </a:r>
            <a:r>
              <a:rPr dirty="0" sz="1000">
                <a:latin typeface="Tahoma"/>
                <a:cs typeface="Tahoma"/>
              </a:rPr>
              <a:t>immediately</a:t>
            </a:r>
            <a:r>
              <a:rPr dirty="0" sz="1000" spc="-75">
                <a:latin typeface="Tahoma"/>
                <a:cs typeface="Tahoma"/>
              </a:rPr>
              <a:t> </a:t>
            </a:r>
            <a:r>
              <a:rPr dirty="0" sz="1000" spc="-5">
                <a:latin typeface="Tahoma"/>
                <a:cs typeface="Tahoma"/>
              </a:rPr>
              <a:t>obvious</a:t>
            </a:r>
            <a:endParaRPr sz="1000">
              <a:latin typeface="Tahoma"/>
              <a:cs typeface="Tahoma"/>
            </a:endParaRPr>
          </a:p>
          <a:p>
            <a:pPr>
              <a:lnSpc>
                <a:spcPct val="100000"/>
              </a:lnSpc>
              <a:spcBef>
                <a:spcPts val="50"/>
              </a:spcBef>
            </a:pPr>
            <a:endParaRPr sz="1000">
              <a:latin typeface="Times New Roman"/>
              <a:cs typeface="Times New Roman"/>
            </a:endParaRPr>
          </a:p>
          <a:p>
            <a:pPr marL="50800" marR="5080" indent="-51435">
              <a:lnSpc>
                <a:spcPct val="100000"/>
              </a:lnSpc>
            </a:pPr>
            <a:r>
              <a:rPr dirty="0" sz="1000">
                <a:latin typeface="Tahoma"/>
                <a:cs typeface="Tahoma"/>
              </a:rPr>
              <a:t>Obvious, </a:t>
            </a:r>
            <a:r>
              <a:rPr dirty="0" sz="1000" spc="-5">
                <a:latin typeface="Tahoma"/>
                <a:cs typeface="Tahoma"/>
              </a:rPr>
              <a:t>once </a:t>
            </a:r>
            <a:r>
              <a:rPr dirty="0" sz="1000">
                <a:latin typeface="Tahoma"/>
                <a:cs typeface="Tahoma"/>
              </a:rPr>
              <a:t>we</a:t>
            </a:r>
            <a:r>
              <a:rPr dirty="0" sz="1000" spc="-80">
                <a:latin typeface="Tahoma"/>
                <a:cs typeface="Tahoma"/>
              </a:rPr>
              <a:t> </a:t>
            </a:r>
            <a:r>
              <a:rPr dirty="0" sz="1000">
                <a:latin typeface="Tahoma"/>
                <a:cs typeface="Tahoma"/>
              </a:rPr>
              <a:t>know  it’s a </a:t>
            </a:r>
            <a:r>
              <a:rPr dirty="0" sz="1000" spc="-5">
                <a:latin typeface="Tahoma"/>
                <a:cs typeface="Tahoma"/>
              </a:rPr>
              <a:t>Gaussian</a:t>
            </a:r>
            <a:r>
              <a:rPr dirty="0" sz="1000" spc="-70">
                <a:latin typeface="Tahoma"/>
                <a:cs typeface="Tahoma"/>
              </a:rPr>
              <a:t> </a:t>
            </a:r>
            <a:r>
              <a:rPr dirty="0" sz="1000">
                <a:latin typeface="Tahoma"/>
                <a:cs typeface="Tahoma"/>
              </a:rPr>
              <a:t>(why?)</a:t>
            </a:r>
            <a:endParaRPr sz="1000">
              <a:latin typeface="Tahoma"/>
              <a:cs typeface="Tahoma"/>
            </a:endParaRPr>
          </a:p>
        </p:txBody>
      </p:sp>
      <p:sp>
        <p:nvSpPr>
          <p:cNvPr id="89" name="object 89"/>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90" name="object 90"/>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10</a:t>
            </a:fld>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926835" y="4549394"/>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41</a:t>
            </a:r>
            <a:endParaRPr sz="450">
              <a:latin typeface="Tahoma"/>
              <a:cs typeface="Tahoma"/>
            </a:endParaRPr>
          </a:p>
        </p:txBody>
      </p:sp>
      <p:sp>
        <p:nvSpPr>
          <p:cNvPr id="3" name="object 3"/>
          <p:cNvSpPr txBox="1">
            <a:spLocks noGrp="1"/>
          </p:cNvSpPr>
          <p:nvPr>
            <p:ph type="title"/>
          </p:nvPr>
        </p:nvSpPr>
        <p:spPr>
          <a:prstGeom prst="rect"/>
        </p:spPr>
        <p:txBody>
          <a:bodyPr wrap="square" lIns="0" tIns="12700" rIns="0" bIns="0" rtlCol="0" vert="horz">
            <a:spAutoFit/>
          </a:bodyPr>
          <a:lstStyle/>
          <a:p>
            <a:pPr marL="387350" marR="5080" indent="-387985">
              <a:lnSpc>
                <a:spcPct val="100000"/>
              </a:lnSpc>
              <a:spcBef>
                <a:spcPts val="100"/>
              </a:spcBef>
            </a:pPr>
            <a:r>
              <a:rPr dirty="0" spc="-5"/>
              <a:t>Gaussian</a:t>
            </a:r>
            <a:r>
              <a:rPr dirty="0" spc="-80"/>
              <a:t> </a:t>
            </a:r>
            <a:r>
              <a:rPr dirty="0" spc="-5"/>
              <a:t>Marginals  are</a:t>
            </a:r>
            <a:r>
              <a:rPr dirty="0" spc="-20"/>
              <a:t> </a:t>
            </a:r>
            <a:r>
              <a:rPr dirty="0" spc="-5"/>
              <a:t>Gaussian</a:t>
            </a:r>
          </a:p>
        </p:txBody>
      </p:sp>
      <p:sp>
        <p:nvSpPr>
          <p:cNvPr id="4" name="object 4"/>
          <p:cNvSpPr txBox="1"/>
          <p:nvPr/>
        </p:nvSpPr>
        <p:spPr>
          <a:xfrm>
            <a:off x="5987034" y="2701038"/>
            <a:ext cx="72390" cy="210820"/>
          </a:xfrm>
          <a:prstGeom prst="rect">
            <a:avLst/>
          </a:prstGeom>
        </p:spPr>
        <p:txBody>
          <a:bodyPr wrap="square" lIns="0" tIns="14604" rIns="0" bIns="0" rtlCol="0" vert="horz">
            <a:spAutoFit/>
          </a:bodyPr>
          <a:lstStyle/>
          <a:p>
            <a:pPr>
              <a:lnSpc>
                <a:spcPct val="100000"/>
              </a:lnSpc>
              <a:spcBef>
                <a:spcPts val="114"/>
              </a:spcBef>
            </a:pPr>
            <a:r>
              <a:rPr dirty="0" sz="1200" spc="-425">
                <a:latin typeface="Symbol"/>
                <a:cs typeface="Symbol"/>
              </a:rPr>
              <a:t>⎟</a:t>
            </a:r>
            <a:endParaRPr sz="1200">
              <a:latin typeface="Symbol"/>
              <a:cs typeface="Symbol"/>
            </a:endParaRPr>
          </a:p>
        </p:txBody>
      </p:sp>
      <p:sp>
        <p:nvSpPr>
          <p:cNvPr id="5" name="object 5"/>
          <p:cNvSpPr txBox="1"/>
          <p:nvPr/>
        </p:nvSpPr>
        <p:spPr>
          <a:xfrm>
            <a:off x="5987034" y="2552446"/>
            <a:ext cx="72390" cy="210820"/>
          </a:xfrm>
          <a:prstGeom prst="rect">
            <a:avLst/>
          </a:prstGeom>
        </p:spPr>
        <p:txBody>
          <a:bodyPr wrap="square" lIns="0" tIns="14604" rIns="0" bIns="0" rtlCol="0" vert="horz">
            <a:spAutoFit/>
          </a:bodyPr>
          <a:lstStyle/>
          <a:p>
            <a:pPr>
              <a:lnSpc>
                <a:spcPct val="100000"/>
              </a:lnSpc>
              <a:spcBef>
                <a:spcPts val="114"/>
              </a:spcBef>
            </a:pPr>
            <a:r>
              <a:rPr dirty="0" sz="1200" spc="-425">
                <a:latin typeface="Symbol"/>
                <a:cs typeface="Symbol"/>
              </a:rPr>
              <a:t>⎟</a:t>
            </a:r>
            <a:endParaRPr sz="1200">
              <a:latin typeface="Symbol"/>
              <a:cs typeface="Symbol"/>
            </a:endParaRPr>
          </a:p>
        </p:txBody>
      </p:sp>
      <p:sp>
        <p:nvSpPr>
          <p:cNvPr id="6" name="object 6"/>
          <p:cNvSpPr txBox="1"/>
          <p:nvPr/>
        </p:nvSpPr>
        <p:spPr>
          <a:xfrm>
            <a:off x="5987034" y="2305559"/>
            <a:ext cx="72390" cy="210820"/>
          </a:xfrm>
          <a:prstGeom prst="rect">
            <a:avLst/>
          </a:prstGeom>
        </p:spPr>
        <p:txBody>
          <a:bodyPr wrap="square" lIns="0" tIns="14604" rIns="0" bIns="0" rtlCol="0" vert="horz">
            <a:spAutoFit/>
          </a:bodyPr>
          <a:lstStyle/>
          <a:p>
            <a:pPr>
              <a:lnSpc>
                <a:spcPct val="100000"/>
              </a:lnSpc>
              <a:spcBef>
                <a:spcPts val="114"/>
              </a:spcBef>
            </a:pPr>
            <a:r>
              <a:rPr dirty="0" sz="1200" spc="-425">
                <a:latin typeface="Symbol"/>
                <a:cs typeface="Symbol"/>
              </a:rPr>
              <a:t>⎞</a:t>
            </a:r>
            <a:endParaRPr sz="1200">
              <a:latin typeface="Symbol"/>
              <a:cs typeface="Symbol"/>
            </a:endParaRPr>
          </a:p>
        </p:txBody>
      </p:sp>
      <p:sp>
        <p:nvSpPr>
          <p:cNvPr id="7" name="object 7"/>
          <p:cNvSpPr txBox="1"/>
          <p:nvPr/>
        </p:nvSpPr>
        <p:spPr>
          <a:xfrm>
            <a:off x="5452105" y="2701038"/>
            <a:ext cx="72390" cy="210820"/>
          </a:xfrm>
          <a:prstGeom prst="rect">
            <a:avLst/>
          </a:prstGeom>
        </p:spPr>
        <p:txBody>
          <a:bodyPr wrap="square" lIns="0" tIns="14604" rIns="0" bIns="0" rtlCol="0" vert="horz">
            <a:spAutoFit/>
          </a:bodyPr>
          <a:lstStyle/>
          <a:p>
            <a:pPr>
              <a:lnSpc>
                <a:spcPct val="100000"/>
              </a:lnSpc>
              <a:spcBef>
                <a:spcPts val="114"/>
              </a:spcBef>
            </a:pPr>
            <a:r>
              <a:rPr dirty="0" sz="1200" spc="-425">
                <a:latin typeface="Symbol"/>
                <a:cs typeface="Symbol"/>
              </a:rPr>
              <a:t>⎜</a:t>
            </a:r>
            <a:endParaRPr sz="1200">
              <a:latin typeface="Symbol"/>
              <a:cs typeface="Symbol"/>
            </a:endParaRPr>
          </a:p>
        </p:txBody>
      </p:sp>
      <p:sp>
        <p:nvSpPr>
          <p:cNvPr id="8" name="object 8"/>
          <p:cNvSpPr txBox="1"/>
          <p:nvPr/>
        </p:nvSpPr>
        <p:spPr>
          <a:xfrm>
            <a:off x="5452105" y="2404611"/>
            <a:ext cx="72390" cy="210820"/>
          </a:xfrm>
          <a:prstGeom prst="rect">
            <a:avLst/>
          </a:prstGeom>
        </p:spPr>
        <p:txBody>
          <a:bodyPr wrap="square" lIns="0" tIns="14604" rIns="0" bIns="0" rtlCol="0" vert="horz">
            <a:spAutoFit/>
          </a:bodyPr>
          <a:lstStyle/>
          <a:p>
            <a:pPr>
              <a:lnSpc>
                <a:spcPct val="100000"/>
              </a:lnSpc>
              <a:spcBef>
                <a:spcPts val="114"/>
              </a:spcBef>
            </a:pPr>
            <a:r>
              <a:rPr dirty="0" sz="1200" spc="-425">
                <a:latin typeface="Symbol"/>
                <a:cs typeface="Symbol"/>
              </a:rPr>
              <a:t>⎜</a:t>
            </a:r>
            <a:endParaRPr sz="1200">
              <a:latin typeface="Symbol"/>
              <a:cs typeface="Symbol"/>
            </a:endParaRPr>
          </a:p>
        </p:txBody>
      </p:sp>
      <p:sp>
        <p:nvSpPr>
          <p:cNvPr id="9" name="object 9"/>
          <p:cNvSpPr txBox="1"/>
          <p:nvPr/>
        </p:nvSpPr>
        <p:spPr>
          <a:xfrm>
            <a:off x="4607052" y="2387099"/>
            <a:ext cx="514350" cy="210820"/>
          </a:xfrm>
          <a:prstGeom prst="rect">
            <a:avLst/>
          </a:prstGeom>
        </p:spPr>
        <p:txBody>
          <a:bodyPr wrap="square" lIns="0" tIns="14604" rIns="0" bIns="0" rtlCol="0" vert="horz">
            <a:spAutoFit/>
          </a:bodyPr>
          <a:lstStyle/>
          <a:p>
            <a:pPr>
              <a:lnSpc>
                <a:spcPct val="100000"/>
              </a:lnSpc>
              <a:spcBef>
                <a:spcPts val="114"/>
              </a:spcBef>
              <a:tabLst>
                <a:tab pos="441325" algn="l"/>
              </a:tabLst>
            </a:pPr>
            <a:r>
              <a:rPr dirty="0" sz="1200" spc="-425">
                <a:latin typeface="Symbol"/>
                <a:cs typeface="Symbol"/>
              </a:rPr>
              <a:t>⎜</a:t>
            </a:r>
            <a:r>
              <a:rPr dirty="0" sz="1200" spc="-425">
                <a:latin typeface="Times New Roman"/>
                <a:cs typeface="Times New Roman"/>
              </a:rPr>
              <a:t>	</a:t>
            </a:r>
            <a:r>
              <a:rPr dirty="0" sz="1200" spc="-685">
                <a:latin typeface="Symbol"/>
                <a:cs typeface="Symbol"/>
              </a:rPr>
              <a:t>⎟</a:t>
            </a:r>
            <a:endParaRPr sz="1200">
              <a:latin typeface="Symbol"/>
              <a:cs typeface="Symbol"/>
            </a:endParaRPr>
          </a:p>
        </p:txBody>
      </p:sp>
      <p:sp>
        <p:nvSpPr>
          <p:cNvPr id="10" name="object 10"/>
          <p:cNvSpPr txBox="1"/>
          <p:nvPr/>
        </p:nvSpPr>
        <p:spPr>
          <a:xfrm>
            <a:off x="4607052" y="2816860"/>
            <a:ext cx="72390" cy="210820"/>
          </a:xfrm>
          <a:prstGeom prst="rect">
            <a:avLst/>
          </a:prstGeom>
        </p:spPr>
        <p:txBody>
          <a:bodyPr wrap="square" lIns="0" tIns="14604" rIns="0" bIns="0" rtlCol="0" vert="horz">
            <a:spAutoFit/>
          </a:bodyPr>
          <a:lstStyle/>
          <a:p>
            <a:pPr>
              <a:lnSpc>
                <a:spcPct val="100000"/>
              </a:lnSpc>
              <a:spcBef>
                <a:spcPts val="114"/>
              </a:spcBef>
            </a:pPr>
            <a:r>
              <a:rPr dirty="0" sz="1200" spc="-425">
                <a:latin typeface="Symbol"/>
                <a:cs typeface="Symbol"/>
              </a:rPr>
              <a:t>⎝</a:t>
            </a:r>
            <a:endParaRPr sz="1200">
              <a:latin typeface="Symbol"/>
              <a:cs typeface="Symbol"/>
            </a:endParaRPr>
          </a:p>
        </p:txBody>
      </p:sp>
      <p:sp>
        <p:nvSpPr>
          <p:cNvPr id="11" name="object 11"/>
          <p:cNvSpPr txBox="1"/>
          <p:nvPr/>
        </p:nvSpPr>
        <p:spPr>
          <a:xfrm>
            <a:off x="3550909" y="2681194"/>
            <a:ext cx="287020" cy="210820"/>
          </a:xfrm>
          <a:prstGeom prst="rect">
            <a:avLst/>
          </a:prstGeom>
        </p:spPr>
        <p:txBody>
          <a:bodyPr wrap="square" lIns="0" tIns="14604" rIns="0" bIns="0" rtlCol="0" vert="horz">
            <a:spAutoFit/>
          </a:bodyPr>
          <a:lstStyle/>
          <a:p>
            <a:pPr>
              <a:lnSpc>
                <a:spcPct val="100000"/>
              </a:lnSpc>
              <a:spcBef>
                <a:spcPts val="114"/>
              </a:spcBef>
              <a:tabLst>
                <a:tab pos="214629" algn="l"/>
              </a:tabLst>
            </a:pPr>
            <a:r>
              <a:rPr dirty="0" sz="1200" spc="-425">
                <a:latin typeface="Symbol"/>
                <a:cs typeface="Symbol"/>
              </a:rPr>
              <a:t>⎝</a:t>
            </a:r>
            <a:r>
              <a:rPr dirty="0" sz="1200" spc="-425">
                <a:latin typeface="Times New Roman"/>
                <a:cs typeface="Times New Roman"/>
              </a:rPr>
              <a:t>	</a:t>
            </a:r>
            <a:r>
              <a:rPr dirty="0" sz="1200" spc="-685">
                <a:latin typeface="Symbol"/>
                <a:cs typeface="Symbol"/>
              </a:rPr>
              <a:t>⎠</a:t>
            </a:r>
            <a:endParaRPr sz="1200">
              <a:latin typeface="Symbol"/>
              <a:cs typeface="Symbol"/>
            </a:endParaRPr>
          </a:p>
        </p:txBody>
      </p:sp>
      <p:sp>
        <p:nvSpPr>
          <p:cNvPr id="12" name="object 12"/>
          <p:cNvSpPr txBox="1"/>
          <p:nvPr/>
        </p:nvSpPr>
        <p:spPr>
          <a:xfrm>
            <a:off x="2659372" y="2733051"/>
            <a:ext cx="382905" cy="210820"/>
          </a:xfrm>
          <a:prstGeom prst="rect">
            <a:avLst/>
          </a:prstGeom>
        </p:spPr>
        <p:txBody>
          <a:bodyPr wrap="square" lIns="0" tIns="14604" rIns="0" bIns="0" rtlCol="0" vert="horz">
            <a:spAutoFit/>
          </a:bodyPr>
          <a:lstStyle/>
          <a:p>
            <a:pPr>
              <a:lnSpc>
                <a:spcPct val="100000"/>
              </a:lnSpc>
              <a:spcBef>
                <a:spcPts val="114"/>
              </a:spcBef>
              <a:tabLst>
                <a:tab pos="310515" algn="l"/>
              </a:tabLst>
            </a:pPr>
            <a:r>
              <a:rPr dirty="0" sz="1200" spc="-425">
                <a:latin typeface="Symbol"/>
                <a:cs typeface="Symbol"/>
              </a:rPr>
              <a:t>⎜</a:t>
            </a:r>
            <a:r>
              <a:rPr dirty="0" sz="1200" spc="-425">
                <a:latin typeface="Times New Roman"/>
                <a:cs typeface="Times New Roman"/>
              </a:rPr>
              <a:t>	</a:t>
            </a:r>
            <a:r>
              <a:rPr dirty="0" sz="1200" spc="-685">
                <a:latin typeface="Symbol"/>
                <a:cs typeface="Symbol"/>
              </a:rPr>
              <a:t>⎟</a:t>
            </a:r>
            <a:endParaRPr sz="1200">
              <a:latin typeface="Symbol"/>
              <a:cs typeface="Symbol"/>
            </a:endParaRPr>
          </a:p>
        </p:txBody>
      </p:sp>
      <p:sp>
        <p:nvSpPr>
          <p:cNvPr id="13" name="object 13"/>
          <p:cNvSpPr txBox="1"/>
          <p:nvPr/>
        </p:nvSpPr>
        <p:spPr>
          <a:xfrm>
            <a:off x="2871997" y="2915155"/>
            <a:ext cx="170815" cy="210820"/>
          </a:xfrm>
          <a:prstGeom prst="rect">
            <a:avLst/>
          </a:prstGeom>
        </p:spPr>
        <p:txBody>
          <a:bodyPr wrap="square" lIns="0" tIns="14604" rIns="0" bIns="0" rtlCol="0" vert="horz">
            <a:spAutoFit/>
          </a:bodyPr>
          <a:lstStyle/>
          <a:p>
            <a:pPr>
              <a:lnSpc>
                <a:spcPct val="100000"/>
              </a:lnSpc>
              <a:spcBef>
                <a:spcPts val="114"/>
              </a:spcBef>
            </a:pPr>
            <a:r>
              <a:rPr dirty="0" sz="700" spc="5" i="1">
                <a:latin typeface="Times New Roman"/>
                <a:cs typeface="Times New Roman"/>
              </a:rPr>
              <a:t>m </a:t>
            </a:r>
            <a:r>
              <a:rPr dirty="0" sz="1200" spc="-685">
                <a:latin typeface="Symbol"/>
                <a:cs typeface="Symbol"/>
              </a:rPr>
              <a:t>⎠</a:t>
            </a:r>
            <a:endParaRPr sz="1200">
              <a:latin typeface="Symbol"/>
              <a:cs typeface="Symbol"/>
            </a:endParaRPr>
          </a:p>
        </p:txBody>
      </p:sp>
      <p:sp>
        <p:nvSpPr>
          <p:cNvPr id="14" name="object 14"/>
          <p:cNvSpPr txBox="1"/>
          <p:nvPr/>
        </p:nvSpPr>
        <p:spPr>
          <a:xfrm>
            <a:off x="5657850" y="2758036"/>
            <a:ext cx="107314" cy="211454"/>
          </a:xfrm>
          <a:prstGeom prst="rect">
            <a:avLst/>
          </a:prstGeom>
        </p:spPr>
        <p:txBody>
          <a:bodyPr wrap="square" lIns="0" tIns="14604" rIns="0" bIns="0" rtlCol="0" vert="horz">
            <a:spAutoFit/>
          </a:bodyPr>
          <a:lstStyle/>
          <a:p>
            <a:pPr>
              <a:lnSpc>
                <a:spcPct val="100000"/>
              </a:lnSpc>
              <a:spcBef>
                <a:spcPts val="114"/>
              </a:spcBef>
            </a:pPr>
            <a:r>
              <a:rPr dirty="0" sz="1200" spc="10" i="1">
                <a:latin typeface="Times New Roman"/>
                <a:cs typeface="Times New Roman"/>
              </a:rPr>
              <a:t>X</a:t>
            </a:r>
            <a:endParaRPr sz="1200">
              <a:latin typeface="Times New Roman"/>
              <a:cs typeface="Times New Roman"/>
            </a:endParaRPr>
          </a:p>
        </p:txBody>
      </p:sp>
      <p:sp>
        <p:nvSpPr>
          <p:cNvPr id="15" name="object 15"/>
          <p:cNvSpPr txBox="1"/>
          <p:nvPr/>
        </p:nvSpPr>
        <p:spPr>
          <a:xfrm>
            <a:off x="4581652" y="2683358"/>
            <a:ext cx="565150" cy="211454"/>
          </a:xfrm>
          <a:prstGeom prst="rect">
            <a:avLst/>
          </a:prstGeom>
        </p:spPr>
        <p:txBody>
          <a:bodyPr wrap="square" lIns="0" tIns="14604" rIns="0" bIns="0" rtlCol="0" vert="horz">
            <a:spAutoFit/>
          </a:bodyPr>
          <a:lstStyle/>
          <a:p>
            <a:pPr marL="25400">
              <a:lnSpc>
                <a:spcPct val="100000"/>
              </a:lnSpc>
              <a:spcBef>
                <a:spcPts val="114"/>
              </a:spcBef>
              <a:tabLst>
                <a:tab pos="466725" algn="l"/>
              </a:tabLst>
            </a:pPr>
            <a:r>
              <a:rPr dirty="0" sz="1200" spc="-425">
                <a:latin typeface="Symbol"/>
                <a:cs typeface="Symbol"/>
              </a:rPr>
              <a:t>⎜</a:t>
            </a:r>
            <a:r>
              <a:rPr dirty="0" sz="1200" spc="-25">
                <a:latin typeface="Times New Roman"/>
                <a:cs typeface="Times New Roman"/>
              </a:rPr>
              <a:t> </a:t>
            </a:r>
            <a:r>
              <a:rPr dirty="0" baseline="-27777" sz="1800" spc="15" i="1">
                <a:latin typeface="Times New Roman"/>
                <a:cs typeface="Times New Roman"/>
              </a:rPr>
              <a:t>X</a:t>
            </a:r>
            <a:r>
              <a:rPr dirty="0" baseline="-27777" sz="1800" i="1">
                <a:latin typeface="Times New Roman"/>
                <a:cs typeface="Times New Roman"/>
              </a:rPr>
              <a:t>	</a:t>
            </a:r>
            <a:r>
              <a:rPr dirty="0" sz="1200" spc="-484">
                <a:latin typeface="Symbol"/>
                <a:cs typeface="Symbol"/>
              </a:rPr>
              <a:t>⎟</a:t>
            </a:r>
            <a:endParaRPr sz="1200">
              <a:latin typeface="Symbol"/>
              <a:cs typeface="Symbol"/>
            </a:endParaRPr>
          </a:p>
        </p:txBody>
      </p:sp>
      <p:sp>
        <p:nvSpPr>
          <p:cNvPr id="16" name="object 16"/>
          <p:cNvSpPr txBox="1"/>
          <p:nvPr/>
        </p:nvSpPr>
        <p:spPr>
          <a:xfrm>
            <a:off x="2633972" y="2874621"/>
            <a:ext cx="252095" cy="211454"/>
          </a:xfrm>
          <a:prstGeom prst="rect">
            <a:avLst/>
          </a:prstGeom>
        </p:spPr>
        <p:txBody>
          <a:bodyPr wrap="square" lIns="0" tIns="14604" rIns="0" bIns="0" rtlCol="0" vert="horz">
            <a:spAutoFit/>
          </a:bodyPr>
          <a:lstStyle/>
          <a:p>
            <a:pPr marL="25400">
              <a:lnSpc>
                <a:spcPct val="100000"/>
              </a:lnSpc>
              <a:spcBef>
                <a:spcPts val="114"/>
              </a:spcBef>
            </a:pPr>
            <a:r>
              <a:rPr dirty="0" baseline="-13888" sz="1800" spc="-637">
                <a:latin typeface="Symbol"/>
                <a:cs typeface="Symbol"/>
              </a:rPr>
              <a:t>⎝</a:t>
            </a:r>
            <a:r>
              <a:rPr dirty="0" baseline="-13888" sz="1800" spc="-172">
                <a:latin typeface="Times New Roman"/>
                <a:cs typeface="Times New Roman"/>
              </a:rPr>
              <a:t> </a:t>
            </a:r>
            <a:r>
              <a:rPr dirty="0" sz="1200" spc="-50" i="1">
                <a:latin typeface="Times New Roman"/>
                <a:cs typeface="Times New Roman"/>
              </a:rPr>
              <a:t>X</a:t>
            </a:r>
            <a:endParaRPr sz="1200">
              <a:latin typeface="Times New Roman"/>
              <a:cs typeface="Times New Roman"/>
            </a:endParaRPr>
          </a:p>
        </p:txBody>
      </p:sp>
      <p:sp>
        <p:nvSpPr>
          <p:cNvPr id="17" name="object 17"/>
          <p:cNvSpPr txBox="1"/>
          <p:nvPr/>
        </p:nvSpPr>
        <p:spPr>
          <a:xfrm>
            <a:off x="2633972" y="2585079"/>
            <a:ext cx="433705" cy="211454"/>
          </a:xfrm>
          <a:prstGeom prst="rect">
            <a:avLst/>
          </a:prstGeom>
        </p:spPr>
        <p:txBody>
          <a:bodyPr wrap="square" lIns="0" tIns="14604" rIns="0" bIns="0" rtlCol="0" vert="horz">
            <a:spAutoFit/>
          </a:bodyPr>
          <a:lstStyle/>
          <a:p>
            <a:pPr marL="25400">
              <a:lnSpc>
                <a:spcPct val="100000"/>
              </a:lnSpc>
              <a:spcBef>
                <a:spcPts val="114"/>
              </a:spcBef>
            </a:pPr>
            <a:r>
              <a:rPr dirty="0" sz="1200" spc="-425">
                <a:latin typeface="Symbol"/>
                <a:cs typeface="Symbol"/>
              </a:rPr>
              <a:t>⎜</a:t>
            </a:r>
            <a:r>
              <a:rPr dirty="0" sz="1200" spc="455">
                <a:latin typeface="Times New Roman"/>
                <a:cs typeface="Times New Roman"/>
              </a:rPr>
              <a:t> </a:t>
            </a:r>
            <a:r>
              <a:rPr dirty="0" baseline="-20833" sz="1800" spc="-892">
                <a:latin typeface="Arial"/>
                <a:cs typeface="Arial"/>
              </a:rPr>
              <a:t>M</a:t>
            </a:r>
            <a:r>
              <a:rPr dirty="0" baseline="-20833" sz="1800" spc="585">
                <a:latin typeface="Arial"/>
                <a:cs typeface="Arial"/>
              </a:rPr>
              <a:t> </a:t>
            </a:r>
            <a:r>
              <a:rPr dirty="0" sz="1200" spc="-795">
                <a:latin typeface="Symbol"/>
                <a:cs typeface="Symbol"/>
              </a:rPr>
              <a:t>⎟</a:t>
            </a:r>
            <a:endParaRPr sz="1200">
              <a:latin typeface="Symbol"/>
              <a:cs typeface="Symbol"/>
            </a:endParaRPr>
          </a:p>
        </p:txBody>
      </p:sp>
      <p:sp>
        <p:nvSpPr>
          <p:cNvPr id="18" name="object 18"/>
          <p:cNvSpPr txBox="1"/>
          <p:nvPr/>
        </p:nvSpPr>
        <p:spPr>
          <a:xfrm>
            <a:off x="5640070" y="2332994"/>
            <a:ext cx="444500" cy="210820"/>
          </a:xfrm>
          <a:prstGeom prst="rect">
            <a:avLst/>
          </a:prstGeom>
        </p:spPr>
        <p:txBody>
          <a:bodyPr wrap="square" lIns="0" tIns="14604" rIns="0" bIns="0" rtlCol="0" vert="horz">
            <a:spAutoFit/>
          </a:bodyPr>
          <a:lstStyle/>
          <a:p>
            <a:pPr marL="25400">
              <a:lnSpc>
                <a:spcPct val="100000"/>
              </a:lnSpc>
              <a:spcBef>
                <a:spcPts val="114"/>
              </a:spcBef>
            </a:pPr>
            <a:r>
              <a:rPr dirty="0" sz="700" spc="5" i="1">
                <a:latin typeface="Times New Roman"/>
                <a:cs typeface="Times New Roman"/>
              </a:rPr>
              <a:t>m</a:t>
            </a:r>
            <a:r>
              <a:rPr dirty="0" sz="700" spc="-120" i="1">
                <a:latin typeface="Times New Roman"/>
                <a:cs typeface="Times New Roman"/>
              </a:rPr>
              <a:t> </a:t>
            </a:r>
            <a:r>
              <a:rPr dirty="0" sz="700" spc="25">
                <a:latin typeface="Times New Roman"/>
                <a:cs typeface="Times New Roman"/>
              </a:rPr>
              <a:t>(</a:t>
            </a:r>
            <a:r>
              <a:rPr dirty="0" sz="700" spc="25" i="1">
                <a:latin typeface="Times New Roman"/>
                <a:cs typeface="Times New Roman"/>
              </a:rPr>
              <a:t>u</a:t>
            </a:r>
            <a:r>
              <a:rPr dirty="0" sz="700" spc="-95" i="1">
                <a:latin typeface="Times New Roman"/>
                <a:cs typeface="Times New Roman"/>
              </a:rPr>
              <a:t> </a:t>
            </a:r>
            <a:r>
              <a:rPr dirty="0" sz="700" spc="15">
                <a:latin typeface="Times New Roman"/>
                <a:cs typeface="Times New Roman"/>
              </a:rPr>
              <a:t>)</a:t>
            </a:r>
            <a:r>
              <a:rPr dirty="0" sz="700" spc="15">
                <a:latin typeface="Symbol"/>
                <a:cs typeface="Symbol"/>
              </a:rPr>
              <a:t></a:t>
            </a:r>
            <a:r>
              <a:rPr dirty="0" sz="700" spc="15">
                <a:latin typeface="Times New Roman"/>
                <a:cs typeface="Times New Roman"/>
              </a:rPr>
              <a:t>1</a:t>
            </a:r>
            <a:r>
              <a:rPr dirty="0" sz="700" spc="-30">
                <a:latin typeface="Times New Roman"/>
                <a:cs typeface="Times New Roman"/>
              </a:rPr>
              <a:t> </a:t>
            </a:r>
            <a:r>
              <a:rPr dirty="0" baseline="-25462" sz="1800" spc="-719">
                <a:latin typeface="Symbol"/>
                <a:cs typeface="Symbol"/>
              </a:rPr>
              <a:t>⎟</a:t>
            </a:r>
            <a:endParaRPr baseline="-25462" sz="1800">
              <a:latin typeface="Symbol"/>
              <a:cs typeface="Symbol"/>
            </a:endParaRPr>
          </a:p>
        </p:txBody>
      </p:sp>
      <p:sp>
        <p:nvSpPr>
          <p:cNvPr id="19" name="object 19"/>
          <p:cNvSpPr txBox="1"/>
          <p:nvPr/>
        </p:nvSpPr>
        <p:spPr>
          <a:xfrm>
            <a:off x="4769616" y="2799332"/>
            <a:ext cx="1315085" cy="210820"/>
          </a:xfrm>
          <a:prstGeom prst="rect">
            <a:avLst/>
          </a:prstGeom>
        </p:spPr>
        <p:txBody>
          <a:bodyPr wrap="square" lIns="0" tIns="14604" rIns="0" bIns="0" rtlCol="0" vert="horz">
            <a:spAutoFit/>
          </a:bodyPr>
          <a:lstStyle/>
          <a:p>
            <a:pPr marL="50800">
              <a:lnSpc>
                <a:spcPct val="100000"/>
              </a:lnSpc>
              <a:spcBef>
                <a:spcPts val="114"/>
              </a:spcBef>
              <a:tabLst>
                <a:tab pos="681990" algn="l"/>
                <a:tab pos="1006475" algn="l"/>
                <a:tab pos="1217295" algn="l"/>
              </a:tabLst>
            </a:pPr>
            <a:r>
              <a:rPr dirty="0" sz="700" spc="5" i="1">
                <a:latin typeface="Times New Roman"/>
                <a:cs typeface="Times New Roman"/>
              </a:rPr>
              <a:t>m</a:t>
            </a:r>
            <a:r>
              <a:rPr dirty="0" sz="700" spc="-100" i="1">
                <a:latin typeface="Times New Roman"/>
                <a:cs typeface="Times New Roman"/>
              </a:rPr>
              <a:t> </a:t>
            </a:r>
            <a:r>
              <a:rPr dirty="0" sz="700" spc="50">
                <a:latin typeface="Times New Roman"/>
                <a:cs typeface="Times New Roman"/>
              </a:rPr>
              <a:t>(</a:t>
            </a:r>
            <a:r>
              <a:rPr dirty="0" sz="700" i="1">
                <a:latin typeface="Times New Roman"/>
                <a:cs typeface="Times New Roman"/>
              </a:rPr>
              <a:t>u</a:t>
            </a:r>
            <a:r>
              <a:rPr dirty="0" sz="700" spc="-90" i="1">
                <a:latin typeface="Times New Roman"/>
                <a:cs typeface="Times New Roman"/>
              </a:rPr>
              <a:t> </a:t>
            </a:r>
            <a:r>
              <a:rPr dirty="0" sz="700">
                <a:latin typeface="Times New Roman"/>
                <a:cs typeface="Times New Roman"/>
              </a:rPr>
              <a:t>)</a:t>
            </a:r>
            <a:r>
              <a:rPr dirty="0" sz="700" spc="65">
                <a:latin typeface="Times New Roman"/>
                <a:cs typeface="Times New Roman"/>
              </a:rPr>
              <a:t> </a:t>
            </a:r>
            <a:r>
              <a:rPr dirty="0" baseline="-6944" sz="1800" spc="-637">
                <a:latin typeface="Symbol"/>
                <a:cs typeface="Symbol"/>
              </a:rPr>
              <a:t>⎠</a:t>
            </a:r>
            <a:r>
              <a:rPr dirty="0" baseline="-6944" sz="1800">
                <a:latin typeface="Times New Roman"/>
                <a:cs typeface="Times New Roman"/>
              </a:rPr>
              <a:t>	</a:t>
            </a:r>
            <a:r>
              <a:rPr dirty="0" sz="1200" spc="-425">
                <a:latin typeface="Symbol"/>
                <a:cs typeface="Symbol"/>
              </a:rPr>
              <a:t>⎝</a:t>
            </a:r>
            <a:r>
              <a:rPr dirty="0" sz="1200">
                <a:latin typeface="Times New Roman"/>
                <a:cs typeface="Times New Roman"/>
              </a:rPr>
              <a:t>	</a:t>
            </a:r>
            <a:r>
              <a:rPr dirty="0" sz="700" spc="5" i="1">
                <a:latin typeface="Times New Roman"/>
                <a:cs typeface="Times New Roman"/>
              </a:rPr>
              <a:t>m</a:t>
            </a:r>
            <a:r>
              <a:rPr dirty="0" sz="700" i="1">
                <a:latin typeface="Times New Roman"/>
                <a:cs typeface="Times New Roman"/>
              </a:rPr>
              <a:t>	</a:t>
            </a:r>
            <a:r>
              <a:rPr dirty="0" sz="1200" spc="-484">
                <a:latin typeface="Symbol"/>
                <a:cs typeface="Symbol"/>
              </a:rPr>
              <a:t>⎠</a:t>
            </a:r>
            <a:endParaRPr sz="1200">
              <a:latin typeface="Symbol"/>
              <a:cs typeface="Symbol"/>
            </a:endParaRPr>
          </a:p>
        </p:txBody>
      </p:sp>
      <p:sp>
        <p:nvSpPr>
          <p:cNvPr id="20" name="object 20"/>
          <p:cNvSpPr txBox="1"/>
          <p:nvPr/>
        </p:nvSpPr>
        <p:spPr>
          <a:xfrm>
            <a:off x="4895825" y="2397249"/>
            <a:ext cx="57785" cy="133985"/>
          </a:xfrm>
          <a:prstGeom prst="rect">
            <a:avLst/>
          </a:prstGeom>
        </p:spPr>
        <p:txBody>
          <a:bodyPr wrap="square" lIns="0" tIns="13970" rIns="0" bIns="0" rtlCol="0" vert="horz">
            <a:spAutoFit/>
          </a:bodyPr>
          <a:lstStyle/>
          <a:p>
            <a:pPr>
              <a:lnSpc>
                <a:spcPct val="100000"/>
              </a:lnSpc>
              <a:spcBef>
                <a:spcPts val="110"/>
              </a:spcBef>
            </a:pPr>
            <a:r>
              <a:rPr dirty="0" sz="700" spc="5">
                <a:latin typeface="Times New Roman"/>
                <a:cs typeface="Times New Roman"/>
              </a:rPr>
              <a:t>1</a:t>
            </a:r>
            <a:endParaRPr sz="700">
              <a:latin typeface="Times New Roman"/>
              <a:cs typeface="Times New Roman"/>
            </a:endParaRPr>
          </a:p>
        </p:txBody>
      </p:sp>
      <p:sp>
        <p:nvSpPr>
          <p:cNvPr id="21" name="object 21"/>
          <p:cNvSpPr txBox="1"/>
          <p:nvPr/>
        </p:nvSpPr>
        <p:spPr>
          <a:xfrm>
            <a:off x="3714998" y="2534766"/>
            <a:ext cx="2100580" cy="211454"/>
          </a:xfrm>
          <a:prstGeom prst="rect">
            <a:avLst/>
          </a:prstGeom>
        </p:spPr>
        <p:txBody>
          <a:bodyPr wrap="square" lIns="0" tIns="14604" rIns="0" bIns="0" rtlCol="0" vert="horz">
            <a:spAutoFit/>
          </a:bodyPr>
          <a:lstStyle/>
          <a:p>
            <a:pPr marL="50800">
              <a:lnSpc>
                <a:spcPct val="100000"/>
              </a:lnSpc>
              <a:spcBef>
                <a:spcPts val="114"/>
              </a:spcBef>
              <a:tabLst>
                <a:tab pos="1119505" algn="l"/>
                <a:tab pos="1333500" algn="l"/>
                <a:tab pos="2010410" algn="l"/>
              </a:tabLst>
            </a:pPr>
            <a:r>
              <a:rPr dirty="0" baseline="41666" sz="1800" spc="-637">
                <a:latin typeface="Symbol"/>
                <a:cs typeface="Symbol"/>
              </a:rPr>
              <a:t>⎞</a:t>
            </a:r>
            <a:r>
              <a:rPr dirty="0" baseline="41666" sz="1800" spc="-44">
                <a:latin typeface="Times New Roman"/>
                <a:cs typeface="Times New Roman"/>
              </a:rPr>
              <a:t> </a:t>
            </a:r>
            <a:r>
              <a:rPr dirty="0" baseline="2314" sz="1800" spc="7">
                <a:latin typeface="Times New Roman"/>
                <a:cs typeface="Times New Roman"/>
              </a:rPr>
              <a:t>where   </a:t>
            </a:r>
            <a:r>
              <a:rPr dirty="0" baseline="2314" sz="1800" spc="7" b="1">
                <a:latin typeface="Times New Roman"/>
                <a:cs typeface="Times New Roman"/>
              </a:rPr>
              <a:t>U</a:t>
            </a:r>
            <a:r>
              <a:rPr dirty="0" baseline="2314" sz="1800" spc="-187" b="1">
                <a:latin typeface="Times New Roman"/>
                <a:cs typeface="Times New Roman"/>
              </a:rPr>
              <a:t> </a:t>
            </a:r>
            <a:r>
              <a:rPr dirty="0" baseline="2314" sz="1800" spc="7">
                <a:latin typeface="Symbol"/>
                <a:cs typeface="Symbol"/>
              </a:rPr>
              <a:t></a:t>
            </a:r>
            <a:r>
              <a:rPr dirty="0" baseline="2314" sz="1800" spc="-15">
                <a:latin typeface="Times New Roman"/>
                <a:cs typeface="Times New Roman"/>
              </a:rPr>
              <a:t> </a:t>
            </a:r>
            <a:r>
              <a:rPr dirty="0" sz="1200" spc="-425">
                <a:latin typeface="Symbol"/>
                <a:cs typeface="Symbol"/>
              </a:rPr>
              <a:t>⎜</a:t>
            </a:r>
            <a:r>
              <a:rPr dirty="0" sz="1200" spc="-425">
                <a:latin typeface="Times New Roman"/>
                <a:cs typeface="Times New Roman"/>
              </a:rPr>
              <a:t>	</a:t>
            </a:r>
            <a:r>
              <a:rPr dirty="0" baseline="2314" sz="1800" spc="-892">
                <a:latin typeface="Arial"/>
                <a:cs typeface="Arial"/>
              </a:rPr>
              <a:t>M	</a:t>
            </a:r>
            <a:r>
              <a:rPr dirty="0" sz="1200" spc="-204">
                <a:latin typeface="Symbol"/>
                <a:cs typeface="Symbol"/>
              </a:rPr>
              <a:t>⎟</a:t>
            </a:r>
            <a:r>
              <a:rPr dirty="0" baseline="2314" sz="1800" spc="-307">
                <a:latin typeface="Times New Roman"/>
                <a:cs typeface="Times New Roman"/>
              </a:rPr>
              <a:t>,  </a:t>
            </a:r>
            <a:r>
              <a:rPr dirty="0" baseline="2314" sz="1800" spc="7" b="1">
                <a:latin typeface="Times New Roman"/>
                <a:cs typeface="Times New Roman"/>
              </a:rPr>
              <a:t>V</a:t>
            </a:r>
            <a:r>
              <a:rPr dirty="0" baseline="2314" sz="1800" spc="97" b="1">
                <a:latin typeface="Times New Roman"/>
                <a:cs typeface="Times New Roman"/>
              </a:rPr>
              <a:t> </a:t>
            </a:r>
            <a:r>
              <a:rPr dirty="0" baseline="2314" sz="1800" spc="7">
                <a:latin typeface="Symbol"/>
                <a:cs typeface="Symbol"/>
              </a:rPr>
              <a:t></a:t>
            </a:r>
            <a:r>
              <a:rPr dirty="0" baseline="2314" sz="1800" spc="-15">
                <a:latin typeface="Times New Roman"/>
                <a:cs typeface="Times New Roman"/>
              </a:rPr>
              <a:t> </a:t>
            </a:r>
            <a:r>
              <a:rPr dirty="0" baseline="-6944" sz="1800" spc="-637">
                <a:latin typeface="Symbol"/>
                <a:cs typeface="Symbol"/>
              </a:rPr>
              <a:t>⎜</a:t>
            </a:r>
            <a:r>
              <a:rPr dirty="0" baseline="-6944" sz="1800" spc="-637">
                <a:latin typeface="Times New Roman"/>
                <a:cs typeface="Times New Roman"/>
              </a:rPr>
              <a:t>	</a:t>
            </a:r>
            <a:r>
              <a:rPr dirty="0" baseline="2314" sz="1800" spc="-892">
                <a:latin typeface="Arial"/>
                <a:cs typeface="Arial"/>
              </a:rPr>
              <a:t>M</a:t>
            </a:r>
            <a:endParaRPr baseline="2314" sz="1800">
              <a:latin typeface="Arial"/>
              <a:cs typeface="Arial"/>
            </a:endParaRPr>
          </a:p>
        </p:txBody>
      </p:sp>
      <p:sp>
        <p:nvSpPr>
          <p:cNvPr id="22" name="object 22"/>
          <p:cNvSpPr txBox="1"/>
          <p:nvPr/>
        </p:nvSpPr>
        <p:spPr>
          <a:xfrm>
            <a:off x="3550909" y="2522703"/>
            <a:ext cx="287020" cy="332740"/>
          </a:xfrm>
          <a:prstGeom prst="rect">
            <a:avLst/>
          </a:prstGeom>
        </p:spPr>
        <p:txBody>
          <a:bodyPr wrap="square" lIns="0" tIns="14604" rIns="0" bIns="0" rtlCol="0" vert="horz">
            <a:spAutoFit/>
          </a:bodyPr>
          <a:lstStyle/>
          <a:p>
            <a:pPr>
              <a:lnSpc>
                <a:spcPts val="1200"/>
              </a:lnSpc>
              <a:spcBef>
                <a:spcPts val="114"/>
              </a:spcBef>
              <a:tabLst>
                <a:tab pos="214629" algn="l"/>
              </a:tabLst>
            </a:pPr>
            <a:r>
              <a:rPr dirty="0" sz="1200" spc="-425">
                <a:latin typeface="Symbol"/>
                <a:cs typeface="Symbol"/>
              </a:rPr>
              <a:t>⎜</a:t>
            </a:r>
            <a:r>
              <a:rPr dirty="0" sz="1200" spc="-425">
                <a:latin typeface="Times New Roman"/>
                <a:cs typeface="Times New Roman"/>
              </a:rPr>
              <a:t>	</a:t>
            </a:r>
            <a:r>
              <a:rPr dirty="0" sz="1200" spc="-685">
                <a:latin typeface="Symbol"/>
                <a:cs typeface="Symbol"/>
              </a:rPr>
              <a:t>⎟</a:t>
            </a:r>
            <a:endParaRPr sz="1200">
              <a:latin typeface="Symbol"/>
              <a:cs typeface="Symbol"/>
            </a:endParaRPr>
          </a:p>
          <a:p>
            <a:pPr marL="80645">
              <a:lnSpc>
                <a:spcPts val="1200"/>
              </a:lnSpc>
            </a:pPr>
            <a:r>
              <a:rPr dirty="0" sz="1200" spc="5" b="1">
                <a:latin typeface="Times New Roman"/>
                <a:cs typeface="Times New Roman"/>
              </a:rPr>
              <a:t>V</a:t>
            </a:r>
            <a:endParaRPr sz="1200">
              <a:latin typeface="Times New Roman"/>
              <a:cs typeface="Times New Roman"/>
            </a:endParaRPr>
          </a:p>
        </p:txBody>
      </p:sp>
      <p:sp>
        <p:nvSpPr>
          <p:cNvPr id="23" name="object 23"/>
          <p:cNvSpPr txBox="1"/>
          <p:nvPr/>
        </p:nvSpPr>
        <p:spPr>
          <a:xfrm>
            <a:off x="2621272" y="2288667"/>
            <a:ext cx="3070225" cy="334645"/>
          </a:xfrm>
          <a:prstGeom prst="rect">
            <a:avLst/>
          </a:prstGeom>
        </p:spPr>
        <p:txBody>
          <a:bodyPr wrap="square" lIns="0" tIns="14604" rIns="0" bIns="0" rtlCol="0" vert="horz">
            <a:spAutoFit/>
          </a:bodyPr>
          <a:lstStyle/>
          <a:p>
            <a:pPr marL="38100">
              <a:lnSpc>
                <a:spcPts val="1205"/>
              </a:lnSpc>
              <a:spcBef>
                <a:spcPts val="114"/>
              </a:spcBef>
              <a:tabLst>
                <a:tab pos="348615" algn="l"/>
                <a:tab pos="1985645" algn="l"/>
                <a:tab pos="2427605" algn="l"/>
                <a:tab pos="2830195" algn="l"/>
              </a:tabLst>
            </a:pPr>
            <a:r>
              <a:rPr dirty="0" sz="1200" spc="-425">
                <a:latin typeface="Symbol"/>
                <a:cs typeface="Symbol"/>
              </a:rPr>
              <a:t>⎜</a:t>
            </a:r>
            <a:r>
              <a:rPr dirty="0" sz="1200" spc="-425">
                <a:latin typeface="Times New Roman"/>
                <a:cs typeface="Times New Roman"/>
              </a:rPr>
              <a:t>	</a:t>
            </a:r>
            <a:r>
              <a:rPr dirty="0" sz="1200" spc="-425">
                <a:latin typeface="Symbol"/>
                <a:cs typeface="Symbol"/>
              </a:rPr>
              <a:t>⎟</a:t>
            </a:r>
            <a:r>
              <a:rPr dirty="0" sz="1200" spc="-425">
                <a:latin typeface="Times New Roman"/>
                <a:cs typeface="Times New Roman"/>
              </a:rPr>
              <a:t>	</a:t>
            </a:r>
            <a:r>
              <a:rPr dirty="0" sz="1200" spc="-425">
                <a:latin typeface="Symbol"/>
                <a:cs typeface="Symbol"/>
              </a:rPr>
              <a:t>⎛</a:t>
            </a:r>
            <a:r>
              <a:rPr dirty="0" sz="1200" spc="645">
                <a:latin typeface="Times New Roman"/>
                <a:cs typeface="Times New Roman"/>
              </a:rPr>
              <a:t> </a:t>
            </a:r>
            <a:r>
              <a:rPr dirty="0" baseline="-2314" sz="1800" spc="15" i="1">
                <a:latin typeface="Times New Roman"/>
                <a:cs typeface="Times New Roman"/>
              </a:rPr>
              <a:t>X	</a:t>
            </a:r>
            <a:r>
              <a:rPr dirty="0" sz="1200" spc="-425">
                <a:latin typeface="Symbol"/>
                <a:cs typeface="Symbol"/>
              </a:rPr>
              <a:t>⎞</a:t>
            </a:r>
            <a:r>
              <a:rPr dirty="0" sz="1200" spc="-425">
                <a:latin typeface="Times New Roman"/>
                <a:cs typeface="Times New Roman"/>
              </a:rPr>
              <a:t>	</a:t>
            </a:r>
            <a:r>
              <a:rPr dirty="0" baseline="-6944" sz="1800" spc="-637">
                <a:latin typeface="Symbol"/>
                <a:cs typeface="Symbol"/>
              </a:rPr>
              <a:t>⎛</a:t>
            </a:r>
            <a:r>
              <a:rPr dirty="0" baseline="-6944" sz="1800" spc="-150">
                <a:latin typeface="Times New Roman"/>
                <a:cs typeface="Times New Roman"/>
              </a:rPr>
              <a:t> </a:t>
            </a:r>
            <a:r>
              <a:rPr dirty="0" baseline="-2314" sz="1800" spc="15" i="1">
                <a:latin typeface="Times New Roman"/>
                <a:cs typeface="Times New Roman"/>
              </a:rPr>
              <a:t>X</a:t>
            </a:r>
            <a:endParaRPr baseline="-2314" sz="1800">
              <a:latin typeface="Times New Roman"/>
              <a:cs typeface="Times New Roman"/>
            </a:endParaRPr>
          </a:p>
          <a:p>
            <a:pPr marL="142875">
              <a:lnSpc>
                <a:spcPts val="1205"/>
              </a:lnSpc>
              <a:tabLst>
                <a:tab pos="1011555" algn="l"/>
              </a:tabLst>
            </a:pPr>
            <a:r>
              <a:rPr dirty="0" sz="1200" spc="10" i="1">
                <a:latin typeface="Times New Roman"/>
                <a:cs typeface="Times New Roman"/>
              </a:rPr>
              <a:t>X	</a:t>
            </a:r>
            <a:r>
              <a:rPr dirty="0" sz="1200" spc="5" b="1">
                <a:latin typeface="Times New Roman"/>
                <a:cs typeface="Times New Roman"/>
              </a:rPr>
              <a:t>U</a:t>
            </a:r>
            <a:endParaRPr sz="1200">
              <a:latin typeface="Times New Roman"/>
              <a:cs typeface="Times New Roman"/>
            </a:endParaRPr>
          </a:p>
        </p:txBody>
      </p:sp>
      <p:sp>
        <p:nvSpPr>
          <p:cNvPr id="24" name="object 24"/>
          <p:cNvSpPr txBox="1"/>
          <p:nvPr/>
        </p:nvSpPr>
        <p:spPr>
          <a:xfrm>
            <a:off x="1869372" y="2525778"/>
            <a:ext cx="1779270" cy="210820"/>
          </a:xfrm>
          <a:prstGeom prst="rect">
            <a:avLst/>
          </a:prstGeom>
        </p:spPr>
        <p:txBody>
          <a:bodyPr wrap="square" lIns="0" tIns="14604" rIns="0" bIns="0" rtlCol="0" vert="horz">
            <a:spAutoFit/>
          </a:bodyPr>
          <a:lstStyle/>
          <a:p>
            <a:pPr marL="25400">
              <a:lnSpc>
                <a:spcPct val="100000"/>
              </a:lnSpc>
              <a:spcBef>
                <a:spcPts val="114"/>
              </a:spcBef>
              <a:tabLst>
                <a:tab pos="1013460" algn="l"/>
              </a:tabLst>
            </a:pPr>
            <a:r>
              <a:rPr dirty="0" sz="1200" spc="5">
                <a:latin typeface="Times New Roman"/>
                <a:cs typeface="Times New Roman"/>
              </a:rPr>
              <a:t>Write </a:t>
            </a:r>
            <a:r>
              <a:rPr dirty="0" sz="1200" spc="310">
                <a:latin typeface="Times New Roman"/>
                <a:cs typeface="Times New Roman"/>
              </a:rPr>
              <a:t> </a:t>
            </a:r>
            <a:r>
              <a:rPr dirty="0" sz="1200" spc="5" b="1">
                <a:latin typeface="Times New Roman"/>
                <a:cs typeface="Times New Roman"/>
              </a:rPr>
              <a:t>X</a:t>
            </a:r>
            <a:r>
              <a:rPr dirty="0" sz="1200" spc="204" b="1">
                <a:latin typeface="Times New Roman"/>
                <a:cs typeface="Times New Roman"/>
              </a:rPr>
              <a:t> </a:t>
            </a:r>
            <a:r>
              <a:rPr dirty="0" sz="1200" spc="5">
                <a:latin typeface="Symbol"/>
                <a:cs typeface="Symbol"/>
              </a:rPr>
              <a:t></a:t>
            </a:r>
            <a:r>
              <a:rPr dirty="0" sz="1200" spc="-5">
                <a:latin typeface="Times New Roman"/>
                <a:cs typeface="Times New Roman"/>
              </a:rPr>
              <a:t> </a:t>
            </a:r>
            <a:r>
              <a:rPr dirty="0" baseline="32407" sz="1800" spc="-637">
                <a:latin typeface="Symbol"/>
                <a:cs typeface="Symbol"/>
              </a:rPr>
              <a:t>⎜</a:t>
            </a:r>
            <a:r>
              <a:rPr dirty="0" baseline="32407" sz="1800" spc="-637">
                <a:latin typeface="Times New Roman"/>
                <a:cs typeface="Times New Roman"/>
              </a:rPr>
              <a:t>	</a:t>
            </a:r>
            <a:r>
              <a:rPr dirty="0" baseline="47619" sz="1050" spc="7">
                <a:latin typeface="Times New Roman"/>
                <a:cs typeface="Times New Roman"/>
              </a:rPr>
              <a:t>2 </a:t>
            </a:r>
            <a:r>
              <a:rPr dirty="0" baseline="32407" sz="1800" spc="-637">
                <a:latin typeface="Symbol"/>
                <a:cs typeface="Symbol"/>
              </a:rPr>
              <a:t>⎟</a:t>
            </a:r>
            <a:r>
              <a:rPr dirty="0" baseline="32407" sz="1800" spc="-89">
                <a:latin typeface="Times New Roman"/>
                <a:cs typeface="Times New Roman"/>
              </a:rPr>
              <a:t> </a:t>
            </a:r>
            <a:r>
              <a:rPr dirty="0" sz="1200" spc="5">
                <a:latin typeface="Times New Roman"/>
                <a:cs typeface="Times New Roman"/>
              </a:rPr>
              <a:t>as </a:t>
            </a:r>
            <a:r>
              <a:rPr dirty="0" sz="1200" spc="5" b="1">
                <a:latin typeface="Times New Roman"/>
                <a:cs typeface="Times New Roman"/>
              </a:rPr>
              <a:t>X </a:t>
            </a:r>
            <a:r>
              <a:rPr dirty="0" sz="1200" spc="5">
                <a:latin typeface="Symbol"/>
                <a:cs typeface="Symbol"/>
              </a:rPr>
              <a:t></a:t>
            </a:r>
            <a:r>
              <a:rPr dirty="0" sz="1200" spc="-30">
                <a:latin typeface="Times New Roman"/>
                <a:cs typeface="Times New Roman"/>
              </a:rPr>
              <a:t> </a:t>
            </a:r>
            <a:r>
              <a:rPr dirty="0" baseline="37037" sz="1800" spc="-1170">
                <a:latin typeface="Symbol"/>
                <a:cs typeface="Symbol"/>
              </a:rPr>
              <a:t>⎛</a:t>
            </a:r>
            <a:endParaRPr baseline="37037" sz="1800">
              <a:latin typeface="Symbol"/>
              <a:cs typeface="Symbol"/>
            </a:endParaRPr>
          </a:p>
        </p:txBody>
      </p:sp>
      <p:sp>
        <p:nvSpPr>
          <p:cNvPr id="25" name="object 25"/>
          <p:cNvSpPr txBox="1"/>
          <p:nvPr/>
        </p:nvSpPr>
        <p:spPr>
          <a:xfrm>
            <a:off x="2704338" y="3279413"/>
            <a:ext cx="72390" cy="210820"/>
          </a:xfrm>
          <a:prstGeom prst="rect">
            <a:avLst/>
          </a:prstGeom>
        </p:spPr>
        <p:txBody>
          <a:bodyPr wrap="square" lIns="0" tIns="14604" rIns="0" bIns="0" rtlCol="0" vert="horz">
            <a:spAutoFit/>
          </a:bodyPr>
          <a:lstStyle/>
          <a:p>
            <a:pPr>
              <a:lnSpc>
                <a:spcPct val="100000"/>
              </a:lnSpc>
              <a:spcBef>
                <a:spcPts val="114"/>
              </a:spcBef>
            </a:pPr>
            <a:r>
              <a:rPr dirty="0" sz="1200" spc="-425">
                <a:latin typeface="Symbol"/>
                <a:cs typeface="Symbol"/>
              </a:rPr>
              <a:t>⎜</a:t>
            </a:r>
            <a:endParaRPr sz="1200">
              <a:latin typeface="Symbol"/>
              <a:cs typeface="Symbol"/>
            </a:endParaRPr>
          </a:p>
        </p:txBody>
      </p:sp>
      <p:sp>
        <p:nvSpPr>
          <p:cNvPr id="26" name="object 26"/>
          <p:cNvSpPr txBox="1"/>
          <p:nvPr/>
        </p:nvSpPr>
        <p:spPr>
          <a:xfrm>
            <a:off x="2780549" y="3292385"/>
            <a:ext cx="445134" cy="210820"/>
          </a:xfrm>
          <a:prstGeom prst="rect">
            <a:avLst/>
          </a:prstGeom>
        </p:spPr>
        <p:txBody>
          <a:bodyPr wrap="square" lIns="0" tIns="14604" rIns="0" bIns="0" rtlCol="0" vert="horz">
            <a:spAutoFit/>
          </a:bodyPr>
          <a:lstStyle/>
          <a:p>
            <a:pPr>
              <a:lnSpc>
                <a:spcPct val="100000"/>
              </a:lnSpc>
              <a:spcBef>
                <a:spcPts val="114"/>
              </a:spcBef>
              <a:tabLst>
                <a:tab pos="255904" algn="l"/>
              </a:tabLst>
            </a:pPr>
            <a:r>
              <a:rPr dirty="0" sz="1200" spc="-425">
                <a:latin typeface="Symbol"/>
                <a:cs typeface="Symbol"/>
              </a:rPr>
              <a:t>⎜</a:t>
            </a:r>
            <a:r>
              <a:rPr dirty="0" sz="1200" spc="-425">
                <a:latin typeface="Times New Roman"/>
                <a:cs typeface="Times New Roman"/>
              </a:rPr>
              <a:t>	</a:t>
            </a:r>
            <a:r>
              <a:rPr dirty="0" sz="1200" spc="-425">
                <a:latin typeface="Symbol"/>
                <a:cs typeface="Symbol"/>
              </a:rPr>
              <a:t>⎟</a:t>
            </a:r>
            <a:r>
              <a:rPr dirty="0" sz="1200" spc="65">
                <a:latin typeface="Times New Roman"/>
                <a:cs typeface="Times New Roman"/>
              </a:rPr>
              <a:t> </a:t>
            </a:r>
            <a:r>
              <a:rPr dirty="0" sz="1200" spc="-994">
                <a:latin typeface="Symbol"/>
                <a:cs typeface="Symbol"/>
              </a:rPr>
              <a:t>⎜</a:t>
            </a:r>
            <a:endParaRPr sz="1200">
              <a:latin typeface="Symbol"/>
              <a:cs typeface="Symbol"/>
            </a:endParaRPr>
          </a:p>
        </p:txBody>
      </p:sp>
      <p:sp>
        <p:nvSpPr>
          <p:cNvPr id="27" name="object 27"/>
          <p:cNvSpPr txBox="1"/>
          <p:nvPr/>
        </p:nvSpPr>
        <p:spPr>
          <a:xfrm>
            <a:off x="3349755" y="3409272"/>
            <a:ext cx="62865" cy="133985"/>
          </a:xfrm>
          <a:prstGeom prst="rect">
            <a:avLst/>
          </a:prstGeom>
        </p:spPr>
        <p:txBody>
          <a:bodyPr wrap="square" lIns="0" tIns="13970" rIns="0" bIns="0" rtlCol="0" vert="horz">
            <a:spAutoFit/>
          </a:bodyPr>
          <a:lstStyle/>
          <a:p>
            <a:pPr>
              <a:lnSpc>
                <a:spcPct val="100000"/>
              </a:lnSpc>
              <a:spcBef>
                <a:spcPts val="110"/>
              </a:spcBef>
            </a:pPr>
            <a:r>
              <a:rPr dirty="0" sz="700" spc="5" i="1">
                <a:latin typeface="Times New Roman"/>
                <a:cs typeface="Times New Roman"/>
              </a:rPr>
              <a:t>T</a:t>
            </a:r>
            <a:endParaRPr sz="700">
              <a:latin typeface="Times New Roman"/>
              <a:cs typeface="Times New Roman"/>
            </a:endParaRPr>
          </a:p>
        </p:txBody>
      </p:sp>
      <p:sp>
        <p:nvSpPr>
          <p:cNvPr id="28" name="object 28"/>
          <p:cNvSpPr txBox="1"/>
          <p:nvPr/>
        </p:nvSpPr>
        <p:spPr>
          <a:xfrm>
            <a:off x="2141999" y="3279398"/>
            <a:ext cx="1856739" cy="386080"/>
          </a:xfrm>
          <a:prstGeom prst="rect">
            <a:avLst/>
          </a:prstGeom>
        </p:spPr>
        <p:txBody>
          <a:bodyPr wrap="square" lIns="0" tIns="14604" rIns="0" bIns="0" rtlCol="0" vert="horz">
            <a:spAutoFit/>
          </a:bodyPr>
          <a:lstStyle/>
          <a:p>
            <a:pPr algn="r" marR="5080">
              <a:lnSpc>
                <a:spcPts val="1410"/>
              </a:lnSpc>
              <a:spcBef>
                <a:spcPts val="114"/>
              </a:spcBef>
            </a:pPr>
            <a:r>
              <a:rPr dirty="0" baseline="-4629" sz="1800" spc="-480">
                <a:latin typeface="Symbol"/>
                <a:cs typeface="Symbol"/>
              </a:rPr>
              <a:t>⎟</a:t>
            </a:r>
            <a:r>
              <a:rPr dirty="0" sz="1200" spc="-425">
                <a:latin typeface="Symbol"/>
                <a:cs typeface="Symbol"/>
              </a:rPr>
              <a:t>⎟</a:t>
            </a:r>
            <a:endParaRPr sz="1200">
              <a:latin typeface="Symbol"/>
              <a:cs typeface="Symbol"/>
            </a:endParaRPr>
          </a:p>
          <a:p>
            <a:pPr algn="r" marR="5080">
              <a:lnSpc>
                <a:spcPts val="1410"/>
              </a:lnSpc>
              <a:tabLst>
                <a:tab pos="215265" algn="l"/>
                <a:tab pos="561975" algn="l"/>
                <a:tab pos="1210310" algn="l"/>
                <a:tab pos="1594485" algn="l"/>
              </a:tabLst>
            </a:pPr>
            <a:r>
              <a:rPr dirty="0" sz="1200" spc="-425">
                <a:latin typeface="Symbol"/>
                <a:cs typeface="Symbol"/>
              </a:rPr>
              <a:t>⎝</a:t>
            </a:r>
            <a:r>
              <a:rPr dirty="0" sz="1200" spc="-425">
                <a:latin typeface="Times New Roman"/>
                <a:cs typeface="Times New Roman"/>
              </a:rPr>
              <a:t>	</a:t>
            </a:r>
            <a:r>
              <a:rPr dirty="0" sz="1200" spc="-425">
                <a:latin typeface="Symbol"/>
                <a:cs typeface="Symbol"/>
              </a:rPr>
              <a:t>⎠</a:t>
            </a:r>
            <a:r>
              <a:rPr dirty="0" sz="1200" spc="-425">
                <a:latin typeface="Times New Roman"/>
                <a:cs typeface="Times New Roman"/>
              </a:rPr>
              <a:t>	</a:t>
            </a:r>
            <a:r>
              <a:rPr dirty="0" baseline="-4629" sz="1800" spc="-540">
                <a:latin typeface="Symbol"/>
                <a:cs typeface="Symbol"/>
              </a:rPr>
              <a:t>⎝</a:t>
            </a:r>
            <a:r>
              <a:rPr dirty="0" sz="1200" spc="-360">
                <a:latin typeface="Symbol"/>
                <a:cs typeface="Symbol"/>
              </a:rPr>
              <a:t>⎝</a:t>
            </a:r>
            <a:r>
              <a:rPr dirty="0" sz="1200" spc="660">
                <a:latin typeface="Times New Roman"/>
                <a:cs typeface="Times New Roman"/>
              </a:rPr>
              <a:t> </a:t>
            </a:r>
            <a:r>
              <a:rPr dirty="0" sz="700" i="1">
                <a:latin typeface="Times New Roman"/>
                <a:cs typeface="Times New Roman"/>
              </a:rPr>
              <a:t>v</a:t>
            </a:r>
            <a:r>
              <a:rPr dirty="0" sz="700" spc="105" i="1">
                <a:latin typeface="Times New Roman"/>
                <a:cs typeface="Times New Roman"/>
              </a:rPr>
              <a:t> </a:t>
            </a:r>
            <a:r>
              <a:rPr dirty="0" sz="1200" spc="-425">
                <a:latin typeface="Symbol"/>
                <a:cs typeface="Symbol"/>
              </a:rPr>
              <a:t>⎠</a:t>
            </a:r>
            <a:r>
              <a:rPr dirty="0" sz="1200" spc="150">
                <a:latin typeface="Times New Roman"/>
                <a:cs typeface="Times New Roman"/>
              </a:rPr>
              <a:t> </a:t>
            </a:r>
            <a:r>
              <a:rPr dirty="0" sz="1200" spc="-425">
                <a:latin typeface="Symbol"/>
                <a:cs typeface="Symbol"/>
              </a:rPr>
              <a:t>⎝</a:t>
            </a:r>
            <a:r>
              <a:rPr dirty="0" sz="1200" spc="-425">
                <a:latin typeface="Times New Roman"/>
                <a:cs typeface="Times New Roman"/>
              </a:rPr>
              <a:t>	</a:t>
            </a:r>
            <a:r>
              <a:rPr dirty="0" sz="700" i="1">
                <a:latin typeface="Times New Roman"/>
                <a:cs typeface="Times New Roman"/>
              </a:rPr>
              <a:t>uv	vv</a:t>
            </a:r>
            <a:r>
              <a:rPr dirty="0" sz="700" spc="20" i="1">
                <a:latin typeface="Times New Roman"/>
                <a:cs typeface="Times New Roman"/>
              </a:rPr>
              <a:t> </a:t>
            </a:r>
            <a:r>
              <a:rPr dirty="0" sz="1200" spc="-370">
                <a:latin typeface="Symbol"/>
                <a:cs typeface="Symbol"/>
              </a:rPr>
              <a:t>⎠</a:t>
            </a:r>
            <a:r>
              <a:rPr dirty="0" baseline="-4629" sz="1800" spc="-555">
                <a:latin typeface="Symbol"/>
                <a:cs typeface="Symbol"/>
              </a:rPr>
              <a:t>⎠</a:t>
            </a:r>
            <a:endParaRPr baseline="-4629" sz="1800">
              <a:latin typeface="Symbol"/>
              <a:cs typeface="Symbol"/>
            </a:endParaRPr>
          </a:p>
        </p:txBody>
      </p:sp>
      <p:sp>
        <p:nvSpPr>
          <p:cNvPr id="29" name="object 29"/>
          <p:cNvSpPr txBox="1"/>
          <p:nvPr/>
        </p:nvSpPr>
        <p:spPr>
          <a:xfrm>
            <a:off x="3595628" y="3220720"/>
            <a:ext cx="428625" cy="210820"/>
          </a:xfrm>
          <a:prstGeom prst="rect">
            <a:avLst/>
          </a:prstGeom>
        </p:spPr>
        <p:txBody>
          <a:bodyPr wrap="square" lIns="0" tIns="14604" rIns="0" bIns="0" rtlCol="0" vert="horz">
            <a:spAutoFit/>
          </a:bodyPr>
          <a:lstStyle/>
          <a:p>
            <a:pPr marL="25400">
              <a:lnSpc>
                <a:spcPct val="100000"/>
              </a:lnSpc>
              <a:spcBef>
                <a:spcPts val="114"/>
              </a:spcBef>
            </a:pPr>
            <a:r>
              <a:rPr dirty="0" baseline="13888" sz="1800" spc="44" b="1">
                <a:latin typeface="Times New Roman"/>
                <a:cs typeface="Times New Roman"/>
              </a:rPr>
              <a:t>Σ</a:t>
            </a:r>
            <a:r>
              <a:rPr dirty="0" sz="700" spc="30" i="1">
                <a:latin typeface="Times New Roman"/>
                <a:cs typeface="Times New Roman"/>
              </a:rPr>
              <a:t>uv </a:t>
            </a:r>
            <a:r>
              <a:rPr dirty="0" baseline="9259" sz="1800" spc="-832">
                <a:latin typeface="Symbol"/>
                <a:cs typeface="Symbol"/>
              </a:rPr>
              <a:t>⎞</a:t>
            </a:r>
            <a:r>
              <a:rPr dirty="0" baseline="13888" sz="1800" spc="-832">
                <a:latin typeface="Symbol"/>
                <a:cs typeface="Symbol"/>
              </a:rPr>
              <a:t>⎞</a:t>
            </a:r>
            <a:endParaRPr baseline="13888" sz="1800">
              <a:latin typeface="Symbol"/>
              <a:cs typeface="Symbol"/>
            </a:endParaRPr>
          </a:p>
        </p:txBody>
      </p:sp>
      <p:sp>
        <p:nvSpPr>
          <p:cNvPr id="30" name="object 30"/>
          <p:cNvSpPr txBox="1"/>
          <p:nvPr/>
        </p:nvSpPr>
        <p:spPr>
          <a:xfrm>
            <a:off x="2859787" y="3414559"/>
            <a:ext cx="877569" cy="210820"/>
          </a:xfrm>
          <a:prstGeom prst="rect">
            <a:avLst/>
          </a:prstGeom>
        </p:spPr>
        <p:txBody>
          <a:bodyPr wrap="square" lIns="0" tIns="13970" rIns="0" bIns="0" rtlCol="0" vert="horz">
            <a:spAutoFit/>
          </a:bodyPr>
          <a:lstStyle/>
          <a:p>
            <a:pPr>
              <a:lnSpc>
                <a:spcPct val="100000"/>
              </a:lnSpc>
              <a:spcBef>
                <a:spcPts val="110"/>
              </a:spcBef>
              <a:tabLst>
                <a:tab pos="379730" algn="l"/>
                <a:tab pos="763270" algn="l"/>
              </a:tabLst>
            </a:pPr>
            <a:r>
              <a:rPr dirty="0" sz="1200" spc="5" b="1">
                <a:latin typeface="Times New Roman"/>
                <a:cs typeface="Times New Roman"/>
              </a:rPr>
              <a:t>μ</a:t>
            </a:r>
            <a:r>
              <a:rPr dirty="0" sz="1200" spc="5" b="1">
                <a:latin typeface="Times New Roman"/>
                <a:cs typeface="Times New Roman"/>
              </a:rPr>
              <a:t>	</a:t>
            </a:r>
            <a:r>
              <a:rPr dirty="0" sz="1200" spc="5" b="1">
                <a:latin typeface="Times New Roman"/>
                <a:cs typeface="Times New Roman"/>
              </a:rPr>
              <a:t>Σ</a:t>
            </a:r>
            <a:r>
              <a:rPr dirty="0" sz="1200" spc="5" b="1">
                <a:latin typeface="Times New Roman"/>
                <a:cs typeface="Times New Roman"/>
              </a:rPr>
              <a:t>	</a:t>
            </a:r>
            <a:r>
              <a:rPr dirty="0" sz="1200" spc="5" b="1">
                <a:latin typeface="Times New Roman"/>
                <a:cs typeface="Times New Roman"/>
              </a:rPr>
              <a:t>Σ</a:t>
            </a:r>
            <a:endParaRPr sz="1200">
              <a:latin typeface="Times New Roman"/>
              <a:cs typeface="Times New Roman"/>
            </a:endParaRPr>
          </a:p>
        </p:txBody>
      </p:sp>
      <p:sp>
        <p:nvSpPr>
          <p:cNvPr id="31" name="object 31"/>
          <p:cNvSpPr txBox="1"/>
          <p:nvPr/>
        </p:nvSpPr>
        <p:spPr>
          <a:xfrm>
            <a:off x="2116599" y="3195573"/>
            <a:ext cx="1360805" cy="210820"/>
          </a:xfrm>
          <a:prstGeom prst="rect">
            <a:avLst/>
          </a:prstGeom>
        </p:spPr>
        <p:txBody>
          <a:bodyPr wrap="square" lIns="0" tIns="14604" rIns="0" bIns="0" rtlCol="0" vert="horz">
            <a:spAutoFit/>
          </a:bodyPr>
          <a:lstStyle/>
          <a:p>
            <a:pPr marL="25400">
              <a:lnSpc>
                <a:spcPct val="100000"/>
              </a:lnSpc>
              <a:spcBef>
                <a:spcPts val="114"/>
              </a:spcBef>
            </a:pPr>
            <a:r>
              <a:rPr dirty="0" sz="1200" spc="-425">
                <a:latin typeface="Symbol"/>
                <a:cs typeface="Symbol"/>
              </a:rPr>
              <a:t>⎛</a:t>
            </a:r>
            <a:r>
              <a:rPr dirty="0" sz="1200" spc="-130">
                <a:latin typeface="Times New Roman"/>
                <a:cs typeface="Times New Roman"/>
              </a:rPr>
              <a:t> </a:t>
            </a:r>
            <a:r>
              <a:rPr dirty="0" baseline="4629" sz="1800" spc="7" b="1">
                <a:latin typeface="Times New Roman"/>
                <a:cs typeface="Times New Roman"/>
              </a:rPr>
              <a:t>U </a:t>
            </a:r>
            <a:r>
              <a:rPr dirty="0" sz="1200" spc="-425">
                <a:latin typeface="Symbol"/>
                <a:cs typeface="Symbol"/>
              </a:rPr>
              <a:t>⎞</a:t>
            </a:r>
            <a:r>
              <a:rPr dirty="0" sz="1200" spc="-40">
                <a:latin typeface="Times New Roman"/>
                <a:cs typeface="Times New Roman"/>
              </a:rPr>
              <a:t> </a:t>
            </a:r>
            <a:r>
              <a:rPr dirty="0" baseline="-37037" sz="1800" spc="7">
                <a:latin typeface="Times New Roman"/>
                <a:cs typeface="Times New Roman"/>
              </a:rPr>
              <a:t>~ </a:t>
            </a:r>
            <a:r>
              <a:rPr dirty="0" baseline="-37037" sz="1800" spc="-330">
                <a:latin typeface="Times New Roman"/>
                <a:cs typeface="Times New Roman"/>
              </a:rPr>
              <a:t>N</a:t>
            </a:r>
            <a:r>
              <a:rPr dirty="0" baseline="4629" sz="1800" spc="-330">
                <a:latin typeface="Symbol"/>
                <a:cs typeface="Symbol"/>
              </a:rPr>
              <a:t>⎛</a:t>
            </a:r>
            <a:r>
              <a:rPr dirty="0" sz="1200" spc="-220">
                <a:latin typeface="Symbol"/>
                <a:cs typeface="Symbol"/>
              </a:rPr>
              <a:t>⎛</a:t>
            </a:r>
            <a:r>
              <a:rPr dirty="0" sz="1200" spc="-220">
                <a:latin typeface="Times New Roman"/>
                <a:cs typeface="Times New Roman"/>
              </a:rPr>
              <a:t> </a:t>
            </a:r>
            <a:r>
              <a:rPr dirty="0" baseline="4629" sz="1800" spc="75" b="1">
                <a:latin typeface="Times New Roman"/>
                <a:cs typeface="Times New Roman"/>
              </a:rPr>
              <a:t>μ</a:t>
            </a:r>
            <a:r>
              <a:rPr dirty="0" baseline="-15873" sz="1050" spc="75" i="1">
                <a:latin typeface="Times New Roman"/>
                <a:cs typeface="Times New Roman"/>
              </a:rPr>
              <a:t>u </a:t>
            </a:r>
            <a:r>
              <a:rPr dirty="0" sz="1200" spc="-204">
                <a:latin typeface="Symbol"/>
                <a:cs typeface="Symbol"/>
              </a:rPr>
              <a:t>⎞</a:t>
            </a:r>
            <a:r>
              <a:rPr dirty="0" baseline="-37037" sz="1800" spc="-307">
                <a:latin typeface="Times New Roman"/>
                <a:cs typeface="Times New Roman"/>
              </a:rPr>
              <a:t>, </a:t>
            </a:r>
            <a:r>
              <a:rPr dirty="0" sz="1200" spc="-425">
                <a:latin typeface="Symbol"/>
                <a:cs typeface="Symbol"/>
              </a:rPr>
              <a:t>⎛</a:t>
            </a:r>
            <a:r>
              <a:rPr dirty="0" sz="1200" spc="-290">
                <a:latin typeface="Times New Roman"/>
                <a:cs typeface="Times New Roman"/>
              </a:rPr>
              <a:t> </a:t>
            </a:r>
            <a:r>
              <a:rPr dirty="0" baseline="4629" sz="1800" spc="-569" b="1">
                <a:latin typeface="Times New Roman"/>
                <a:cs typeface="Times New Roman"/>
              </a:rPr>
              <a:t>Σ</a:t>
            </a:r>
            <a:r>
              <a:rPr dirty="0" baseline="-15873" sz="1050" spc="-569" i="1">
                <a:latin typeface="Times New Roman"/>
                <a:cs typeface="Times New Roman"/>
              </a:rPr>
              <a:t>uu</a:t>
            </a:r>
            <a:endParaRPr baseline="-15873" sz="1050">
              <a:latin typeface="Times New Roman"/>
              <a:cs typeface="Times New Roman"/>
            </a:endParaRPr>
          </a:p>
        </p:txBody>
      </p:sp>
      <p:sp>
        <p:nvSpPr>
          <p:cNvPr id="32" name="object 32"/>
          <p:cNvSpPr txBox="1"/>
          <p:nvPr/>
        </p:nvSpPr>
        <p:spPr>
          <a:xfrm>
            <a:off x="1855480" y="3297694"/>
            <a:ext cx="574675" cy="328930"/>
          </a:xfrm>
          <a:prstGeom prst="rect">
            <a:avLst/>
          </a:prstGeom>
        </p:spPr>
        <p:txBody>
          <a:bodyPr wrap="square" lIns="0" tIns="14604" rIns="0" bIns="0" rtlCol="0" vert="horz">
            <a:spAutoFit/>
          </a:bodyPr>
          <a:lstStyle/>
          <a:p>
            <a:pPr>
              <a:lnSpc>
                <a:spcPts val="1185"/>
              </a:lnSpc>
              <a:spcBef>
                <a:spcPts val="114"/>
              </a:spcBef>
              <a:tabLst>
                <a:tab pos="286385" algn="l"/>
                <a:tab pos="501650" algn="l"/>
              </a:tabLst>
            </a:pPr>
            <a:r>
              <a:rPr dirty="0" sz="1200" spc="5">
                <a:latin typeface="Times New Roman"/>
                <a:cs typeface="Times New Roman"/>
              </a:rPr>
              <a:t>IF</a:t>
            </a:r>
            <a:r>
              <a:rPr dirty="0" sz="1200" spc="5">
                <a:latin typeface="Times New Roman"/>
                <a:cs typeface="Times New Roman"/>
              </a:rPr>
              <a:t>	</a:t>
            </a:r>
            <a:r>
              <a:rPr dirty="0" sz="1200" spc="-425">
                <a:latin typeface="Symbol"/>
                <a:cs typeface="Symbol"/>
              </a:rPr>
              <a:t>⎜</a:t>
            </a:r>
            <a:r>
              <a:rPr dirty="0" sz="1200" spc="-425">
                <a:latin typeface="Times New Roman"/>
                <a:cs typeface="Times New Roman"/>
              </a:rPr>
              <a:t>	</a:t>
            </a:r>
            <a:r>
              <a:rPr dirty="0" sz="1200" spc="-685">
                <a:latin typeface="Symbol"/>
                <a:cs typeface="Symbol"/>
              </a:rPr>
              <a:t>⎟</a:t>
            </a:r>
            <a:endParaRPr sz="1200">
              <a:latin typeface="Symbol"/>
              <a:cs typeface="Symbol"/>
            </a:endParaRPr>
          </a:p>
          <a:p>
            <a:pPr marL="367030">
              <a:lnSpc>
                <a:spcPts val="1185"/>
              </a:lnSpc>
            </a:pPr>
            <a:r>
              <a:rPr dirty="0" sz="1200" spc="5" b="1">
                <a:latin typeface="Times New Roman"/>
                <a:cs typeface="Times New Roman"/>
              </a:rPr>
              <a:t>V</a:t>
            </a:r>
            <a:endParaRPr sz="1200">
              <a:latin typeface="Times New Roman"/>
              <a:cs typeface="Times New Roman"/>
            </a:endParaRPr>
          </a:p>
        </p:txBody>
      </p:sp>
      <p:sp>
        <p:nvSpPr>
          <p:cNvPr id="33" name="object 33"/>
          <p:cNvSpPr txBox="1"/>
          <p:nvPr/>
        </p:nvSpPr>
        <p:spPr>
          <a:xfrm>
            <a:off x="1596897" y="3751295"/>
            <a:ext cx="2548255" cy="892175"/>
          </a:xfrm>
          <a:prstGeom prst="rect">
            <a:avLst/>
          </a:prstGeom>
        </p:spPr>
        <p:txBody>
          <a:bodyPr wrap="square" lIns="0" tIns="86995" rIns="0" bIns="0" rtlCol="0" vert="horz">
            <a:spAutoFit/>
          </a:bodyPr>
          <a:lstStyle/>
          <a:p>
            <a:pPr marL="239395">
              <a:lnSpc>
                <a:spcPct val="100000"/>
              </a:lnSpc>
              <a:spcBef>
                <a:spcPts val="685"/>
              </a:spcBef>
            </a:pPr>
            <a:r>
              <a:rPr dirty="0" sz="1000" spc="-5">
                <a:latin typeface="Tahoma"/>
                <a:cs typeface="Tahoma"/>
              </a:rPr>
              <a:t>THEN </a:t>
            </a:r>
            <a:r>
              <a:rPr dirty="0" sz="1000">
                <a:latin typeface="Tahoma"/>
                <a:cs typeface="Tahoma"/>
              </a:rPr>
              <a:t>U is </a:t>
            </a:r>
            <a:r>
              <a:rPr dirty="0" sz="1000" spc="-5">
                <a:latin typeface="Tahoma"/>
                <a:cs typeface="Tahoma"/>
              </a:rPr>
              <a:t>also distributed as </a:t>
            </a:r>
            <a:r>
              <a:rPr dirty="0" sz="1000">
                <a:latin typeface="Tahoma"/>
                <a:cs typeface="Tahoma"/>
              </a:rPr>
              <a:t>a</a:t>
            </a:r>
            <a:r>
              <a:rPr dirty="0" sz="1000" spc="-70">
                <a:latin typeface="Tahoma"/>
                <a:cs typeface="Tahoma"/>
              </a:rPr>
              <a:t> </a:t>
            </a:r>
            <a:r>
              <a:rPr dirty="0" sz="1000" spc="-5">
                <a:latin typeface="Tahoma"/>
                <a:cs typeface="Tahoma"/>
              </a:rPr>
              <a:t>Gaussian</a:t>
            </a:r>
            <a:endParaRPr sz="1000">
              <a:latin typeface="Tahoma"/>
              <a:cs typeface="Tahoma"/>
            </a:endParaRPr>
          </a:p>
          <a:p>
            <a:pPr marL="220345">
              <a:lnSpc>
                <a:spcPct val="100000"/>
              </a:lnSpc>
              <a:spcBef>
                <a:spcPts val="940"/>
              </a:spcBef>
            </a:pPr>
            <a:r>
              <a:rPr dirty="0" sz="1200" spc="5" b="1">
                <a:latin typeface="Times New Roman"/>
                <a:cs typeface="Times New Roman"/>
              </a:rPr>
              <a:t>U</a:t>
            </a:r>
            <a:r>
              <a:rPr dirty="0" sz="1200" spc="20" b="1">
                <a:latin typeface="Times New Roman"/>
                <a:cs typeface="Times New Roman"/>
              </a:rPr>
              <a:t> </a:t>
            </a:r>
            <a:r>
              <a:rPr dirty="0" sz="1200" spc="5">
                <a:latin typeface="Times New Roman"/>
                <a:cs typeface="Times New Roman"/>
              </a:rPr>
              <a:t>~</a:t>
            </a:r>
            <a:r>
              <a:rPr dirty="0" sz="1200" spc="95">
                <a:latin typeface="Times New Roman"/>
                <a:cs typeface="Times New Roman"/>
              </a:rPr>
              <a:t> </a:t>
            </a:r>
            <a:r>
              <a:rPr dirty="0" sz="1200" spc="80">
                <a:latin typeface="Times New Roman"/>
                <a:cs typeface="Times New Roman"/>
              </a:rPr>
              <a:t>N</a:t>
            </a:r>
            <a:r>
              <a:rPr dirty="0" sz="1600" spc="-180">
                <a:latin typeface="Symbol"/>
                <a:cs typeface="Symbol"/>
              </a:rPr>
              <a:t></a:t>
            </a:r>
            <a:r>
              <a:rPr dirty="0" sz="1200" spc="100" b="1">
                <a:latin typeface="Times New Roman"/>
                <a:cs typeface="Times New Roman"/>
              </a:rPr>
              <a:t>μ</a:t>
            </a:r>
            <a:r>
              <a:rPr dirty="0" baseline="-23809" sz="1050" i="1">
                <a:latin typeface="Times New Roman"/>
                <a:cs typeface="Times New Roman"/>
              </a:rPr>
              <a:t>u</a:t>
            </a:r>
            <a:r>
              <a:rPr dirty="0" baseline="-23809" sz="1050" i="1">
                <a:latin typeface="Times New Roman"/>
                <a:cs typeface="Times New Roman"/>
              </a:rPr>
              <a:t> </a:t>
            </a:r>
            <a:r>
              <a:rPr dirty="0" sz="1200">
                <a:latin typeface="Times New Roman"/>
                <a:cs typeface="Times New Roman"/>
              </a:rPr>
              <a:t>,</a:t>
            </a:r>
            <a:r>
              <a:rPr dirty="0" sz="1200" spc="-110">
                <a:latin typeface="Times New Roman"/>
                <a:cs typeface="Times New Roman"/>
              </a:rPr>
              <a:t> </a:t>
            </a:r>
            <a:r>
              <a:rPr dirty="0" sz="1200" spc="90" b="1">
                <a:latin typeface="Times New Roman"/>
                <a:cs typeface="Times New Roman"/>
              </a:rPr>
              <a:t>Σ</a:t>
            </a:r>
            <a:r>
              <a:rPr dirty="0" baseline="-23809" sz="1050" i="1">
                <a:latin typeface="Times New Roman"/>
                <a:cs typeface="Times New Roman"/>
              </a:rPr>
              <a:t>uu</a:t>
            </a:r>
            <a:r>
              <a:rPr dirty="0" baseline="-23809" sz="1050" spc="120" i="1">
                <a:latin typeface="Times New Roman"/>
                <a:cs typeface="Times New Roman"/>
              </a:rPr>
              <a:t> </a:t>
            </a:r>
            <a:r>
              <a:rPr dirty="0" sz="1600" spc="-114">
                <a:latin typeface="Symbol"/>
                <a:cs typeface="Symbol"/>
              </a:rPr>
              <a:t></a:t>
            </a:r>
            <a:endParaRPr sz="1600">
              <a:latin typeface="Symbol"/>
              <a:cs typeface="Symbol"/>
            </a:endParaRPr>
          </a:p>
          <a:p>
            <a:pPr marL="25400">
              <a:lnSpc>
                <a:spcPct val="100000"/>
              </a:lnSpc>
              <a:spcBef>
                <a:spcPts val="164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 </a:t>
            </a:r>
            <a:r>
              <a:rPr dirty="0" sz="450" spc="-5">
                <a:solidFill>
                  <a:srgbClr val="1B1B1B"/>
                </a:solidFill>
                <a:latin typeface="Tahoma"/>
                <a:cs typeface="Tahoma"/>
              </a:rPr>
              <a:t>Moore</a:t>
            </a:r>
            <a:endParaRPr sz="450">
              <a:latin typeface="Tahoma"/>
              <a:cs typeface="Tahoma"/>
            </a:endParaRPr>
          </a:p>
        </p:txBody>
      </p:sp>
      <p:sp>
        <p:nvSpPr>
          <p:cNvPr id="34" name="object 34"/>
          <p:cNvSpPr txBox="1"/>
          <p:nvPr/>
        </p:nvSpPr>
        <p:spPr>
          <a:xfrm>
            <a:off x="4299707" y="1629667"/>
            <a:ext cx="337820" cy="369570"/>
          </a:xfrm>
          <a:prstGeom prst="rect">
            <a:avLst/>
          </a:prstGeom>
        </p:spPr>
        <p:txBody>
          <a:bodyPr wrap="square" lIns="0" tIns="14604" rIns="0" bIns="0" rtlCol="0" vert="horz">
            <a:spAutoFit/>
          </a:bodyPr>
          <a:lstStyle/>
          <a:p>
            <a:pPr marL="25400">
              <a:lnSpc>
                <a:spcPts val="1345"/>
              </a:lnSpc>
              <a:spcBef>
                <a:spcPts val="114"/>
              </a:spcBef>
              <a:tabLst>
                <a:tab pos="240029" algn="l"/>
              </a:tabLst>
            </a:pPr>
            <a:r>
              <a:rPr dirty="0" sz="1200" spc="-425">
                <a:latin typeface="Symbol"/>
                <a:cs typeface="Symbol"/>
              </a:rPr>
              <a:t>⎜</a:t>
            </a:r>
            <a:r>
              <a:rPr dirty="0" sz="1200" spc="-425">
                <a:latin typeface="Times New Roman"/>
                <a:cs typeface="Times New Roman"/>
              </a:rPr>
              <a:t>	</a:t>
            </a:r>
            <a:r>
              <a:rPr dirty="0" sz="1200" spc="-484">
                <a:latin typeface="Symbol"/>
                <a:cs typeface="Symbol"/>
              </a:rPr>
              <a:t>⎟</a:t>
            </a:r>
            <a:endParaRPr sz="1200">
              <a:latin typeface="Symbol"/>
              <a:cs typeface="Symbol"/>
            </a:endParaRPr>
          </a:p>
          <a:p>
            <a:pPr marL="25400">
              <a:lnSpc>
                <a:spcPts val="1345"/>
              </a:lnSpc>
            </a:pPr>
            <a:r>
              <a:rPr dirty="0" sz="1200" spc="-425">
                <a:latin typeface="Symbol"/>
                <a:cs typeface="Symbol"/>
              </a:rPr>
              <a:t>⎝</a:t>
            </a:r>
            <a:r>
              <a:rPr dirty="0" sz="1200" spc="-180">
                <a:latin typeface="Times New Roman"/>
                <a:cs typeface="Times New Roman"/>
              </a:rPr>
              <a:t> </a:t>
            </a:r>
            <a:r>
              <a:rPr dirty="0" baseline="13888" sz="1800" spc="7" b="1">
                <a:latin typeface="Times New Roman"/>
                <a:cs typeface="Times New Roman"/>
              </a:rPr>
              <a:t>V</a:t>
            </a:r>
            <a:r>
              <a:rPr dirty="0" baseline="13888" sz="1800" spc="-254" b="1">
                <a:latin typeface="Times New Roman"/>
                <a:cs typeface="Times New Roman"/>
              </a:rPr>
              <a:t> </a:t>
            </a:r>
            <a:r>
              <a:rPr dirty="0" sz="1200" spc="-790">
                <a:latin typeface="Symbol"/>
                <a:cs typeface="Symbol"/>
              </a:rPr>
              <a:t>⎠</a:t>
            </a:r>
            <a:endParaRPr sz="1200">
              <a:latin typeface="Symbol"/>
              <a:cs typeface="Symbol"/>
            </a:endParaRPr>
          </a:p>
        </p:txBody>
      </p:sp>
      <p:sp>
        <p:nvSpPr>
          <p:cNvPr id="35" name="object 35"/>
          <p:cNvSpPr txBox="1"/>
          <p:nvPr/>
        </p:nvSpPr>
        <p:spPr>
          <a:xfrm>
            <a:off x="4325107" y="1531373"/>
            <a:ext cx="287020" cy="210820"/>
          </a:xfrm>
          <a:prstGeom prst="rect">
            <a:avLst/>
          </a:prstGeom>
        </p:spPr>
        <p:txBody>
          <a:bodyPr wrap="square" lIns="0" tIns="14604" rIns="0" bIns="0" rtlCol="0" vert="horz">
            <a:spAutoFit/>
          </a:bodyPr>
          <a:lstStyle/>
          <a:p>
            <a:pPr>
              <a:lnSpc>
                <a:spcPct val="100000"/>
              </a:lnSpc>
              <a:spcBef>
                <a:spcPts val="114"/>
              </a:spcBef>
            </a:pPr>
            <a:r>
              <a:rPr dirty="0" sz="1200" spc="-425">
                <a:latin typeface="Symbol"/>
                <a:cs typeface="Symbol"/>
              </a:rPr>
              <a:t>⎛</a:t>
            </a:r>
            <a:r>
              <a:rPr dirty="0" sz="1200" spc="-160">
                <a:latin typeface="Times New Roman"/>
                <a:cs typeface="Times New Roman"/>
              </a:rPr>
              <a:t> </a:t>
            </a:r>
            <a:r>
              <a:rPr dirty="0" baseline="4629" sz="1800" spc="7" b="1">
                <a:latin typeface="Times New Roman"/>
                <a:cs typeface="Times New Roman"/>
              </a:rPr>
              <a:t>U</a:t>
            </a:r>
            <a:r>
              <a:rPr dirty="0" baseline="4629" sz="1800" spc="-262" b="1">
                <a:latin typeface="Times New Roman"/>
                <a:cs typeface="Times New Roman"/>
              </a:rPr>
              <a:t> </a:t>
            </a:r>
            <a:r>
              <a:rPr dirty="0" sz="1200" spc="-994">
                <a:latin typeface="Symbol"/>
                <a:cs typeface="Symbol"/>
              </a:rPr>
              <a:t>⎞</a:t>
            </a:r>
            <a:endParaRPr sz="1200">
              <a:latin typeface="Symbol"/>
              <a:cs typeface="Symbol"/>
            </a:endParaRPr>
          </a:p>
        </p:txBody>
      </p:sp>
      <p:sp>
        <p:nvSpPr>
          <p:cNvPr id="36" name="object 36"/>
          <p:cNvSpPr txBox="1"/>
          <p:nvPr/>
        </p:nvSpPr>
        <p:spPr>
          <a:xfrm>
            <a:off x="4838700" y="1568196"/>
            <a:ext cx="520065" cy="352425"/>
          </a:xfrm>
          <a:prstGeom prst="rect">
            <a:avLst/>
          </a:prstGeom>
          <a:solidFill>
            <a:srgbClr val="00E4A8"/>
          </a:solidFill>
          <a:ln w="3175">
            <a:solidFill>
              <a:srgbClr val="000000"/>
            </a:solidFill>
          </a:ln>
        </p:spPr>
        <p:txBody>
          <a:bodyPr wrap="square" lIns="0" tIns="22860" rIns="0" bIns="0" rtlCol="0" vert="horz">
            <a:spAutoFit/>
          </a:bodyPr>
          <a:lstStyle/>
          <a:p>
            <a:pPr marL="135255" marR="38735" indent="-89535">
              <a:lnSpc>
                <a:spcPct val="100000"/>
              </a:lnSpc>
              <a:spcBef>
                <a:spcPts val="180"/>
              </a:spcBef>
            </a:pPr>
            <a:r>
              <a:rPr dirty="0" sz="1000">
                <a:latin typeface="Tahoma"/>
                <a:cs typeface="Tahoma"/>
              </a:rPr>
              <a:t>Margi</a:t>
            </a:r>
            <a:r>
              <a:rPr dirty="0" sz="1000" spc="-10">
                <a:latin typeface="Tahoma"/>
                <a:cs typeface="Tahoma"/>
              </a:rPr>
              <a:t>n</a:t>
            </a:r>
            <a:r>
              <a:rPr dirty="0" sz="1000">
                <a:latin typeface="Tahoma"/>
                <a:cs typeface="Tahoma"/>
              </a:rPr>
              <a:t>-  </a:t>
            </a:r>
            <a:r>
              <a:rPr dirty="0" sz="1000" spc="-5">
                <a:latin typeface="Tahoma"/>
                <a:cs typeface="Tahoma"/>
              </a:rPr>
              <a:t>alize</a:t>
            </a:r>
            <a:endParaRPr sz="1000">
              <a:latin typeface="Tahoma"/>
              <a:cs typeface="Tahoma"/>
            </a:endParaRPr>
          </a:p>
        </p:txBody>
      </p:sp>
      <p:sp>
        <p:nvSpPr>
          <p:cNvPr id="37" name="object 37"/>
          <p:cNvSpPr txBox="1"/>
          <p:nvPr/>
        </p:nvSpPr>
        <p:spPr>
          <a:xfrm>
            <a:off x="2633972" y="1618525"/>
            <a:ext cx="3140710" cy="782320"/>
          </a:xfrm>
          <a:prstGeom prst="rect">
            <a:avLst/>
          </a:prstGeom>
        </p:spPr>
        <p:txBody>
          <a:bodyPr wrap="square" lIns="0" tIns="13970" rIns="0" bIns="0" rtlCol="0" vert="horz">
            <a:spAutoFit/>
          </a:bodyPr>
          <a:lstStyle/>
          <a:p>
            <a:pPr algn="r" marR="30480">
              <a:lnSpc>
                <a:spcPct val="100000"/>
              </a:lnSpc>
              <a:spcBef>
                <a:spcPts val="110"/>
              </a:spcBef>
            </a:pPr>
            <a:r>
              <a:rPr dirty="0" sz="1200" spc="5" b="1">
                <a:latin typeface="Times New Roman"/>
                <a:cs typeface="Times New Roman"/>
              </a:rPr>
              <a:t>U</a:t>
            </a:r>
            <a:endParaRPr sz="1200">
              <a:latin typeface="Times New Roman"/>
              <a:cs typeface="Times New Roman"/>
            </a:endParaRPr>
          </a:p>
          <a:p>
            <a:pPr>
              <a:lnSpc>
                <a:spcPct val="100000"/>
              </a:lnSpc>
            </a:pPr>
            <a:endParaRPr sz="1300">
              <a:latin typeface="Times New Roman"/>
              <a:cs typeface="Times New Roman"/>
            </a:endParaRPr>
          </a:p>
          <a:p>
            <a:pPr>
              <a:lnSpc>
                <a:spcPct val="100000"/>
              </a:lnSpc>
              <a:spcBef>
                <a:spcPts val="15"/>
              </a:spcBef>
            </a:pPr>
            <a:endParaRPr sz="1350">
              <a:latin typeface="Times New Roman"/>
              <a:cs typeface="Times New Roman"/>
            </a:endParaRPr>
          </a:p>
          <a:p>
            <a:pPr marL="25400">
              <a:lnSpc>
                <a:spcPct val="100000"/>
              </a:lnSpc>
            </a:pPr>
            <a:r>
              <a:rPr dirty="0" sz="1200" spc="-425">
                <a:latin typeface="Symbol"/>
                <a:cs typeface="Symbol"/>
              </a:rPr>
              <a:t>⎛</a:t>
            </a:r>
            <a:r>
              <a:rPr dirty="0" sz="1200" spc="125">
                <a:latin typeface="Times New Roman"/>
                <a:cs typeface="Times New Roman"/>
              </a:rPr>
              <a:t> </a:t>
            </a:r>
            <a:r>
              <a:rPr dirty="0" baseline="4629" sz="1800" spc="15" i="1">
                <a:latin typeface="Times New Roman"/>
                <a:cs typeface="Times New Roman"/>
              </a:rPr>
              <a:t>X </a:t>
            </a:r>
            <a:r>
              <a:rPr dirty="0" baseline="-15873" sz="1050" spc="7">
                <a:latin typeface="Times New Roman"/>
                <a:cs typeface="Times New Roman"/>
              </a:rPr>
              <a:t>1</a:t>
            </a:r>
            <a:r>
              <a:rPr dirty="0" baseline="-15873" sz="1050" spc="-60">
                <a:latin typeface="Times New Roman"/>
                <a:cs typeface="Times New Roman"/>
              </a:rPr>
              <a:t> </a:t>
            </a:r>
            <a:r>
              <a:rPr dirty="0" sz="1200" spc="-425">
                <a:latin typeface="Symbol"/>
                <a:cs typeface="Symbol"/>
              </a:rPr>
              <a:t>⎞</a:t>
            </a:r>
            <a:endParaRPr sz="1200">
              <a:latin typeface="Symbol"/>
              <a:cs typeface="Symbol"/>
            </a:endParaRPr>
          </a:p>
        </p:txBody>
      </p:sp>
      <p:sp>
        <p:nvSpPr>
          <p:cNvPr id="38" name="object 38"/>
          <p:cNvSpPr/>
          <p:nvPr/>
        </p:nvSpPr>
        <p:spPr>
          <a:xfrm>
            <a:off x="4610100" y="1737360"/>
            <a:ext cx="228600" cy="43180"/>
          </a:xfrm>
          <a:custGeom>
            <a:avLst/>
            <a:gdLst/>
            <a:ahLst/>
            <a:cxnLst/>
            <a:rect l="l" t="t" r="r" b="b"/>
            <a:pathLst>
              <a:path w="228600" h="43180">
                <a:moveTo>
                  <a:pt x="185927" y="0"/>
                </a:moveTo>
                <a:lnTo>
                  <a:pt x="185927" y="42672"/>
                </a:lnTo>
                <a:lnTo>
                  <a:pt x="214883" y="28194"/>
                </a:lnTo>
                <a:lnTo>
                  <a:pt x="192786" y="28194"/>
                </a:lnTo>
                <a:lnTo>
                  <a:pt x="192786" y="14478"/>
                </a:lnTo>
                <a:lnTo>
                  <a:pt x="214884" y="14478"/>
                </a:lnTo>
                <a:lnTo>
                  <a:pt x="185927" y="0"/>
                </a:lnTo>
                <a:close/>
              </a:path>
              <a:path w="228600" h="43180">
                <a:moveTo>
                  <a:pt x="185927" y="14478"/>
                </a:moveTo>
                <a:lnTo>
                  <a:pt x="0" y="14478"/>
                </a:lnTo>
                <a:lnTo>
                  <a:pt x="0" y="28194"/>
                </a:lnTo>
                <a:lnTo>
                  <a:pt x="185927" y="28194"/>
                </a:lnTo>
                <a:lnTo>
                  <a:pt x="185927" y="14478"/>
                </a:lnTo>
                <a:close/>
              </a:path>
              <a:path w="228600" h="43180">
                <a:moveTo>
                  <a:pt x="214884" y="14478"/>
                </a:moveTo>
                <a:lnTo>
                  <a:pt x="192786" y="14478"/>
                </a:lnTo>
                <a:lnTo>
                  <a:pt x="192786" y="28194"/>
                </a:lnTo>
                <a:lnTo>
                  <a:pt x="214883" y="28194"/>
                </a:lnTo>
                <a:lnTo>
                  <a:pt x="228600" y="21336"/>
                </a:lnTo>
                <a:lnTo>
                  <a:pt x="214884" y="14478"/>
                </a:lnTo>
                <a:close/>
              </a:path>
            </a:pathLst>
          </a:custGeom>
          <a:solidFill>
            <a:srgbClr val="000000"/>
          </a:solidFill>
        </p:spPr>
        <p:txBody>
          <a:bodyPr wrap="square" lIns="0" tIns="0" rIns="0" bIns="0" rtlCol="0"/>
          <a:lstStyle/>
          <a:p/>
        </p:txBody>
      </p:sp>
      <p:sp>
        <p:nvSpPr>
          <p:cNvPr id="39" name="object 39"/>
          <p:cNvSpPr/>
          <p:nvPr/>
        </p:nvSpPr>
        <p:spPr>
          <a:xfrm>
            <a:off x="5372100" y="1737360"/>
            <a:ext cx="228600" cy="43180"/>
          </a:xfrm>
          <a:custGeom>
            <a:avLst/>
            <a:gdLst/>
            <a:ahLst/>
            <a:cxnLst/>
            <a:rect l="l" t="t" r="r" b="b"/>
            <a:pathLst>
              <a:path w="228600" h="43180">
                <a:moveTo>
                  <a:pt x="185927" y="0"/>
                </a:moveTo>
                <a:lnTo>
                  <a:pt x="185927" y="42672"/>
                </a:lnTo>
                <a:lnTo>
                  <a:pt x="214883" y="28194"/>
                </a:lnTo>
                <a:lnTo>
                  <a:pt x="192786" y="28194"/>
                </a:lnTo>
                <a:lnTo>
                  <a:pt x="192786" y="14478"/>
                </a:lnTo>
                <a:lnTo>
                  <a:pt x="214884" y="14478"/>
                </a:lnTo>
                <a:lnTo>
                  <a:pt x="185927" y="0"/>
                </a:lnTo>
                <a:close/>
              </a:path>
              <a:path w="228600" h="43180">
                <a:moveTo>
                  <a:pt x="185927" y="14478"/>
                </a:moveTo>
                <a:lnTo>
                  <a:pt x="0" y="14478"/>
                </a:lnTo>
                <a:lnTo>
                  <a:pt x="0" y="28194"/>
                </a:lnTo>
                <a:lnTo>
                  <a:pt x="185927" y="28194"/>
                </a:lnTo>
                <a:lnTo>
                  <a:pt x="185927" y="14478"/>
                </a:lnTo>
                <a:close/>
              </a:path>
              <a:path w="228600" h="43180">
                <a:moveTo>
                  <a:pt x="214884" y="14478"/>
                </a:moveTo>
                <a:lnTo>
                  <a:pt x="192786" y="14478"/>
                </a:lnTo>
                <a:lnTo>
                  <a:pt x="192786" y="28194"/>
                </a:lnTo>
                <a:lnTo>
                  <a:pt x="214883" y="28194"/>
                </a:lnTo>
                <a:lnTo>
                  <a:pt x="228600" y="21336"/>
                </a:lnTo>
                <a:lnTo>
                  <a:pt x="214884" y="14478"/>
                </a:lnTo>
                <a:close/>
              </a:path>
            </a:pathLst>
          </a:custGeom>
          <a:solidFill>
            <a:srgbClr val="000000"/>
          </a:solidFill>
        </p:spPr>
        <p:txBody>
          <a:bodyPr wrap="square" lIns="0" tIns="0" rIns="0" bIns="0" rtlCol="0"/>
          <a:lstStyle/>
          <a:p/>
        </p:txBody>
      </p:sp>
      <p:sp>
        <p:nvSpPr>
          <p:cNvPr id="40" name="object 40"/>
          <p:cNvSpPr/>
          <p:nvPr/>
        </p:nvSpPr>
        <p:spPr>
          <a:xfrm>
            <a:off x="4133088" y="2825495"/>
            <a:ext cx="1734820" cy="1600200"/>
          </a:xfrm>
          <a:custGeom>
            <a:avLst/>
            <a:gdLst/>
            <a:ahLst/>
            <a:cxnLst/>
            <a:rect l="l" t="t" r="r" b="b"/>
            <a:pathLst>
              <a:path w="1734820" h="1600200">
                <a:moveTo>
                  <a:pt x="1734312" y="0"/>
                </a:moveTo>
                <a:lnTo>
                  <a:pt x="362712" y="0"/>
                </a:lnTo>
                <a:lnTo>
                  <a:pt x="362712" y="933450"/>
                </a:lnTo>
                <a:lnTo>
                  <a:pt x="0" y="1117091"/>
                </a:lnTo>
                <a:lnTo>
                  <a:pt x="362712" y="1333500"/>
                </a:lnTo>
                <a:lnTo>
                  <a:pt x="362712" y="1600200"/>
                </a:lnTo>
                <a:lnTo>
                  <a:pt x="1734312" y="1600200"/>
                </a:lnTo>
                <a:lnTo>
                  <a:pt x="1734312" y="0"/>
                </a:lnTo>
                <a:close/>
              </a:path>
            </a:pathLst>
          </a:custGeom>
          <a:solidFill>
            <a:srgbClr val="FFFFFF"/>
          </a:solidFill>
        </p:spPr>
        <p:txBody>
          <a:bodyPr wrap="square" lIns="0" tIns="0" rIns="0" bIns="0" rtlCol="0"/>
          <a:lstStyle/>
          <a:p/>
        </p:txBody>
      </p:sp>
      <p:sp>
        <p:nvSpPr>
          <p:cNvPr id="41" name="object 41"/>
          <p:cNvSpPr/>
          <p:nvPr/>
        </p:nvSpPr>
        <p:spPr>
          <a:xfrm>
            <a:off x="4133088" y="2825495"/>
            <a:ext cx="1734820" cy="1600200"/>
          </a:xfrm>
          <a:custGeom>
            <a:avLst/>
            <a:gdLst/>
            <a:ahLst/>
            <a:cxnLst/>
            <a:rect l="l" t="t" r="r" b="b"/>
            <a:pathLst>
              <a:path w="1734820" h="1600200">
                <a:moveTo>
                  <a:pt x="362712" y="0"/>
                </a:moveTo>
                <a:lnTo>
                  <a:pt x="362712" y="933450"/>
                </a:lnTo>
                <a:lnTo>
                  <a:pt x="0" y="1117091"/>
                </a:lnTo>
                <a:lnTo>
                  <a:pt x="362712" y="1333500"/>
                </a:lnTo>
                <a:lnTo>
                  <a:pt x="362712" y="1600200"/>
                </a:lnTo>
                <a:lnTo>
                  <a:pt x="1734312" y="1600200"/>
                </a:lnTo>
                <a:lnTo>
                  <a:pt x="1734312" y="0"/>
                </a:lnTo>
                <a:lnTo>
                  <a:pt x="591312" y="0"/>
                </a:lnTo>
                <a:lnTo>
                  <a:pt x="362712" y="0"/>
                </a:lnTo>
                <a:close/>
              </a:path>
            </a:pathLst>
          </a:custGeom>
          <a:ln w="3175">
            <a:solidFill>
              <a:srgbClr val="000000"/>
            </a:solidFill>
          </a:ln>
        </p:spPr>
        <p:txBody>
          <a:bodyPr wrap="square" lIns="0" tIns="0" rIns="0" bIns="0" rtlCol="0"/>
          <a:lstStyle/>
          <a:p/>
        </p:txBody>
      </p:sp>
      <p:sp>
        <p:nvSpPr>
          <p:cNvPr id="42" name="object 42"/>
          <p:cNvSpPr txBox="1"/>
          <p:nvPr/>
        </p:nvSpPr>
        <p:spPr>
          <a:xfrm>
            <a:off x="4570476" y="2926332"/>
            <a:ext cx="1233805" cy="330835"/>
          </a:xfrm>
          <a:prstGeom prst="rect">
            <a:avLst/>
          </a:prstGeom>
        </p:spPr>
        <p:txBody>
          <a:bodyPr wrap="square" lIns="0" tIns="12700" rIns="0" bIns="0" rtlCol="0" vert="horz">
            <a:spAutoFit/>
          </a:bodyPr>
          <a:lstStyle/>
          <a:p>
            <a:pPr marL="480695" marR="5080" indent="-481330">
              <a:lnSpc>
                <a:spcPct val="100000"/>
              </a:lnSpc>
              <a:spcBef>
                <a:spcPts val="100"/>
              </a:spcBef>
            </a:pPr>
            <a:r>
              <a:rPr dirty="0" sz="1000" spc="-5">
                <a:latin typeface="Tahoma"/>
                <a:cs typeface="Tahoma"/>
              </a:rPr>
              <a:t>How would you</a:t>
            </a:r>
            <a:r>
              <a:rPr dirty="0" sz="1000" spc="-70">
                <a:latin typeface="Tahoma"/>
                <a:cs typeface="Tahoma"/>
              </a:rPr>
              <a:t> </a:t>
            </a:r>
            <a:r>
              <a:rPr dirty="0" sz="1000">
                <a:latin typeface="Tahoma"/>
                <a:cs typeface="Tahoma"/>
              </a:rPr>
              <a:t>prove  this?</a:t>
            </a:r>
            <a:endParaRPr sz="1000">
              <a:latin typeface="Tahoma"/>
              <a:cs typeface="Tahoma"/>
            </a:endParaRPr>
          </a:p>
        </p:txBody>
      </p:sp>
      <p:sp>
        <p:nvSpPr>
          <p:cNvPr id="43" name="object 43"/>
          <p:cNvSpPr/>
          <p:nvPr/>
        </p:nvSpPr>
        <p:spPr>
          <a:xfrm>
            <a:off x="4686300" y="3587496"/>
            <a:ext cx="1054100" cy="760095"/>
          </a:xfrm>
          <a:custGeom>
            <a:avLst/>
            <a:gdLst/>
            <a:ahLst/>
            <a:cxnLst/>
            <a:rect l="l" t="t" r="r" b="b"/>
            <a:pathLst>
              <a:path w="1054100" h="760095">
                <a:moveTo>
                  <a:pt x="0" y="759713"/>
                </a:moveTo>
                <a:lnTo>
                  <a:pt x="1053846" y="759713"/>
                </a:lnTo>
                <a:lnTo>
                  <a:pt x="1053846" y="0"/>
                </a:lnTo>
                <a:lnTo>
                  <a:pt x="0" y="0"/>
                </a:lnTo>
                <a:lnTo>
                  <a:pt x="0" y="759713"/>
                </a:lnTo>
                <a:close/>
              </a:path>
            </a:pathLst>
          </a:custGeom>
          <a:solidFill>
            <a:srgbClr val="FFFFFF"/>
          </a:solidFill>
        </p:spPr>
        <p:txBody>
          <a:bodyPr wrap="square" lIns="0" tIns="0" rIns="0" bIns="0" rtlCol="0"/>
          <a:lstStyle/>
          <a:p/>
        </p:txBody>
      </p:sp>
      <p:sp>
        <p:nvSpPr>
          <p:cNvPr id="44" name="object 44"/>
          <p:cNvSpPr txBox="1"/>
          <p:nvPr/>
        </p:nvSpPr>
        <p:spPr>
          <a:xfrm>
            <a:off x="4725663" y="3574963"/>
            <a:ext cx="1021715" cy="753745"/>
          </a:xfrm>
          <a:prstGeom prst="rect">
            <a:avLst/>
          </a:prstGeom>
        </p:spPr>
        <p:txBody>
          <a:bodyPr wrap="square" lIns="0" tIns="14604" rIns="0" bIns="0" rtlCol="0" vert="horz">
            <a:spAutoFit/>
          </a:bodyPr>
          <a:lstStyle/>
          <a:p>
            <a:pPr marL="495934">
              <a:lnSpc>
                <a:spcPts val="1330"/>
              </a:lnSpc>
              <a:spcBef>
                <a:spcPts val="114"/>
              </a:spcBef>
            </a:pPr>
            <a:r>
              <a:rPr dirty="0" sz="1200" spc="35" i="1">
                <a:latin typeface="Times New Roman"/>
                <a:cs typeface="Times New Roman"/>
              </a:rPr>
              <a:t>p</a:t>
            </a:r>
            <a:r>
              <a:rPr dirty="0" sz="1200" spc="35">
                <a:latin typeface="Times New Roman"/>
                <a:cs typeface="Times New Roman"/>
              </a:rPr>
              <a:t>(</a:t>
            </a:r>
            <a:r>
              <a:rPr dirty="0" sz="1200" spc="35" b="1">
                <a:latin typeface="Times New Roman"/>
                <a:cs typeface="Times New Roman"/>
              </a:rPr>
              <a:t>u</a:t>
            </a:r>
            <a:r>
              <a:rPr dirty="0" sz="1200" spc="35">
                <a:latin typeface="Times New Roman"/>
                <a:cs typeface="Times New Roman"/>
              </a:rPr>
              <a:t>)</a:t>
            </a:r>
            <a:endParaRPr sz="1200">
              <a:latin typeface="Times New Roman"/>
              <a:cs typeface="Times New Roman"/>
            </a:endParaRPr>
          </a:p>
          <a:p>
            <a:pPr marL="25400">
              <a:lnSpc>
                <a:spcPts val="2050"/>
              </a:lnSpc>
              <a:tabLst>
                <a:tab pos="271145" algn="l"/>
              </a:tabLst>
            </a:pPr>
            <a:r>
              <a:rPr dirty="0" sz="1200" spc="5">
                <a:latin typeface="Symbol"/>
                <a:cs typeface="Symbol"/>
              </a:rPr>
              <a:t></a:t>
            </a:r>
            <a:r>
              <a:rPr dirty="0" sz="1200" spc="5">
                <a:latin typeface="Times New Roman"/>
                <a:cs typeface="Times New Roman"/>
              </a:rPr>
              <a:t>	</a:t>
            </a:r>
            <a:r>
              <a:rPr dirty="0" baseline="-13888" sz="2700" spc="7">
                <a:latin typeface="Symbol"/>
                <a:cs typeface="Symbol"/>
              </a:rPr>
              <a:t></a:t>
            </a:r>
            <a:r>
              <a:rPr dirty="0" baseline="-13888" sz="2700" spc="7">
                <a:latin typeface="Times New Roman"/>
                <a:cs typeface="Times New Roman"/>
              </a:rPr>
              <a:t> </a:t>
            </a:r>
            <a:r>
              <a:rPr dirty="0" sz="1200" spc="35" i="1">
                <a:latin typeface="Times New Roman"/>
                <a:cs typeface="Times New Roman"/>
              </a:rPr>
              <a:t>p</a:t>
            </a:r>
            <a:r>
              <a:rPr dirty="0" sz="1200" spc="35">
                <a:latin typeface="Times New Roman"/>
                <a:cs typeface="Times New Roman"/>
              </a:rPr>
              <a:t>(</a:t>
            </a:r>
            <a:r>
              <a:rPr dirty="0" sz="1200" spc="35" b="1">
                <a:latin typeface="Times New Roman"/>
                <a:cs typeface="Times New Roman"/>
              </a:rPr>
              <a:t>u</a:t>
            </a:r>
            <a:r>
              <a:rPr dirty="0" sz="1200" spc="35">
                <a:latin typeface="Times New Roman"/>
                <a:cs typeface="Times New Roman"/>
              </a:rPr>
              <a:t>,</a:t>
            </a:r>
            <a:r>
              <a:rPr dirty="0" sz="1200" spc="-210">
                <a:latin typeface="Times New Roman"/>
                <a:cs typeface="Times New Roman"/>
              </a:rPr>
              <a:t> </a:t>
            </a:r>
            <a:r>
              <a:rPr dirty="0" sz="1200" spc="40" b="1">
                <a:latin typeface="Times New Roman"/>
                <a:cs typeface="Times New Roman"/>
              </a:rPr>
              <a:t>v</a:t>
            </a:r>
            <a:r>
              <a:rPr dirty="0" sz="1200" spc="40">
                <a:latin typeface="Times New Roman"/>
                <a:cs typeface="Times New Roman"/>
              </a:rPr>
              <a:t>)</a:t>
            </a:r>
            <a:r>
              <a:rPr dirty="0" sz="1200" spc="40" i="1">
                <a:latin typeface="Times New Roman"/>
                <a:cs typeface="Times New Roman"/>
              </a:rPr>
              <a:t>d</a:t>
            </a:r>
            <a:r>
              <a:rPr dirty="0" sz="1200" spc="40" b="1">
                <a:latin typeface="Times New Roman"/>
                <a:cs typeface="Times New Roman"/>
              </a:rPr>
              <a:t>v</a:t>
            </a:r>
            <a:endParaRPr sz="1200">
              <a:latin typeface="Times New Roman"/>
              <a:cs typeface="Times New Roman"/>
            </a:endParaRPr>
          </a:p>
          <a:p>
            <a:pPr marL="281305">
              <a:lnSpc>
                <a:spcPts val="735"/>
              </a:lnSpc>
              <a:spcBef>
                <a:spcPts val="260"/>
              </a:spcBef>
            </a:pPr>
            <a:r>
              <a:rPr dirty="0" sz="700" b="1">
                <a:latin typeface="Times New Roman"/>
                <a:cs typeface="Times New Roman"/>
              </a:rPr>
              <a:t>v</a:t>
            </a:r>
            <a:endParaRPr sz="700">
              <a:latin typeface="Times New Roman"/>
              <a:cs typeface="Times New Roman"/>
            </a:endParaRPr>
          </a:p>
          <a:p>
            <a:pPr marL="25400">
              <a:lnSpc>
                <a:spcPts val="1335"/>
              </a:lnSpc>
              <a:tabLst>
                <a:tab pos="338455" algn="l"/>
              </a:tabLst>
            </a:pPr>
            <a:r>
              <a:rPr dirty="0" sz="1200" spc="5">
                <a:latin typeface="Symbol"/>
                <a:cs typeface="Symbol"/>
              </a:rPr>
              <a:t></a:t>
            </a:r>
            <a:r>
              <a:rPr dirty="0" sz="1200" spc="5">
                <a:latin typeface="Times New Roman"/>
                <a:cs typeface="Times New Roman"/>
              </a:rPr>
              <a:t>	(snore...)</a:t>
            </a:r>
            <a:endParaRPr sz="1200">
              <a:latin typeface="Times New Roman"/>
              <a:cs typeface="Times New Roman"/>
            </a:endParaRPr>
          </a:p>
        </p:txBody>
      </p:sp>
      <p:sp>
        <p:nvSpPr>
          <p:cNvPr id="45" name="object 45"/>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46" name="object 46"/>
          <p:cNvSpPr txBox="1"/>
          <p:nvPr/>
        </p:nvSpPr>
        <p:spPr>
          <a:xfrm>
            <a:off x="1622297" y="8726678"/>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47" name="object 47"/>
          <p:cNvSpPr txBox="1"/>
          <p:nvPr/>
        </p:nvSpPr>
        <p:spPr>
          <a:xfrm>
            <a:off x="5926835" y="8726678"/>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42</a:t>
            </a:r>
            <a:endParaRPr sz="450">
              <a:latin typeface="Tahoma"/>
              <a:cs typeface="Tahoma"/>
            </a:endParaRPr>
          </a:p>
        </p:txBody>
      </p:sp>
      <p:sp>
        <p:nvSpPr>
          <p:cNvPr id="48" name="object 48"/>
          <p:cNvSpPr txBox="1"/>
          <p:nvPr/>
        </p:nvSpPr>
        <p:spPr>
          <a:xfrm>
            <a:off x="4837176" y="5821679"/>
            <a:ext cx="527050" cy="200025"/>
          </a:xfrm>
          <a:prstGeom prst="rect">
            <a:avLst/>
          </a:prstGeom>
          <a:solidFill>
            <a:srgbClr val="FFCF01"/>
          </a:solidFill>
          <a:ln w="3175">
            <a:solidFill>
              <a:srgbClr val="000000"/>
            </a:solidFill>
          </a:ln>
        </p:spPr>
        <p:txBody>
          <a:bodyPr wrap="square" lIns="0" tIns="22860" rIns="0" bIns="0" rtlCol="0" vert="horz">
            <a:spAutoFit/>
          </a:bodyPr>
          <a:lstStyle/>
          <a:p>
            <a:pPr marL="46355">
              <a:lnSpc>
                <a:spcPct val="100000"/>
              </a:lnSpc>
              <a:spcBef>
                <a:spcPts val="180"/>
              </a:spcBef>
            </a:pPr>
            <a:r>
              <a:rPr dirty="0" sz="1000" spc="-5">
                <a:latin typeface="Tahoma"/>
                <a:cs typeface="Tahoma"/>
              </a:rPr>
              <a:t>Multiply</a:t>
            </a:r>
            <a:endParaRPr sz="1000">
              <a:latin typeface="Tahoma"/>
              <a:cs typeface="Tahoma"/>
            </a:endParaRPr>
          </a:p>
        </p:txBody>
      </p:sp>
      <p:sp>
        <p:nvSpPr>
          <p:cNvPr id="49" name="object 49"/>
          <p:cNvSpPr txBox="1"/>
          <p:nvPr/>
        </p:nvSpPr>
        <p:spPr>
          <a:xfrm>
            <a:off x="5573264" y="5802066"/>
            <a:ext cx="236220" cy="211454"/>
          </a:xfrm>
          <a:prstGeom prst="rect">
            <a:avLst/>
          </a:prstGeom>
        </p:spPr>
        <p:txBody>
          <a:bodyPr wrap="square" lIns="0" tIns="14604" rIns="0" bIns="0" rtlCol="0" vert="horz">
            <a:spAutoFit/>
          </a:bodyPr>
          <a:lstStyle/>
          <a:p>
            <a:pPr>
              <a:lnSpc>
                <a:spcPct val="100000"/>
              </a:lnSpc>
              <a:spcBef>
                <a:spcPts val="114"/>
              </a:spcBef>
            </a:pPr>
            <a:r>
              <a:rPr dirty="0" sz="1200" spc="5" b="1">
                <a:latin typeface="Times New Roman"/>
                <a:cs typeface="Times New Roman"/>
              </a:rPr>
              <a:t>AX</a:t>
            </a:r>
            <a:endParaRPr sz="1200">
              <a:latin typeface="Times New Roman"/>
              <a:cs typeface="Times New Roman"/>
            </a:endParaRPr>
          </a:p>
        </p:txBody>
      </p:sp>
      <p:sp>
        <p:nvSpPr>
          <p:cNvPr id="50" name="object 50"/>
          <p:cNvSpPr/>
          <p:nvPr/>
        </p:nvSpPr>
        <p:spPr>
          <a:xfrm>
            <a:off x="4610100" y="5914644"/>
            <a:ext cx="228600" cy="43180"/>
          </a:xfrm>
          <a:custGeom>
            <a:avLst/>
            <a:gdLst/>
            <a:ahLst/>
            <a:cxnLst/>
            <a:rect l="l" t="t" r="r" b="b"/>
            <a:pathLst>
              <a:path w="228600" h="43179">
                <a:moveTo>
                  <a:pt x="185927" y="0"/>
                </a:moveTo>
                <a:lnTo>
                  <a:pt x="185927" y="42671"/>
                </a:lnTo>
                <a:lnTo>
                  <a:pt x="214883" y="28193"/>
                </a:lnTo>
                <a:lnTo>
                  <a:pt x="192786" y="28193"/>
                </a:lnTo>
                <a:lnTo>
                  <a:pt x="192786" y="14477"/>
                </a:lnTo>
                <a:lnTo>
                  <a:pt x="214884" y="14477"/>
                </a:lnTo>
                <a:lnTo>
                  <a:pt x="185927" y="0"/>
                </a:lnTo>
                <a:close/>
              </a:path>
              <a:path w="228600" h="43179">
                <a:moveTo>
                  <a:pt x="185927" y="14477"/>
                </a:moveTo>
                <a:lnTo>
                  <a:pt x="0" y="14477"/>
                </a:lnTo>
                <a:lnTo>
                  <a:pt x="0" y="28193"/>
                </a:lnTo>
                <a:lnTo>
                  <a:pt x="185927" y="28193"/>
                </a:lnTo>
                <a:lnTo>
                  <a:pt x="185927" y="14477"/>
                </a:lnTo>
                <a:close/>
              </a:path>
              <a:path w="228600" h="43179">
                <a:moveTo>
                  <a:pt x="214884" y="14477"/>
                </a:moveTo>
                <a:lnTo>
                  <a:pt x="192786" y="14477"/>
                </a:lnTo>
                <a:lnTo>
                  <a:pt x="192786" y="28193"/>
                </a:lnTo>
                <a:lnTo>
                  <a:pt x="214883" y="28193"/>
                </a:lnTo>
                <a:lnTo>
                  <a:pt x="228600" y="21335"/>
                </a:lnTo>
                <a:lnTo>
                  <a:pt x="214884" y="14477"/>
                </a:lnTo>
                <a:close/>
              </a:path>
            </a:pathLst>
          </a:custGeom>
          <a:solidFill>
            <a:srgbClr val="000000"/>
          </a:solidFill>
        </p:spPr>
        <p:txBody>
          <a:bodyPr wrap="square" lIns="0" tIns="0" rIns="0" bIns="0" rtlCol="0"/>
          <a:lstStyle/>
          <a:p/>
        </p:txBody>
      </p:sp>
      <p:sp>
        <p:nvSpPr>
          <p:cNvPr id="51" name="object 51"/>
          <p:cNvSpPr/>
          <p:nvPr/>
        </p:nvSpPr>
        <p:spPr>
          <a:xfrm>
            <a:off x="5372100" y="5914644"/>
            <a:ext cx="228600" cy="43180"/>
          </a:xfrm>
          <a:custGeom>
            <a:avLst/>
            <a:gdLst/>
            <a:ahLst/>
            <a:cxnLst/>
            <a:rect l="l" t="t" r="r" b="b"/>
            <a:pathLst>
              <a:path w="228600" h="43179">
                <a:moveTo>
                  <a:pt x="185927" y="0"/>
                </a:moveTo>
                <a:lnTo>
                  <a:pt x="185927" y="42671"/>
                </a:lnTo>
                <a:lnTo>
                  <a:pt x="214883" y="28193"/>
                </a:lnTo>
                <a:lnTo>
                  <a:pt x="192786" y="28193"/>
                </a:lnTo>
                <a:lnTo>
                  <a:pt x="192786" y="14477"/>
                </a:lnTo>
                <a:lnTo>
                  <a:pt x="214884" y="14477"/>
                </a:lnTo>
                <a:lnTo>
                  <a:pt x="185927" y="0"/>
                </a:lnTo>
                <a:close/>
              </a:path>
              <a:path w="228600" h="43179">
                <a:moveTo>
                  <a:pt x="185927" y="14477"/>
                </a:moveTo>
                <a:lnTo>
                  <a:pt x="0" y="14477"/>
                </a:lnTo>
                <a:lnTo>
                  <a:pt x="0" y="28193"/>
                </a:lnTo>
                <a:lnTo>
                  <a:pt x="185927" y="28193"/>
                </a:lnTo>
                <a:lnTo>
                  <a:pt x="185927" y="14477"/>
                </a:lnTo>
                <a:close/>
              </a:path>
              <a:path w="228600" h="43179">
                <a:moveTo>
                  <a:pt x="214884" y="14477"/>
                </a:moveTo>
                <a:lnTo>
                  <a:pt x="192786" y="14477"/>
                </a:lnTo>
                <a:lnTo>
                  <a:pt x="192786" y="28193"/>
                </a:lnTo>
                <a:lnTo>
                  <a:pt x="214883" y="28193"/>
                </a:lnTo>
                <a:lnTo>
                  <a:pt x="228600" y="21335"/>
                </a:lnTo>
                <a:lnTo>
                  <a:pt x="214884" y="14477"/>
                </a:lnTo>
                <a:close/>
              </a:path>
            </a:pathLst>
          </a:custGeom>
          <a:solidFill>
            <a:srgbClr val="000000"/>
          </a:solidFill>
        </p:spPr>
        <p:txBody>
          <a:bodyPr wrap="square" lIns="0" tIns="0" rIns="0" bIns="0" rtlCol="0"/>
          <a:lstStyle/>
          <a:p/>
        </p:txBody>
      </p:sp>
      <p:sp>
        <p:nvSpPr>
          <p:cNvPr id="52" name="object 52"/>
          <p:cNvSpPr txBox="1"/>
          <p:nvPr/>
        </p:nvSpPr>
        <p:spPr>
          <a:xfrm>
            <a:off x="4331970" y="5834070"/>
            <a:ext cx="124460" cy="211454"/>
          </a:xfrm>
          <a:prstGeom prst="rect">
            <a:avLst/>
          </a:prstGeom>
        </p:spPr>
        <p:txBody>
          <a:bodyPr wrap="square" lIns="0" tIns="14604" rIns="0" bIns="0" rtlCol="0" vert="horz">
            <a:spAutoFit/>
          </a:bodyPr>
          <a:lstStyle/>
          <a:p>
            <a:pPr>
              <a:lnSpc>
                <a:spcPct val="100000"/>
              </a:lnSpc>
              <a:spcBef>
                <a:spcPts val="114"/>
              </a:spcBef>
            </a:pPr>
            <a:r>
              <a:rPr dirty="0" sz="1200" spc="10" b="1">
                <a:latin typeface="Times New Roman"/>
                <a:cs typeface="Times New Roman"/>
              </a:rPr>
              <a:t>X</a:t>
            </a:r>
            <a:endParaRPr sz="1200">
              <a:latin typeface="Times New Roman"/>
              <a:cs typeface="Times New Roman"/>
            </a:endParaRPr>
          </a:p>
        </p:txBody>
      </p:sp>
      <p:sp>
        <p:nvSpPr>
          <p:cNvPr id="53" name="object 53"/>
          <p:cNvSpPr txBox="1"/>
          <p:nvPr/>
        </p:nvSpPr>
        <p:spPr>
          <a:xfrm>
            <a:off x="4876800" y="5483988"/>
            <a:ext cx="485775" cy="187325"/>
          </a:xfrm>
          <a:prstGeom prst="rect">
            <a:avLst/>
          </a:prstGeom>
        </p:spPr>
        <p:txBody>
          <a:bodyPr wrap="square" lIns="0" tIns="13335" rIns="0" bIns="0" rtlCol="0" vert="horz">
            <a:spAutoFit/>
          </a:bodyPr>
          <a:lstStyle/>
          <a:p>
            <a:pPr>
              <a:lnSpc>
                <a:spcPct val="100000"/>
              </a:lnSpc>
              <a:spcBef>
                <a:spcPts val="105"/>
              </a:spcBef>
            </a:pPr>
            <a:r>
              <a:rPr dirty="0" sz="1000">
                <a:latin typeface="Tahoma"/>
                <a:cs typeface="Tahoma"/>
              </a:rPr>
              <a:t>Matrix</a:t>
            </a:r>
            <a:r>
              <a:rPr dirty="0" sz="1000" spc="-75">
                <a:latin typeface="Tahoma"/>
                <a:cs typeface="Tahoma"/>
              </a:rPr>
              <a:t> </a:t>
            </a:r>
            <a:r>
              <a:rPr dirty="0" sz="1050" spc="-35" b="1" i="1">
                <a:latin typeface="Tahoma"/>
                <a:cs typeface="Tahoma"/>
              </a:rPr>
              <a:t>A</a:t>
            </a:r>
            <a:endParaRPr sz="1050">
              <a:latin typeface="Tahoma"/>
              <a:cs typeface="Tahoma"/>
            </a:endParaRPr>
          </a:p>
        </p:txBody>
      </p:sp>
      <p:sp>
        <p:nvSpPr>
          <p:cNvPr id="54" name="object 54"/>
          <p:cNvSpPr/>
          <p:nvPr/>
        </p:nvSpPr>
        <p:spPr>
          <a:xfrm>
            <a:off x="5084064" y="5631179"/>
            <a:ext cx="43180" cy="190500"/>
          </a:xfrm>
          <a:custGeom>
            <a:avLst/>
            <a:gdLst/>
            <a:ahLst/>
            <a:cxnLst/>
            <a:rect l="l" t="t" r="r" b="b"/>
            <a:pathLst>
              <a:path w="43179" h="190500">
                <a:moveTo>
                  <a:pt x="14477" y="147828"/>
                </a:moveTo>
                <a:lnTo>
                  <a:pt x="0" y="147828"/>
                </a:lnTo>
                <a:lnTo>
                  <a:pt x="21336" y="190500"/>
                </a:lnTo>
                <a:lnTo>
                  <a:pt x="39243" y="154686"/>
                </a:lnTo>
                <a:lnTo>
                  <a:pt x="14477" y="154686"/>
                </a:lnTo>
                <a:lnTo>
                  <a:pt x="14477" y="147828"/>
                </a:lnTo>
                <a:close/>
              </a:path>
              <a:path w="43179" h="190500">
                <a:moveTo>
                  <a:pt x="28193" y="0"/>
                </a:moveTo>
                <a:lnTo>
                  <a:pt x="14477" y="0"/>
                </a:lnTo>
                <a:lnTo>
                  <a:pt x="14477" y="154686"/>
                </a:lnTo>
                <a:lnTo>
                  <a:pt x="28193" y="154686"/>
                </a:lnTo>
                <a:lnTo>
                  <a:pt x="28193" y="0"/>
                </a:lnTo>
                <a:close/>
              </a:path>
              <a:path w="43179" h="190500">
                <a:moveTo>
                  <a:pt x="42672" y="147828"/>
                </a:moveTo>
                <a:lnTo>
                  <a:pt x="28193" y="147828"/>
                </a:lnTo>
                <a:lnTo>
                  <a:pt x="28193" y="154686"/>
                </a:lnTo>
                <a:lnTo>
                  <a:pt x="39243" y="154686"/>
                </a:lnTo>
                <a:lnTo>
                  <a:pt x="42672" y="147828"/>
                </a:lnTo>
                <a:close/>
              </a:path>
            </a:pathLst>
          </a:custGeom>
          <a:solidFill>
            <a:srgbClr val="000000"/>
          </a:solidFill>
        </p:spPr>
        <p:txBody>
          <a:bodyPr wrap="square" lIns="0" tIns="0" rIns="0" bIns="0" rtlCol="0"/>
          <a:lstStyle/>
          <a:p/>
        </p:txBody>
      </p:sp>
      <p:sp>
        <p:nvSpPr>
          <p:cNvPr id="55" name="object 55"/>
          <p:cNvSpPr txBox="1"/>
          <p:nvPr/>
        </p:nvSpPr>
        <p:spPr>
          <a:xfrm>
            <a:off x="1836420" y="5571236"/>
            <a:ext cx="2486025" cy="1372235"/>
          </a:xfrm>
          <a:prstGeom prst="rect">
            <a:avLst/>
          </a:prstGeom>
        </p:spPr>
        <p:txBody>
          <a:bodyPr wrap="square" lIns="0" tIns="12700" rIns="0" bIns="0" rtlCol="0" vert="horz">
            <a:spAutoFit/>
          </a:bodyPr>
          <a:lstStyle/>
          <a:p>
            <a:pPr marL="153035" marR="187960" indent="-96520">
              <a:lnSpc>
                <a:spcPct val="100000"/>
              </a:lnSpc>
              <a:spcBef>
                <a:spcPts val="100"/>
              </a:spcBef>
            </a:pPr>
            <a:r>
              <a:rPr dirty="0" sz="2200">
                <a:solidFill>
                  <a:srgbClr val="006500"/>
                </a:solidFill>
                <a:latin typeface="Tahoma"/>
                <a:cs typeface="Tahoma"/>
              </a:rPr>
              <a:t>Linear</a:t>
            </a:r>
            <a:r>
              <a:rPr dirty="0" sz="2200" spc="-85">
                <a:solidFill>
                  <a:srgbClr val="006500"/>
                </a:solidFill>
                <a:latin typeface="Tahoma"/>
                <a:cs typeface="Tahoma"/>
              </a:rPr>
              <a:t> </a:t>
            </a:r>
            <a:r>
              <a:rPr dirty="0" sz="2200" spc="-5">
                <a:solidFill>
                  <a:srgbClr val="006500"/>
                </a:solidFill>
                <a:latin typeface="Tahoma"/>
                <a:cs typeface="Tahoma"/>
              </a:rPr>
              <a:t>Transforms  remain</a:t>
            </a:r>
            <a:r>
              <a:rPr dirty="0" sz="2200" spc="-40">
                <a:solidFill>
                  <a:srgbClr val="006500"/>
                </a:solidFill>
                <a:latin typeface="Tahoma"/>
                <a:cs typeface="Tahoma"/>
              </a:rPr>
              <a:t> </a:t>
            </a:r>
            <a:r>
              <a:rPr dirty="0" sz="2200" spc="-5">
                <a:solidFill>
                  <a:srgbClr val="006500"/>
                </a:solidFill>
                <a:latin typeface="Tahoma"/>
                <a:cs typeface="Tahoma"/>
              </a:rPr>
              <a:t>Gaussian</a:t>
            </a:r>
            <a:endParaRPr sz="2200">
              <a:latin typeface="Tahoma"/>
              <a:cs typeface="Tahoma"/>
            </a:endParaRPr>
          </a:p>
          <a:p>
            <a:pPr>
              <a:lnSpc>
                <a:spcPct val="100000"/>
              </a:lnSpc>
              <a:spcBef>
                <a:spcPts val="1565"/>
              </a:spcBef>
            </a:pPr>
            <a:r>
              <a:rPr dirty="0" sz="1000" spc="-5">
                <a:latin typeface="Tahoma"/>
                <a:cs typeface="Tahoma"/>
              </a:rPr>
              <a:t>Assume </a:t>
            </a:r>
            <a:r>
              <a:rPr dirty="0" sz="1000">
                <a:latin typeface="Tahoma"/>
                <a:cs typeface="Tahoma"/>
              </a:rPr>
              <a:t>X </a:t>
            </a:r>
            <a:r>
              <a:rPr dirty="0" sz="1000" spc="-5">
                <a:latin typeface="Tahoma"/>
                <a:cs typeface="Tahoma"/>
              </a:rPr>
              <a:t>is an m-dimensional Gaussian</a:t>
            </a:r>
            <a:r>
              <a:rPr dirty="0" sz="1000" spc="-65">
                <a:latin typeface="Tahoma"/>
                <a:cs typeface="Tahoma"/>
              </a:rPr>
              <a:t> </a:t>
            </a:r>
            <a:r>
              <a:rPr dirty="0" sz="1000" spc="-5">
                <a:latin typeface="Tahoma"/>
                <a:cs typeface="Tahoma"/>
              </a:rPr>
              <a:t>r.v.</a:t>
            </a:r>
            <a:endParaRPr sz="1000">
              <a:latin typeface="Tahoma"/>
              <a:cs typeface="Tahoma"/>
            </a:endParaRPr>
          </a:p>
          <a:p>
            <a:pPr marL="1355090">
              <a:lnSpc>
                <a:spcPct val="100000"/>
              </a:lnSpc>
              <a:spcBef>
                <a:spcPts val="635"/>
              </a:spcBef>
            </a:pPr>
            <a:r>
              <a:rPr dirty="0" sz="1200" spc="5" b="1">
                <a:latin typeface="Times New Roman"/>
                <a:cs typeface="Times New Roman"/>
              </a:rPr>
              <a:t>X </a:t>
            </a:r>
            <a:r>
              <a:rPr dirty="0" sz="1200" spc="5">
                <a:latin typeface="Times New Roman"/>
                <a:cs typeface="Times New Roman"/>
              </a:rPr>
              <a:t>~ </a:t>
            </a:r>
            <a:r>
              <a:rPr dirty="0" sz="1200" spc="-10">
                <a:latin typeface="Times New Roman"/>
                <a:cs typeface="Times New Roman"/>
              </a:rPr>
              <a:t>N</a:t>
            </a:r>
            <a:r>
              <a:rPr dirty="0" sz="1600" spc="-10">
                <a:latin typeface="Symbol"/>
                <a:cs typeface="Symbol"/>
              </a:rPr>
              <a:t></a:t>
            </a:r>
            <a:r>
              <a:rPr dirty="0" sz="1200" spc="-10" b="1">
                <a:latin typeface="Times New Roman"/>
                <a:cs typeface="Times New Roman"/>
              </a:rPr>
              <a:t>μ</a:t>
            </a:r>
            <a:r>
              <a:rPr dirty="0" sz="1200" spc="-10">
                <a:latin typeface="Times New Roman"/>
                <a:cs typeface="Times New Roman"/>
              </a:rPr>
              <a:t>, </a:t>
            </a:r>
            <a:r>
              <a:rPr dirty="0" sz="1200" spc="5" b="1">
                <a:latin typeface="Times New Roman"/>
                <a:cs typeface="Times New Roman"/>
              </a:rPr>
              <a:t>Σ</a:t>
            </a:r>
            <a:r>
              <a:rPr dirty="0" sz="1200" spc="-225" b="1">
                <a:latin typeface="Times New Roman"/>
                <a:cs typeface="Times New Roman"/>
              </a:rPr>
              <a:t> </a:t>
            </a:r>
            <a:r>
              <a:rPr dirty="0" sz="1600" spc="-114">
                <a:latin typeface="Symbol"/>
                <a:cs typeface="Symbol"/>
              </a:rPr>
              <a:t></a:t>
            </a:r>
            <a:endParaRPr sz="1600">
              <a:latin typeface="Symbol"/>
              <a:cs typeface="Symbol"/>
            </a:endParaRPr>
          </a:p>
        </p:txBody>
      </p:sp>
      <p:sp>
        <p:nvSpPr>
          <p:cNvPr id="56" name="object 56"/>
          <p:cNvSpPr/>
          <p:nvPr/>
        </p:nvSpPr>
        <p:spPr>
          <a:xfrm>
            <a:off x="4639817" y="7066026"/>
            <a:ext cx="471805" cy="192405"/>
          </a:xfrm>
          <a:custGeom>
            <a:avLst/>
            <a:gdLst/>
            <a:ahLst/>
            <a:cxnLst/>
            <a:rect l="l" t="t" r="r" b="b"/>
            <a:pathLst>
              <a:path w="471804" h="192404">
                <a:moveTo>
                  <a:pt x="0" y="192024"/>
                </a:moveTo>
                <a:lnTo>
                  <a:pt x="471677" y="192024"/>
                </a:lnTo>
                <a:lnTo>
                  <a:pt x="471677" y="0"/>
                </a:lnTo>
                <a:lnTo>
                  <a:pt x="0" y="0"/>
                </a:lnTo>
                <a:lnTo>
                  <a:pt x="0" y="192024"/>
                </a:lnTo>
                <a:close/>
              </a:path>
            </a:pathLst>
          </a:custGeom>
          <a:solidFill>
            <a:srgbClr val="FFFFFF"/>
          </a:solidFill>
        </p:spPr>
        <p:txBody>
          <a:bodyPr wrap="square" lIns="0" tIns="0" rIns="0" bIns="0" rtlCol="0"/>
          <a:lstStyle/>
          <a:p/>
        </p:txBody>
      </p:sp>
      <p:sp>
        <p:nvSpPr>
          <p:cNvPr id="57" name="object 57"/>
          <p:cNvSpPr txBox="1"/>
          <p:nvPr/>
        </p:nvSpPr>
        <p:spPr>
          <a:xfrm>
            <a:off x="1811020" y="7027722"/>
            <a:ext cx="3416300" cy="1226820"/>
          </a:xfrm>
          <a:prstGeom prst="rect">
            <a:avLst/>
          </a:prstGeom>
        </p:spPr>
        <p:txBody>
          <a:bodyPr wrap="square" lIns="0" tIns="13970" rIns="0" bIns="0" rtlCol="0" vert="horz">
            <a:spAutoFit/>
          </a:bodyPr>
          <a:lstStyle/>
          <a:p>
            <a:pPr marL="25400">
              <a:lnSpc>
                <a:spcPct val="100000"/>
              </a:lnSpc>
              <a:spcBef>
                <a:spcPts val="110"/>
              </a:spcBef>
              <a:tabLst>
                <a:tab pos="2914015" algn="l"/>
              </a:tabLst>
            </a:pPr>
            <a:r>
              <a:rPr dirty="0" baseline="2777" sz="1500" spc="-7">
                <a:latin typeface="Tahoma"/>
                <a:cs typeface="Tahoma"/>
              </a:rPr>
              <a:t>Define </a:t>
            </a:r>
            <a:r>
              <a:rPr dirty="0" baseline="2777" sz="1500">
                <a:latin typeface="Tahoma"/>
                <a:cs typeface="Tahoma"/>
              </a:rPr>
              <a:t>Y </a:t>
            </a:r>
            <a:r>
              <a:rPr dirty="0" baseline="2777" sz="1500" spc="-7">
                <a:latin typeface="Tahoma"/>
                <a:cs typeface="Tahoma"/>
              </a:rPr>
              <a:t>to be </a:t>
            </a:r>
            <a:r>
              <a:rPr dirty="0" baseline="2777" sz="1500">
                <a:latin typeface="Tahoma"/>
                <a:cs typeface="Tahoma"/>
              </a:rPr>
              <a:t>a </a:t>
            </a:r>
            <a:r>
              <a:rPr dirty="0" baseline="2777" sz="1500" spc="-7">
                <a:latin typeface="Tahoma"/>
                <a:cs typeface="Tahoma"/>
              </a:rPr>
              <a:t>p-dimensional r. v.</a:t>
            </a:r>
            <a:r>
              <a:rPr dirty="0" baseline="2777" sz="1500" spc="82">
                <a:latin typeface="Tahoma"/>
                <a:cs typeface="Tahoma"/>
              </a:rPr>
              <a:t> </a:t>
            </a:r>
            <a:r>
              <a:rPr dirty="0" baseline="2777" sz="1500" spc="-7">
                <a:latin typeface="Tahoma"/>
                <a:cs typeface="Tahoma"/>
              </a:rPr>
              <a:t>thusly</a:t>
            </a:r>
            <a:r>
              <a:rPr dirty="0" baseline="2777" sz="1500" spc="15">
                <a:latin typeface="Tahoma"/>
                <a:cs typeface="Tahoma"/>
              </a:rPr>
              <a:t> </a:t>
            </a:r>
            <a:r>
              <a:rPr dirty="0" baseline="2777" sz="1500" spc="-7">
                <a:latin typeface="Tahoma"/>
                <a:cs typeface="Tahoma"/>
              </a:rPr>
              <a:t>(note	</a:t>
            </a:r>
            <a:r>
              <a:rPr dirty="0" sz="1200" i="1">
                <a:latin typeface="Times New Roman"/>
                <a:cs typeface="Times New Roman"/>
              </a:rPr>
              <a:t>p </a:t>
            </a:r>
            <a:r>
              <a:rPr dirty="0" sz="1200" spc="5">
                <a:latin typeface="Symbol"/>
                <a:cs typeface="Symbol"/>
              </a:rPr>
              <a:t></a:t>
            </a:r>
            <a:r>
              <a:rPr dirty="0" sz="1200" spc="5">
                <a:latin typeface="Times New Roman"/>
                <a:cs typeface="Times New Roman"/>
              </a:rPr>
              <a:t> </a:t>
            </a:r>
            <a:r>
              <a:rPr dirty="0" sz="1200" spc="5" i="1">
                <a:latin typeface="Times New Roman"/>
                <a:cs typeface="Times New Roman"/>
              </a:rPr>
              <a:t>m</a:t>
            </a:r>
            <a:r>
              <a:rPr dirty="0" sz="1200" spc="-200" i="1">
                <a:latin typeface="Times New Roman"/>
                <a:cs typeface="Times New Roman"/>
              </a:rPr>
              <a:t> </a:t>
            </a:r>
            <a:r>
              <a:rPr dirty="0" baseline="2777" sz="1500" spc="-7">
                <a:latin typeface="Tahoma"/>
                <a:cs typeface="Tahoma"/>
              </a:rPr>
              <a:t>):</a:t>
            </a:r>
            <a:endParaRPr baseline="2777" sz="1500">
              <a:latin typeface="Tahoma"/>
              <a:cs typeface="Tahoma"/>
            </a:endParaRPr>
          </a:p>
          <a:p>
            <a:pPr algn="ctr" marL="167005">
              <a:lnSpc>
                <a:spcPct val="100000"/>
              </a:lnSpc>
              <a:spcBef>
                <a:spcPts val="1060"/>
              </a:spcBef>
            </a:pPr>
            <a:r>
              <a:rPr dirty="0" sz="1200" spc="5" b="1">
                <a:latin typeface="Times New Roman"/>
                <a:cs typeface="Times New Roman"/>
              </a:rPr>
              <a:t>Y </a:t>
            </a:r>
            <a:r>
              <a:rPr dirty="0" sz="1200" spc="5">
                <a:latin typeface="Symbol"/>
                <a:cs typeface="Symbol"/>
              </a:rPr>
              <a:t></a:t>
            </a:r>
            <a:r>
              <a:rPr dirty="0" sz="1200" spc="95">
                <a:latin typeface="Times New Roman"/>
                <a:cs typeface="Times New Roman"/>
              </a:rPr>
              <a:t> </a:t>
            </a:r>
            <a:r>
              <a:rPr dirty="0" sz="1200" b="1">
                <a:latin typeface="Times New Roman"/>
                <a:cs typeface="Times New Roman"/>
              </a:rPr>
              <a:t>AX</a:t>
            </a:r>
            <a:endParaRPr sz="1200">
              <a:latin typeface="Times New Roman"/>
              <a:cs typeface="Times New Roman"/>
            </a:endParaRPr>
          </a:p>
          <a:p>
            <a:pPr marL="63500">
              <a:lnSpc>
                <a:spcPct val="100000"/>
              </a:lnSpc>
              <a:spcBef>
                <a:spcPts val="1330"/>
              </a:spcBef>
            </a:pPr>
            <a:r>
              <a:rPr dirty="0" sz="1000">
                <a:latin typeface="Tahoma"/>
                <a:cs typeface="Tahoma"/>
              </a:rPr>
              <a:t>…where A </a:t>
            </a:r>
            <a:r>
              <a:rPr dirty="0" sz="1000" spc="-5">
                <a:latin typeface="Tahoma"/>
                <a:cs typeface="Tahoma"/>
              </a:rPr>
              <a:t>is </a:t>
            </a:r>
            <a:r>
              <a:rPr dirty="0" sz="1000">
                <a:latin typeface="Tahoma"/>
                <a:cs typeface="Tahoma"/>
              </a:rPr>
              <a:t>a p x m </a:t>
            </a:r>
            <a:r>
              <a:rPr dirty="0" sz="1000" spc="-5">
                <a:latin typeface="Tahoma"/>
                <a:cs typeface="Tahoma"/>
              </a:rPr>
              <a:t>matrix.</a:t>
            </a:r>
            <a:r>
              <a:rPr dirty="0" sz="1000" spc="-30">
                <a:latin typeface="Tahoma"/>
                <a:cs typeface="Tahoma"/>
              </a:rPr>
              <a:t> </a:t>
            </a:r>
            <a:r>
              <a:rPr dirty="0" sz="1000" spc="-5">
                <a:latin typeface="Tahoma"/>
                <a:cs typeface="Tahoma"/>
              </a:rPr>
              <a:t>Then…</a:t>
            </a:r>
            <a:endParaRPr sz="1000">
              <a:latin typeface="Tahoma"/>
              <a:cs typeface="Tahoma"/>
            </a:endParaRPr>
          </a:p>
          <a:p>
            <a:pPr algn="ctr" marL="123825">
              <a:lnSpc>
                <a:spcPct val="100000"/>
              </a:lnSpc>
              <a:spcBef>
                <a:spcPts val="640"/>
              </a:spcBef>
            </a:pPr>
            <a:r>
              <a:rPr dirty="0" sz="1200" spc="5" b="1">
                <a:latin typeface="Times New Roman"/>
                <a:cs typeface="Times New Roman"/>
              </a:rPr>
              <a:t>Y </a:t>
            </a:r>
            <a:r>
              <a:rPr dirty="0" sz="1200" spc="5">
                <a:latin typeface="Times New Roman"/>
                <a:cs typeface="Times New Roman"/>
              </a:rPr>
              <a:t>~ </a:t>
            </a:r>
            <a:r>
              <a:rPr dirty="0" sz="1200" spc="-20">
                <a:latin typeface="Times New Roman"/>
                <a:cs typeface="Times New Roman"/>
              </a:rPr>
              <a:t>N</a:t>
            </a:r>
            <a:r>
              <a:rPr dirty="0" sz="1950" spc="-20">
                <a:latin typeface="Symbol"/>
                <a:cs typeface="Symbol"/>
              </a:rPr>
              <a:t></a:t>
            </a:r>
            <a:r>
              <a:rPr dirty="0" sz="1200" spc="-20" b="1">
                <a:latin typeface="Times New Roman"/>
                <a:cs typeface="Times New Roman"/>
              </a:rPr>
              <a:t>Aμ</a:t>
            </a:r>
            <a:r>
              <a:rPr dirty="0" sz="1200" spc="-20">
                <a:latin typeface="Times New Roman"/>
                <a:cs typeface="Times New Roman"/>
              </a:rPr>
              <a:t>, </a:t>
            </a:r>
            <a:r>
              <a:rPr dirty="0" sz="1200" spc="25" b="1">
                <a:latin typeface="Times New Roman"/>
                <a:cs typeface="Times New Roman"/>
              </a:rPr>
              <a:t>AΣ </a:t>
            </a:r>
            <a:r>
              <a:rPr dirty="0" sz="1200" spc="45" b="1">
                <a:latin typeface="Times New Roman"/>
                <a:cs typeface="Times New Roman"/>
              </a:rPr>
              <a:t>A</a:t>
            </a:r>
            <a:r>
              <a:rPr dirty="0" baseline="43650" sz="1050" spc="67" i="1">
                <a:latin typeface="Times New Roman"/>
                <a:cs typeface="Times New Roman"/>
              </a:rPr>
              <a:t>T</a:t>
            </a:r>
            <a:r>
              <a:rPr dirty="0" baseline="43650" sz="1050" spc="262" i="1">
                <a:latin typeface="Times New Roman"/>
                <a:cs typeface="Times New Roman"/>
              </a:rPr>
              <a:t> </a:t>
            </a:r>
            <a:r>
              <a:rPr dirty="0" sz="1950" spc="-235">
                <a:latin typeface="Symbol"/>
                <a:cs typeface="Symbol"/>
              </a:rPr>
              <a:t></a:t>
            </a:r>
            <a:endParaRPr sz="1950">
              <a:latin typeface="Symbol"/>
              <a:cs typeface="Symbol"/>
            </a:endParaRPr>
          </a:p>
        </p:txBody>
      </p:sp>
      <p:sp>
        <p:nvSpPr>
          <p:cNvPr id="58" name="object 58"/>
          <p:cNvSpPr txBox="1"/>
          <p:nvPr/>
        </p:nvSpPr>
        <p:spPr>
          <a:xfrm>
            <a:off x="4724400" y="8213597"/>
            <a:ext cx="1353820" cy="292100"/>
          </a:xfrm>
          <a:prstGeom prst="rect">
            <a:avLst/>
          </a:prstGeom>
          <a:ln w="3175">
            <a:solidFill>
              <a:srgbClr val="000000"/>
            </a:solidFill>
          </a:ln>
        </p:spPr>
        <p:txBody>
          <a:bodyPr wrap="square" lIns="0" tIns="23495" rIns="0" bIns="0" rtlCol="0" vert="horz">
            <a:spAutoFit/>
          </a:bodyPr>
          <a:lstStyle/>
          <a:p>
            <a:pPr marL="73025" marR="66675" indent="635">
              <a:lnSpc>
                <a:spcPct val="100000"/>
              </a:lnSpc>
              <a:spcBef>
                <a:spcPts val="185"/>
              </a:spcBef>
            </a:pPr>
            <a:r>
              <a:rPr dirty="0" sz="800" spc="-5">
                <a:solidFill>
                  <a:srgbClr val="3333CC"/>
                </a:solidFill>
                <a:latin typeface="Tahoma"/>
                <a:cs typeface="Tahoma"/>
              </a:rPr>
              <a:t>Note: the “subset” result </a:t>
            </a:r>
            <a:r>
              <a:rPr dirty="0" sz="800" spc="-10">
                <a:solidFill>
                  <a:srgbClr val="3333CC"/>
                </a:solidFill>
                <a:latin typeface="Tahoma"/>
                <a:cs typeface="Tahoma"/>
              </a:rPr>
              <a:t>is  </a:t>
            </a:r>
            <a:r>
              <a:rPr dirty="0" sz="800" spc="-5">
                <a:solidFill>
                  <a:srgbClr val="3333CC"/>
                </a:solidFill>
                <a:latin typeface="Tahoma"/>
                <a:cs typeface="Tahoma"/>
              </a:rPr>
              <a:t>a special case of this</a:t>
            </a:r>
            <a:r>
              <a:rPr dirty="0" sz="800" spc="-55">
                <a:solidFill>
                  <a:srgbClr val="3333CC"/>
                </a:solidFill>
                <a:latin typeface="Tahoma"/>
                <a:cs typeface="Tahoma"/>
              </a:rPr>
              <a:t> </a:t>
            </a:r>
            <a:r>
              <a:rPr dirty="0" sz="800" spc="-5">
                <a:solidFill>
                  <a:srgbClr val="3333CC"/>
                </a:solidFill>
                <a:latin typeface="Tahoma"/>
                <a:cs typeface="Tahoma"/>
              </a:rPr>
              <a:t>result</a:t>
            </a:r>
            <a:endParaRPr sz="800">
              <a:latin typeface="Tahoma"/>
              <a:cs typeface="Tahoma"/>
            </a:endParaRPr>
          </a:p>
        </p:txBody>
      </p:sp>
      <p:sp>
        <p:nvSpPr>
          <p:cNvPr id="59" name="object 59"/>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60" name="object 60"/>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10</a:t>
            </a:fld>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22297" y="4549394"/>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3" name="object 3"/>
          <p:cNvSpPr txBox="1"/>
          <p:nvPr/>
        </p:nvSpPr>
        <p:spPr>
          <a:xfrm>
            <a:off x="5926835" y="4549394"/>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43</a:t>
            </a:r>
            <a:endParaRPr sz="450">
              <a:latin typeface="Tahoma"/>
              <a:cs typeface="Tahoma"/>
            </a:endParaRPr>
          </a:p>
        </p:txBody>
      </p:sp>
      <p:sp>
        <p:nvSpPr>
          <p:cNvPr id="4" name="object 4"/>
          <p:cNvSpPr txBox="1"/>
          <p:nvPr/>
        </p:nvSpPr>
        <p:spPr>
          <a:xfrm>
            <a:off x="1844039" y="1241552"/>
            <a:ext cx="2343785" cy="849630"/>
          </a:xfrm>
          <a:prstGeom prst="rect">
            <a:avLst/>
          </a:prstGeom>
        </p:spPr>
        <p:txBody>
          <a:bodyPr wrap="square" lIns="0" tIns="12700" rIns="0" bIns="0" rtlCol="0" vert="horz">
            <a:spAutoFit/>
          </a:bodyPr>
          <a:lstStyle/>
          <a:p>
            <a:pPr algn="ctr" marR="5080">
              <a:lnSpc>
                <a:spcPct val="100000"/>
              </a:lnSpc>
              <a:spcBef>
                <a:spcPts val="100"/>
              </a:spcBef>
            </a:pPr>
            <a:r>
              <a:rPr dirty="0" sz="1800">
                <a:solidFill>
                  <a:srgbClr val="006500"/>
                </a:solidFill>
                <a:latin typeface="Tahoma"/>
                <a:cs typeface="Tahoma"/>
              </a:rPr>
              <a:t>Adding </a:t>
            </a:r>
            <a:r>
              <a:rPr dirty="0" sz="1800" spc="-5">
                <a:solidFill>
                  <a:srgbClr val="006500"/>
                </a:solidFill>
                <a:latin typeface="Tahoma"/>
                <a:cs typeface="Tahoma"/>
              </a:rPr>
              <a:t>samples of </a:t>
            </a:r>
            <a:r>
              <a:rPr dirty="0" sz="1800">
                <a:solidFill>
                  <a:srgbClr val="006500"/>
                </a:solidFill>
                <a:latin typeface="Tahoma"/>
                <a:cs typeface="Tahoma"/>
              </a:rPr>
              <a:t>2  </a:t>
            </a:r>
            <a:r>
              <a:rPr dirty="0" sz="1800" spc="-5">
                <a:solidFill>
                  <a:srgbClr val="006500"/>
                </a:solidFill>
                <a:latin typeface="Tahoma"/>
                <a:cs typeface="Tahoma"/>
              </a:rPr>
              <a:t>independent Gaussians  is</a:t>
            </a:r>
            <a:r>
              <a:rPr dirty="0" sz="1800" spc="-10">
                <a:solidFill>
                  <a:srgbClr val="006500"/>
                </a:solidFill>
                <a:latin typeface="Tahoma"/>
                <a:cs typeface="Tahoma"/>
              </a:rPr>
              <a:t> </a:t>
            </a:r>
            <a:r>
              <a:rPr dirty="0" sz="1800" spc="-5">
                <a:solidFill>
                  <a:srgbClr val="006500"/>
                </a:solidFill>
                <a:latin typeface="Tahoma"/>
                <a:cs typeface="Tahoma"/>
              </a:rPr>
              <a:t>Gaussian</a:t>
            </a:r>
            <a:endParaRPr sz="1800">
              <a:latin typeface="Tahoma"/>
              <a:cs typeface="Tahoma"/>
            </a:endParaRPr>
          </a:p>
        </p:txBody>
      </p:sp>
      <p:sp>
        <p:nvSpPr>
          <p:cNvPr id="5" name="object 5"/>
          <p:cNvSpPr txBox="1"/>
          <p:nvPr/>
        </p:nvSpPr>
        <p:spPr>
          <a:xfrm>
            <a:off x="4876800" y="1600200"/>
            <a:ext cx="457200" cy="504825"/>
          </a:xfrm>
          <a:prstGeom prst="rect">
            <a:avLst/>
          </a:prstGeom>
          <a:solidFill>
            <a:srgbClr val="FF0000"/>
          </a:solidFill>
          <a:ln w="3175">
            <a:solidFill>
              <a:srgbClr val="000000"/>
            </a:solidFill>
          </a:ln>
        </p:spPr>
        <p:txBody>
          <a:bodyPr wrap="square" lIns="0" tIns="0" rIns="0" bIns="0" rtlCol="0" vert="horz">
            <a:spAutoFit/>
          </a:bodyPr>
          <a:lstStyle/>
          <a:p>
            <a:pPr>
              <a:lnSpc>
                <a:spcPct val="100000"/>
              </a:lnSpc>
            </a:pPr>
            <a:endParaRPr sz="1200">
              <a:latin typeface="Times New Roman"/>
              <a:cs typeface="Times New Roman"/>
            </a:endParaRPr>
          </a:p>
          <a:p>
            <a:pPr algn="ctr">
              <a:lnSpc>
                <a:spcPct val="100000"/>
              </a:lnSpc>
            </a:pPr>
            <a:r>
              <a:rPr dirty="0" sz="1000">
                <a:latin typeface="Tahoma"/>
                <a:cs typeface="Tahoma"/>
              </a:rPr>
              <a:t>+</a:t>
            </a:r>
            <a:endParaRPr sz="1000">
              <a:latin typeface="Tahoma"/>
              <a:cs typeface="Tahoma"/>
            </a:endParaRPr>
          </a:p>
        </p:txBody>
      </p:sp>
      <p:sp>
        <p:nvSpPr>
          <p:cNvPr id="6" name="object 6"/>
          <p:cNvSpPr txBox="1"/>
          <p:nvPr/>
        </p:nvSpPr>
        <p:spPr>
          <a:xfrm>
            <a:off x="5589264" y="1732986"/>
            <a:ext cx="393065" cy="211454"/>
          </a:xfrm>
          <a:prstGeom prst="rect">
            <a:avLst/>
          </a:prstGeom>
        </p:spPr>
        <p:txBody>
          <a:bodyPr wrap="square" lIns="0" tIns="14604" rIns="0" bIns="0" rtlCol="0" vert="horz">
            <a:spAutoFit/>
          </a:bodyPr>
          <a:lstStyle/>
          <a:p>
            <a:pPr>
              <a:lnSpc>
                <a:spcPct val="100000"/>
              </a:lnSpc>
              <a:spcBef>
                <a:spcPts val="114"/>
              </a:spcBef>
            </a:pPr>
            <a:r>
              <a:rPr dirty="0" sz="1200" spc="10" b="1">
                <a:latin typeface="Times New Roman"/>
                <a:cs typeface="Times New Roman"/>
              </a:rPr>
              <a:t>X </a:t>
            </a:r>
            <a:r>
              <a:rPr dirty="0" sz="1200" spc="10">
                <a:latin typeface="Symbol"/>
                <a:cs typeface="Symbol"/>
              </a:rPr>
              <a:t></a:t>
            </a:r>
            <a:r>
              <a:rPr dirty="0" sz="1200" spc="-130">
                <a:latin typeface="Times New Roman"/>
                <a:cs typeface="Times New Roman"/>
              </a:rPr>
              <a:t> </a:t>
            </a:r>
            <a:r>
              <a:rPr dirty="0" sz="1200" spc="10" b="1">
                <a:latin typeface="Times New Roman"/>
                <a:cs typeface="Times New Roman"/>
              </a:rPr>
              <a:t>Y</a:t>
            </a:r>
            <a:endParaRPr sz="1200">
              <a:latin typeface="Times New Roman"/>
              <a:cs typeface="Times New Roman"/>
            </a:endParaRPr>
          </a:p>
        </p:txBody>
      </p:sp>
      <p:sp>
        <p:nvSpPr>
          <p:cNvPr id="7" name="object 7"/>
          <p:cNvSpPr/>
          <p:nvPr/>
        </p:nvSpPr>
        <p:spPr>
          <a:xfrm>
            <a:off x="4610100" y="1737360"/>
            <a:ext cx="228600" cy="43180"/>
          </a:xfrm>
          <a:custGeom>
            <a:avLst/>
            <a:gdLst/>
            <a:ahLst/>
            <a:cxnLst/>
            <a:rect l="l" t="t" r="r" b="b"/>
            <a:pathLst>
              <a:path w="228600" h="43180">
                <a:moveTo>
                  <a:pt x="185927" y="0"/>
                </a:moveTo>
                <a:lnTo>
                  <a:pt x="185927" y="42672"/>
                </a:lnTo>
                <a:lnTo>
                  <a:pt x="214883" y="28194"/>
                </a:lnTo>
                <a:lnTo>
                  <a:pt x="192786" y="28194"/>
                </a:lnTo>
                <a:lnTo>
                  <a:pt x="192786" y="14478"/>
                </a:lnTo>
                <a:lnTo>
                  <a:pt x="214884" y="14478"/>
                </a:lnTo>
                <a:lnTo>
                  <a:pt x="185927" y="0"/>
                </a:lnTo>
                <a:close/>
              </a:path>
              <a:path w="228600" h="43180">
                <a:moveTo>
                  <a:pt x="185927" y="14478"/>
                </a:moveTo>
                <a:lnTo>
                  <a:pt x="0" y="14478"/>
                </a:lnTo>
                <a:lnTo>
                  <a:pt x="0" y="28194"/>
                </a:lnTo>
                <a:lnTo>
                  <a:pt x="185927" y="28194"/>
                </a:lnTo>
                <a:lnTo>
                  <a:pt x="185927" y="14478"/>
                </a:lnTo>
                <a:close/>
              </a:path>
              <a:path w="228600" h="43180">
                <a:moveTo>
                  <a:pt x="214884" y="14478"/>
                </a:moveTo>
                <a:lnTo>
                  <a:pt x="192786" y="14478"/>
                </a:lnTo>
                <a:lnTo>
                  <a:pt x="192786" y="28194"/>
                </a:lnTo>
                <a:lnTo>
                  <a:pt x="214883" y="28194"/>
                </a:lnTo>
                <a:lnTo>
                  <a:pt x="228600" y="21336"/>
                </a:lnTo>
                <a:lnTo>
                  <a:pt x="214884" y="14478"/>
                </a:lnTo>
                <a:close/>
              </a:path>
            </a:pathLst>
          </a:custGeom>
          <a:solidFill>
            <a:srgbClr val="000000"/>
          </a:solidFill>
        </p:spPr>
        <p:txBody>
          <a:bodyPr wrap="square" lIns="0" tIns="0" rIns="0" bIns="0" rtlCol="0"/>
          <a:lstStyle/>
          <a:p/>
        </p:txBody>
      </p:sp>
      <p:sp>
        <p:nvSpPr>
          <p:cNvPr id="8" name="object 8"/>
          <p:cNvSpPr/>
          <p:nvPr/>
        </p:nvSpPr>
        <p:spPr>
          <a:xfrm>
            <a:off x="5334000" y="1845564"/>
            <a:ext cx="228600" cy="43180"/>
          </a:xfrm>
          <a:custGeom>
            <a:avLst/>
            <a:gdLst/>
            <a:ahLst/>
            <a:cxnLst/>
            <a:rect l="l" t="t" r="r" b="b"/>
            <a:pathLst>
              <a:path w="228600" h="43180">
                <a:moveTo>
                  <a:pt x="185927" y="0"/>
                </a:moveTo>
                <a:lnTo>
                  <a:pt x="185927" y="42671"/>
                </a:lnTo>
                <a:lnTo>
                  <a:pt x="214884" y="28193"/>
                </a:lnTo>
                <a:lnTo>
                  <a:pt x="192786" y="28193"/>
                </a:lnTo>
                <a:lnTo>
                  <a:pt x="192786" y="13715"/>
                </a:lnTo>
                <a:lnTo>
                  <a:pt x="213359" y="13715"/>
                </a:lnTo>
                <a:lnTo>
                  <a:pt x="185927" y="0"/>
                </a:lnTo>
                <a:close/>
              </a:path>
              <a:path w="228600" h="43180">
                <a:moveTo>
                  <a:pt x="185927" y="13715"/>
                </a:moveTo>
                <a:lnTo>
                  <a:pt x="0" y="13715"/>
                </a:lnTo>
                <a:lnTo>
                  <a:pt x="0" y="28193"/>
                </a:lnTo>
                <a:lnTo>
                  <a:pt x="185927" y="28193"/>
                </a:lnTo>
                <a:lnTo>
                  <a:pt x="185927" y="13715"/>
                </a:lnTo>
                <a:close/>
              </a:path>
              <a:path w="228600" h="43180">
                <a:moveTo>
                  <a:pt x="213359" y="13715"/>
                </a:moveTo>
                <a:lnTo>
                  <a:pt x="192786" y="13715"/>
                </a:lnTo>
                <a:lnTo>
                  <a:pt x="192786" y="28193"/>
                </a:lnTo>
                <a:lnTo>
                  <a:pt x="214884" y="28193"/>
                </a:lnTo>
                <a:lnTo>
                  <a:pt x="228600" y="21335"/>
                </a:lnTo>
                <a:lnTo>
                  <a:pt x="213359" y="13715"/>
                </a:lnTo>
                <a:close/>
              </a:path>
            </a:pathLst>
          </a:custGeom>
          <a:solidFill>
            <a:srgbClr val="000000"/>
          </a:solidFill>
        </p:spPr>
        <p:txBody>
          <a:bodyPr wrap="square" lIns="0" tIns="0" rIns="0" bIns="0" rtlCol="0"/>
          <a:lstStyle/>
          <a:p/>
        </p:txBody>
      </p:sp>
      <p:sp>
        <p:nvSpPr>
          <p:cNvPr id="9" name="object 9"/>
          <p:cNvSpPr/>
          <p:nvPr/>
        </p:nvSpPr>
        <p:spPr>
          <a:xfrm>
            <a:off x="4610100" y="1927860"/>
            <a:ext cx="228600" cy="43180"/>
          </a:xfrm>
          <a:custGeom>
            <a:avLst/>
            <a:gdLst/>
            <a:ahLst/>
            <a:cxnLst/>
            <a:rect l="l" t="t" r="r" b="b"/>
            <a:pathLst>
              <a:path w="228600" h="43180">
                <a:moveTo>
                  <a:pt x="185927" y="0"/>
                </a:moveTo>
                <a:lnTo>
                  <a:pt x="185927" y="42672"/>
                </a:lnTo>
                <a:lnTo>
                  <a:pt x="214883" y="28194"/>
                </a:lnTo>
                <a:lnTo>
                  <a:pt x="192786" y="28194"/>
                </a:lnTo>
                <a:lnTo>
                  <a:pt x="192786" y="14478"/>
                </a:lnTo>
                <a:lnTo>
                  <a:pt x="214884" y="14478"/>
                </a:lnTo>
                <a:lnTo>
                  <a:pt x="185927" y="0"/>
                </a:lnTo>
                <a:close/>
              </a:path>
              <a:path w="228600" h="43180">
                <a:moveTo>
                  <a:pt x="185927" y="14478"/>
                </a:moveTo>
                <a:lnTo>
                  <a:pt x="0" y="14478"/>
                </a:lnTo>
                <a:lnTo>
                  <a:pt x="0" y="28194"/>
                </a:lnTo>
                <a:lnTo>
                  <a:pt x="185927" y="28194"/>
                </a:lnTo>
                <a:lnTo>
                  <a:pt x="185927" y="14478"/>
                </a:lnTo>
                <a:close/>
              </a:path>
              <a:path w="228600" h="43180">
                <a:moveTo>
                  <a:pt x="214884" y="14478"/>
                </a:moveTo>
                <a:lnTo>
                  <a:pt x="192786" y="14478"/>
                </a:lnTo>
                <a:lnTo>
                  <a:pt x="192786" y="28194"/>
                </a:lnTo>
                <a:lnTo>
                  <a:pt x="214883" y="28194"/>
                </a:lnTo>
                <a:lnTo>
                  <a:pt x="228600" y="21336"/>
                </a:lnTo>
                <a:lnTo>
                  <a:pt x="214884" y="14478"/>
                </a:lnTo>
                <a:close/>
              </a:path>
            </a:pathLst>
          </a:custGeom>
          <a:solidFill>
            <a:srgbClr val="000000"/>
          </a:solidFill>
        </p:spPr>
        <p:txBody>
          <a:bodyPr wrap="square" lIns="0" tIns="0" rIns="0" bIns="0" rtlCol="0"/>
          <a:lstStyle/>
          <a:p/>
        </p:txBody>
      </p:sp>
      <p:sp>
        <p:nvSpPr>
          <p:cNvPr id="10" name="object 10"/>
          <p:cNvSpPr txBox="1"/>
          <p:nvPr/>
        </p:nvSpPr>
        <p:spPr>
          <a:xfrm>
            <a:off x="4329684" y="1656786"/>
            <a:ext cx="127000" cy="401955"/>
          </a:xfrm>
          <a:prstGeom prst="rect">
            <a:avLst/>
          </a:prstGeom>
        </p:spPr>
        <p:txBody>
          <a:bodyPr wrap="square" lIns="0" tIns="6985" rIns="0" bIns="0" rtlCol="0" vert="horz">
            <a:spAutoFit/>
          </a:bodyPr>
          <a:lstStyle/>
          <a:p>
            <a:pPr marR="5080" indent="1905">
              <a:lnSpc>
                <a:spcPct val="104200"/>
              </a:lnSpc>
              <a:spcBef>
                <a:spcPts val="55"/>
              </a:spcBef>
            </a:pPr>
            <a:r>
              <a:rPr dirty="0" sz="1200" spc="5" b="1">
                <a:latin typeface="Times New Roman"/>
                <a:cs typeface="Times New Roman"/>
              </a:rPr>
              <a:t>X  Y</a:t>
            </a:r>
            <a:endParaRPr sz="1200">
              <a:latin typeface="Times New Roman"/>
              <a:cs typeface="Times New Roman"/>
            </a:endParaRPr>
          </a:p>
        </p:txBody>
      </p:sp>
      <p:sp>
        <p:nvSpPr>
          <p:cNvPr id="11" name="object 11"/>
          <p:cNvSpPr txBox="1"/>
          <p:nvPr/>
        </p:nvSpPr>
        <p:spPr>
          <a:xfrm>
            <a:off x="1855449" y="2019208"/>
            <a:ext cx="4129404" cy="2175510"/>
          </a:xfrm>
          <a:prstGeom prst="rect">
            <a:avLst/>
          </a:prstGeom>
        </p:spPr>
        <p:txBody>
          <a:bodyPr wrap="square" lIns="0" tIns="80645" rIns="0" bIns="0" rtlCol="0" vert="horz">
            <a:spAutoFit/>
          </a:bodyPr>
          <a:lstStyle/>
          <a:p>
            <a:pPr marL="38100">
              <a:lnSpc>
                <a:spcPct val="100000"/>
              </a:lnSpc>
              <a:spcBef>
                <a:spcPts val="635"/>
              </a:spcBef>
            </a:pPr>
            <a:r>
              <a:rPr dirty="0" sz="1600" spc="10">
                <a:latin typeface="Times New Roman"/>
                <a:cs typeface="Times New Roman"/>
              </a:rPr>
              <a:t>if </a:t>
            </a:r>
            <a:r>
              <a:rPr dirty="0" sz="1600" spc="25" b="1">
                <a:latin typeface="Times New Roman"/>
                <a:cs typeface="Times New Roman"/>
              </a:rPr>
              <a:t>X </a:t>
            </a:r>
            <a:r>
              <a:rPr dirty="0" sz="1600" spc="20">
                <a:latin typeface="Times New Roman"/>
                <a:cs typeface="Times New Roman"/>
              </a:rPr>
              <a:t>~ </a:t>
            </a:r>
            <a:r>
              <a:rPr dirty="0" sz="1600" spc="-30">
                <a:latin typeface="Times New Roman"/>
                <a:cs typeface="Times New Roman"/>
              </a:rPr>
              <a:t>N</a:t>
            </a:r>
            <a:r>
              <a:rPr dirty="0" sz="2150" spc="-30">
                <a:latin typeface="Symbol"/>
                <a:cs typeface="Symbol"/>
              </a:rPr>
              <a:t></a:t>
            </a:r>
            <a:r>
              <a:rPr dirty="0" sz="1600" spc="-30" b="1">
                <a:latin typeface="Times New Roman"/>
                <a:cs typeface="Times New Roman"/>
              </a:rPr>
              <a:t>μ </a:t>
            </a:r>
            <a:r>
              <a:rPr dirty="0" baseline="-23391" sz="1425" i="1">
                <a:latin typeface="Times New Roman"/>
                <a:cs typeface="Times New Roman"/>
              </a:rPr>
              <a:t>x </a:t>
            </a:r>
            <a:r>
              <a:rPr dirty="0" sz="1600" spc="5">
                <a:latin typeface="Times New Roman"/>
                <a:cs typeface="Times New Roman"/>
              </a:rPr>
              <a:t>, </a:t>
            </a:r>
            <a:r>
              <a:rPr dirty="0" sz="1600" spc="20" b="1">
                <a:latin typeface="Times New Roman"/>
                <a:cs typeface="Times New Roman"/>
              </a:rPr>
              <a:t>Σ </a:t>
            </a:r>
            <a:r>
              <a:rPr dirty="0" baseline="-23391" sz="1425" i="1">
                <a:latin typeface="Times New Roman"/>
                <a:cs typeface="Times New Roman"/>
              </a:rPr>
              <a:t>x </a:t>
            </a:r>
            <a:r>
              <a:rPr dirty="0" sz="2150" spc="15">
                <a:latin typeface="Symbol"/>
                <a:cs typeface="Symbol"/>
              </a:rPr>
              <a:t></a:t>
            </a:r>
            <a:r>
              <a:rPr dirty="0" sz="1600" spc="15">
                <a:latin typeface="Times New Roman"/>
                <a:cs typeface="Times New Roman"/>
              </a:rPr>
              <a:t>and </a:t>
            </a:r>
            <a:r>
              <a:rPr dirty="0" sz="1600" spc="25" b="1">
                <a:latin typeface="Times New Roman"/>
                <a:cs typeface="Times New Roman"/>
              </a:rPr>
              <a:t>Y </a:t>
            </a:r>
            <a:r>
              <a:rPr dirty="0" sz="1600" spc="20">
                <a:latin typeface="Times New Roman"/>
                <a:cs typeface="Times New Roman"/>
              </a:rPr>
              <a:t>~ </a:t>
            </a:r>
            <a:r>
              <a:rPr dirty="0" sz="1600" spc="-95">
                <a:latin typeface="Times New Roman"/>
                <a:cs typeface="Times New Roman"/>
              </a:rPr>
              <a:t>N</a:t>
            </a:r>
            <a:r>
              <a:rPr dirty="0" sz="2550" spc="-95">
                <a:latin typeface="Symbol"/>
                <a:cs typeface="Symbol"/>
              </a:rPr>
              <a:t></a:t>
            </a:r>
            <a:r>
              <a:rPr dirty="0" sz="1600" spc="-95" b="1">
                <a:latin typeface="Times New Roman"/>
                <a:cs typeface="Times New Roman"/>
              </a:rPr>
              <a:t>μ </a:t>
            </a:r>
            <a:r>
              <a:rPr dirty="0" baseline="-23391" sz="1425" i="1">
                <a:latin typeface="Times New Roman"/>
                <a:cs typeface="Times New Roman"/>
              </a:rPr>
              <a:t>y </a:t>
            </a:r>
            <a:r>
              <a:rPr dirty="0" sz="1600" spc="5">
                <a:latin typeface="Times New Roman"/>
                <a:cs typeface="Times New Roman"/>
              </a:rPr>
              <a:t>, </a:t>
            </a:r>
            <a:r>
              <a:rPr dirty="0" sz="1600" spc="20" b="1">
                <a:latin typeface="Times New Roman"/>
                <a:cs typeface="Times New Roman"/>
              </a:rPr>
              <a:t>Σ </a:t>
            </a:r>
            <a:r>
              <a:rPr dirty="0" baseline="-23391" sz="1425" i="1">
                <a:latin typeface="Times New Roman"/>
                <a:cs typeface="Times New Roman"/>
              </a:rPr>
              <a:t>y </a:t>
            </a:r>
            <a:r>
              <a:rPr dirty="0" sz="2550" spc="-30">
                <a:latin typeface="Symbol"/>
                <a:cs typeface="Symbol"/>
              </a:rPr>
              <a:t></a:t>
            </a:r>
            <a:r>
              <a:rPr dirty="0" sz="1600" spc="-30">
                <a:latin typeface="Times New Roman"/>
                <a:cs typeface="Times New Roman"/>
              </a:rPr>
              <a:t>and </a:t>
            </a:r>
            <a:r>
              <a:rPr dirty="0" sz="1600" spc="25" b="1">
                <a:latin typeface="Times New Roman"/>
                <a:cs typeface="Times New Roman"/>
              </a:rPr>
              <a:t>X </a:t>
            </a:r>
            <a:r>
              <a:rPr dirty="0" sz="1600" spc="20">
                <a:latin typeface="Symbol"/>
                <a:cs typeface="Symbol"/>
              </a:rPr>
              <a:t></a:t>
            </a:r>
            <a:r>
              <a:rPr dirty="0" sz="1600" spc="10">
                <a:latin typeface="Times New Roman"/>
                <a:cs typeface="Times New Roman"/>
              </a:rPr>
              <a:t> </a:t>
            </a:r>
            <a:r>
              <a:rPr dirty="0" sz="1600" spc="25" b="1">
                <a:latin typeface="Times New Roman"/>
                <a:cs typeface="Times New Roman"/>
              </a:rPr>
              <a:t>Y</a:t>
            </a:r>
            <a:endParaRPr sz="1600">
              <a:latin typeface="Times New Roman"/>
              <a:cs typeface="Times New Roman"/>
            </a:endParaRPr>
          </a:p>
          <a:p>
            <a:pPr marL="547370">
              <a:lnSpc>
                <a:spcPts val="2535"/>
              </a:lnSpc>
              <a:spcBef>
                <a:spcPts val="540"/>
              </a:spcBef>
              <a:tabLst>
                <a:tab pos="2204720" algn="l"/>
                <a:tab pos="2959100" algn="l"/>
              </a:tabLst>
            </a:pPr>
            <a:r>
              <a:rPr dirty="0" sz="1600" spc="15">
                <a:latin typeface="Times New Roman"/>
                <a:cs typeface="Times New Roman"/>
              </a:rPr>
              <a:t>then </a:t>
            </a:r>
            <a:r>
              <a:rPr dirty="0" sz="1600" spc="25" b="1">
                <a:latin typeface="Times New Roman"/>
                <a:cs typeface="Times New Roman"/>
              </a:rPr>
              <a:t>X </a:t>
            </a:r>
            <a:r>
              <a:rPr dirty="0" sz="1600" spc="20">
                <a:latin typeface="Symbol"/>
                <a:cs typeface="Symbol"/>
              </a:rPr>
              <a:t></a:t>
            </a:r>
            <a:r>
              <a:rPr dirty="0" sz="1600" spc="20">
                <a:latin typeface="Times New Roman"/>
                <a:cs typeface="Times New Roman"/>
              </a:rPr>
              <a:t> </a:t>
            </a:r>
            <a:r>
              <a:rPr dirty="0" sz="1600" spc="25" b="1">
                <a:latin typeface="Times New Roman"/>
                <a:cs typeface="Times New Roman"/>
              </a:rPr>
              <a:t>Y</a:t>
            </a:r>
            <a:r>
              <a:rPr dirty="0" sz="1600" spc="80" b="1">
                <a:latin typeface="Times New Roman"/>
                <a:cs typeface="Times New Roman"/>
              </a:rPr>
              <a:t> </a:t>
            </a:r>
            <a:r>
              <a:rPr dirty="0" sz="1600" spc="20">
                <a:latin typeface="Times New Roman"/>
                <a:cs typeface="Times New Roman"/>
              </a:rPr>
              <a:t>~</a:t>
            </a:r>
            <a:r>
              <a:rPr dirty="0" sz="1600" spc="145">
                <a:latin typeface="Times New Roman"/>
                <a:cs typeface="Times New Roman"/>
              </a:rPr>
              <a:t> </a:t>
            </a:r>
            <a:r>
              <a:rPr dirty="0" sz="1600" spc="-95">
                <a:latin typeface="Times New Roman"/>
                <a:cs typeface="Times New Roman"/>
              </a:rPr>
              <a:t>N</a:t>
            </a:r>
            <a:r>
              <a:rPr dirty="0" sz="2550" spc="-95">
                <a:latin typeface="Symbol"/>
                <a:cs typeface="Symbol"/>
              </a:rPr>
              <a:t></a:t>
            </a:r>
            <a:r>
              <a:rPr dirty="0" sz="1600" spc="-95" b="1">
                <a:latin typeface="Times New Roman"/>
                <a:cs typeface="Times New Roman"/>
              </a:rPr>
              <a:t>μ	</a:t>
            </a:r>
            <a:r>
              <a:rPr dirty="0" sz="1600" spc="20">
                <a:latin typeface="Symbol"/>
                <a:cs typeface="Symbol"/>
              </a:rPr>
              <a:t></a:t>
            </a:r>
            <a:r>
              <a:rPr dirty="0" sz="1600" spc="20">
                <a:latin typeface="Times New Roman"/>
                <a:cs typeface="Times New Roman"/>
              </a:rPr>
              <a:t> </a:t>
            </a:r>
            <a:r>
              <a:rPr dirty="0" sz="1600" spc="20" b="1">
                <a:latin typeface="Times New Roman"/>
                <a:cs typeface="Times New Roman"/>
              </a:rPr>
              <a:t>μ</a:t>
            </a:r>
            <a:r>
              <a:rPr dirty="0" sz="1600" spc="405" b="1">
                <a:latin typeface="Times New Roman"/>
                <a:cs typeface="Times New Roman"/>
              </a:rPr>
              <a:t> </a:t>
            </a:r>
            <a:r>
              <a:rPr dirty="0" sz="1600" spc="5">
                <a:latin typeface="Times New Roman"/>
                <a:cs typeface="Times New Roman"/>
              </a:rPr>
              <a:t>,</a:t>
            </a:r>
            <a:r>
              <a:rPr dirty="0" sz="1600" spc="-135">
                <a:latin typeface="Times New Roman"/>
                <a:cs typeface="Times New Roman"/>
              </a:rPr>
              <a:t> </a:t>
            </a:r>
            <a:r>
              <a:rPr dirty="0" sz="1600" spc="20" b="1">
                <a:latin typeface="Times New Roman"/>
                <a:cs typeface="Times New Roman"/>
              </a:rPr>
              <a:t>Σ	</a:t>
            </a:r>
            <a:r>
              <a:rPr dirty="0" sz="1600" spc="20">
                <a:latin typeface="Symbol"/>
                <a:cs typeface="Symbol"/>
              </a:rPr>
              <a:t></a:t>
            </a:r>
            <a:r>
              <a:rPr dirty="0" sz="1600" spc="20">
                <a:latin typeface="Times New Roman"/>
                <a:cs typeface="Times New Roman"/>
              </a:rPr>
              <a:t> </a:t>
            </a:r>
            <a:r>
              <a:rPr dirty="0" sz="1600" spc="20" b="1">
                <a:latin typeface="Times New Roman"/>
                <a:cs typeface="Times New Roman"/>
              </a:rPr>
              <a:t>Σ </a:t>
            </a:r>
            <a:r>
              <a:rPr dirty="0" sz="1600" spc="50" b="1">
                <a:latin typeface="Times New Roman"/>
                <a:cs typeface="Times New Roman"/>
              </a:rPr>
              <a:t> </a:t>
            </a:r>
            <a:r>
              <a:rPr dirty="0" sz="2550" spc="-285">
                <a:latin typeface="Symbol"/>
                <a:cs typeface="Symbol"/>
              </a:rPr>
              <a:t></a:t>
            </a:r>
            <a:endParaRPr sz="2550">
              <a:latin typeface="Symbol"/>
              <a:cs typeface="Symbol"/>
            </a:endParaRPr>
          </a:p>
          <a:p>
            <a:pPr marL="2085975">
              <a:lnSpc>
                <a:spcPts val="615"/>
              </a:lnSpc>
              <a:tabLst>
                <a:tab pos="2509520" algn="l"/>
                <a:tab pos="2840355" algn="l"/>
                <a:tab pos="3291204" algn="l"/>
              </a:tabLst>
            </a:pPr>
            <a:r>
              <a:rPr dirty="0" sz="950" i="1">
                <a:latin typeface="Times New Roman"/>
                <a:cs typeface="Times New Roman"/>
              </a:rPr>
              <a:t>x	y	x	y</a:t>
            </a:r>
            <a:endParaRPr sz="950">
              <a:latin typeface="Times New Roman"/>
              <a:cs typeface="Times New Roman"/>
            </a:endParaRPr>
          </a:p>
          <a:p>
            <a:pPr>
              <a:lnSpc>
                <a:spcPct val="100000"/>
              </a:lnSpc>
              <a:spcBef>
                <a:spcPts val="30"/>
              </a:spcBef>
            </a:pPr>
            <a:endParaRPr sz="1050">
              <a:latin typeface="Times New Roman"/>
              <a:cs typeface="Times New Roman"/>
            </a:endParaRPr>
          </a:p>
          <a:p>
            <a:pPr marL="57150" marR="1358900">
              <a:lnSpc>
                <a:spcPct val="150000"/>
              </a:lnSpc>
              <a:spcBef>
                <a:spcPts val="5"/>
              </a:spcBef>
            </a:pPr>
            <a:r>
              <a:rPr dirty="0" sz="1000" spc="-5">
                <a:latin typeface="Tahoma"/>
                <a:cs typeface="Tahoma"/>
              </a:rPr>
              <a:t>Why doesn’t this </a:t>
            </a:r>
            <a:r>
              <a:rPr dirty="0" sz="1000">
                <a:latin typeface="Tahoma"/>
                <a:cs typeface="Tahoma"/>
              </a:rPr>
              <a:t>hold if X </a:t>
            </a:r>
            <a:r>
              <a:rPr dirty="0" sz="1000" spc="-5">
                <a:latin typeface="Tahoma"/>
                <a:cs typeface="Tahoma"/>
              </a:rPr>
              <a:t>and </a:t>
            </a:r>
            <a:r>
              <a:rPr dirty="0" sz="1000">
                <a:latin typeface="Tahoma"/>
                <a:cs typeface="Tahoma"/>
              </a:rPr>
              <a:t>Y </a:t>
            </a:r>
            <a:r>
              <a:rPr dirty="0" sz="1000" spc="-5">
                <a:latin typeface="Tahoma"/>
                <a:cs typeface="Tahoma"/>
              </a:rPr>
              <a:t>are dependent?  </a:t>
            </a:r>
            <a:r>
              <a:rPr dirty="0" sz="1000">
                <a:latin typeface="Tahoma"/>
                <a:cs typeface="Tahoma"/>
              </a:rPr>
              <a:t>Which </a:t>
            </a:r>
            <a:r>
              <a:rPr dirty="0" sz="1000" spc="-5">
                <a:latin typeface="Tahoma"/>
                <a:cs typeface="Tahoma"/>
              </a:rPr>
              <a:t>of the </a:t>
            </a:r>
            <a:r>
              <a:rPr dirty="0" sz="1000">
                <a:latin typeface="Tahoma"/>
                <a:cs typeface="Tahoma"/>
              </a:rPr>
              <a:t>below </a:t>
            </a:r>
            <a:r>
              <a:rPr dirty="0" sz="1000" spc="-5">
                <a:latin typeface="Tahoma"/>
                <a:cs typeface="Tahoma"/>
              </a:rPr>
              <a:t>statements </a:t>
            </a:r>
            <a:r>
              <a:rPr dirty="0" sz="1000">
                <a:latin typeface="Tahoma"/>
                <a:cs typeface="Tahoma"/>
              </a:rPr>
              <a:t>is</a:t>
            </a:r>
            <a:r>
              <a:rPr dirty="0" sz="1000" spc="-35">
                <a:latin typeface="Tahoma"/>
                <a:cs typeface="Tahoma"/>
              </a:rPr>
              <a:t> </a:t>
            </a:r>
            <a:r>
              <a:rPr dirty="0" sz="1000" spc="-5">
                <a:latin typeface="Tahoma"/>
                <a:cs typeface="Tahoma"/>
              </a:rPr>
              <a:t>true?</a:t>
            </a:r>
            <a:endParaRPr sz="1000">
              <a:latin typeface="Tahoma"/>
              <a:cs typeface="Tahoma"/>
            </a:endParaRPr>
          </a:p>
          <a:p>
            <a:pPr marL="514350" marR="211454">
              <a:lnSpc>
                <a:spcPct val="100000"/>
              </a:lnSpc>
              <a:spcBef>
                <a:spcPts val="600"/>
              </a:spcBef>
            </a:pPr>
            <a:r>
              <a:rPr dirty="0" sz="1000" spc="-5">
                <a:latin typeface="Tahoma"/>
                <a:cs typeface="Tahoma"/>
              </a:rPr>
              <a:t>If </a:t>
            </a:r>
            <a:r>
              <a:rPr dirty="0" sz="1000">
                <a:latin typeface="Tahoma"/>
                <a:cs typeface="Tahoma"/>
              </a:rPr>
              <a:t>X </a:t>
            </a:r>
            <a:r>
              <a:rPr dirty="0" sz="1000" spc="-5">
                <a:latin typeface="Tahoma"/>
                <a:cs typeface="Tahoma"/>
              </a:rPr>
              <a:t>and </a:t>
            </a:r>
            <a:r>
              <a:rPr dirty="0" sz="1000">
                <a:latin typeface="Tahoma"/>
                <a:cs typeface="Tahoma"/>
              </a:rPr>
              <a:t>Y </a:t>
            </a:r>
            <a:r>
              <a:rPr dirty="0" sz="1000" spc="-5">
                <a:latin typeface="Tahoma"/>
                <a:cs typeface="Tahoma"/>
              </a:rPr>
              <a:t>are dependent, then X+Y is Gaussian but possibly  with some other</a:t>
            </a:r>
            <a:r>
              <a:rPr dirty="0" sz="1000">
                <a:latin typeface="Tahoma"/>
                <a:cs typeface="Tahoma"/>
              </a:rPr>
              <a:t> </a:t>
            </a:r>
            <a:r>
              <a:rPr dirty="0" sz="1000" spc="-5">
                <a:latin typeface="Tahoma"/>
                <a:cs typeface="Tahoma"/>
              </a:rPr>
              <a:t>covariance</a:t>
            </a:r>
            <a:endParaRPr sz="1000">
              <a:latin typeface="Tahoma"/>
              <a:cs typeface="Tahoma"/>
            </a:endParaRPr>
          </a:p>
          <a:p>
            <a:pPr marL="514350">
              <a:lnSpc>
                <a:spcPct val="100000"/>
              </a:lnSpc>
              <a:spcBef>
                <a:spcPts val="600"/>
              </a:spcBef>
            </a:pPr>
            <a:r>
              <a:rPr dirty="0" sz="1000" spc="-5">
                <a:latin typeface="Tahoma"/>
                <a:cs typeface="Tahoma"/>
              </a:rPr>
              <a:t>If </a:t>
            </a:r>
            <a:r>
              <a:rPr dirty="0" sz="1000">
                <a:latin typeface="Tahoma"/>
                <a:cs typeface="Tahoma"/>
              </a:rPr>
              <a:t>X </a:t>
            </a:r>
            <a:r>
              <a:rPr dirty="0" sz="1000" spc="-5">
                <a:latin typeface="Tahoma"/>
                <a:cs typeface="Tahoma"/>
              </a:rPr>
              <a:t>and </a:t>
            </a:r>
            <a:r>
              <a:rPr dirty="0" sz="1000">
                <a:latin typeface="Tahoma"/>
                <a:cs typeface="Tahoma"/>
              </a:rPr>
              <a:t>Y </a:t>
            </a:r>
            <a:r>
              <a:rPr dirty="0" sz="1000" spc="-5">
                <a:latin typeface="Tahoma"/>
                <a:cs typeface="Tahoma"/>
              </a:rPr>
              <a:t>are dependent, then X+Y might be</a:t>
            </a:r>
            <a:r>
              <a:rPr dirty="0" sz="1000" spc="-40">
                <a:latin typeface="Tahoma"/>
                <a:cs typeface="Tahoma"/>
              </a:rPr>
              <a:t> </a:t>
            </a:r>
            <a:r>
              <a:rPr dirty="0" sz="1000" spc="-5">
                <a:latin typeface="Tahoma"/>
                <a:cs typeface="Tahoma"/>
              </a:rPr>
              <a:t>non-Gaussian</a:t>
            </a:r>
            <a:endParaRPr sz="1000">
              <a:latin typeface="Tahoma"/>
              <a:cs typeface="Tahoma"/>
            </a:endParaRPr>
          </a:p>
        </p:txBody>
      </p:sp>
      <p:sp>
        <p:nvSpPr>
          <p:cNvPr id="12" name="object 12"/>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3" name="object 13"/>
          <p:cNvSpPr txBox="1"/>
          <p:nvPr/>
        </p:nvSpPr>
        <p:spPr>
          <a:xfrm>
            <a:off x="5926835" y="8726678"/>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44</a:t>
            </a:r>
            <a:endParaRPr sz="450">
              <a:latin typeface="Tahoma"/>
              <a:cs typeface="Tahoma"/>
            </a:endParaRPr>
          </a:p>
        </p:txBody>
      </p:sp>
      <p:sp>
        <p:nvSpPr>
          <p:cNvPr id="14" name="object 14"/>
          <p:cNvSpPr txBox="1"/>
          <p:nvPr/>
        </p:nvSpPr>
        <p:spPr>
          <a:xfrm>
            <a:off x="2085594" y="5571236"/>
            <a:ext cx="1710055" cy="361315"/>
          </a:xfrm>
          <a:prstGeom prst="rect">
            <a:avLst/>
          </a:prstGeom>
        </p:spPr>
        <p:txBody>
          <a:bodyPr wrap="square" lIns="0" tIns="12700" rIns="0" bIns="0" rtlCol="0" vert="horz">
            <a:spAutoFit/>
          </a:bodyPr>
          <a:lstStyle/>
          <a:p>
            <a:pPr>
              <a:lnSpc>
                <a:spcPct val="100000"/>
              </a:lnSpc>
              <a:spcBef>
                <a:spcPts val="100"/>
              </a:spcBef>
            </a:pPr>
            <a:r>
              <a:rPr dirty="0" sz="2200" spc="-5">
                <a:solidFill>
                  <a:srgbClr val="006500"/>
                </a:solidFill>
                <a:latin typeface="Tahoma"/>
                <a:cs typeface="Tahoma"/>
              </a:rPr>
              <a:t>Conditional</a:t>
            </a:r>
            <a:r>
              <a:rPr dirty="0" sz="2200" spc="-75">
                <a:solidFill>
                  <a:srgbClr val="006500"/>
                </a:solidFill>
                <a:latin typeface="Tahoma"/>
                <a:cs typeface="Tahoma"/>
              </a:rPr>
              <a:t> </a:t>
            </a:r>
            <a:r>
              <a:rPr dirty="0" sz="2200" spc="-5">
                <a:solidFill>
                  <a:srgbClr val="006500"/>
                </a:solidFill>
                <a:latin typeface="Tahoma"/>
                <a:cs typeface="Tahoma"/>
              </a:rPr>
              <a:t>of</a:t>
            </a:r>
            <a:endParaRPr sz="2200">
              <a:latin typeface="Tahoma"/>
              <a:cs typeface="Tahoma"/>
            </a:endParaRPr>
          </a:p>
        </p:txBody>
      </p:sp>
      <p:sp>
        <p:nvSpPr>
          <p:cNvPr id="15" name="object 15"/>
          <p:cNvSpPr txBox="1"/>
          <p:nvPr/>
        </p:nvSpPr>
        <p:spPr>
          <a:xfrm>
            <a:off x="4325110" y="5807324"/>
            <a:ext cx="287020" cy="210820"/>
          </a:xfrm>
          <a:prstGeom prst="rect">
            <a:avLst/>
          </a:prstGeom>
        </p:spPr>
        <p:txBody>
          <a:bodyPr wrap="square" lIns="0" tIns="13970" rIns="0" bIns="0" rtlCol="0" vert="horz">
            <a:spAutoFit/>
          </a:bodyPr>
          <a:lstStyle/>
          <a:p>
            <a:pPr>
              <a:lnSpc>
                <a:spcPct val="100000"/>
              </a:lnSpc>
              <a:spcBef>
                <a:spcPts val="110"/>
              </a:spcBef>
              <a:tabLst>
                <a:tab pos="214629" algn="l"/>
              </a:tabLst>
            </a:pPr>
            <a:r>
              <a:rPr dirty="0" sz="1200" spc="-425">
                <a:latin typeface="Symbol"/>
                <a:cs typeface="Symbol"/>
              </a:rPr>
              <a:t>⎜</a:t>
            </a:r>
            <a:r>
              <a:rPr dirty="0" sz="1200" spc="-425">
                <a:latin typeface="Times New Roman"/>
                <a:cs typeface="Times New Roman"/>
              </a:rPr>
              <a:t>	</a:t>
            </a:r>
            <a:r>
              <a:rPr dirty="0" sz="1200" spc="-685">
                <a:latin typeface="Symbol"/>
                <a:cs typeface="Symbol"/>
              </a:rPr>
              <a:t>⎟</a:t>
            </a:r>
            <a:endParaRPr sz="1200">
              <a:latin typeface="Symbol"/>
              <a:cs typeface="Symbol"/>
            </a:endParaRPr>
          </a:p>
        </p:txBody>
      </p:sp>
      <p:sp>
        <p:nvSpPr>
          <p:cNvPr id="16" name="object 16"/>
          <p:cNvSpPr txBox="1"/>
          <p:nvPr/>
        </p:nvSpPr>
        <p:spPr>
          <a:xfrm>
            <a:off x="1622032" y="5906513"/>
            <a:ext cx="3015615" cy="361315"/>
          </a:xfrm>
          <a:prstGeom prst="rect">
            <a:avLst/>
          </a:prstGeom>
        </p:spPr>
        <p:txBody>
          <a:bodyPr wrap="square" lIns="0" tIns="12700" rIns="0" bIns="0" rtlCol="0" vert="horz">
            <a:spAutoFit/>
          </a:bodyPr>
          <a:lstStyle/>
          <a:p>
            <a:pPr marL="25400">
              <a:lnSpc>
                <a:spcPct val="100000"/>
              </a:lnSpc>
              <a:spcBef>
                <a:spcPts val="100"/>
              </a:spcBef>
            </a:pPr>
            <a:r>
              <a:rPr dirty="0" sz="2200" spc="-5">
                <a:solidFill>
                  <a:srgbClr val="006500"/>
                </a:solidFill>
                <a:latin typeface="Tahoma"/>
                <a:cs typeface="Tahoma"/>
              </a:rPr>
              <a:t>Gaussian is Gaussian </a:t>
            </a:r>
            <a:r>
              <a:rPr dirty="0" baseline="23148" sz="1800" spc="-637">
                <a:latin typeface="Symbol"/>
                <a:cs typeface="Symbol"/>
              </a:rPr>
              <a:t>⎝</a:t>
            </a:r>
            <a:r>
              <a:rPr dirty="0" baseline="23148" sz="1800" spc="-202">
                <a:latin typeface="Times New Roman"/>
                <a:cs typeface="Times New Roman"/>
              </a:rPr>
              <a:t> </a:t>
            </a:r>
            <a:r>
              <a:rPr dirty="0" baseline="37037" sz="1800" spc="7" b="1">
                <a:latin typeface="Times New Roman"/>
                <a:cs typeface="Times New Roman"/>
              </a:rPr>
              <a:t>V</a:t>
            </a:r>
            <a:r>
              <a:rPr dirty="0" baseline="37037" sz="1800" spc="-44" b="1">
                <a:latin typeface="Times New Roman"/>
                <a:cs typeface="Times New Roman"/>
              </a:rPr>
              <a:t> </a:t>
            </a:r>
            <a:r>
              <a:rPr dirty="0" baseline="23148" sz="1800" spc="-1095">
                <a:latin typeface="Symbol"/>
                <a:cs typeface="Symbol"/>
              </a:rPr>
              <a:t>⎠</a:t>
            </a:r>
            <a:endParaRPr baseline="23148" sz="1800">
              <a:latin typeface="Symbol"/>
              <a:cs typeface="Symbol"/>
            </a:endParaRPr>
          </a:p>
        </p:txBody>
      </p:sp>
      <p:sp>
        <p:nvSpPr>
          <p:cNvPr id="17" name="object 17"/>
          <p:cNvSpPr txBox="1"/>
          <p:nvPr/>
        </p:nvSpPr>
        <p:spPr>
          <a:xfrm>
            <a:off x="4325110" y="5709016"/>
            <a:ext cx="287020" cy="210820"/>
          </a:xfrm>
          <a:prstGeom prst="rect">
            <a:avLst/>
          </a:prstGeom>
        </p:spPr>
        <p:txBody>
          <a:bodyPr wrap="square" lIns="0" tIns="13970" rIns="0" bIns="0" rtlCol="0" vert="horz">
            <a:spAutoFit/>
          </a:bodyPr>
          <a:lstStyle/>
          <a:p>
            <a:pPr>
              <a:lnSpc>
                <a:spcPct val="100000"/>
              </a:lnSpc>
              <a:spcBef>
                <a:spcPts val="110"/>
              </a:spcBef>
            </a:pPr>
            <a:r>
              <a:rPr dirty="0" sz="1200" spc="-425">
                <a:latin typeface="Symbol"/>
                <a:cs typeface="Symbol"/>
              </a:rPr>
              <a:t>⎛</a:t>
            </a:r>
            <a:r>
              <a:rPr dirty="0" sz="1200" spc="-165">
                <a:latin typeface="Times New Roman"/>
                <a:cs typeface="Times New Roman"/>
              </a:rPr>
              <a:t> </a:t>
            </a:r>
            <a:r>
              <a:rPr dirty="0" baseline="4629" sz="1800" spc="7" b="1">
                <a:latin typeface="Times New Roman"/>
                <a:cs typeface="Times New Roman"/>
              </a:rPr>
              <a:t>U</a:t>
            </a:r>
            <a:r>
              <a:rPr dirty="0" baseline="4629" sz="1800" spc="-262" b="1">
                <a:latin typeface="Times New Roman"/>
                <a:cs typeface="Times New Roman"/>
              </a:rPr>
              <a:t> </a:t>
            </a:r>
            <a:r>
              <a:rPr dirty="0" sz="1200" spc="-990">
                <a:latin typeface="Symbol"/>
                <a:cs typeface="Symbol"/>
              </a:rPr>
              <a:t>⎞</a:t>
            </a:r>
            <a:endParaRPr sz="1200">
              <a:latin typeface="Symbol"/>
              <a:cs typeface="Symbol"/>
            </a:endParaRPr>
          </a:p>
        </p:txBody>
      </p:sp>
      <p:sp>
        <p:nvSpPr>
          <p:cNvPr id="18" name="object 18"/>
          <p:cNvSpPr txBox="1"/>
          <p:nvPr/>
        </p:nvSpPr>
        <p:spPr>
          <a:xfrm>
            <a:off x="4767071" y="5745479"/>
            <a:ext cx="666750" cy="352425"/>
          </a:xfrm>
          <a:prstGeom prst="rect">
            <a:avLst/>
          </a:prstGeom>
          <a:solidFill>
            <a:srgbClr val="ADC6C7"/>
          </a:solidFill>
          <a:ln w="3175">
            <a:solidFill>
              <a:srgbClr val="000000"/>
            </a:solidFill>
          </a:ln>
        </p:spPr>
        <p:txBody>
          <a:bodyPr wrap="square" lIns="0" tIns="22860" rIns="0" bIns="0" rtlCol="0" vert="horz">
            <a:spAutoFit/>
          </a:bodyPr>
          <a:lstStyle/>
          <a:p>
            <a:pPr marL="208279" marR="38100" indent="-161925">
              <a:lnSpc>
                <a:spcPct val="100000"/>
              </a:lnSpc>
              <a:spcBef>
                <a:spcPts val="180"/>
              </a:spcBef>
            </a:pPr>
            <a:r>
              <a:rPr dirty="0" sz="1000" spc="-5">
                <a:latin typeface="Tahoma"/>
                <a:cs typeface="Tahoma"/>
              </a:rPr>
              <a:t>Condition-  </a:t>
            </a:r>
            <a:r>
              <a:rPr dirty="0" sz="1000" spc="-5">
                <a:latin typeface="Tahoma"/>
                <a:cs typeface="Tahoma"/>
              </a:rPr>
              <a:t>alize</a:t>
            </a:r>
            <a:endParaRPr sz="1000">
              <a:latin typeface="Tahoma"/>
              <a:cs typeface="Tahoma"/>
            </a:endParaRPr>
          </a:p>
        </p:txBody>
      </p:sp>
      <p:sp>
        <p:nvSpPr>
          <p:cNvPr id="19" name="object 19"/>
          <p:cNvSpPr txBox="1"/>
          <p:nvPr/>
        </p:nvSpPr>
        <p:spPr>
          <a:xfrm>
            <a:off x="5625089" y="5795835"/>
            <a:ext cx="335280" cy="211454"/>
          </a:xfrm>
          <a:prstGeom prst="rect">
            <a:avLst/>
          </a:prstGeom>
        </p:spPr>
        <p:txBody>
          <a:bodyPr wrap="square" lIns="0" tIns="15240" rIns="0" bIns="0" rtlCol="0" vert="horz">
            <a:spAutoFit/>
          </a:bodyPr>
          <a:lstStyle/>
          <a:p>
            <a:pPr>
              <a:lnSpc>
                <a:spcPct val="100000"/>
              </a:lnSpc>
              <a:spcBef>
                <a:spcPts val="120"/>
              </a:spcBef>
            </a:pPr>
            <a:r>
              <a:rPr dirty="0" sz="1200" spc="10" b="1">
                <a:latin typeface="Times New Roman"/>
                <a:cs typeface="Times New Roman"/>
              </a:rPr>
              <a:t>U </a:t>
            </a:r>
            <a:r>
              <a:rPr dirty="0" sz="1200">
                <a:latin typeface="Times New Roman"/>
                <a:cs typeface="Times New Roman"/>
              </a:rPr>
              <a:t>|</a:t>
            </a:r>
            <a:r>
              <a:rPr dirty="0" sz="1200" spc="-160">
                <a:latin typeface="Times New Roman"/>
                <a:cs typeface="Times New Roman"/>
              </a:rPr>
              <a:t> </a:t>
            </a:r>
            <a:r>
              <a:rPr dirty="0" sz="1200" spc="10" b="1">
                <a:latin typeface="Times New Roman"/>
                <a:cs typeface="Times New Roman"/>
              </a:rPr>
              <a:t>V</a:t>
            </a:r>
            <a:endParaRPr sz="1200">
              <a:latin typeface="Times New Roman"/>
              <a:cs typeface="Times New Roman"/>
            </a:endParaRPr>
          </a:p>
        </p:txBody>
      </p:sp>
      <p:sp>
        <p:nvSpPr>
          <p:cNvPr id="20" name="object 20"/>
          <p:cNvSpPr/>
          <p:nvPr/>
        </p:nvSpPr>
        <p:spPr>
          <a:xfrm>
            <a:off x="4610100" y="5914644"/>
            <a:ext cx="152400" cy="43180"/>
          </a:xfrm>
          <a:custGeom>
            <a:avLst/>
            <a:gdLst/>
            <a:ahLst/>
            <a:cxnLst/>
            <a:rect l="l" t="t" r="r" b="b"/>
            <a:pathLst>
              <a:path w="152400" h="43179">
                <a:moveTo>
                  <a:pt x="109727" y="0"/>
                </a:moveTo>
                <a:lnTo>
                  <a:pt x="109727" y="42671"/>
                </a:lnTo>
                <a:lnTo>
                  <a:pt x="138683" y="28193"/>
                </a:lnTo>
                <a:lnTo>
                  <a:pt x="116586" y="28193"/>
                </a:lnTo>
                <a:lnTo>
                  <a:pt x="116586" y="14477"/>
                </a:lnTo>
                <a:lnTo>
                  <a:pt x="138684" y="14477"/>
                </a:lnTo>
                <a:lnTo>
                  <a:pt x="109727" y="0"/>
                </a:lnTo>
                <a:close/>
              </a:path>
              <a:path w="152400" h="43179">
                <a:moveTo>
                  <a:pt x="109727" y="14477"/>
                </a:moveTo>
                <a:lnTo>
                  <a:pt x="0" y="14477"/>
                </a:lnTo>
                <a:lnTo>
                  <a:pt x="0" y="28193"/>
                </a:lnTo>
                <a:lnTo>
                  <a:pt x="109727" y="28193"/>
                </a:lnTo>
                <a:lnTo>
                  <a:pt x="109727" y="14477"/>
                </a:lnTo>
                <a:close/>
              </a:path>
              <a:path w="152400" h="43179">
                <a:moveTo>
                  <a:pt x="138684" y="14477"/>
                </a:moveTo>
                <a:lnTo>
                  <a:pt x="116586" y="14477"/>
                </a:lnTo>
                <a:lnTo>
                  <a:pt x="116586" y="28193"/>
                </a:lnTo>
                <a:lnTo>
                  <a:pt x="138683" y="28193"/>
                </a:lnTo>
                <a:lnTo>
                  <a:pt x="152400" y="21335"/>
                </a:lnTo>
                <a:lnTo>
                  <a:pt x="138684" y="14477"/>
                </a:lnTo>
                <a:close/>
              </a:path>
            </a:pathLst>
          </a:custGeom>
          <a:solidFill>
            <a:srgbClr val="000000"/>
          </a:solidFill>
        </p:spPr>
        <p:txBody>
          <a:bodyPr wrap="square" lIns="0" tIns="0" rIns="0" bIns="0" rtlCol="0"/>
          <a:lstStyle/>
          <a:p/>
        </p:txBody>
      </p:sp>
      <p:sp>
        <p:nvSpPr>
          <p:cNvPr id="21" name="object 21"/>
          <p:cNvSpPr/>
          <p:nvPr/>
        </p:nvSpPr>
        <p:spPr>
          <a:xfrm>
            <a:off x="5448300" y="5914644"/>
            <a:ext cx="152400" cy="43180"/>
          </a:xfrm>
          <a:custGeom>
            <a:avLst/>
            <a:gdLst/>
            <a:ahLst/>
            <a:cxnLst/>
            <a:rect l="l" t="t" r="r" b="b"/>
            <a:pathLst>
              <a:path w="152400" h="43179">
                <a:moveTo>
                  <a:pt x="109727" y="0"/>
                </a:moveTo>
                <a:lnTo>
                  <a:pt x="109727" y="42671"/>
                </a:lnTo>
                <a:lnTo>
                  <a:pt x="138683" y="28193"/>
                </a:lnTo>
                <a:lnTo>
                  <a:pt x="116586" y="28193"/>
                </a:lnTo>
                <a:lnTo>
                  <a:pt x="116586" y="14477"/>
                </a:lnTo>
                <a:lnTo>
                  <a:pt x="138684" y="14477"/>
                </a:lnTo>
                <a:lnTo>
                  <a:pt x="109727" y="0"/>
                </a:lnTo>
                <a:close/>
              </a:path>
              <a:path w="152400" h="43179">
                <a:moveTo>
                  <a:pt x="109727" y="14477"/>
                </a:moveTo>
                <a:lnTo>
                  <a:pt x="0" y="14477"/>
                </a:lnTo>
                <a:lnTo>
                  <a:pt x="0" y="28193"/>
                </a:lnTo>
                <a:lnTo>
                  <a:pt x="109727" y="28193"/>
                </a:lnTo>
                <a:lnTo>
                  <a:pt x="109727" y="14477"/>
                </a:lnTo>
                <a:close/>
              </a:path>
              <a:path w="152400" h="43179">
                <a:moveTo>
                  <a:pt x="138684" y="14477"/>
                </a:moveTo>
                <a:lnTo>
                  <a:pt x="116586" y="14477"/>
                </a:lnTo>
                <a:lnTo>
                  <a:pt x="116586" y="28193"/>
                </a:lnTo>
                <a:lnTo>
                  <a:pt x="138683" y="28193"/>
                </a:lnTo>
                <a:lnTo>
                  <a:pt x="152400" y="21335"/>
                </a:lnTo>
                <a:lnTo>
                  <a:pt x="138684" y="14477"/>
                </a:lnTo>
                <a:close/>
              </a:path>
            </a:pathLst>
          </a:custGeom>
          <a:solidFill>
            <a:srgbClr val="000000"/>
          </a:solidFill>
        </p:spPr>
        <p:txBody>
          <a:bodyPr wrap="square" lIns="0" tIns="0" rIns="0" bIns="0" rtlCol="0"/>
          <a:lstStyle/>
          <a:p/>
        </p:txBody>
      </p:sp>
      <p:sp>
        <p:nvSpPr>
          <p:cNvPr id="22" name="object 22"/>
          <p:cNvSpPr txBox="1"/>
          <p:nvPr/>
        </p:nvSpPr>
        <p:spPr>
          <a:xfrm>
            <a:off x="2780543" y="6428380"/>
            <a:ext cx="72390" cy="210820"/>
          </a:xfrm>
          <a:prstGeom prst="rect">
            <a:avLst/>
          </a:prstGeom>
        </p:spPr>
        <p:txBody>
          <a:bodyPr wrap="square" lIns="0" tIns="13970" rIns="0" bIns="0" rtlCol="0" vert="horz">
            <a:spAutoFit/>
          </a:bodyPr>
          <a:lstStyle/>
          <a:p>
            <a:pPr>
              <a:lnSpc>
                <a:spcPct val="100000"/>
              </a:lnSpc>
              <a:spcBef>
                <a:spcPts val="110"/>
              </a:spcBef>
            </a:pPr>
            <a:r>
              <a:rPr dirty="0" sz="1200" spc="-425">
                <a:latin typeface="Symbol"/>
                <a:cs typeface="Symbol"/>
              </a:rPr>
              <a:t>⎜</a:t>
            </a:r>
            <a:endParaRPr sz="1200">
              <a:latin typeface="Symbol"/>
              <a:cs typeface="Symbol"/>
            </a:endParaRPr>
          </a:p>
        </p:txBody>
      </p:sp>
      <p:sp>
        <p:nvSpPr>
          <p:cNvPr id="23" name="object 23"/>
          <p:cNvSpPr txBox="1"/>
          <p:nvPr/>
        </p:nvSpPr>
        <p:spPr>
          <a:xfrm>
            <a:off x="2856731" y="6441396"/>
            <a:ext cx="444500" cy="210820"/>
          </a:xfrm>
          <a:prstGeom prst="rect">
            <a:avLst/>
          </a:prstGeom>
        </p:spPr>
        <p:txBody>
          <a:bodyPr wrap="square" lIns="0" tIns="13970" rIns="0" bIns="0" rtlCol="0" vert="horz">
            <a:spAutoFit/>
          </a:bodyPr>
          <a:lstStyle/>
          <a:p>
            <a:pPr>
              <a:lnSpc>
                <a:spcPct val="100000"/>
              </a:lnSpc>
              <a:spcBef>
                <a:spcPts val="110"/>
              </a:spcBef>
              <a:tabLst>
                <a:tab pos="255904" algn="l"/>
              </a:tabLst>
            </a:pPr>
            <a:r>
              <a:rPr dirty="0" sz="1200" spc="-425">
                <a:latin typeface="Symbol"/>
                <a:cs typeface="Symbol"/>
              </a:rPr>
              <a:t>⎜</a:t>
            </a:r>
            <a:r>
              <a:rPr dirty="0" sz="1200" spc="-425">
                <a:latin typeface="Times New Roman"/>
                <a:cs typeface="Times New Roman"/>
              </a:rPr>
              <a:t>	</a:t>
            </a:r>
            <a:r>
              <a:rPr dirty="0" sz="1200" spc="-425">
                <a:latin typeface="Symbol"/>
                <a:cs typeface="Symbol"/>
              </a:rPr>
              <a:t>⎟</a:t>
            </a:r>
            <a:r>
              <a:rPr dirty="0" sz="1200" spc="60">
                <a:latin typeface="Times New Roman"/>
                <a:cs typeface="Times New Roman"/>
              </a:rPr>
              <a:t> </a:t>
            </a:r>
            <a:r>
              <a:rPr dirty="0" sz="1200" spc="-994">
                <a:latin typeface="Symbol"/>
                <a:cs typeface="Symbol"/>
              </a:rPr>
              <a:t>⎜</a:t>
            </a:r>
            <a:endParaRPr sz="1200">
              <a:latin typeface="Symbol"/>
              <a:cs typeface="Symbol"/>
            </a:endParaRPr>
          </a:p>
        </p:txBody>
      </p:sp>
      <p:sp>
        <p:nvSpPr>
          <p:cNvPr id="24" name="object 24"/>
          <p:cNvSpPr txBox="1"/>
          <p:nvPr/>
        </p:nvSpPr>
        <p:spPr>
          <a:xfrm>
            <a:off x="3425955" y="6557855"/>
            <a:ext cx="62865" cy="133985"/>
          </a:xfrm>
          <a:prstGeom prst="rect">
            <a:avLst/>
          </a:prstGeom>
        </p:spPr>
        <p:txBody>
          <a:bodyPr wrap="square" lIns="0" tIns="13970" rIns="0" bIns="0" rtlCol="0" vert="horz">
            <a:spAutoFit/>
          </a:bodyPr>
          <a:lstStyle/>
          <a:p>
            <a:pPr>
              <a:lnSpc>
                <a:spcPct val="100000"/>
              </a:lnSpc>
              <a:spcBef>
                <a:spcPts val="110"/>
              </a:spcBef>
            </a:pPr>
            <a:r>
              <a:rPr dirty="0" sz="700" spc="5" i="1">
                <a:latin typeface="Times New Roman"/>
                <a:cs typeface="Times New Roman"/>
              </a:rPr>
              <a:t>T</a:t>
            </a:r>
            <a:endParaRPr sz="700">
              <a:latin typeface="Times New Roman"/>
              <a:cs typeface="Times New Roman"/>
            </a:endParaRPr>
          </a:p>
        </p:txBody>
      </p:sp>
      <p:sp>
        <p:nvSpPr>
          <p:cNvPr id="25" name="object 25"/>
          <p:cNvSpPr txBox="1"/>
          <p:nvPr/>
        </p:nvSpPr>
        <p:spPr>
          <a:xfrm>
            <a:off x="2218176" y="6428365"/>
            <a:ext cx="1856739" cy="386080"/>
          </a:xfrm>
          <a:prstGeom prst="rect">
            <a:avLst/>
          </a:prstGeom>
        </p:spPr>
        <p:txBody>
          <a:bodyPr wrap="square" lIns="0" tIns="13970" rIns="0" bIns="0" rtlCol="0" vert="horz">
            <a:spAutoFit/>
          </a:bodyPr>
          <a:lstStyle/>
          <a:p>
            <a:pPr algn="r" marR="5080">
              <a:lnSpc>
                <a:spcPts val="1410"/>
              </a:lnSpc>
              <a:spcBef>
                <a:spcPts val="110"/>
              </a:spcBef>
            </a:pPr>
            <a:r>
              <a:rPr dirty="0" baseline="-4629" sz="1800" spc="-472">
                <a:latin typeface="Symbol"/>
                <a:cs typeface="Symbol"/>
              </a:rPr>
              <a:t>⎟</a:t>
            </a:r>
            <a:r>
              <a:rPr dirty="0" sz="1200" spc="-425">
                <a:latin typeface="Symbol"/>
                <a:cs typeface="Symbol"/>
              </a:rPr>
              <a:t>⎟</a:t>
            </a:r>
            <a:endParaRPr sz="1200">
              <a:latin typeface="Symbol"/>
              <a:cs typeface="Symbol"/>
            </a:endParaRPr>
          </a:p>
          <a:p>
            <a:pPr algn="r" marR="5080">
              <a:lnSpc>
                <a:spcPts val="1410"/>
              </a:lnSpc>
              <a:tabLst>
                <a:tab pos="215265" algn="l"/>
                <a:tab pos="561975" algn="l"/>
                <a:tab pos="1210310" algn="l"/>
                <a:tab pos="1594485" algn="l"/>
              </a:tabLst>
            </a:pPr>
            <a:r>
              <a:rPr dirty="0" sz="1200" spc="-425">
                <a:latin typeface="Symbol"/>
                <a:cs typeface="Symbol"/>
              </a:rPr>
              <a:t>⎝</a:t>
            </a:r>
            <a:r>
              <a:rPr dirty="0" sz="1200" spc="-425">
                <a:latin typeface="Times New Roman"/>
                <a:cs typeface="Times New Roman"/>
              </a:rPr>
              <a:t>	</a:t>
            </a:r>
            <a:r>
              <a:rPr dirty="0" sz="1200" spc="-425">
                <a:latin typeface="Symbol"/>
                <a:cs typeface="Symbol"/>
              </a:rPr>
              <a:t>⎠</a:t>
            </a:r>
            <a:r>
              <a:rPr dirty="0" sz="1200" spc="-425">
                <a:latin typeface="Times New Roman"/>
                <a:cs typeface="Times New Roman"/>
              </a:rPr>
              <a:t>	</a:t>
            </a:r>
            <a:r>
              <a:rPr dirty="0" baseline="-4629" sz="1800" spc="-540">
                <a:latin typeface="Symbol"/>
                <a:cs typeface="Symbol"/>
              </a:rPr>
              <a:t>⎝</a:t>
            </a:r>
            <a:r>
              <a:rPr dirty="0" sz="1200" spc="-360">
                <a:latin typeface="Symbol"/>
                <a:cs typeface="Symbol"/>
              </a:rPr>
              <a:t>⎝</a:t>
            </a:r>
            <a:r>
              <a:rPr dirty="0" sz="1200" spc="655">
                <a:latin typeface="Times New Roman"/>
                <a:cs typeface="Times New Roman"/>
              </a:rPr>
              <a:t> </a:t>
            </a:r>
            <a:r>
              <a:rPr dirty="0" sz="700" i="1">
                <a:latin typeface="Times New Roman"/>
                <a:cs typeface="Times New Roman"/>
              </a:rPr>
              <a:t>v</a:t>
            </a:r>
            <a:r>
              <a:rPr dirty="0" sz="700" spc="100" i="1">
                <a:latin typeface="Times New Roman"/>
                <a:cs typeface="Times New Roman"/>
              </a:rPr>
              <a:t> </a:t>
            </a:r>
            <a:r>
              <a:rPr dirty="0" sz="1200" spc="-425">
                <a:latin typeface="Symbol"/>
                <a:cs typeface="Symbol"/>
              </a:rPr>
              <a:t>⎠</a:t>
            </a:r>
            <a:r>
              <a:rPr dirty="0" sz="1200" spc="155">
                <a:latin typeface="Times New Roman"/>
                <a:cs typeface="Times New Roman"/>
              </a:rPr>
              <a:t> </a:t>
            </a:r>
            <a:r>
              <a:rPr dirty="0" sz="1200" spc="-425">
                <a:latin typeface="Symbol"/>
                <a:cs typeface="Symbol"/>
              </a:rPr>
              <a:t>⎝</a:t>
            </a:r>
            <a:r>
              <a:rPr dirty="0" sz="1200" spc="-425">
                <a:latin typeface="Times New Roman"/>
                <a:cs typeface="Times New Roman"/>
              </a:rPr>
              <a:t>	</a:t>
            </a:r>
            <a:r>
              <a:rPr dirty="0" sz="700" i="1">
                <a:latin typeface="Times New Roman"/>
                <a:cs typeface="Times New Roman"/>
              </a:rPr>
              <a:t>uv	vv</a:t>
            </a:r>
            <a:r>
              <a:rPr dirty="0" sz="700" spc="20" i="1">
                <a:latin typeface="Times New Roman"/>
                <a:cs typeface="Times New Roman"/>
              </a:rPr>
              <a:t> </a:t>
            </a:r>
            <a:r>
              <a:rPr dirty="0" sz="1200" spc="-370">
                <a:latin typeface="Symbol"/>
                <a:cs typeface="Symbol"/>
              </a:rPr>
              <a:t>⎠</a:t>
            </a:r>
            <a:r>
              <a:rPr dirty="0" baseline="-4629" sz="1800" spc="-555">
                <a:latin typeface="Symbol"/>
                <a:cs typeface="Symbol"/>
              </a:rPr>
              <a:t>⎠</a:t>
            </a:r>
            <a:endParaRPr baseline="-4629" sz="1800">
              <a:latin typeface="Symbol"/>
              <a:cs typeface="Symbol"/>
            </a:endParaRPr>
          </a:p>
        </p:txBody>
      </p:sp>
      <p:sp>
        <p:nvSpPr>
          <p:cNvPr id="26" name="object 26"/>
          <p:cNvSpPr txBox="1"/>
          <p:nvPr/>
        </p:nvSpPr>
        <p:spPr>
          <a:xfrm>
            <a:off x="3671816" y="6369692"/>
            <a:ext cx="428625" cy="210820"/>
          </a:xfrm>
          <a:prstGeom prst="rect">
            <a:avLst/>
          </a:prstGeom>
        </p:spPr>
        <p:txBody>
          <a:bodyPr wrap="square" lIns="0" tIns="13970" rIns="0" bIns="0" rtlCol="0" vert="horz">
            <a:spAutoFit/>
          </a:bodyPr>
          <a:lstStyle/>
          <a:p>
            <a:pPr marL="25400">
              <a:lnSpc>
                <a:spcPct val="100000"/>
              </a:lnSpc>
              <a:spcBef>
                <a:spcPts val="110"/>
              </a:spcBef>
            </a:pPr>
            <a:r>
              <a:rPr dirty="0" baseline="13888" sz="1800" spc="44" b="1">
                <a:latin typeface="Times New Roman"/>
                <a:cs typeface="Times New Roman"/>
              </a:rPr>
              <a:t>Σ</a:t>
            </a:r>
            <a:r>
              <a:rPr dirty="0" sz="700" spc="30" i="1">
                <a:latin typeface="Times New Roman"/>
                <a:cs typeface="Times New Roman"/>
              </a:rPr>
              <a:t>uv </a:t>
            </a:r>
            <a:r>
              <a:rPr dirty="0" baseline="9259" sz="1800" spc="-832">
                <a:latin typeface="Symbol"/>
                <a:cs typeface="Symbol"/>
              </a:rPr>
              <a:t>⎞</a:t>
            </a:r>
            <a:r>
              <a:rPr dirty="0" baseline="13888" sz="1800" spc="-832">
                <a:latin typeface="Symbol"/>
                <a:cs typeface="Symbol"/>
              </a:rPr>
              <a:t>⎞</a:t>
            </a:r>
            <a:endParaRPr baseline="13888" sz="1800">
              <a:latin typeface="Symbol"/>
              <a:cs typeface="Symbol"/>
            </a:endParaRPr>
          </a:p>
        </p:txBody>
      </p:sp>
      <p:sp>
        <p:nvSpPr>
          <p:cNvPr id="27" name="object 27"/>
          <p:cNvSpPr txBox="1"/>
          <p:nvPr/>
        </p:nvSpPr>
        <p:spPr>
          <a:xfrm>
            <a:off x="2935985" y="6563359"/>
            <a:ext cx="876935" cy="210185"/>
          </a:xfrm>
          <a:prstGeom prst="rect">
            <a:avLst/>
          </a:prstGeom>
        </p:spPr>
        <p:txBody>
          <a:bodyPr wrap="square" lIns="0" tIns="13970" rIns="0" bIns="0" rtlCol="0" vert="horz">
            <a:spAutoFit/>
          </a:bodyPr>
          <a:lstStyle/>
          <a:p>
            <a:pPr>
              <a:lnSpc>
                <a:spcPct val="100000"/>
              </a:lnSpc>
              <a:spcBef>
                <a:spcPts val="110"/>
              </a:spcBef>
              <a:tabLst>
                <a:tab pos="379730" algn="l"/>
                <a:tab pos="763270" algn="l"/>
              </a:tabLst>
            </a:pPr>
            <a:r>
              <a:rPr dirty="0" sz="1200" spc="5" b="1">
                <a:latin typeface="Times New Roman"/>
                <a:cs typeface="Times New Roman"/>
              </a:rPr>
              <a:t>μ</a:t>
            </a:r>
            <a:r>
              <a:rPr dirty="0" sz="1200" spc="5" b="1">
                <a:latin typeface="Times New Roman"/>
                <a:cs typeface="Times New Roman"/>
              </a:rPr>
              <a:t>	</a:t>
            </a:r>
            <a:r>
              <a:rPr dirty="0" sz="1200" spc="5" b="1">
                <a:latin typeface="Times New Roman"/>
                <a:cs typeface="Times New Roman"/>
              </a:rPr>
              <a:t>Σ</a:t>
            </a:r>
            <a:r>
              <a:rPr dirty="0" sz="1200" spc="5" b="1">
                <a:latin typeface="Times New Roman"/>
                <a:cs typeface="Times New Roman"/>
              </a:rPr>
              <a:t>	</a:t>
            </a:r>
            <a:r>
              <a:rPr dirty="0" sz="1200" spc="5" b="1">
                <a:latin typeface="Times New Roman"/>
                <a:cs typeface="Times New Roman"/>
              </a:rPr>
              <a:t>Σ</a:t>
            </a:r>
            <a:endParaRPr sz="1200">
              <a:latin typeface="Times New Roman"/>
              <a:cs typeface="Times New Roman"/>
            </a:endParaRPr>
          </a:p>
        </p:txBody>
      </p:sp>
      <p:sp>
        <p:nvSpPr>
          <p:cNvPr id="28" name="object 28"/>
          <p:cNvSpPr txBox="1"/>
          <p:nvPr/>
        </p:nvSpPr>
        <p:spPr>
          <a:xfrm>
            <a:off x="2192776" y="6344644"/>
            <a:ext cx="1360805" cy="210820"/>
          </a:xfrm>
          <a:prstGeom prst="rect">
            <a:avLst/>
          </a:prstGeom>
        </p:spPr>
        <p:txBody>
          <a:bodyPr wrap="square" lIns="0" tIns="13970" rIns="0" bIns="0" rtlCol="0" vert="horz">
            <a:spAutoFit/>
          </a:bodyPr>
          <a:lstStyle/>
          <a:p>
            <a:pPr marL="25400">
              <a:lnSpc>
                <a:spcPct val="100000"/>
              </a:lnSpc>
              <a:spcBef>
                <a:spcPts val="110"/>
              </a:spcBef>
            </a:pPr>
            <a:r>
              <a:rPr dirty="0" sz="1200" spc="-425">
                <a:latin typeface="Symbol"/>
                <a:cs typeface="Symbol"/>
              </a:rPr>
              <a:t>⎛</a:t>
            </a:r>
            <a:r>
              <a:rPr dirty="0" sz="1200" spc="-130">
                <a:latin typeface="Times New Roman"/>
                <a:cs typeface="Times New Roman"/>
              </a:rPr>
              <a:t> </a:t>
            </a:r>
            <a:r>
              <a:rPr dirty="0" baseline="4629" sz="1800" spc="7" b="1">
                <a:latin typeface="Times New Roman"/>
                <a:cs typeface="Times New Roman"/>
              </a:rPr>
              <a:t>U </a:t>
            </a:r>
            <a:r>
              <a:rPr dirty="0" sz="1200" spc="-425">
                <a:latin typeface="Symbol"/>
                <a:cs typeface="Symbol"/>
              </a:rPr>
              <a:t>⎞</a:t>
            </a:r>
            <a:r>
              <a:rPr dirty="0" sz="1200" spc="-40">
                <a:latin typeface="Times New Roman"/>
                <a:cs typeface="Times New Roman"/>
              </a:rPr>
              <a:t> </a:t>
            </a:r>
            <a:r>
              <a:rPr dirty="0" baseline="-37037" sz="1800" spc="7">
                <a:latin typeface="Times New Roman"/>
                <a:cs typeface="Times New Roman"/>
              </a:rPr>
              <a:t>~ </a:t>
            </a:r>
            <a:r>
              <a:rPr dirty="0" baseline="-37037" sz="1800" spc="-330">
                <a:latin typeface="Times New Roman"/>
                <a:cs typeface="Times New Roman"/>
              </a:rPr>
              <a:t>N</a:t>
            </a:r>
            <a:r>
              <a:rPr dirty="0" baseline="4629" sz="1800" spc="-330">
                <a:latin typeface="Symbol"/>
                <a:cs typeface="Symbol"/>
              </a:rPr>
              <a:t>⎛</a:t>
            </a:r>
            <a:r>
              <a:rPr dirty="0" sz="1200" spc="-220">
                <a:latin typeface="Symbol"/>
                <a:cs typeface="Symbol"/>
              </a:rPr>
              <a:t>⎛</a:t>
            </a:r>
            <a:r>
              <a:rPr dirty="0" sz="1200" spc="-220">
                <a:latin typeface="Times New Roman"/>
                <a:cs typeface="Times New Roman"/>
              </a:rPr>
              <a:t> </a:t>
            </a:r>
            <a:r>
              <a:rPr dirty="0" baseline="4629" sz="1800" spc="75" b="1">
                <a:latin typeface="Times New Roman"/>
                <a:cs typeface="Times New Roman"/>
              </a:rPr>
              <a:t>μ</a:t>
            </a:r>
            <a:r>
              <a:rPr dirty="0" baseline="-15873" sz="1050" spc="75" i="1">
                <a:latin typeface="Times New Roman"/>
                <a:cs typeface="Times New Roman"/>
              </a:rPr>
              <a:t>u </a:t>
            </a:r>
            <a:r>
              <a:rPr dirty="0" sz="1200" spc="-210">
                <a:latin typeface="Symbol"/>
                <a:cs typeface="Symbol"/>
              </a:rPr>
              <a:t>⎞</a:t>
            </a:r>
            <a:r>
              <a:rPr dirty="0" baseline="-37037" sz="1800" spc="-315">
                <a:latin typeface="Times New Roman"/>
                <a:cs typeface="Times New Roman"/>
              </a:rPr>
              <a:t>, </a:t>
            </a:r>
            <a:r>
              <a:rPr dirty="0" sz="1200" spc="-425">
                <a:latin typeface="Symbol"/>
                <a:cs typeface="Symbol"/>
              </a:rPr>
              <a:t>⎛</a:t>
            </a:r>
            <a:r>
              <a:rPr dirty="0" sz="1200" spc="-290">
                <a:latin typeface="Times New Roman"/>
                <a:cs typeface="Times New Roman"/>
              </a:rPr>
              <a:t> </a:t>
            </a:r>
            <a:r>
              <a:rPr dirty="0" baseline="4629" sz="1800" spc="-562" b="1">
                <a:latin typeface="Times New Roman"/>
                <a:cs typeface="Times New Roman"/>
              </a:rPr>
              <a:t>Σ</a:t>
            </a:r>
            <a:r>
              <a:rPr dirty="0" baseline="-15873" sz="1050" spc="-562" i="1">
                <a:latin typeface="Times New Roman"/>
                <a:cs typeface="Times New Roman"/>
              </a:rPr>
              <a:t>uu</a:t>
            </a:r>
            <a:endParaRPr baseline="-15873" sz="1050">
              <a:latin typeface="Times New Roman"/>
              <a:cs typeface="Times New Roman"/>
            </a:endParaRPr>
          </a:p>
        </p:txBody>
      </p:sp>
      <p:sp>
        <p:nvSpPr>
          <p:cNvPr id="29" name="object 29"/>
          <p:cNvSpPr txBox="1"/>
          <p:nvPr/>
        </p:nvSpPr>
        <p:spPr>
          <a:xfrm>
            <a:off x="1931692" y="6446647"/>
            <a:ext cx="574040" cy="328930"/>
          </a:xfrm>
          <a:prstGeom prst="rect">
            <a:avLst/>
          </a:prstGeom>
        </p:spPr>
        <p:txBody>
          <a:bodyPr wrap="square" lIns="0" tIns="13970" rIns="0" bIns="0" rtlCol="0" vert="horz">
            <a:spAutoFit/>
          </a:bodyPr>
          <a:lstStyle/>
          <a:p>
            <a:pPr>
              <a:lnSpc>
                <a:spcPts val="1185"/>
              </a:lnSpc>
              <a:spcBef>
                <a:spcPts val="110"/>
              </a:spcBef>
              <a:tabLst>
                <a:tab pos="286385" algn="l"/>
                <a:tab pos="501650" algn="l"/>
              </a:tabLst>
            </a:pPr>
            <a:r>
              <a:rPr dirty="0" sz="1200" spc="5">
                <a:latin typeface="Times New Roman"/>
                <a:cs typeface="Times New Roman"/>
              </a:rPr>
              <a:t>IF</a:t>
            </a:r>
            <a:r>
              <a:rPr dirty="0" sz="1200" spc="5">
                <a:latin typeface="Times New Roman"/>
                <a:cs typeface="Times New Roman"/>
              </a:rPr>
              <a:t>	</a:t>
            </a:r>
            <a:r>
              <a:rPr dirty="0" sz="1200" spc="-425">
                <a:latin typeface="Symbol"/>
                <a:cs typeface="Symbol"/>
              </a:rPr>
              <a:t>⎜</a:t>
            </a:r>
            <a:r>
              <a:rPr dirty="0" sz="1200" spc="-425">
                <a:latin typeface="Times New Roman"/>
                <a:cs typeface="Times New Roman"/>
              </a:rPr>
              <a:t>	</a:t>
            </a:r>
            <a:r>
              <a:rPr dirty="0" sz="1200" spc="-685">
                <a:latin typeface="Symbol"/>
                <a:cs typeface="Symbol"/>
              </a:rPr>
              <a:t>⎟</a:t>
            </a:r>
            <a:endParaRPr sz="1200">
              <a:latin typeface="Symbol"/>
              <a:cs typeface="Symbol"/>
            </a:endParaRPr>
          </a:p>
          <a:p>
            <a:pPr marL="367030">
              <a:lnSpc>
                <a:spcPts val="1185"/>
              </a:lnSpc>
            </a:pPr>
            <a:r>
              <a:rPr dirty="0" sz="1200" spc="5" b="1">
                <a:latin typeface="Times New Roman"/>
                <a:cs typeface="Times New Roman"/>
              </a:rPr>
              <a:t>V</a:t>
            </a:r>
            <a:endParaRPr sz="1200">
              <a:latin typeface="Times New Roman"/>
              <a:cs typeface="Times New Roman"/>
            </a:endParaRPr>
          </a:p>
        </p:txBody>
      </p:sp>
      <p:sp>
        <p:nvSpPr>
          <p:cNvPr id="30" name="object 30"/>
          <p:cNvSpPr txBox="1"/>
          <p:nvPr/>
        </p:nvSpPr>
        <p:spPr>
          <a:xfrm>
            <a:off x="3699509" y="6887929"/>
            <a:ext cx="459740" cy="313055"/>
          </a:xfrm>
          <a:prstGeom prst="rect">
            <a:avLst/>
          </a:prstGeom>
        </p:spPr>
        <p:txBody>
          <a:bodyPr wrap="square" lIns="0" tIns="17145" rIns="0" bIns="0" rtlCol="0" vert="horz">
            <a:spAutoFit/>
          </a:bodyPr>
          <a:lstStyle/>
          <a:p>
            <a:pPr>
              <a:lnSpc>
                <a:spcPct val="100000"/>
              </a:lnSpc>
              <a:spcBef>
                <a:spcPts val="135"/>
              </a:spcBef>
            </a:pPr>
            <a:r>
              <a:rPr dirty="0" sz="1850" spc="-80">
                <a:latin typeface="Symbol"/>
                <a:cs typeface="Symbol"/>
              </a:rPr>
              <a:t></a:t>
            </a:r>
            <a:r>
              <a:rPr dirty="0" sz="1200" spc="5">
                <a:latin typeface="Times New Roman"/>
                <a:cs typeface="Times New Roman"/>
              </a:rPr>
              <a:t>where</a:t>
            </a:r>
            <a:endParaRPr sz="1200">
              <a:latin typeface="Times New Roman"/>
              <a:cs typeface="Times New Roman"/>
            </a:endParaRPr>
          </a:p>
        </p:txBody>
      </p:sp>
      <p:sp>
        <p:nvSpPr>
          <p:cNvPr id="31" name="object 31"/>
          <p:cNvSpPr txBox="1"/>
          <p:nvPr/>
        </p:nvSpPr>
        <p:spPr>
          <a:xfrm>
            <a:off x="3257544" y="7075706"/>
            <a:ext cx="427355" cy="133985"/>
          </a:xfrm>
          <a:prstGeom prst="rect">
            <a:avLst/>
          </a:prstGeom>
        </p:spPr>
        <p:txBody>
          <a:bodyPr wrap="square" lIns="0" tIns="13970" rIns="0" bIns="0" rtlCol="0" vert="horz">
            <a:spAutoFit/>
          </a:bodyPr>
          <a:lstStyle/>
          <a:p>
            <a:pPr>
              <a:lnSpc>
                <a:spcPct val="100000"/>
              </a:lnSpc>
              <a:spcBef>
                <a:spcPts val="110"/>
              </a:spcBef>
              <a:tabLst>
                <a:tab pos="304165" algn="l"/>
              </a:tabLst>
            </a:pPr>
            <a:r>
              <a:rPr dirty="0" sz="700" spc="45" i="1">
                <a:latin typeface="Times New Roman"/>
                <a:cs typeface="Times New Roman"/>
              </a:rPr>
              <a:t>u</a:t>
            </a:r>
            <a:r>
              <a:rPr dirty="0" sz="700" spc="5">
                <a:latin typeface="Times New Roman"/>
                <a:cs typeface="Times New Roman"/>
              </a:rPr>
              <a:t>|</a:t>
            </a:r>
            <a:r>
              <a:rPr dirty="0" sz="700" spc="5" i="1">
                <a:latin typeface="Times New Roman"/>
                <a:cs typeface="Times New Roman"/>
              </a:rPr>
              <a:t>v</a:t>
            </a:r>
            <a:r>
              <a:rPr dirty="0" sz="700" i="1">
                <a:latin typeface="Times New Roman"/>
                <a:cs typeface="Times New Roman"/>
              </a:rPr>
              <a:t>	</a:t>
            </a:r>
            <a:r>
              <a:rPr dirty="0" sz="700" spc="45" i="1">
                <a:latin typeface="Times New Roman"/>
                <a:cs typeface="Times New Roman"/>
              </a:rPr>
              <a:t>u</a:t>
            </a:r>
            <a:r>
              <a:rPr dirty="0" sz="700" spc="5">
                <a:latin typeface="Times New Roman"/>
                <a:cs typeface="Times New Roman"/>
              </a:rPr>
              <a:t>|</a:t>
            </a:r>
            <a:r>
              <a:rPr dirty="0" sz="700" spc="5" i="1">
                <a:latin typeface="Times New Roman"/>
                <a:cs typeface="Times New Roman"/>
              </a:rPr>
              <a:t>v</a:t>
            </a:r>
            <a:endParaRPr sz="700">
              <a:latin typeface="Times New Roman"/>
              <a:cs typeface="Times New Roman"/>
            </a:endParaRPr>
          </a:p>
        </p:txBody>
      </p:sp>
      <p:sp>
        <p:nvSpPr>
          <p:cNvPr id="32" name="object 32"/>
          <p:cNvSpPr txBox="1"/>
          <p:nvPr/>
        </p:nvSpPr>
        <p:spPr>
          <a:xfrm>
            <a:off x="1907299" y="6887929"/>
            <a:ext cx="1657350" cy="313055"/>
          </a:xfrm>
          <a:prstGeom prst="rect">
            <a:avLst/>
          </a:prstGeom>
        </p:spPr>
        <p:txBody>
          <a:bodyPr wrap="square" lIns="0" tIns="17145" rIns="0" bIns="0" rtlCol="0" vert="horz">
            <a:spAutoFit/>
          </a:bodyPr>
          <a:lstStyle/>
          <a:p>
            <a:pPr>
              <a:lnSpc>
                <a:spcPct val="100000"/>
              </a:lnSpc>
              <a:spcBef>
                <a:spcPts val="135"/>
              </a:spcBef>
              <a:tabLst>
                <a:tab pos="589915" algn="l"/>
                <a:tab pos="1479550" algn="l"/>
              </a:tabLst>
            </a:pPr>
            <a:r>
              <a:rPr dirty="0" sz="1200" spc="10">
                <a:latin typeface="Times New Roman"/>
                <a:cs typeface="Times New Roman"/>
              </a:rPr>
              <a:t>THEN	</a:t>
            </a:r>
            <a:r>
              <a:rPr dirty="0" sz="1200" spc="10" b="1">
                <a:latin typeface="Times New Roman"/>
                <a:cs typeface="Times New Roman"/>
              </a:rPr>
              <a:t>U </a:t>
            </a:r>
            <a:r>
              <a:rPr dirty="0" sz="1200">
                <a:latin typeface="Times New Roman"/>
                <a:cs typeface="Times New Roman"/>
              </a:rPr>
              <a:t>| </a:t>
            </a:r>
            <a:r>
              <a:rPr dirty="0" sz="1200" spc="10" b="1">
                <a:latin typeface="Times New Roman"/>
                <a:cs typeface="Times New Roman"/>
              </a:rPr>
              <a:t>V</a:t>
            </a:r>
            <a:r>
              <a:rPr dirty="0" sz="1200" spc="-50" b="1">
                <a:latin typeface="Times New Roman"/>
                <a:cs typeface="Times New Roman"/>
              </a:rPr>
              <a:t> </a:t>
            </a:r>
            <a:r>
              <a:rPr dirty="0" sz="1200" spc="10">
                <a:latin typeface="Times New Roman"/>
                <a:cs typeface="Times New Roman"/>
              </a:rPr>
              <a:t>~</a:t>
            </a:r>
            <a:r>
              <a:rPr dirty="0" sz="1200" spc="100">
                <a:latin typeface="Times New Roman"/>
                <a:cs typeface="Times New Roman"/>
              </a:rPr>
              <a:t> </a:t>
            </a:r>
            <a:r>
              <a:rPr dirty="0" sz="1200" spc="-70">
                <a:latin typeface="Times New Roman"/>
                <a:cs typeface="Times New Roman"/>
              </a:rPr>
              <a:t>N</a:t>
            </a:r>
            <a:r>
              <a:rPr dirty="0" sz="1850" spc="-70">
                <a:latin typeface="Symbol"/>
                <a:cs typeface="Symbol"/>
              </a:rPr>
              <a:t></a:t>
            </a:r>
            <a:r>
              <a:rPr dirty="0" sz="1200" spc="-70" b="1">
                <a:latin typeface="Times New Roman"/>
                <a:cs typeface="Times New Roman"/>
              </a:rPr>
              <a:t>μ	</a:t>
            </a:r>
            <a:r>
              <a:rPr dirty="0" sz="1200" spc="5">
                <a:latin typeface="Times New Roman"/>
                <a:cs typeface="Times New Roman"/>
              </a:rPr>
              <a:t>,</a:t>
            </a:r>
            <a:r>
              <a:rPr dirty="0" sz="1200" spc="-170">
                <a:latin typeface="Times New Roman"/>
                <a:cs typeface="Times New Roman"/>
              </a:rPr>
              <a:t> </a:t>
            </a:r>
            <a:r>
              <a:rPr dirty="0" sz="1200" spc="10" b="1">
                <a:latin typeface="Times New Roman"/>
                <a:cs typeface="Times New Roman"/>
              </a:rPr>
              <a:t>Σ</a:t>
            </a:r>
            <a:endParaRPr sz="1200">
              <a:latin typeface="Times New Roman"/>
              <a:cs typeface="Times New Roman"/>
            </a:endParaRPr>
          </a:p>
        </p:txBody>
      </p:sp>
      <p:sp>
        <p:nvSpPr>
          <p:cNvPr id="33" name="object 33"/>
          <p:cNvSpPr txBox="1"/>
          <p:nvPr/>
        </p:nvSpPr>
        <p:spPr>
          <a:xfrm>
            <a:off x="2293623" y="7453833"/>
            <a:ext cx="1767839" cy="237490"/>
          </a:xfrm>
          <a:prstGeom prst="rect">
            <a:avLst/>
          </a:prstGeom>
        </p:spPr>
        <p:txBody>
          <a:bodyPr wrap="square" lIns="0" tIns="15240" rIns="0" bIns="0" rtlCol="0" vert="horz">
            <a:spAutoFit/>
          </a:bodyPr>
          <a:lstStyle/>
          <a:p>
            <a:pPr algn="ctr" marR="5080">
              <a:lnSpc>
                <a:spcPts val="1125"/>
              </a:lnSpc>
              <a:spcBef>
                <a:spcPts val="120"/>
              </a:spcBef>
              <a:tabLst>
                <a:tab pos="266065" algn="l"/>
              </a:tabLst>
            </a:pPr>
            <a:r>
              <a:rPr dirty="0" sz="1200" spc="10" b="1">
                <a:latin typeface="Times New Roman"/>
                <a:cs typeface="Times New Roman"/>
              </a:rPr>
              <a:t>μ	</a:t>
            </a:r>
            <a:r>
              <a:rPr dirty="0" sz="1200" spc="10">
                <a:latin typeface="Symbol"/>
                <a:cs typeface="Symbol"/>
              </a:rPr>
              <a:t></a:t>
            </a:r>
            <a:r>
              <a:rPr dirty="0" sz="1200" spc="10">
                <a:latin typeface="Times New Roman"/>
                <a:cs typeface="Times New Roman"/>
              </a:rPr>
              <a:t> </a:t>
            </a:r>
            <a:r>
              <a:rPr dirty="0" sz="1200" spc="10" b="1">
                <a:latin typeface="Times New Roman"/>
                <a:cs typeface="Times New Roman"/>
              </a:rPr>
              <a:t>μ </a:t>
            </a:r>
            <a:r>
              <a:rPr dirty="0" sz="1200" spc="10">
                <a:latin typeface="Symbol"/>
                <a:cs typeface="Symbol"/>
              </a:rPr>
              <a:t></a:t>
            </a:r>
            <a:r>
              <a:rPr dirty="0" sz="1200" spc="10">
                <a:latin typeface="Times New Roman"/>
                <a:cs typeface="Times New Roman"/>
              </a:rPr>
              <a:t> </a:t>
            </a:r>
            <a:r>
              <a:rPr dirty="0" sz="1200" spc="40" b="1">
                <a:latin typeface="Times New Roman"/>
                <a:cs typeface="Times New Roman"/>
              </a:rPr>
              <a:t>Σ</a:t>
            </a:r>
            <a:r>
              <a:rPr dirty="0" baseline="43650" sz="1050" spc="60" i="1">
                <a:latin typeface="Times New Roman"/>
                <a:cs typeface="Times New Roman"/>
              </a:rPr>
              <a:t>T </a:t>
            </a:r>
            <a:r>
              <a:rPr dirty="0" sz="1200" spc="10" b="1">
                <a:latin typeface="Times New Roman"/>
                <a:cs typeface="Times New Roman"/>
              </a:rPr>
              <a:t>Σ </a:t>
            </a:r>
            <a:r>
              <a:rPr dirty="0" baseline="43650" sz="1050" spc="15">
                <a:latin typeface="Symbol"/>
                <a:cs typeface="Symbol"/>
              </a:rPr>
              <a:t></a:t>
            </a:r>
            <a:r>
              <a:rPr dirty="0" baseline="43650" sz="1050" spc="15">
                <a:latin typeface="Times New Roman"/>
                <a:cs typeface="Times New Roman"/>
              </a:rPr>
              <a:t>1 </a:t>
            </a:r>
            <a:r>
              <a:rPr dirty="0" sz="1200" spc="30">
                <a:latin typeface="Times New Roman"/>
                <a:cs typeface="Times New Roman"/>
              </a:rPr>
              <a:t>(</a:t>
            </a:r>
            <a:r>
              <a:rPr dirty="0" sz="1200" spc="30" b="1">
                <a:latin typeface="Times New Roman"/>
                <a:cs typeface="Times New Roman"/>
              </a:rPr>
              <a:t>V </a:t>
            </a:r>
            <a:r>
              <a:rPr dirty="0" sz="1200" spc="10">
                <a:latin typeface="Symbol"/>
                <a:cs typeface="Symbol"/>
              </a:rPr>
              <a:t></a:t>
            </a:r>
            <a:r>
              <a:rPr dirty="0" sz="1200" spc="10">
                <a:latin typeface="Times New Roman"/>
                <a:cs typeface="Times New Roman"/>
              </a:rPr>
              <a:t> </a:t>
            </a:r>
            <a:r>
              <a:rPr dirty="0" sz="1200" spc="10" b="1">
                <a:latin typeface="Times New Roman"/>
                <a:cs typeface="Times New Roman"/>
              </a:rPr>
              <a:t>μ</a:t>
            </a:r>
            <a:r>
              <a:rPr dirty="0" sz="1200" spc="-30" b="1">
                <a:latin typeface="Times New Roman"/>
                <a:cs typeface="Times New Roman"/>
              </a:rPr>
              <a:t> </a:t>
            </a:r>
            <a:r>
              <a:rPr dirty="0" sz="1200" spc="5">
                <a:latin typeface="Times New Roman"/>
                <a:cs typeface="Times New Roman"/>
              </a:rPr>
              <a:t>)</a:t>
            </a:r>
            <a:endParaRPr sz="1200">
              <a:latin typeface="Times New Roman"/>
              <a:cs typeface="Times New Roman"/>
            </a:endParaRPr>
          </a:p>
          <a:p>
            <a:pPr algn="ctr" marL="12700">
              <a:lnSpc>
                <a:spcPts val="525"/>
              </a:lnSpc>
              <a:tabLst>
                <a:tab pos="400685" algn="l"/>
                <a:tab pos="730885" algn="l"/>
                <a:tab pos="946150" algn="l"/>
                <a:tab pos="1477645" algn="l"/>
              </a:tabLst>
            </a:pPr>
            <a:r>
              <a:rPr dirty="0" sz="700" spc="15" i="1">
                <a:latin typeface="Times New Roman"/>
                <a:cs typeface="Times New Roman"/>
              </a:rPr>
              <a:t>u</a:t>
            </a:r>
            <a:r>
              <a:rPr dirty="0" sz="700" spc="15">
                <a:latin typeface="Times New Roman"/>
                <a:cs typeface="Times New Roman"/>
              </a:rPr>
              <a:t>|</a:t>
            </a:r>
            <a:r>
              <a:rPr dirty="0" sz="700" spc="15" i="1">
                <a:latin typeface="Times New Roman"/>
                <a:cs typeface="Times New Roman"/>
              </a:rPr>
              <a:t>v	</a:t>
            </a:r>
            <a:r>
              <a:rPr dirty="0" sz="700" spc="5" i="1">
                <a:latin typeface="Times New Roman"/>
                <a:cs typeface="Times New Roman"/>
              </a:rPr>
              <a:t>u	uv	vv	v</a:t>
            </a:r>
            <a:endParaRPr sz="700">
              <a:latin typeface="Times New Roman"/>
              <a:cs typeface="Times New Roman"/>
            </a:endParaRPr>
          </a:p>
        </p:txBody>
      </p:sp>
      <p:sp>
        <p:nvSpPr>
          <p:cNvPr id="34" name="object 34"/>
          <p:cNvSpPr txBox="1"/>
          <p:nvPr/>
        </p:nvSpPr>
        <p:spPr>
          <a:xfrm>
            <a:off x="2632705" y="8021066"/>
            <a:ext cx="1312545" cy="134620"/>
          </a:xfrm>
          <a:prstGeom prst="rect">
            <a:avLst/>
          </a:prstGeom>
        </p:spPr>
        <p:txBody>
          <a:bodyPr wrap="square" lIns="0" tIns="13970" rIns="0" bIns="0" rtlCol="0" vert="horz">
            <a:spAutoFit/>
          </a:bodyPr>
          <a:lstStyle/>
          <a:p>
            <a:pPr>
              <a:lnSpc>
                <a:spcPct val="100000"/>
              </a:lnSpc>
              <a:spcBef>
                <a:spcPts val="110"/>
              </a:spcBef>
              <a:tabLst>
                <a:tab pos="408305" algn="l"/>
                <a:tab pos="782320" algn="l"/>
                <a:tab pos="997585" algn="l"/>
                <a:tab pos="1213485" algn="l"/>
              </a:tabLst>
            </a:pPr>
            <a:r>
              <a:rPr dirty="0" sz="700" spc="40" i="1">
                <a:latin typeface="Times New Roman"/>
                <a:cs typeface="Times New Roman"/>
              </a:rPr>
              <a:t>u</a:t>
            </a:r>
            <a:r>
              <a:rPr dirty="0" sz="700" spc="5">
                <a:latin typeface="Times New Roman"/>
                <a:cs typeface="Times New Roman"/>
              </a:rPr>
              <a:t>|</a:t>
            </a:r>
            <a:r>
              <a:rPr dirty="0" sz="700" spc="5" i="1">
                <a:latin typeface="Times New Roman"/>
                <a:cs typeface="Times New Roman"/>
              </a:rPr>
              <a:t>v</a:t>
            </a:r>
            <a:r>
              <a:rPr dirty="0" sz="700" i="1">
                <a:latin typeface="Times New Roman"/>
                <a:cs typeface="Times New Roman"/>
              </a:rPr>
              <a:t>	</a:t>
            </a:r>
            <a:r>
              <a:rPr dirty="0" sz="700" spc="5" i="1">
                <a:latin typeface="Times New Roman"/>
                <a:cs typeface="Times New Roman"/>
              </a:rPr>
              <a:t>uu</a:t>
            </a:r>
            <a:r>
              <a:rPr dirty="0" sz="700" i="1">
                <a:latin typeface="Times New Roman"/>
                <a:cs typeface="Times New Roman"/>
              </a:rPr>
              <a:t>	</a:t>
            </a:r>
            <a:r>
              <a:rPr dirty="0" sz="700" spc="5" i="1">
                <a:latin typeface="Times New Roman"/>
                <a:cs typeface="Times New Roman"/>
              </a:rPr>
              <a:t>uv</a:t>
            </a:r>
            <a:r>
              <a:rPr dirty="0" sz="700" i="1">
                <a:latin typeface="Times New Roman"/>
                <a:cs typeface="Times New Roman"/>
              </a:rPr>
              <a:t>	</a:t>
            </a:r>
            <a:r>
              <a:rPr dirty="0" sz="700" spc="5" i="1">
                <a:latin typeface="Times New Roman"/>
                <a:cs typeface="Times New Roman"/>
              </a:rPr>
              <a:t>vv</a:t>
            </a:r>
            <a:r>
              <a:rPr dirty="0" sz="700" i="1">
                <a:latin typeface="Times New Roman"/>
                <a:cs typeface="Times New Roman"/>
              </a:rPr>
              <a:t>	</a:t>
            </a:r>
            <a:r>
              <a:rPr dirty="0" sz="700" spc="5" i="1">
                <a:latin typeface="Times New Roman"/>
                <a:cs typeface="Times New Roman"/>
              </a:rPr>
              <a:t>uv</a:t>
            </a:r>
            <a:endParaRPr sz="700">
              <a:latin typeface="Times New Roman"/>
              <a:cs typeface="Times New Roman"/>
            </a:endParaRPr>
          </a:p>
        </p:txBody>
      </p:sp>
      <p:sp>
        <p:nvSpPr>
          <p:cNvPr id="35" name="object 35"/>
          <p:cNvSpPr txBox="1"/>
          <p:nvPr/>
        </p:nvSpPr>
        <p:spPr>
          <a:xfrm>
            <a:off x="1584197" y="7917433"/>
            <a:ext cx="2303145" cy="903605"/>
          </a:xfrm>
          <a:prstGeom prst="rect">
            <a:avLst/>
          </a:prstGeom>
        </p:spPr>
        <p:txBody>
          <a:bodyPr wrap="square" lIns="0" tIns="15875" rIns="0" bIns="0" rtlCol="0" vert="horz">
            <a:spAutoFit/>
          </a:bodyPr>
          <a:lstStyle/>
          <a:p>
            <a:pPr marL="935990">
              <a:lnSpc>
                <a:spcPct val="100000"/>
              </a:lnSpc>
              <a:spcBef>
                <a:spcPts val="125"/>
              </a:spcBef>
              <a:tabLst>
                <a:tab pos="1214755" algn="l"/>
                <a:tab pos="1598930" algn="l"/>
              </a:tabLst>
            </a:pPr>
            <a:r>
              <a:rPr dirty="0" sz="1200" spc="15" b="1">
                <a:latin typeface="Times New Roman"/>
                <a:cs typeface="Times New Roman"/>
              </a:rPr>
              <a:t>Σ	</a:t>
            </a:r>
            <a:r>
              <a:rPr dirty="0" sz="1200" spc="10">
                <a:latin typeface="Symbol"/>
                <a:cs typeface="Symbol"/>
              </a:rPr>
              <a:t></a:t>
            </a:r>
            <a:r>
              <a:rPr dirty="0" sz="1200" spc="45">
                <a:latin typeface="Times New Roman"/>
                <a:cs typeface="Times New Roman"/>
              </a:rPr>
              <a:t> </a:t>
            </a:r>
            <a:r>
              <a:rPr dirty="0" sz="1200" spc="15" b="1">
                <a:latin typeface="Times New Roman"/>
                <a:cs typeface="Times New Roman"/>
              </a:rPr>
              <a:t>Σ	</a:t>
            </a:r>
            <a:r>
              <a:rPr dirty="0" sz="1200" spc="10">
                <a:latin typeface="Symbol"/>
                <a:cs typeface="Symbol"/>
              </a:rPr>
              <a:t></a:t>
            </a:r>
            <a:r>
              <a:rPr dirty="0" sz="1200" spc="10">
                <a:latin typeface="Times New Roman"/>
                <a:cs typeface="Times New Roman"/>
              </a:rPr>
              <a:t> </a:t>
            </a:r>
            <a:r>
              <a:rPr dirty="0" sz="1200" spc="40" b="1">
                <a:latin typeface="Times New Roman"/>
                <a:cs typeface="Times New Roman"/>
              </a:rPr>
              <a:t>Σ</a:t>
            </a:r>
            <a:r>
              <a:rPr dirty="0" baseline="43650" sz="1050" spc="60" i="1">
                <a:latin typeface="Times New Roman"/>
                <a:cs typeface="Times New Roman"/>
              </a:rPr>
              <a:t>T </a:t>
            </a:r>
            <a:r>
              <a:rPr dirty="0" sz="1200" spc="15" b="1">
                <a:latin typeface="Times New Roman"/>
                <a:cs typeface="Times New Roman"/>
              </a:rPr>
              <a:t>Σ</a:t>
            </a:r>
            <a:r>
              <a:rPr dirty="0" sz="1200" spc="-90" b="1">
                <a:latin typeface="Times New Roman"/>
                <a:cs typeface="Times New Roman"/>
              </a:rPr>
              <a:t> </a:t>
            </a:r>
            <a:r>
              <a:rPr dirty="0" baseline="43650" sz="1050" spc="37">
                <a:latin typeface="Symbol"/>
                <a:cs typeface="Symbol"/>
              </a:rPr>
              <a:t></a:t>
            </a:r>
            <a:r>
              <a:rPr dirty="0" baseline="43650" sz="1050" spc="37">
                <a:latin typeface="Times New Roman"/>
                <a:cs typeface="Times New Roman"/>
              </a:rPr>
              <a:t>1</a:t>
            </a:r>
            <a:r>
              <a:rPr dirty="0" sz="1200" spc="25" b="1">
                <a:latin typeface="Times New Roman"/>
                <a:cs typeface="Times New Roman"/>
              </a:rPr>
              <a:t>Σ</a:t>
            </a:r>
            <a:endParaRPr sz="1200">
              <a:latin typeface="Times New Roman"/>
              <a:cs typeface="Times New Roman"/>
            </a:endParaRPr>
          </a:p>
          <a:p>
            <a:pPr>
              <a:lnSpc>
                <a:spcPct val="100000"/>
              </a:lnSpc>
            </a:pPr>
            <a:endParaRPr sz="1500">
              <a:latin typeface="Times New Roman"/>
              <a:cs typeface="Times New Roman"/>
            </a:endParaRPr>
          </a:p>
          <a:p>
            <a:pPr>
              <a:lnSpc>
                <a:spcPct val="100000"/>
              </a:lnSpc>
            </a:pPr>
            <a:endParaRPr sz="1500">
              <a:latin typeface="Times New Roman"/>
              <a:cs typeface="Times New Roman"/>
            </a:endParaRPr>
          </a:p>
          <a:p>
            <a:pPr>
              <a:lnSpc>
                <a:spcPct val="100000"/>
              </a:lnSpc>
              <a:spcBef>
                <a:spcPts val="15"/>
              </a:spcBef>
            </a:pPr>
            <a:endParaRPr sz="1250">
              <a:latin typeface="Times New Roman"/>
              <a:cs typeface="Times New Roman"/>
            </a:endParaRPr>
          </a:p>
          <a:p>
            <a:pPr marL="38100">
              <a:lnSpc>
                <a:spcPct val="100000"/>
              </a:lnSpc>
              <a:spcBef>
                <a:spcPts val="5"/>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 </a:t>
            </a:r>
            <a:r>
              <a:rPr dirty="0" sz="450" spc="-5">
                <a:solidFill>
                  <a:srgbClr val="1B1B1B"/>
                </a:solidFill>
                <a:latin typeface="Tahoma"/>
                <a:cs typeface="Tahoma"/>
              </a:rPr>
              <a:t>Moore</a:t>
            </a:r>
            <a:endParaRPr sz="450">
              <a:latin typeface="Tahoma"/>
              <a:cs typeface="Tahoma"/>
            </a:endParaRPr>
          </a:p>
        </p:txBody>
      </p:sp>
      <p:sp>
        <p:nvSpPr>
          <p:cNvPr id="36" name="object 36"/>
          <p:cNvSpPr/>
          <p:nvPr/>
        </p:nvSpPr>
        <p:spPr>
          <a:xfrm>
            <a:off x="4267199" y="6507479"/>
            <a:ext cx="1794523" cy="1559052"/>
          </a:xfrm>
          <a:prstGeom prst="rect">
            <a:avLst/>
          </a:prstGeom>
          <a:blipFill>
            <a:blip r:embed="rId2" cstate="print"/>
            <a:stretch>
              <a:fillRect/>
            </a:stretch>
          </a:blipFill>
        </p:spPr>
        <p:txBody>
          <a:bodyPr wrap="square" lIns="0" tIns="0" rIns="0" bIns="0" rtlCol="0"/>
          <a:lstStyle/>
          <a:p/>
        </p:txBody>
      </p:sp>
      <p:sp>
        <p:nvSpPr>
          <p:cNvPr id="37" name="object 37"/>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38" name="object 38"/>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10</a:t>
            </a:fld>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926835" y="4549394"/>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45</a:t>
            </a:r>
            <a:endParaRPr sz="450">
              <a:latin typeface="Tahoma"/>
              <a:cs typeface="Tahoma"/>
            </a:endParaRPr>
          </a:p>
        </p:txBody>
      </p:sp>
      <p:sp>
        <p:nvSpPr>
          <p:cNvPr id="3" name="object 3"/>
          <p:cNvSpPr txBox="1"/>
          <p:nvPr/>
        </p:nvSpPr>
        <p:spPr>
          <a:xfrm>
            <a:off x="2807205" y="1344645"/>
            <a:ext cx="62865" cy="181610"/>
          </a:xfrm>
          <a:prstGeom prst="rect">
            <a:avLst/>
          </a:prstGeom>
        </p:spPr>
        <p:txBody>
          <a:bodyPr wrap="square" lIns="0" tIns="15875" rIns="0" bIns="0" rtlCol="0" vert="horz">
            <a:spAutoFit/>
          </a:bodyPr>
          <a:lstStyle/>
          <a:p>
            <a:pPr>
              <a:lnSpc>
                <a:spcPct val="100000"/>
              </a:lnSpc>
              <a:spcBef>
                <a:spcPts val="125"/>
              </a:spcBef>
            </a:pPr>
            <a:r>
              <a:rPr dirty="0" sz="1000" spc="-345">
                <a:latin typeface="Symbol"/>
                <a:cs typeface="Symbol"/>
              </a:rPr>
              <a:t>⎜</a:t>
            </a:r>
            <a:endParaRPr sz="1000">
              <a:latin typeface="Symbol"/>
              <a:cs typeface="Symbol"/>
            </a:endParaRPr>
          </a:p>
        </p:txBody>
      </p:sp>
      <p:sp>
        <p:nvSpPr>
          <p:cNvPr id="4" name="object 4"/>
          <p:cNvSpPr txBox="1"/>
          <p:nvPr/>
        </p:nvSpPr>
        <p:spPr>
          <a:xfrm>
            <a:off x="2972565" y="1443805"/>
            <a:ext cx="55244" cy="116839"/>
          </a:xfrm>
          <a:prstGeom prst="rect">
            <a:avLst/>
          </a:prstGeom>
        </p:spPr>
        <p:txBody>
          <a:bodyPr wrap="square" lIns="0" tIns="12065" rIns="0" bIns="0" rtlCol="0" vert="horz">
            <a:spAutoFit/>
          </a:bodyPr>
          <a:lstStyle/>
          <a:p>
            <a:pPr>
              <a:lnSpc>
                <a:spcPct val="100000"/>
              </a:lnSpc>
              <a:spcBef>
                <a:spcPts val="95"/>
              </a:spcBef>
            </a:pPr>
            <a:r>
              <a:rPr dirty="0" sz="600" spc="-5" i="1">
                <a:latin typeface="Times New Roman"/>
                <a:cs typeface="Times New Roman"/>
              </a:rPr>
              <a:t>T</a:t>
            </a:r>
            <a:endParaRPr sz="600">
              <a:latin typeface="Times New Roman"/>
              <a:cs typeface="Times New Roman"/>
            </a:endParaRPr>
          </a:p>
        </p:txBody>
      </p:sp>
      <p:sp>
        <p:nvSpPr>
          <p:cNvPr id="5" name="object 5"/>
          <p:cNvSpPr txBox="1"/>
          <p:nvPr/>
        </p:nvSpPr>
        <p:spPr>
          <a:xfrm>
            <a:off x="1930652" y="1492459"/>
            <a:ext cx="1155065" cy="181610"/>
          </a:xfrm>
          <a:prstGeom prst="rect">
            <a:avLst/>
          </a:prstGeom>
        </p:spPr>
        <p:txBody>
          <a:bodyPr wrap="square" lIns="0" tIns="15875" rIns="0" bIns="0" rtlCol="0" vert="horz">
            <a:spAutoFit/>
          </a:bodyPr>
          <a:lstStyle/>
          <a:p>
            <a:pPr marL="25400">
              <a:lnSpc>
                <a:spcPct val="100000"/>
              </a:lnSpc>
              <a:spcBef>
                <a:spcPts val="125"/>
              </a:spcBef>
              <a:tabLst>
                <a:tab pos="206375" algn="l"/>
                <a:tab pos="498475" algn="l"/>
              </a:tabLst>
            </a:pPr>
            <a:r>
              <a:rPr dirty="0" baseline="5555" sz="1500" spc="-517">
                <a:latin typeface="Symbol"/>
                <a:cs typeface="Symbol"/>
              </a:rPr>
              <a:t>⎝</a:t>
            </a:r>
            <a:r>
              <a:rPr dirty="0" baseline="5555" sz="1500" spc="-517">
                <a:latin typeface="Times New Roman"/>
                <a:cs typeface="Times New Roman"/>
              </a:rPr>
              <a:t>	</a:t>
            </a:r>
            <a:r>
              <a:rPr dirty="0" baseline="5555" sz="1500" spc="-517">
                <a:latin typeface="Symbol"/>
                <a:cs typeface="Symbol"/>
              </a:rPr>
              <a:t>⎠</a:t>
            </a:r>
            <a:r>
              <a:rPr dirty="0" baseline="5555" sz="1500" spc="-517">
                <a:latin typeface="Times New Roman"/>
                <a:cs typeface="Times New Roman"/>
              </a:rPr>
              <a:t>	</a:t>
            </a:r>
            <a:r>
              <a:rPr dirty="0" sz="1000" spc="-290">
                <a:latin typeface="Symbol"/>
                <a:cs typeface="Symbol"/>
              </a:rPr>
              <a:t>⎝</a:t>
            </a:r>
            <a:r>
              <a:rPr dirty="0" baseline="5555" sz="1500" spc="-434">
                <a:latin typeface="Symbol"/>
                <a:cs typeface="Symbol"/>
              </a:rPr>
              <a:t>⎝</a:t>
            </a:r>
            <a:r>
              <a:rPr dirty="0" baseline="5555" sz="1500" spc="780">
                <a:latin typeface="Times New Roman"/>
                <a:cs typeface="Times New Roman"/>
              </a:rPr>
              <a:t> </a:t>
            </a:r>
            <a:r>
              <a:rPr dirty="0" baseline="9259" sz="900" spc="-7" i="1">
                <a:latin typeface="Times New Roman"/>
                <a:cs typeface="Times New Roman"/>
              </a:rPr>
              <a:t>v</a:t>
            </a:r>
            <a:r>
              <a:rPr dirty="0" baseline="9259" sz="900" spc="104" i="1">
                <a:latin typeface="Times New Roman"/>
                <a:cs typeface="Times New Roman"/>
              </a:rPr>
              <a:t> </a:t>
            </a:r>
            <a:r>
              <a:rPr dirty="0" baseline="5555" sz="1500" spc="-517">
                <a:latin typeface="Symbol"/>
                <a:cs typeface="Symbol"/>
              </a:rPr>
              <a:t>⎠</a:t>
            </a:r>
            <a:r>
              <a:rPr dirty="0" baseline="5555" sz="1500" spc="165">
                <a:latin typeface="Times New Roman"/>
                <a:cs typeface="Times New Roman"/>
              </a:rPr>
              <a:t> </a:t>
            </a:r>
            <a:r>
              <a:rPr dirty="0" baseline="5555" sz="1500" spc="-517">
                <a:latin typeface="Symbol"/>
                <a:cs typeface="Symbol"/>
              </a:rPr>
              <a:t>⎝</a:t>
            </a:r>
            <a:r>
              <a:rPr dirty="0" baseline="5555" sz="1500" spc="209">
                <a:latin typeface="Times New Roman"/>
                <a:cs typeface="Times New Roman"/>
              </a:rPr>
              <a:t> </a:t>
            </a:r>
            <a:r>
              <a:rPr dirty="0" baseline="9259" sz="900" spc="-209" i="1">
                <a:latin typeface="Times New Roman"/>
                <a:cs typeface="Times New Roman"/>
              </a:rPr>
              <a:t>uv</a:t>
            </a:r>
            <a:endParaRPr baseline="9259" sz="900">
              <a:latin typeface="Times New Roman"/>
              <a:cs typeface="Times New Roman"/>
            </a:endParaRPr>
          </a:p>
        </p:txBody>
      </p:sp>
      <p:sp>
        <p:nvSpPr>
          <p:cNvPr id="6" name="object 6"/>
          <p:cNvSpPr txBox="1"/>
          <p:nvPr/>
        </p:nvSpPr>
        <p:spPr>
          <a:xfrm>
            <a:off x="3175758" y="1261581"/>
            <a:ext cx="370840" cy="181610"/>
          </a:xfrm>
          <a:prstGeom prst="rect">
            <a:avLst/>
          </a:prstGeom>
        </p:spPr>
        <p:txBody>
          <a:bodyPr wrap="square" lIns="0" tIns="15875" rIns="0" bIns="0" rtlCol="0" vert="horz">
            <a:spAutoFit/>
          </a:bodyPr>
          <a:lstStyle/>
          <a:p>
            <a:pPr marL="25400">
              <a:lnSpc>
                <a:spcPct val="100000"/>
              </a:lnSpc>
              <a:spcBef>
                <a:spcPts val="125"/>
              </a:spcBef>
            </a:pPr>
            <a:r>
              <a:rPr dirty="0" baseline="2777" sz="1500" spc="37" b="1">
                <a:latin typeface="Times New Roman"/>
                <a:cs typeface="Times New Roman"/>
              </a:rPr>
              <a:t>Σ</a:t>
            </a:r>
            <a:r>
              <a:rPr dirty="0" baseline="-18518" sz="900" spc="37" i="1">
                <a:latin typeface="Times New Roman"/>
                <a:cs typeface="Times New Roman"/>
              </a:rPr>
              <a:t>uv</a:t>
            </a:r>
            <a:r>
              <a:rPr dirty="0" baseline="-18518" sz="900" spc="7" i="1">
                <a:latin typeface="Times New Roman"/>
                <a:cs typeface="Times New Roman"/>
              </a:rPr>
              <a:t> </a:t>
            </a:r>
            <a:r>
              <a:rPr dirty="0" sz="1000" spc="-434">
                <a:latin typeface="Symbol"/>
                <a:cs typeface="Symbol"/>
              </a:rPr>
              <a:t>⎞</a:t>
            </a:r>
            <a:r>
              <a:rPr dirty="0" baseline="5555" sz="1500" spc="-652">
                <a:latin typeface="Symbol"/>
                <a:cs typeface="Symbol"/>
              </a:rPr>
              <a:t>⎞</a:t>
            </a:r>
            <a:endParaRPr baseline="5555" sz="1500">
              <a:latin typeface="Symbol"/>
              <a:cs typeface="Symbol"/>
            </a:endParaRPr>
          </a:p>
        </p:txBody>
      </p:sp>
      <p:sp>
        <p:nvSpPr>
          <p:cNvPr id="7" name="object 7"/>
          <p:cNvSpPr txBox="1"/>
          <p:nvPr/>
        </p:nvSpPr>
        <p:spPr>
          <a:xfrm>
            <a:off x="2024643" y="1449043"/>
            <a:ext cx="1276985" cy="181610"/>
          </a:xfrm>
          <a:prstGeom prst="rect">
            <a:avLst/>
          </a:prstGeom>
        </p:spPr>
        <p:txBody>
          <a:bodyPr wrap="square" lIns="0" tIns="15875" rIns="0" bIns="0" rtlCol="0" vert="horz">
            <a:spAutoFit/>
          </a:bodyPr>
          <a:lstStyle/>
          <a:p>
            <a:pPr>
              <a:lnSpc>
                <a:spcPct val="100000"/>
              </a:lnSpc>
              <a:spcBef>
                <a:spcPts val="125"/>
              </a:spcBef>
              <a:tabLst>
                <a:tab pos="535305" algn="l"/>
                <a:tab pos="855344" algn="l"/>
                <a:tab pos="1178560" algn="l"/>
              </a:tabLst>
            </a:pPr>
            <a:r>
              <a:rPr dirty="0" sz="1000" spc="15" b="1">
                <a:latin typeface="Times New Roman"/>
                <a:cs typeface="Times New Roman"/>
              </a:rPr>
              <a:t>V</a:t>
            </a:r>
            <a:r>
              <a:rPr dirty="0" sz="1000" spc="15" b="1">
                <a:latin typeface="Times New Roman"/>
                <a:cs typeface="Times New Roman"/>
              </a:rPr>
              <a:t>	</a:t>
            </a:r>
            <a:r>
              <a:rPr dirty="0" sz="1000" spc="10" b="1">
                <a:latin typeface="Times New Roman"/>
                <a:cs typeface="Times New Roman"/>
              </a:rPr>
              <a:t>μ</a:t>
            </a:r>
            <a:r>
              <a:rPr dirty="0" sz="1000" spc="10" b="1">
                <a:latin typeface="Times New Roman"/>
                <a:cs typeface="Times New Roman"/>
              </a:rPr>
              <a:t>	</a:t>
            </a:r>
            <a:r>
              <a:rPr dirty="0" sz="1000" spc="15" b="1">
                <a:latin typeface="Times New Roman"/>
                <a:cs typeface="Times New Roman"/>
              </a:rPr>
              <a:t>Σ</a:t>
            </a:r>
            <a:r>
              <a:rPr dirty="0" sz="1000" spc="15" b="1">
                <a:latin typeface="Times New Roman"/>
                <a:cs typeface="Times New Roman"/>
              </a:rPr>
              <a:t>	</a:t>
            </a:r>
            <a:r>
              <a:rPr dirty="0" sz="1000" spc="15" b="1">
                <a:latin typeface="Times New Roman"/>
                <a:cs typeface="Times New Roman"/>
              </a:rPr>
              <a:t>Σ</a:t>
            </a:r>
            <a:endParaRPr sz="1000">
              <a:latin typeface="Times New Roman"/>
              <a:cs typeface="Times New Roman"/>
            </a:endParaRPr>
          </a:p>
        </p:txBody>
      </p:sp>
      <p:sp>
        <p:nvSpPr>
          <p:cNvPr id="8" name="object 8"/>
          <p:cNvSpPr txBox="1"/>
          <p:nvPr/>
        </p:nvSpPr>
        <p:spPr>
          <a:xfrm>
            <a:off x="1930652" y="1263142"/>
            <a:ext cx="1155700" cy="181610"/>
          </a:xfrm>
          <a:prstGeom prst="rect">
            <a:avLst/>
          </a:prstGeom>
        </p:spPr>
        <p:txBody>
          <a:bodyPr wrap="square" lIns="0" tIns="15875" rIns="0" bIns="0" rtlCol="0" vert="horz">
            <a:spAutoFit/>
          </a:bodyPr>
          <a:lstStyle/>
          <a:p>
            <a:pPr marL="25400">
              <a:lnSpc>
                <a:spcPct val="100000"/>
              </a:lnSpc>
              <a:spcBef>
                <a:spcPts val="125"/>
              </a:spcBef>
              <a:tabLst>
                <a:tab pos="498475" algn="l"/>
              </a:tabLst>
            </a:pPr>
            <a:r>
              <a:rPr dirty="0" sz="1000" spc="-345">
                <a:latin typeface="Symbol"/>
                <a:cs typeface="Symbol"/>
              </a:rPr>
              <a:t>⎛</a:t>
            </a:r>
            <a:r>
              <a:rPr dirty="0" sz="1000" spc="-100">
                <a:latin typeface="Times New Roman"/>
                <a:cs typeface="Times New Roman"/>
              </a:rPr>
              <a:t> </a:t>
            </a:r>
            <a:r>
              <a:rPr dirty="0" baseline="2777" sz="1500" spc="22" b="1">
                <a:latin typeface="Times New Roman"/>
                <a:cs typeface="Times New Roman"/>
              </a:rPr>
              <a:t>U</a:t>
            </a:r>
            <a:r>
              <a:rPr dirty="0" baseline="2777" sz="1500" spc="-165" b="1">
                <a:latin typeface="Times New Roman"/>
                <a:cs typeface="Times New Roman"/>
              </a:rPr>
              <a:t> </a:t>
            </a:r>
            <a:r>
              <a:rPr dirty="0" sz="1000" spc="-345">
                <a:latin typeface="Symbol"/>
                <a:cs typeface="Symbol"/>
              </a:rPr>
              <a:t>⎞</a:t>
            </a:r>
            <a:r>
              <a:rPr dirty="0" sz="1000" spc="-345">
                <a:latin typeface="Times New Roman"/>
                <a:cs typeface="Times New Roman"/>
              </a:rPr>
              <a:t>	</a:t>
            </a:r>
            <a:r>
              <a:rPr dirty="0" baseline="5555" sz="1500" spc="-434">
                <a:latin typeface="Symbol"/>
                <a:cs typeface="Symbol"/>
              </a:rPr>
              <a:t>⎛</a:t>
            </a:r>
            <a:r>
              <a:rPr dirty="0" sz="1000" spc="-290">
                <a:latin typeface="Symbol"/>
                <a:cs typeface="Symbol"/>
              </a:rPr>
              <a:t>⎛</a:t>
            </a:r>
            <a:r>
              <a:rPr dirty="0" sz="1000" spc="-150">
                <a:latin typeface="Times New Roman"/>
                <a:cs typeface="Times New Roman"/>
              </a:rPr>
              <a:t> </a:t>
            </a:r>
            <a:r>
              <a:rPr dirty="0" baseline="5555" sz="1500" spc="67" b="1">
                <a:latin typeface="Times New Roman"/>
                <a:cs typeface="Times New Roman"/>
              </a:rPr>
              <a:t>μ</a:t>
            </a:r>
            <a:r>
              <a:rPr dirty="0" baseline="-13888" sz="900" spc="67" i="1">
                <a:latin typeface="Times New Roman"/>
                <a:cs typeface="Times New Roman"/>
              </a:rPr>
              <a:t>u</a:t>
            </a:r>
            <a:r>
              <a:rPr dirty="0" baseline="-13888" sz="900" spc="89" i="1">
                <a:latin typeface="Times New Roman"/>
                <a:cs typeface="Times New Roman"/>
              </a:rPr>
              <a:t> </a:t>
            </a:r>
            <a:r>
              <a:rPr dirty="0" sz="1000" spc="-345">
                <a:latin typeface="Symbol"/>
                <a:cs typeface="Symbol"/>
              </a:rPr>
              <a:t>⎞</a:t>
            </a:r>
            <a:r>
              <a:rPr dirty="0" sz="1000" spc="100">
                <a:latin typeface="Times New Roman"/>
                <a:cs typeface="Times New Roman"/>
              </a:rPr>
              <a:t> </a:t>
            </a:r>
            <a:r>
              <a:rPr dirty="0" sz="1000" spc="-345">
                <a:latin typeface="Symbol"/>
                <a:cs typeface="Symbol"/>
              </a:rPr>
              <a:t>⎛</a:t>
            </a:r>
            <a:r>
              <a:rPr dirty="0" sz="1000" spc="-110">
                <a:latin typeface="Times New Roman"/>
                <a:cs typeface="Times New Roman"/>
              </a:rPr>
              <a:t> </a:t>
            </a:r>
            <a:r>
              <a:rPr dirty="0" baseline="5555" sz="1500" spc="-359" b="1">
                <a:latin typeface="Times New Roman"/>
                <a:cs typeface="Times New Roman"/>
              </a:rPr>
              <a:t>Σ</a:t>
            </a:r>
            <a:r>
              <a:rPr dirty="0" baseline="-13888" sz="900" spc="-359" i="1">
                <a:latin typeface="Times New Roman"/>
                <a:cs typeface="Times New Roman"/>
              </a:rPr>
              <a:t>uu</a:t>
            </a:r>
            <a:endParaRPr baseline="-13888" sz="900">
              <a:latin typeface="Times New Roman"/>
              <a:cs typeface="Times New Roman"/>
            </a:endParaRPr>
          </a:p>
        </p:txBody>
      </p:sp>
      <p:sp>
        <p:nvSpPr>
          <p:cNvPr id="9" name="object 9"/>
          <p:cNvSpPr txBox="1"/>
          <p:nvPr/>
        </p:nvSpPr>
        <p:spPr>
          <a:xfrm>
            <a:off x="1689905" y="1349226"/>
            <a:ext cx="1141095" cy="181610"/>
          </a:xfrm>
          <a:prstGeom prst="rect">
            <a:avLst/>
          </a:prstGeom>
        </p:spPr>
        <p:txBody>
          <a:bodyPr wrap="square" lIns="0" tIns="15875" rIns="0" bIns="0" rtlCol="0" vert="horz">
            <a:spAutoFit/>
          </a:bodyPr>
          <a:lstStyle/>
          <a:p>
            <a:pPr marL="25400">
              <a:lnSpc>
                <a:spcPct val="100000"/>
              </a:lnSpc>
              <a:spcBef>
                <a:spcPts val="125"/>
              </a:spcBef>
              <a:tabLst>
                <a:tab pos="447040" algn="l"/>
                <a:tab pos="1018540" algn="l"/>
              </a:tabLst>
            </a:pPr>
            <a:r>
              <a:rPr dirty="0" sz="1000" spc="10">
                <a:latin typeface="Times New Roman"/>
                <a:cs typeface="Times New Roman"/>
              </a:rPr>
              <a:t>IF</a:t>
            </a:r>
            <a:r>
              <a:rPr dirty="0" sz="1000" spc="10">
                <a:latin typeface="Times New Roman"/>
                <a:cs typeface="Times New Roman"/>
              </a:rPr>
              <a:t>   </a:t>
            </a:r>
            <a:r>
              <a:rPr dirty="0" sz="1000" spc="-15">
                <a:latin typeface="Times New Roman"/>
                <a:cs typeface="Times New Roman"/>
              </a:rPr>
              <a:t> </a:t>
            </a:r>
            <a:r>
              <a:rPr dirty="0" sz="1000" spc="-345">
                <a:latin typeface="Symbol"/>
                <a:cs typeface="Symbol"/>
              </a:rPr>
              <a:t>⎜</a:t>
            </a:r>
            <a:r>
              <a:rPr dirty="0" sz="1000">
                <a:latin typeface="Times New Roman"/>
                <a:cs typeface="Times New Roman"/>
              </a:rPr>
              <a:t>	</a:t>
            </a:r>
            <a:r>
              <a:rPr dirty="0" sz="1000" spc="-345">
                <a:latin typeface="Symbol"/>
                <a:cs typeface="Symbol"/>
              </a:rPr>
              <a:t>⎟</a:t>
            </a:r>
            <a:r>
              <a:rPr dirty="0" sz="1000" spc="-20">
                <a:latin typeface="Times New Roman"/>
                <a:cs typeface="Times New Roman"/>
              </a:rPr>
              <a:t> </a:t>
            </a:r>
            <a:r>
              <a:rPr dirty="0" sz="1000" spc="10">
                <a:latin typeface="Times New Roman"/>
                <a:cs typeface="Times New Roman"/>
              </a:rPr>
              <a:t>~</a:t>
            </a:r>
            <a:r>
              <a:rPr dirty="0" sz="1000" spc="80">
                <a:latin typeface="Times New Roman"/>
                <a:cs typeface="Times New Roman"/>
              </a:rPr>
              <a:t> </a:t>
            </a:r>
            <a:r>
              <a:rPr dirty="0" sz="1000" spc="60">
                <a:latin typeface="Times New Roman"/>
                <a:cs typeface="Times New Roman"/>
              </a:rPr>
              <a:t>N</a:t>
            </a:r>
            <a:r>
              <a:rPr dirty="0" baseline="5555" sz="1500" spc="-352">
                <a:latin typeface="Symbol"/>
                <a:cs typeface="Symbol"/>
              </a:rPr>
              <a:t>⎜</a:t>
            </a:r>
            <a:r>
              <a:rPr dirty="0" baseline="2777" sz="1500" spc="-517">
                <a:latin typeface="Symbol"/>
                <a:cs typeface="Symbol"/>
              </a:rPr>
              <a:t>⎜</a:t>
            </a:r>
            <a:r>
              <a:rPr dirty="0" baseline="2777" sz="1500">
                <a:latin typeface="Times New Roman"/>
                <a:cs typeface="Times New Roman"/>
              </a:rPr>
              <a:t>	</a:t>
            </a:r>
            <a:r>
              <a:rPr dirty="0" baseline="2777" sz="1500" spc="-509">
                <a:latin typeface="Symbol"/>
                <a:cs typeface="Symbol"/>
              </a:rPr>
              <a:t>⎟</a:t>
            </a:r>
            <a:r>
              <a:rPr dirty="0" sz="1000" spc="5">
                <a:latin typeface="Times New Roman"/>
                <a:cs typeface="Times New Roman"/>
              </a:rPr>
              <a:t>,</a:t>
            </a:r>
            <a:endParaRPr sz="1000">
              <a:latin typeface="Times New Roman"/>
              <a:cs typeface="Times New Roman"/>
            </a:endParaRPr>
          </a:p>
        </p:txBody>
      </p:sp>
      <p:sp>
        <p:nvSpPr>
          <p:cNvPr id="10" name="object 10"/>
          <p:cNvSpPr txBox="1"/>
          <p:nvPr/>
        </p:nvSpPr>
        <p:spPr>
          <a:xfrm>
            <a:off x="3199638" y="1674891"/>
            <a:ext cx="389255" cy="267335"/>
          </a:xfrm>
          <a:prstGeom prst="rect">
            <a:avLst/>
          </a:prstGeom>
        </p:spPr>
        <p:txBody>
          <a:bodyPr wrap="square" lIns="0" tIns="17145" rIns="0" bIns="0" rtlCol="0" vert="horz">
            <a:spAutoFit/>
          </a:bodyPr>
          <a:lstStyle/>
          <a:p>
            <a:pPr>
              <a:lnSpc>
                <a:spcPct val="100000"/>
              </a:lnSpc>
              <a:spcBef>
                <a:spcPts val="135"/>
              </a:spcBef>
            </a:pPr>
            <a:r>
              <a:rPr dirty="0" sz="1550" spc="-65">
                <a:latin typeface="Symbol"/>
                <a:cs typeface="Symbol"/>
              </a:rPr>
              <a:t></a:t>
            </a:r>
            <a:r>
              <a:rPr dirty="0" sz="1000" spc="10">
                <a:latin typeface="Times New Roman"/>
                <a:cs typeface="Times New Roman"/>
              </a:rPr>
              <a:t>where</a:t>
            </a:r>
            <a:endParaRPr sz="1000">
              <a:latin typeface="Times New Roman"/>
              <a:cs typeface="Times New Roman"/>
            </a:endParaRPr>
          </a:p>
        </p:txBody>
      </p:sp>
      <p:sp>
        <p:nvSpPr>
          <p:cNvPr id="11" name="object 11"/>
          <p:cNvSpPr txBox="1"/>
          <p:nvPr/>
        </p:nvSpPr>
        <p:spPr>
          <a:xfrm>
            <a:off x="2827780" y="1832984"/>
            <a:ext cx="361315" cy="116839"/>
          </a:xfrm>
          <a:prstGeom prst="rect">
            <a:avLst/>
          </a:prstGeom>
        </p:spPr>
        <p:txBody>
          <a:bodyPr wrap="square" lIns="0" tIns="12700" rIns="0" bIns="0" rtlCol="0" vert="horz">
            <a:spAutoFit/>
          </a:bodyPr>
          <a:lstStyle/>
          <a:p>
            <a:pPr>
              <a:lnSpc>
                <a:spcPct val="100000"/>
              </a:lnSpc>
              <a:spcBef>
                <a:spcPts val="100"/>
              </a:spcBef>
              <a:tabLst>
                <a:tab pos="256540" algn="l"/>
              </a:tabLst>
            </a:pPr>
            <a:r>
              <a:rPr dirty="0" sz="600" spc="35" i="1">
                <a:latin typeface="Times New Roman"/>
                <a:cs typeface="Times New Roman"/>
              </a:rPr>
              <a:t>u</a:t>
            </a:r>
            <a:r>
              <a:rPr dirty="0" sz="600">
                <a:latin typeface="Times New Roman"/>
                <a:cs typeface="Times New Roman"/>
              </a:rPr>
              <a:t>|</a:t>
            </a:r>
            <a:r>
              <a:rPr dirty="0" sz="600" i="1">
                <a:latin typeface="Times New Roman"/>
                <a:cs typeface="Times New Roman"/>
              </a:rPr>
              <a:t>v	</a:t>
            </a:r>
            <a:r>
              <a:rPr dirty="0" sz="600" spc="30" i="1">
                <a:latin typeface="Times New Roman"/>
                <a:cs typeface="Times New Roman"/>
              </a:rPr>
              <a:t>u</a:t>
            </a:r>
            <a:r>
              <a:rPr dirty="0" sz="600">
                <a:latin typeface="Times New Roman"/>
                <a:cs typeface="Times New Roman"/>
              </a:rPr>
              <a:t>|</a:t>
            </a:r>
            <a:r>
              <a:rPr dirty="0" sz="600" i="1">
                <a:latin typeface="Times New Roman"/>
                <a:cs typeface="Times New Roman"/>
              </a:rPr>
              <a:t>v</a:t>
            </a:r>
            <a:endParaRPr sz="600">
              <a:latin typeface="Times New Roman"/>
              <a:cs typeface="Times New Roman"/>
            </a:endParaRPr>
          </a:p>
        </p:txBody>
      </p:sp>
      <p:sp>
        <p:nvSpPr>
          <p:cNvPr id="12" name="object 12"/>
          <p:cNvSpPr txBox="1"/>
          <p:nvPr/>
        </p:nvSpPr>
        <p:spPr>
          <a:xfrm>
            <a:off x="1690871" y="1674891"/>
            <a:ext cx="1397635" cy="267335"/>
          </a:xfrm>
          <a:prstGeom prst="rect">
            <a:avLst/>
          </a:prstGeom>
        </p:spPr>
        <p:txBody>
          <a:bodyPr wrap="square" lIns="0" tIns="17145" rIns="0" bIns="0" rtlCol="0" vert="horz">
            <a:spAutoFit/>
          </a:bodyPr>
          <a:lstStyle/>
          <a:p>
            <a:pPr>
              <a:lnSpc>
                <a:spcPct val="100000"/>
              </a:lnSpc>
              <a:spcBef>
                <a:spcPts val="135"/>
              </a:spcBef>
              <a:tabLst>
                <a:tab pos="496570" algn="l"/>
              </a:tabLst>
            </a:pPr>
            <a:r>
              <a:rPr dirty="0" sz="1000" spc="15">
                <a:latin typeface="Times New Roman"/>
                <a:cs typeface="Times New Roman"/>
              </a:rPr>
              <a:t>THEN	</a:t>
            </a:r>
            <a:r>
              <a:rPr dirty="0" sz="1000" spc="15" b="1">
                <a:latin typeface="Times New Roman"/>
                <a:cs typeface="Times New Roman"/>
              </a:rPr>
              <a:t>U </a:t>
            </a:r>
            <a:r>
              <a:rPr dirty="0" sz="1000" spc="5">
                <a:latin typeface="Times New Roman"/>
                <a:cs typeface="Times New Roman"/>
              </a:rPr>
              <a:t>| </a:t>
            </a:r>
            <a:r>
              <a:rPr dirty="0" sz="1000" spc="15" b="1">
                <a:latin typeface="Times New Roman"/>
                <a:cs typeface="Times New Roman"/>
              </a:rPr>
              <a:t>V </a:t>
            </a:r>
            <a:r>
              <a:rPr dirty="0" sz="1000" spc="10">
                <a:latin typeface="Times New Roman"/>
                <a:cs typeface="Times New Roman"/>
              </a:rPr>
              <a:t>~ </a:t>
            </a:r>
            <a:r>
              <a:rPr dirty="0" sz="1000" spc="-55">
                <a:latin typeface="Times New Roman"/>
                <a:cs typeface="Times New Roman"/>
              </a:rPr>
              <a:t>N</a:t>
            </a:r>
            <a:r>
              <a:rPr dirty="0" sz="1550" spc="-55">
                <a:latin typeface="Symbol"/>
                <a:cs typeface="Symbol"/>
              </a:rPr>
              <a:t></a:t>
            </a:r>
            <a:r>
              <a:rPr dirty="0" sz="1000" spc="-55" b="1">
                <a:latin typeface="Times New Roman"/>
                <a:cs typeface="Times New Roman"/>
              </a:rPr>
              <a:t>μ </a:t>
            </a:r>
            <a:r>
              <a:rPr dirty="0" sz="1000" spc="5">
                <a:latin typeface="Times New Roman"/>
                <a:cs typeface="Times New Roman"/>
              </a:rPr>
              <a:t>,</a:t>
            </a:r>
            <a:r>
              <a:rPr dirty="0" sz="1000" spc="-195">
                <a:latin typeface="Times New Roman"/>
                <a:cs typeface="Times New Roman"/>
              </a:rPr>
              <a:t> </a:t>
            </a:r>
            <a:r>
              <a:rPr dirty="0" sz="1000" spc="15" b="1">
                <a:latin typeface="Times New Roman"/>
                <a:cs typeface="Times New Roman"/>
              </a:rPr>
              <a:t>Σ</a:t>
            </a:r>
            <a:endParaRPr sz="1000">
              <a:latin typeface="Times New Roman"/>
              <a:cs typeface="Times New Roman"/>
            </a:endParaRPr>
          </a:p>
        </p:txBody>
      </p:sp>
      <p:sp>
        <p:nvSpPr>
          <p:cNvPr id="13" name="object 13"/>
          <p:cNvSpPr txBox="1"/>
          <p:nvPr/>
        </p:nvSpPr>
        <p:spPr>
          <a:xfrm>
            <a:off x="1688584" y="2023364"/>
            <a:ext cx="1502410" cy="203835"/>
          </a:xfrm>
          <a:prstGeom prst="rect">
            <a:avLst/>
          </a:prstGeom>
        </p:spPr>
        <p:txBody>
          <a:bodyPr wrap="square" lIns="0" tIns="15875" rIns="0" bIns="0" rtlCol="0" vert="horz">
            <a:spAutoFit/>
          </a:bodyPr>
          <a:lstStyle/>
          <a:p>
            <a:pPr algn="ctr" marR="5080">
              <a:lnSpc>
                <a:spcPts val="930"/>
              </a:lnSpc>
              <a:spcBef>
                <a:spcPts val="125"/>
              </a:spcBef>
              <a:tabLst>
                <a:tab pos="224154" algn="l"/>
              </a:tabLst>
            </a:pPr>
            <a:r>
              <a:rPr dirty="0" sz="1000" spc="10" b="1">
                <a:latin typeface="Times New Roman"/>
                <a:cs typeface="Times New Roman"/>
              </a:rPr>
              <a:t>μ	</a:t>
            </a:r>
            <a:r>
              <a:rPr dirty="0" sz="1000" spc="10">
                <a:latin typeface="Symbol"/>
                <a:cs typeface="Symbol"/>
              </a:rPr>
              <a:t></a:t>
            </a:r>
            <a:r>
              <a:rPr dirty="0" sz="1000" spc="10">
                <a:latin typeface="Times New Roman"/>
                <a:cs typeface="Times New Roman"/>
              </a:rPr>
              <a:t> </a:t>
            </a:r>
            <a:r>
              <a:rPr dirty="0" sz="1000" spc="10" b="1">
                <a:latin typeface="Times New Roman"/>
                <a:cs typeface="Times New Roman"/>
              </a:rPr>
              <a:t>μ </a:t>
            </a:r>
            <a:r>
              <a:rPr dirty="0" sz="1000" spc="10">
                <a:latin typeface="Symbol"/>
                <a:cs typeface="Symbol"/>
              </a:rPr>
              <a:t></a:t>
            </a:r>
            <a:r>
              <a:rPr dirty="0" sz="1000" spc="10">
                <a:latin typeface="Times New Roman"/>
                <a:cs typeface="Times New Roman"/>
              </a:rPr>
              <a:t> </a:t>
            </a:r>
            <a:r>
              <a:rPr dirty="0" sz="1000" spc="35" b="1">
                <a:latin typeface="Times New Roman"/>
                <a:cs typeface="Times New Roman"/>
              </a:rPr>
              <a:t>Σ</a:t>
            </a:r>
            <a:r>
              <a:rPr dirty="0" baseline="41666" sz="900" spc="52" i="1">
                <a:latin typeface="Times New Roman"/>
                <a:cs typeface="Times New Roman"/>
              </a:rPr>
              <a:t>T </a:t>
            </a:r>
            <a:r>
              <a:rPr dirty="0" sz="1000" spc="15" b="1">
                <a:latin typeface="Times New Roman"/>
                <a:cs typeface="Times New Roman"/>
              </a:rPr>
              <a:t>Σ </a:t>
            </a:r>
            <a:r>
              <a:rPr dirty="0" baseline="41666" sz="900">
                <a:latin typeface="Symbol"/>
                <a:cs typeface="Symbol"/>
              </a:rPr>
              <a:t></a:t>
            </a:r>
            <a:r>
              <a:rPr dirty="0" baseline="41666" sz="900">
                <a:latin typeface="Times New Roman"/>
                <a:cs typeface="Times New Roman"/>
              </a:rPr>
              <a:t>1 </a:t>
            </a:r>
            <a:r>
              <a:rPr dirty="0" sz="1000" spc="30">
                <a:latin typeface="Times New Roman"/>
                <a:cs typeface="Times New Roman"/>
              </a:rPr>
              <a:t>(</a:t>
            </a:r>
            <a:r>
              <a:rPr dirty="0" sz="1000" spc="30" b="1">
                <a:latin typeface="Times New Roman"/>
                <a:cs typeface="Times New Roman"/>
              </a:rPr>
              <a:t>V </a:t>
            </a:r>
            <a:r>
              <a:rPr dirty="0" sz="1000" spc="10">
                <a:latin typeface="Symbol"/>
                <a:cs typeface="Symbol"/>
              </a:rPr>
              <a:t></a:t>
            </a:r>
            <a:r>
              <a:rPr dirty="0" sz="1000" spc="10">
                <a:latin typeface="Times New Roman"/>
                <a:cs typeface="Times New Roman"/>
              </a:rPr>
              <a:t> </a:t>
            </a:r>
            <a:r>
              <a:rPr dirty="0" sz="1000" spc="10" b="1">
                <a:latin typeface="Times New Roman"/>
                <a:cs typeface="Times New Roman"/>
              </a:rPr>
              <a:t>μ</a:t>
            </a:r>
            <a:r>
              <a:rPr dirty="0" sz="1000" spc="-15" b="1">
                <a:latin typeface="Times New Roman"/>
                <a:cs typeface="Times New Roman"/>
              </a:rPr>
              <a:t> </a:t>
            </a:r>
            <a:r>
              <a:rPr dirty="0" sz="1000" spc="5">
                <a:latin typeface="Times New Roman"/>
                <a:cs typeface="Times New Roman"/>
              </a:rPr>
              <a:t>)</a:t>
            </a:r>
            <a:endParaRPr sz="1000">
              <a:latin typeface="Times New Roman"/>
              <a:cs typeface="Times New Roman"/>
            </a:endParaRPr>
          </a:p>
          <a:p>
            <a:pPr algn="ctr" marL="8890">
              <a:lnSpc>
                <a:spcPts val="450"/>
              </a:lnSpc>
              <a:tabLst>
                <a:tab pos="335280" algn="l"/>
                <a:tab pos="612775" algn="l"/>
                <a:tab pos="1242060" algn="l"/>
              </a:tabLst>
            </a:pPr>
            <a:r>
              <a:rPr dirty="0" sz="600" spc="10" i="1">
                <a:latin typeface="Times New Roman"/>
                <a:cs typeface="Times New Roman"/>
              </a:rPr>
              <a:t>u</a:t>
            </a:r>
            <a:r>
              <a:rPr dirty="0" sz="600" spc="10">
                <a:latin typeface="Times New Roman"/>
                <a:cs typeface="Times New Roman"/>
              </a:rPr>
              <a:t>|</a:t>
            </a:r>
            <a:r>
              <a:rPr dirty="0" sz="600" spc="10" i="1">
                <a:latin typeface="Times New Roman"/>
                <a:cs typeface="Times New Roman"/>
              </a:rPr>
              <a:t>v	</a:t>
            </a:r>
            <a:r>
              <a:rPr dirty="0" sz="600" spc="-5" i="1">
                <a:latin typeface="Times New Roman"/>
                <a:cs typeface="Times New Roman"/>
              </a:rPr>
              <a:t>u	uv      vv	v</a:t>
            </a:r>
            <a:endParaRPr sz="600">
              <a:latin typeface="Times New Roman"/>
              <a:cs typeface="Times New Roman"/>
            </a:endParaRPr>
          </a:p>
        </p:txBody>
      </p:sp>
      <p:sp>
        <p:nvSpPr>
          <p:cNvPr id="14" name="object 14"/>
          <p:cNvSpPr txBox="1"/>
          <p:nvPr/>
        </p:nvSpPr>
        <p:spPr>
          <a:xfrm>
            <a:off x="1828038" y="2415222"/>
            <a:ext cx="1106805" cy="116839"/>
          </a:xfrm>
          <a:prstGeom prst="rect">
            <a:avLst/>
          </a:prstGeom>
        </p:spPr>
        <p:txBody>
          <a:bodyPr wrap="square" lIns="0" tIns="12065" rIns="0" bIns="0" rtlCol="0" vert="horz">
            <a:spAutoFit/>
          </a:bodyPr>
          <a:lstStyle/>
          <a:p>
            <a:pPr>
              <a:lnSpc>
                <a:spcPct val="100000"/>
              </a:lnSpc>
              <a:spcBef>
                <a:spcPts val="95"/>
              </a:spcBef>
              <a:tabLst>
                <a:tab pos="343535" algn="l"/>
                <a:tab pos="657860" algn="l"/>
              </a:tabLst>
            </a:pPr>
            <a:r>
              <a:rPr dirty="0" sz="600" spc="10" i="1">
                <a:latin typeface="Times New Roman"/>
                <a:cs typeface="Times New Roman"/>
              </a:rPr>
              <a:t>u</a:t>
            </a:r>
            <a:r>
              <a:rPr dirty="0" sz="600" spc="10">
                <a:latin typeface="Times New Roman"/>
                <a:cs typeface="Times New Roman"/>
              </a:rPr>
              <a:t>|</a:t>
            </a:r>
            <a:r>
              <a:rPr dirty="0" sz="600" spc="10" i="1">
                <a:latin typeface="Times New Roman"/>
                <a:cs typeface="Times New Roman"/>
              </a:rPr>
              <a:t>v	</a:t>
            </a:r>
            <a:r>
              <a:rPr dirty="0" sz="600" spc="-5" i="1">
                <a:latin typeface="Times New Roman"/>
                <a:cs typeface="Times New Roman"/>
              </a:rPr>
              <a:t>uu	uv vv</a:t>
            </a:r>
            <a:r>
              <a:rPr dirty="0" sz="600" spc="90" i="1">
                <a:latin typeface="Times New Roman"/>
                <a:cs typeface="Times New Roman"/>
              </a:rPr>
              <a:t> </a:t>
            </a:r>
            <a:r>
              <a:rPr dirty="0" sz="600" spc="-5" i="1">
                <a:latin typeface="Times New Roman"/>
                <a:cs typeface="Times New Roman"/>
              </a:rPr>
              <a:t>uv</a:t>
            </a:r>
            <a:endParaRPr sz="600">
              <a:latin typeface="Times New Roman"/>
              <a:cs typeface="Times New Roman"/>
            </a:endParaRPr>
          </a:p>
        </p:txBody>
      </p:sp>
      <p:sp>
        <p:nvSpPr>
          <p:cNvPr id="15" name="object 15"/>
          <p:cNvSpPr txBox="1"/>
          <p:nvPr/>
        </p:nvSpPr>
        <p:spPr>
          <a:xfrm>
            <a:off x="1708150" y="2328164"/>
            <a:ext cx="1170940" cy="182245"/>
          </a:xfrm>
          <a:prstGeom prst="rect">
            <a:avLst/>
          </a:prstGeom>
        </p:spPr>
        <p:txBody>
          <a:bodyPr wrap="square" lIns="0" tIns="15875" rIns="0" bIns="0" rtlCol="0" vert="horz">
            <a:spAutoFit/>
          </a:bodyPr>
          <a:lstStyle/>
          <a:p>
            <a:pPr marL="25400">
              <a:lnSpc>
                <a:spcPct val="100000"/>
              </a:lnSpc>
              <a:spcBef>
                <a:spcPts val="125"/>
              </a:spcBef>
              <a:tabLst>
                <a:tab pos="259715" algn="l"/>
                <a:tab pos="583565" algn="l"/>
              </a:tabLst>
            </a:pPr>
            <a:r>
              <a:rPr dirty="0" sz="1000" spc="15" b="1">
                <a:latin typeface="Times New Roman"/>
                <a:cs typeface="Times New Roman"/>
              </a:rPr>
              <a:t>Σ	</a:t>
            </a:r>
            <a:r>
              <a:rPr dirty="0" sz="1000" spc="10">
                <a:latin typeface="Symbol"/>
                <a:cs typeface="Symbol"/>
              </a:rPr>
              <a:t></a:t>
            </a:r>
            <a:r>
              <a:rPr dirty="0" sz="1000" spc="40">
                <a:latin typeface="Times New Roman"/>
                <a:cs typeface="Times New Roman"/>
              </a:rPr>
              <a:t> </a:t>
            </a:r>
            <a:r>
              <a:rPr dirty="0" sz="1000" spc="15" b="1">
                <a:latin typeface="Times New Roman"/>
                <a:cs typeface="Times New Roman"/>
              </a:rPr>
              <a:t>Σ	</a:t>
            </a:r>
            <a:r>
              <a:rPr dirty="0" sz="1000" spc="10">
                <a:latin typeface="Symbol"/>
                <a:cs typeface="Symbol"/>
              </a:rPr>
              <a:t></a:t>
            </a:r>
            <a:r>
              <a:rPr dirty="0" sz="1000" spc="10">
                <a:latin typeface="Times New Roman"/>
                <a:cs typeface="Times New Roman"/>
              </a:rPr>
              <a:t> </a:t>
            </a:r>
            <a:r>
              <a:rPr dirty="0" sz="1000" spc="35" b="1">
                <a:latin typeface="Times New Roman"/>
                <a:cs typeface="Times New Roman"/>
              </a:rPr>
              <a:t>Σ</a:t>
            </a:r>
            <a:r>
              <a:rPr dirty="0" baseline="41666" sz="900" spc="52" i="1">
                <a:latin typeface="Times New Roman"/>
                <a:cs typeface="Times New Roman"/>
              </a:rPr>
              <a:t>T </a:t>
            </a:r>
            <a:r>
              <a:rPr dirty="0" sz="1000" spc="15" b="1">
                <a:latin typeface="Times New Roman"/>
                <a:cs typeface="Times New Roman"/>
              </a:rPr>
              <a:t>Σ</a:t>
            </a:r>
            <a:r>
              <a:rPr dirty="0" sz="1000" spc="-90" b="1">
                <a:latin typeface="Times New Roman"/>
                <a:cs typeface="Times New Roman"/>
              </a:rPr>
              <a:t> </a:t>
            </a:r>
            <a:r>
              <a:rPr dirty="0" baseline="41666" sz="900" spc="30">
                <a:latin typeface="Symbol"/>
                <a:cs typeface="Symbol"/>
              </a:rPr>
              <a:t></a:t>
            </a:r>
            <a:r>
              <a:rPr dirty="0" baseline="41666" sz="900" spc="30">
                <a:latin typeface="Times New Roman"/>
                <a:cs typeface="Times New Roman"/>
              </a:rPr>
              <a:t>1</a:t>
            </a:r>
            <a:r>
              <a:rPr dirty="0" sz="1000" spc="20" b="1">
                <a:latin typeface="Times New Roman"/>
                <a:cs typeface="Times New Roman"/>
              </a:rPr>
              <a:t>Σ</a:t>
            </a:r>
            <a:endParaRPr sz="1000">
              <a:latin typeface="Times New Roman"/>
              <a:cs typeface="Times New Roman"/>
            </a:endParaRPr>
          </a:p>
        </p:txBody>
      </p:sp>
      <p:sp>
        <p:nvSpPr>
          <p:cNvPr id="16" name="object 16"/>
          <p:cNvSpPr/>
          <p:nvPr/>
        </p:nvSpPr>
        <p:spPr>
          <a:xfrm>
            <a:off x="2895599" y="2630423"/>
            <a:ext cx="1755046" cy="1525523"/>
          </a:xfrm>
          <a:prstGeom prst="rect">
            <a:avLst/>
          </a:prstGeom>
          <a:blipFill>
            <a:blip r:embed="rId2" cstate="print"/>
            <a:stretch>
              <a:fillRect/>
            </a:stretch>
          </a:blipFill>
        </p:spPr>
        <p:txBody>
          <a:bodyPr wrap="square" lIns="0" tIns="0" rIns="0" bIns="0" rtlCol="0"/>
          <a:lstStyle/>
          <a:p/>
        </p:txBody>
      </p:sp>
      <p:sp>
        <p:nvSpPr>
          <p:cNvPr id="17" name="object 17"/>
          <p:cNvSpPr txBox="1"/>
          <p:nvPr/>
        </p:nvSpPr>
        <p:spPr>
          <a:xfrm>
            <a:off x="5838444" y="1499343"/>
            <a:ext cx="62865" cy="181610"/>
          </a:xfrm>
          <a:prstGeom prst="rect">
            <a:avLst/>
          </a:prstGeom>
        </p:spPr>
        <p:txBody>
          <a:bodyPr wrap="square" lIns="0" tIns="15875" rIns="0" bIns="0" rtlCol="0" vert="horz">
            <a:spAutoFit/>
          </a:bodyPr>
          <a:lstStyle/>
          <a:p>
            <a:pPr>
              <a:lnSpc>
                <a:spcPct val="100000"/>
              </a:lnSpc>
              <a:spcBef>
                <a:spcPts val="125"/>
              </a:spcBef>
            </a:pPr>
            <a:r>
              <a:rPr dirty="0" sz="1000" spc="-345">
                <a:latin typeface="Symbol"/>
                <a:cs typeface="Symbol"/>
              </a:rPr>
              <a:t>⎠</a:t>
            </a:r>
            <a:endParaRPr sz="1000">
              <a:latin typeface="Symbol"/>
              <a:cs typeface="Symbol"/>
            </a:endParaRPr>
          </a:p>
        </p:txBody>
      </p:sp>
      <p:sp>
        <p:nvSpPr>
          <p:cNvPr id="18" name="object 18"/>
          <p:cNvSpPr txBox="1"/>
          <p:nvPr/>
        </p:nvSpPr>
        <p:spPr>
          <a:xfrm>
            <a:off x="5775957" y="1338587"/>
            <a:ext cx="125730" cy="181610"/>
          </a:xfrm>
          <a:prstGeom prst="rect">
            <a:avLst/>
          </a:prstGeom>
        </p:spPr>
        <p:txBody>
          <a:bodyPr wrap="square" lIns="0" tIns="15875" rIns="0" bIns="0" rtlCol="0" vert="horz">
            <a:spAutoFit/>
          </a:bodyPr>
          <a:lstStyle/>
          <a:p>
            <a:pPr>
              <a:lnSpc>
                <a:spcPct val="100000"/>
              </a:lnSpc>
              <a:spcBef>
                <a:spcPts val="125"/>
              </a:spcBef>
            </a:pPr>
            <a:r>
              <a:rPr dirty="0" sz="1000" spc="-250">
                <a:latin typeface="Symbol"/>
                <a:cs typeface="Symbol"/>
              </a:rPr>
              <a:t>⎟</a:t>
            </a:r>
            <a:r>
              <a:rPr dirty="0" baseline="5555" sz="1500" spc="-517">
                <a:latin typeface="Symbol"/>
                <a:cs typeface="Symbol"/>
              </a:rPr>
              <a:t>⎟</a:t>
            </a:r>
            <a:endParaRPr baseline="5555" sz="1500">
              <a:latin typeface="Symbol"/>
              <a:cs typeface="Symbol"/>
            </a:endParaRPr>
          </a:p>
        </p:txBody>
      </p:sp>
      <p:sp>
        <p:nvSpPr>
          <p:cNvPr id="19" name="object 19"/>
          <p:cNvSpPr txBox="1"/>
          <p:nvPr/>
        </p:nvSpPr>
        <p:spPr>
          <a:xfrm>
            <a:off x="5750557" y="1416280"/>
            <a:ext cx="176530" cy="181610"/>
          </a:xfrm>
          <a:prstGeom prst="rect">
            <a:avLst/>
          </a:prstGeom>
        </p:spPr>
        <p:txBody>
          <a:bodyPr wrap="square" lIns="0" tIns="15875" rIns="0" bIns="0" rtlCol="0" vert="horz">
            <a:spAutoFit/>
          </a:bodyPr>
          <a:lstStyle/>
          <a:p>
            <a:pPr marL="25400">
              <a:lnSpc>
                <a:spcPct val="100000"/>
              </a:lnSpc>
              <a:spcBef>
                <a:spcPts val="125"/>
              </a:spcBef>
            </a:pPr>
            <a:r>
              <a:rPr dirty="0" baseline="-30555" sz="1500" spc="-375">
                <a:latin typeface="Symbol"/>
                <a:cs typeface="Symbol"/>
              </a:rPr>
              <a:t>⎠</a:t>
            </a:r>
            <a:r>
              <a:rPr dirty="0" sz="1000" spc="-345">
                <a:latin typeface="Symbol"/>
                <a:cs typeface="Symbol"/>
              </a:rPr>
              <a:t>⎟</a:t>
            </a:r>
            <a:endParaRPr sz="1000">
              <a:latin typeface="Symbol"/>
              <a:cs typeface="Symbol"/>
            </a:endParaRPr>
          </a:p>
        </p:txBody>
      </p:sp>
      <p:sp>
        <p:nvSpPr>
          <p:cNvPr id="20" name="object 20"/>
          <p:cNvSpPr txBox="1"/>
          <p:nvPr/>
        </p:nvSpPr>
        <p:spPr>
          <a:xfrm>
            <a:off x="4456180" y="1338587"/>
            <a:ext cx="576580" cy="181610"/>
          </a:xfrm>
          <a:prstGeom prst="rect">
            <a:avLst/>
          </a:prstGeom>
        </p:spPr>
        <p:txBody>
          <a:bodyPr wrap="square" lIns="0" tIns="15875" rIns="0" bIns="0" rtlCol="0" vert="horz">
            <a:spAutoFit/>
          </a:bodyPr>
          <a:lstStyle/>
          <a:p>
            <a:pPr>
              <a:lnSpc>
                <a:spcPct val="100000"/>
              </a:lnSpc>
              <a:spcBef>
                <a:spcPts val="125"/>
              </a:spcBef>
              <a:tabLst>
                <a:tab pos="513080" algn="l"/>
              </a:tabLst>
            </a:pPr>
            <a:r>
              <a:rPr dirty="0" baseline="5555" sz="1500" spc="-517">
                <a:latin typeface="Symbol"/>
                <a:cs typeface="Symbol"/>
              </a:rPr>
              <a:t>⎜</a:t>
            </a:r>
            <a:r>
              <a:rPr dirty="0" baseline="5555" sz="1500" spc="-517">
                <a:latin typeface="Times New Roman"/>
                <a:cs typeface="Times New Roman"/>
              </a:rPr>
              <a:t>	</a:t>
            </a:r>
            <a:r>
              <a:rPr dirty="0" sz="1000" spc="-555">
                <a:latin typeface="Symbol"/>
                <a:cs typeface="Symbol"/>
              </a:rPr>
              <a:t>⎜</a:t>
            </a:r>
            <a:endParaRPr sz="1000">
              <a:latin typeface="Symbol"/>
              <a:cs typeface="Symbol"/>
            </a:endParaRPr>
          </a:p>
        </p:txBody>
      </p:sp>
      <p:sp>
        <p:nvSpPr>
          <p:cNvPr id="21" name="object 21"/>
          <p:cNvSpPr txBox="1"/>
          <p:nvPr/>
        </p:nvSpPr>
        <p:spPr>
          <a:xfrm>
            <a:off x="4456180" y="1499357"/>
            <a:ext cx="576580" cy="181610"/>
          </a:xfrm>
          <a:prstGeom prst="rect">
            <a:avLst/>
          </a:prstGeom>
        </p:spPr>
        <p:txBody>
          <a:bodyPr wrap="square" lIns="0" tIns="15875" rIns="0" bIns="0" rtlCol="0" vert="horz">
            <a:spAutoFit/>
          </a:bodyPr>
          <a:lstStyle/>
          <a:p>
            <a:pPr>
              <a:lnSpc>
                <a:spcPct val="100000"/>
              </a:lnSpc>
              <a:spcBef>
                <a:spcPts val="125"/>
              </a:spcBef>
              <a:tabLst>
                <a:tab pos="513080" algn="l"/>
              </a:tabLst>
            </a:pPr>
            <a:r>
              <a:rPr dirty="0" sz="1000" spc="-345">
                <a:latin typeface="Symbol"/>
                <a:cs typeface="Symbol"/>
              </a:rPr>
              <a:t>⎝</a:t>
            </a:r>
            <a:r>
              <a:rPr dirty="0" sz="1000" spc="-345">
                <a:latin typeface="Times New Roman"/>
                <a:cs typeface="Times New Roman"/>
              </a:rPr>
              <a:t>	</a:t>
            </a:r>
            <a:r>
              <a:rPr dirty="0" baseline="5555" sz="1500" spc="-832">
                <a:latin typeface="Symbol"/>
                <a:cs typeface="Symbol"/>
              </a:rPr>
              <a:t>⎝</a:t>
            </a:r>
            <a:endParaRPr baseline="5555" sz="1500">
              <a:latin typeface="Symbol"/>
              <a:cs typeface="Symbol"/>
            </a:endParaRPr>
          </a:p>
        </p:txBody>
      </p:sp>
      <p:sp>
        <p:nvSpPr>
          <p:cNvPr id="22" name="object 22"/>
          <p:cNvSpPr txBox="1"/>
          <p:nvPr/>
        </p:nvSpPr>
        <p:spPr>
          <a:xfrm>
            <a:off x="4846829" y="1405640"/>
            <a:ext cx="211454" cy="181610"/>
          </a:xfrm>
          <a:prstGeom prst="rect">
            <a:avLst/>
          </a:prstGeom>
        </p:spPr>
        <p:txBody>
          <a:bodyPr wrap="square" lIns="0" tIns="15875" rIns="0" bIns="0" rtlCol="0" vert="horz">
            <a:spAutoFit/>
          </a:bodyPr>
          <a:lstStyle/>
          <a:p>
            <a:pPr marL="25400">
              <a:lnSpc>
                <a:spcPct val="100000"/>
              </a:lnSpc>
              <a:spcBef>
                <a:spcPts val="125"/>
              </a:spcBef>
            </a:pPr>
            <a:r>
              <a:rPr dirty="0" baseline="-33333" sz="1500" spc="-517">
                <a:latin typeface="Symbol"/>
                <a:cs typeface="Symbol"/>
              </a:rPr>
              <a:t>⎠</a:t>
            </a:r>
            <a:r>
              <a:rPr dirty="0" baseline="-33333" sz="1500" spc="52">
                <a:latin typeface="Times New Roman"/>
                <a:cs typeface="Times New Roman"/>
              </a:rPr>
              <a:t> </a:t>
            </a:r>
            <a:r>
              <a:rPr dirty="0" sz="1000" spc="-620">
                <a:latin typeface="Symbol"/>
                <a:cs typeface="Symbol"/>
              </a:rPr>
              <a:t>⎜</a:t>
            </a:r>
            <a:endParaRPr sz="1000">
              <a:latin typeface="Symbol"/>
              <a:cs typeface="Symbol"/>
            </a:endParaRPr>
          </a:p>
        </p:txBody>
      </p:sp>
      <p:sp>
        <p:nvSpPr>
          <p:cNvPr id="23" name="object 23"/>
          <p:cNvSpPr txBox="1"/>
          <p:nvPr/>
        </p:nvSpPr>
        <p:spPr>
          <a:xfrm>
            <a:off x="4430780" y="1416293"/>
            <a:ext cx="177800" cy="181610"/>
          </a:xfrm>
          <a:prstGeom prst="rect">
            <a:avLst/>
          </a:prstGeom>
        </p:spPr>
        <p:txBody>
          <a:bodyPr wrap="square" lIns="0" tIns="15875" rIns="0" bIns="0" rtlCol="0" vert="horz">
            <a:spAutoFit/>
          </a:bodyPr>
          <a:lstStyle/>
          <a:p>
            <a:pPr marL="25400">
              <a:lnSpc>
                <a:spcPct val="100000"/>
              </a:lnSpc>
              <a:spcBef>
                <a:spcPts val="125"/>
              </a:spcBef>
            </a:pPr>
            <a:r>
              <a:rPr dirty="0" sz="1000" spc="-235">
                <a:latin typeface="Symbol"/>
                <a:cs typeface="Symbol"/>
              </a:rPr>
              <a:t>⎜</a:t>
            </a:r>
            <a:r>
              <a:rPr dirty="0" baseline="-27777" sz="1500" spc="-517">
                <a:latin typeface="Symbol"/>
                <a:cs typeface="Symbol"/>
              </a:rPr>
              <a:t>⎝</a:t>
            </a:r>
            <a:endParaRPr baseline="-27777" sz="1500">
              <a:latin typeface="Symbol"/>
              <a:cs typeface="Symbol"/>
            </a:endParaRPr>
          </a:p>
        </p:txBody>
      </p:sp>
      <p:sp>
        <p:nvSpPr>
          <p:cNvPr id="24" name="object 24"/>
          <p:cNvSpPr txBox="1"/>
          <p:nvPr/>
        </p:nvSpPr>
        <p:spPr>
          <a:xfrm>
            <a:off x="3995165" y="1480314"/>
            <a:ext cx="231140" cy="181610"/>
          </a:xfrm>
          <a:prstGeom prst="rect">
            <a:avLst/>
          </a:prstGeom>
        </p:spPr>
        <p:txBody>
          <a:bodyPr wrap="square" lIns="0" tIns="15875" rIns="0" bIns="0" rtlCol="0" vert="horz">
            <a:spAutoFit/>
          </a:bodyPr>
          <a:lstStyle/>
          <a:p>
            <a:pPr>
              <a:lnSpc>
                <a:spcPct val="100000"/>
              </a:lnSpc>
              <a:spcBef>
                <a:spcPts val="125"/>
              </a:spcBef>
            </a:pPr>
            <a:r>
              <a:rPr dirty="0" sz="1000" spc="-345">
                <a:latin typeface="Symbol"/>
                <a:cs typeface="Symbol"/>
              </a:rPr>
              <a:t>⎝</a:t>
            </a:r>
            <a:r>
              <a:rPr dirty="0" sz="1000" spc="585">
                <a:latin typeface="Times New Roman"/>
                <a:cs typeface="Times New Roman"/>
              </a:rPr>
              <a:t> </a:t>
            </a:r>
            <a:r>
              <a:rPr dirty="0" sz="1000" spc="-819">
                <a:latin typeface="Symbol"/>
                <a:cs typeface="Symbol"/>
              </a:rPr>
              <a:t>⎠</a:t>
            </a:r>
            <a:endParaRPr sz="1000">
              <a:latin typeface="Symbol"/>
              <a:cs typeface="Symbol"/>
            </a:endParaRPr>
          </a:p>
        </p:txBody>
      </p:sp>
      <p:sp>
        <p:nvSpPr>
          <p:cNvPr id="25" name="object 25"/>
          <p:cNvSpPr txBox="1"/>
          <p:nvPr/>
        </p:nvSpPr>
        <p:spPr>
          <a:xfrm>
            <a:off x="5708903" y="1453713"/>
            <a:ext cx="50800" cy="116839"/>
          </a:xfrm>
          <a:prstGeom prst="rect">
            <a:avLst/>
          </a:prstGeom>
        </p:spPr>
        <p:txBody>
          <a:bodyPr wrap="square" lIns="0" tIns="12065" rIns="0" bIns="0" rtlCol="0" vert="horz">
            <a:spAutoFit/>
          </a:bodyPr>
          <a:lstStyle/>
          <a:p>
            <a:pPr>
              <a:lnSpc>
                <a:spcPct val="100000"/>
              </a:lnSpc>
              <a:spcBef>
                <a:spcPts val="95"/>
              </a:spcBef>
            </a:pPr>
            <a:r>
              <a:rPr dirty="0" sz="600" spc="-5">
                <a:latin typeface="Times New Roman"/>
                <a:cs typeface="Times New Roman"/>
              </a:rPr>
              <a:t>2</a:t>
            </a:r>
            <a:endParaRPr sz="600">
              <a:latin typeface="Times New Roman"/>
              <a:cs typeface="Times New Roman"/>
            </a:endParaRPr>
          </a:p>
        </p:txBody>
      </p:sp>
      <p:sp>
        <p:nvSpPr>
          <p:cNvPr id="26" name="object 26"/>
          <p:cNvSpPr txBox="1"/>
          <p:nvPr/>
        </p:nvSpPr>
        <p:spPr>
          <a:xfrm>
            <a:off x="5441948" y="1262391"/>
            <a:ext cx="485140" cy="181610"/>
          </a:xfrm>
          <a:prstGeom prst="rect">
            <a:avLst/>
          </a:prstGeom>
        </p:spPr>
        <p:txBody>
          <a:bodyPr wrap="square" lIns="0" tIns="15875" rIns="0" bIns="0" rtlCol="0" vert="horz">
            <a:spAutoFit/>
          </a:bodyPr>
          <a:lstStyle/>
          <a:p>
            <a:pPr marL="25400">
              <a:lnSpc>
                <a:spcPct val="100000"/>
              </a:lnSpc>
              <a:spcBef>
                <a:spcPts val="125"/>
              </a:spcBef>
            </a:pPr>
            <a:r>
              <a:rPr dirty="0" sz="1000" spc="10">
                <a:latin typeface="Symbol"/>
                <a:cs typeface="Symbol"/>
              </a:rPr>
              <a:t></a:t>
            </a:r>
            <a:r>
              <a:rPr dirty="0" sz="1000" spc="-114">
                <a:latin typeface="Times New Roman"/>
                <a:cs typeface="Times New Roman"/>
              </a:rPr>
              <a:t> </a:t>
            </a:r>
            <a:r>
              <a:rPr dirty="0" sz="1000" spc="10">
                <a:latin typeface="Times New Roman"/>
                <a:cs typeface="Times New Roman"/>
              </a:rPr>
              <a:t>967</a:t>
            </a:r>
            <a:r>
              <a:rPr dirty="0" sz="1000" spc="-130">
                <a:latin typeface="Times New Roman"/>
                <a:cs typeface="Times New Roman"/>
              </a:rPr>
              <a:t> </a:t>
            </a:r>
            <a:r>
              <a:rPr dirty="0" baseline="2777" sz="1500" spc="-652">
                <a:latin typeface="Symbol"/>
                <a:cs typeface="Symbol"/>
              </a:rPr>
              <a:t>⎞</a:t>
            </a:r>
            <a:r>
              <a:rPr dirty="0" baseline="8333" sz="1500" spc="-652">
                <a:latin typeface="Symbol"/>
                <a:cs typeface="Symbol"/>
              </a:rPr>
              <a:t>⎞</a:t>
            </a:r>
            <a:endParaRPr baseline="8333" sz="1500">
              <a:latin typeface="Symbol"/>
              <a:cs typeface="Symbol"/>
            </a:endParaRPr>
          </a:p>
        </p:txBody>
      </p:sp>
      <p:sp>
        <p:nvSpPr>
          <p:cNvPr id="27" name="object 27"/>
          <p:cNvSpPr txBox="1"/>
          <p:nvPr/>
        </p:nvSpPr>
        <p:spPr>
          <a:xfrm>
            <a:off x="4656578" y="1457460"/>
            <a:ext cx="1055370" cy="181610"/>
          </a:xfrm>
          <a:prstGeom prst="rect">
            <a:avLst/>
          </a:prstGeom>
        </p:spPr>
        <p:txBody>
          <a:bodyPr wrap="square" lIns="0" tIns="15875" rIns="0" bIns="0" rtlCol="0" vert="horz">
            <a:spAutoFit/>
          </a:bodyPr>
          <a:lstStyle/>
          <a:p>
            <a:pPr>
              <a:lnSpc>
                <a:spcPct val="100000"/>
              </a:lnSpc>
              <a:spcBef>
                <a:spcPts val="125"/>
              </a:spcBef>
              <a:tabLst>
                <a:tab pos="381635" algn="l"/>
                <a:tab pos="809625" algn="l"/>
              </a:tabLst>
            </a:pPr>
            <a:r>
              <a:rPr dirty="0" baseline="2777" sz="1500" spc="15">
                <a:latin typeface="Times New Roman"/>
                <a:cs typeface="Times New Roman"/>
              </a:rPr>
              <a:t>76</a:t>
            </a:r>
            <a:r>
              <a:rPr dirty="0" baseline="2777" sz="1500" spc="15">
                <a:latin typeface="Times New Roman"/>
                <a:cs typeface="Times New Roman"/>
              </a:rPr>
              <a:t>	</a:t>
            </a:r>
            <a:r>
              <a:rPr dirty="0" sz="1000" spc="10">
                <a:latin typeface="Symbol"/>
                <a:cs typeface="Symbol"/>
              </a:rPr>
              <a:t></a:t>
            </a:r>
            <a:r>
              <a:rPr dirty="0" sz="1000" spc="-75">
                <a:latin typeface="Times New Roman"/>
                <a:cs typeface="Times New Roman"/>
              </a:rPr>
              <a:t> </a:t>
            </a:r>
            <a:r>
              <a:rPr dirty="0" sz="1000" spc="10">
                <a:latin typeface="Times New Roman"/>
                <a:cs typeface="Times New Roman"/>
              </a:rPr>
              <a:t>967</a:t>
            </a:r>
            <a:r>
              <a:rPr dirty="0" sz="1000">
                <a:latin typeface="Times New Roman"/>
                <a:cs typeface="Times New Roman"/>
              </a:rPr>
              <a:t>	</a:t>
            </a:r>
            <a:r>
              <a:rPr dirty="0" sz="1000" spc="35">
                <a:latin typeface="Times New Roman"/>
                <a:cs typeface="Times New Roman"/>
              </a:rPr>
              <a:t>3</a:t>
            </a:r>
            <a:r>
              <a:rPr dirty="0" sz="1000" spc="10">
                <a:latin typeface="Times New Roman"/>
                <a:cs typeface="Times New Roman"/>
              </a:rPr>
              <a:t>.</a:t>
            </a:r>
            <a:r>
              <a:rPr dirty="0" sz="1000" spc="10">
                <a:latin typeface="Times New Roman"/>
                <a:cs typeface="Times New Roman"/>
              </a:rPr>
              <a:t>68</a:t>
            </a:r>
            <a:endParaRPr sz="1000">
              <a:latin typeface="Times New Roman"/>
              <a:cs typeface="Times New Roman"/>
            </a:endParaRPr>
          </a:p>
        </p:txBody>
      </p:sp>
      <p:sp>
        <p:nvSpPr>
          <p:cNvPr id="28" name="object 28"/>
          <p:cNvSpPr txBox="1"/>
          <p:nvPr/>
        </p:nvSpPr>
        <p:spPr>
          <a:xfrm>
            <a:off x="3260597" y="1349220"/>
            <a:ext cx="1733550" cy="325120"/>
          </a:xfrm>
          <a:prstGeom prst="rect">
            <a:avLst/>
          </a:prstGeom>
        </p:spPr>
        <p:txBody>
          <a:bodyPr wrap="square" lIns="0" tIns="15875" rIns="0" bIns="0" rtlCol="0" vert="horz">
            <a:spAutoFit/>
          </a:bodyPr>
          <a:lstStyle/>
          <a:p>
            <a:pPr marL="135255">
              <a:lnSpc>
                <a:spcPts val="1165"/>
              </a:lnSpc>
              <a:spcBef>
                <a:spcPts val="125"/>
              </a:spcBef>
              <a:tabLst>
                <a:tab pos="493395" algn="l"/>
                <a:tab pos="1610995" algn="l"/>
              </a:tabLst>
            </a:pPr>
            <a:r>
              <a:rPr dirty="0" baseline="2777" sz="1500" spc="-382">
                <a:latin typeface="Symbol"/>
                <a:cs typeface="Symbol"/>
              </a:rPr>
              <a:t>⎟</a:t>
            </a:r>
            <a:r>
              <a:rPr dirty="0" baseline="5555" sz="1500" spc="-517">
                <a:latin typeface="Symbol"/>
                <a:cs typeface="Symbol"/>
              </a:rPr>
              <a:t>⎟</a:t>
            </a:r>
            <a:r>
              <a:rPr dirty="0" baseline="5555" sz="1500">
                <a:latin typeface="Times New Roman"/>
                <a:cs typeface="Times New Roman"/>
              </a:rPr>
              <a:t>	</a:t>
            </a:r>
            <a:r>
              <a:rPr dirty="0" sz="1000" spc="10">
                <a:latin typeface="Times New Roman"/>
                <a:cs typeface="Times New Roman"/>
              </a:rPr>
              <a:t>IF</a:t>
            </a:r>
            <a:r>
              <a:rPr dirty="0" sz="1000">
                <a:latin typeface="Times New Roman"/>
                <a:cs typeface="Times New Roman"/>
              </a:rPr>
              <a:t>   </a:t>
            </a:r>
            <a:r>
              <a:rPr dirty="0" sz="1000" spc="-15">
                <a:latin typeface="Times New Roman"/>
                <a:cs typeface="Times New Roman"/>
              </a:rPr>
              <a:t> </a:t>
            </a:r>
            <a:r>
              <a:rPr dirty="0" sz="1000" spc="-345">
                <a:latin typeface="Symbol"/>
                <a:cs typeface="Symbol"/>
              </a:rPr>
              <a:t>⎜</a:t>
            </a:r>
            <a:r>
              <a:rPr dirty="0" sz="1000">
                <a:latin typeface="Times New Roman"/>
                <a:cs typeface="Times New Roman"/>
              </a:rPr>
              <a:t>   </a:t>
            </a:r>
            <a:r>
              <a:rPr dirty="0" sz="1000" spc="-70">
                <a:latin typeface="Times New Roman"/>
                <a:cs typeface="Times New Roman"/>
              </a:rPr>
              <a:t> </a:t>
            </a:r>
            <a:r>
              <a:rPr dirty="0" sz="1000" spc="-345">
                <a:latin typeface="Symbol"/>
                <a:cs typeface="Symbol"/>
              </a:rPr>
              <a:t>⎟</a:t>
            </a:r>
            <a:r>
              <a:rPr dirty="0" sz="1000" spc="-20">
                <a:latin typeface="Times New Roman"/>
                <a:cs typeface="Times New Roman"/>
              </a:rPr>
              <a:t> </a:t>
            </a:r>
            <a:r>
              <a:rPr dirty="0" sz="1000" spc="10">
                <a:latin typeface="Times New Roman"/>
                <a:cs typeface="Times New Roman"/>
              </a:rPr>
              <a:t>~</a:t>
            </a:r>
            <a:r>
              <a:rPr dirty="0" sz="1000" spc="80">
                <a:latin typeface="Times New Roman"/>
                <a:cs typeface="Times New Roman"/>
              </a:rPr>
              <a:t> </a:t>
            </a:r>
            <a:r>
              <a:rPr dirty="0" sz="1000" spc="15">
                <a:latin typeface="Times New Roman"/>
                <a:cs typeface="Times New Roman"/>
              </a:rPr>
              <a:t>N</a:t>
            </a:r>
            <a:r>
              <a:rPr dirty="0" sz="1000">
                <a:latin typeface="Times New Roman"/>
                <a:cs typeface="Times New Roman"/>
              </a:rPr>
              <a:t> </a:t>
            </a:r>
            <a:r>
              <a:rPr dirty="0" sz="1000" spc="55">
                <a:latin typeface="Times New Roman"/>
                <a:cs typeface="Times New Roman"/>
              </a:rPr>
              <a:t> </a:t>
            </a:r>
            <a:r>
              <a:rPr dirty="0" sz="1000" spc="-345">
                <a:latin typeface="Symbol"/>
                <a:cs typeface="Symbol"/>
              </a:rPr>
              <a:t>⎜</a:t>
            </a:r>
            <a:r>
              <a:rPr dirty="0" sz="1000">
                <a:latin typeface="Times New Roman"/>
                <a:cs typeface="Times New Roman"/>
              </a:rPr>
              <a:t>	</a:t>
            </a:r>
            <a:r>
              <a:rPr dirty="0" sz="1000" spc="-340">
                <a:latin typeface="Symbol"/>
                <a:cs typeface="Symbol"/>
              </a:rPr>
              <a:t>⎟</a:t>
            </a:r>
            <a:r>
              <a:rPr dirty="0" sz="1000" spc="5">
                <a:latin typeface="Times New Roman"/>
                <a:cs typeface="Times New Roman"/>
              </a:rPr>
              <a:t>,</a:t>
            </a:r>
            <a:endParaRPr sz="1000">
              <a:latin typeface="Times New Roman"/>
              <a:cs typeface="Times New Roman"/>
            </a:endParaRPr>
          </a:p>
          <a:p>
            <a:pPr marL="38100">
              <a:lnSpc>
                <a:spcPts val="1165"/>
              </a:lnSpc>
            </a:pPr>
            <a:r>
              <a:rPr dirty="0" baseline="9259" sz="900" spc="-7" i="1">
                <a:latin typeface="Times New Roman"/>
                <a:cs typeface="Times New Roman"/>
              </a:rPr>
              <a:t>vv</a:t>
            </a:r>
            <a:r>
              <a:rPr dirty="0" baseline="9259" sz="900" spc="120" i="1">
                <a:latin typeface="Times New Roman"/>
                <a:cs typeface="Times New Roman"/>
              </a:rPr>
              <a:t> </a:t>
            </a:r>
            <a:r>
              <a:rPr dirty="0" baseline="5555" sz="1500" spc="-450">
                <a:latin typeface="Symbol"/>
                <a:cs typeface="Symbol"/>
              </a:rPr>
              <a:t>⎠</a:t>
            </a:r>
            <a:r>
              <a:rPr dirty="0" sz="1000" spc="-300">
                <a:latin typeface="Symbol"/>
                <a:cs typeface="Symbol"/>
              </a:rPr>
              <a:t>⎠</a:t>
            </a:r>
            <a:endParaRPr sz="1000">
              <a:latin typeface="Symbol"/>
              <a:cs typeface="Symbol"/>
            </a:endParaRPr>
          </a:p>
        </p:txBody>
      </p:sp>
      <p:sp>
        <p:nvSpPr>
          <p:cNvPr id="29" name="object 29"/>
          <p:cNvSpPr txBox="1"/>
          <p:nvPr/>
        </p:nvSpPr>
        <p:spPr>
          <a:xfrm>
            <a:off x="4082817" y="1449038"/>
            <a:ext cx="70485" cy="181610"/>
          </a:xfrm>
          <a:prstGeom prst="rect">
            <a:avLst/>
          </a:prstGeom>
        </p:spPr>
        <p:txBody>
          <a:bodyPr wrap="square" lIns="0" tIns="15875" rIns="0" bIns="0" rtlCol="0" vert="horz">
            <a:spAutoFit/>
          </a:bodyPr>
          <a:lstStyle/>
          <a:p>
            <a:pPr>
              <a:lnSpc>
                <a:spcPct val="100000"/>
              </a:lnSpc>
              <a:spcBef>
                <a:spcPts val="125"/>
              </a:spcBef>
            </a:pPr>
            <a:r>
              <a:rPr dirty="0" sz="1000" spc="10" i="1">
                <a:latin typeface="Times New Roman"/>
                <a:cs typeface="Times New Roman"/>
              </a:rPr>
              <a:t>y</a:t>
            </a:r>
            <a:endParaRPr sz="1000">
              <a:latin typeface="Times New Roman"/>
              <a:cs typeface="Times New Roman"/>
            </a:endParaRPr>
          </a:p>
        </p:txBody>
      </p:sp>
      <p:sp>
        <p:nvSpPr>
          <p:cNvPr id="30" name="object 30"/>
          <p:cNvSpPr txBox="1"/>
          <p:nvPr/>
        </p:nvSpPr>
        <p:spPr>
          <a:xfrm>
            <a:off x="3969765" y="1263145"/>
            <a:ext cx="1369695" cy="181610"/>
          </a:xfrm>
          <a:prstGeom prst="rect">
            <a:avLst/>
          </a:prstGeom>
        </p:spPr>
        <p:txBody>
          <a:bodyPr wrap="square" lIns="0" tIns="15875" rIns="0" bIns="0" rtlCol="0" vert="horz">
            <a:spAutoFit/>
          </a:bodyPr>
          <a:lstStyle/>
          <a:p>
            <a:pPr marL="25400">
              <a:lnSpc>
                <a:spcPct val="100000"/>
              </a:lnSpc>
              <a:spcBef>
                <a:spcPts val="125"/>
              </a:spcBef>
              <a:tabLst>
                <a:tab pos="485775" algn="l"/>
              </a:tabLst>
            </a:pPr>
            <a:r>
              <a:rPr dirty="0" sz="1000" spc="-345">
                <a:latin typeface="Symbol"/>
                <a:cs typeface="Symbol"/>
              </a:rPr>
              <a:t>⎛</a:t>
            </a:r>
            <a:r>
              <a:rPr dirty="0" sz="1000" spc="-85">
                <a:latin typeface="Times New Roman"/>
                <a:cs typeface="Times New Roman"/>
              </a:rPr>
              <a:t> </a:t>
            </a:r>
            <a:r>
              <a:rPr dirty="0" baseline="2777" sz="1500" spc="-187" i="1">
                <a:latin typeface="Times New Roman"/>
                <a:cs typeface="Times New Roman"/>
              </a:rPr>
              <a:t>w</a:t>
            </a:r>
            <a:r>
              <a:rPr dirty="0" sz="1000" spc="-125">
                <a:latin typeface="Symbol"/>
                <a:cs typeface="Symbol"/>
              </a:rPr>
              <a:t>⎞</a:t>
            </a:r>
            <a:r>
              <a:rPr dirty="0" sz="1000" spc="-125">
                <a:latin typeface="Times New Roman"/>
                <a:cs typeface="Times New Roman"/>
              </a:rPr>
              <a:t>	</a:t>
            </a:r>
            <a:r>
              <a:rPr dirty="0" baseline="8333" sz="1500" spc="-434">
                <a:latin typeface="Symbol"/>
                <a:cs typeface="Symbol"/>
              </a:rPr>
              <a:t>⎛</a:t>
            </a:r>
            <a:r>
              <a:rPr dirty="0" sz="1000" spc="-290">
                <a:latin typeface="Symbol"/>
                <a:cs typeface="Symbol"/>
              </a:rPr>
              <a:t>⎛</a:t>
            </a:r>
            <a:r>
              <a:rPr dirty="0" sz="1000" spc="-120">
                <a:latin typeface="Times New Roman"/>
                <a:cs typeface="Times New Roman"/>
              </a:rPr>
              <a:t> </a:t>
            </a:r>
            <a:r>
              <a:rPr dirty="0" baseline="2777" sz="1500" spc="15">
                <a:latin typeface="Times New Roman"/>
                <a:cs typeface="Times New Roman"/>
              </a:rPr>
              <a:t>2977</a:t>
            </a:r>
            <a:r>
              <a:rPr dirty="0" baseline="2777" sz="1500" spc="-112">
                <a:latin typeface="Times New Roman"/>
                <a:cs typeface="Times New Roman"/>
              </a:rPr>
              <a:t> </a:t>
            </a:r>
            <a:r>
              <a:rPr dirty="0" sz="1000" spc="-345">
                <a:latin typeface="Symbol"/>
                <a:cs typeface="Symbol"/>
              </a:rPr>
              <a:t>⎞</a:t>
            </a:r>
            <a:r>
              <a:rPr dirty="0" sz="1000" spc="100">
                <a:latin typeface="Times New Roman"/>
                <a:cs typeface="Times New Roman"/>
              </a:rPr>
              <a:t> </a:t>
            </a:r>
            <a:r>
              <a:rPr dirty="0" baseline="2777" sz="1500" spc="-517">
                <a:latin typeface="Symbol"/>
                <a:cs typeface="Symbol"/>
              </a:rPr>
              <a:t>⎛</a:t>
            </a:r>
            <a:r>
              <a:rPr dirty="0" baseline="2777" sz="1500" spc="-7">
                <a:latin typeface="Times New Roman"/>
                <a:cs typeface="Times New Roman"/>
              </a:rPr>
              <a:t> </a:t>
            </a:r>
            <a:r>
              <a:rPr dirty="0" sz="1000" spc="-165">
                <a:latin typeface="Times New Roman"/>
                <a:cs typeface="Times New Roman"/>
              </a:rPr>
              <a:t>849</a:t>
            </a:r>
            <a:r>
              <a:rPr dirty="0" baseline="41666" sz="900" spc="-247">
                <a:latin typeface="Times New Roman"/>
                <a:cs typeface="Times New Roman"/>
              </a:rPr>
              <a:t>2</a:t>
            </a:r>
            <a:endParaRPr baseline="41666" sz="900">
              <a:latin typeface="Times New Roman"/>
              <a:cs typeface="Times New Roman"/>
            </a:endParaRPr>
          </a:p>
        </p:txBody>
      </p:sp>
      <p:sp>
        <p:nvSpPr>
          <p:cNvPr id="31" name="object 31"/>
          <p:cNvSpPr txBox="1"/>
          <p:nvPr/>
        </p:nvSpPr>
        <p:spPr>
          <a:xfrm>
            <a:off x="3748285" y="1633735"/>
            <a:ext cx="1904364" cy="278130"/>
          </a:xfrm>
          <a:prstGeom prst="rect">
            <a:avLst/>
          </a:prstGeom>
        </p:spPr>
        <p:txBody>
          <a:bodyPr wrap="square" lIns="0" tIns="13970" rIns="0" bIns="0" rtlCol="0" vert="horz">
            <a:spAutoFit/>
          </a:bodyPr>
          <a:lstStyle/>
          <a:p>
            <a:pPr>
              <a:lnSpc>
                <a:spcPts val="1590"/>
              </a:lnSpc>
              <a:spcBef>
                <a:spcPts val="110"/>
              </a:spcBef>
              <a:tabLst>
                <a:tab pos="498475" algn="l"/>
                <a:tab pos="1229995" algn="l"/>
                <a:tab pos="1515110" algn="l"/>
              </a:tabLst>
            </a:pPr>
            <a:r>
              <a:rPr dirty="0" sz="1000" spc="15">
                <a:latin typeface="Times New Roman"/>
                <a:cs typeface="Times New Roman"/>
              </a:rPr>
              <a:t>THEN</a:t>
            </a:r>
            <a:r>
              <a:rPr dirty="0" sz="1000" spc="15">
                <a:latin typeface="Times New Roman"/>
                <a:cs typeface="Times New Roman"/>
              </a:rPr>
              <a:t>	</a:t>
            </a:r>
            <a:r>
              <a:rPr dirty="0" sz="1000" spc="15" i="1">
                <a:latin typeface="Times New Roman"/>
                <a:cs typeface="Times New Roman"/>
              </a:rPr>
              <a:t>w</a:t>
            </a:r>
            <a:r>
              <a:rPr dirty="0" sz="1000" spc="-65" i="1">
                <a:latin typeface="Times New Roman"/>
                <a:cs typeface="Times New Roman"/>
              </a:rPr>
              <a:t> </a:t>
            </a:r>
            <a:r>
              <a:rPr dirty="0" sz="1000" spc="5">
                <a:latin typeface="Times New Roman"/>
                <a:cs typeface="Times New Roman"/>
              </a:rPr>
              <a:t>|</a:t>
            </a:r>
            <a:r>
              <a:rPr dirty="0" sz="1000" spc="65">
                <a:latin typeface="Times New Roman"/>
                <a:cs typeface="Times New Roman"/>
              </a:rPr>
              <a:t> </a:t>
            </a:r>
            <a:r>
              <a:rPr dirty="0" sz="1000" spc="10" i="1">
                <a:latin typeface="Times New Roman"/>
                <a:cs typeface="Times New Roman"/>
              </a:rPr>
              <a:t>y</a:t>
            </a:r>
            <a:r>
              <a:rPr dirty="0" sz="1000" spc="20" i="1">
                <a:latin typeface="Times New Roman"/>
                <a:cs typeface="Times New Roman"/>
              </a:rPr>
              <a:t> </a:t>
            </a:r>
            <a:r>
              <a:rPr dirty="0" sz="1000" spc="10">
                <a:latin typeface="Times New Roman"/>
                <a:cs typeface="Times New Roman"/>
              </a:rPr>
              <a:t>~</a:t>
            </a:r>
            <a:r>
              <a:rPr dirty="0" sz="1000" spc="80">
                <a:latin typeface="Times New Roman"/>
                <a:cs typeface="Times New Roman"/>
              </a:rPr>
              <a:t> </a:t>
            </a:r>
            <a:r>
              <a:rPr dirty="0" sz="1000" spc="80">
                <a:latin typeface="Times New Roman"/>
                <a:cs typeface="Times New Roman"/>
              </a:rPr>
              <a:t>N</a:t>
            </a:r>
            <a:r>
              <a:rPr dirty="0" sz="1600" spc="-280">
                <a:latin typeface="Symbol"/>
                <a:cs typeface="Symbol"/>
              </a:rPr>
              <a:t></a:t>
            </a:r>
            <a:r>
              <a:rPr dirty="0" sz="1000" spc="10" b="1">
                <a:latin typeface="Times New Roman"/>
                <a:cs typeface="Times New Roman"/>
              </a:rPr>
              <a:t>μ</a:t>
            </a:r>
            <a:r>
              <a:rPr dirty="0" sz="1000" b="1">
                <a:latin typeface="Times New Roman"/>
                <a:cs typeface="Times New Roman"/>
              </a:rPr>
              <a:t>	</a:t>
            </a:r>
            <a:r>
              <a:rPr dirty="0" sz="1000" spc="5">
                <a:latin typeface="Times New Roman"/>
                <a:cs typeface="Times New Roman"/>
              </a:rPr>
              <a:t>,</a:t>
            </a:r>
            <a:r>
              <a:rPr dirty="0" sz="1000" spc="-90">
                <a:latin typeface="Times New Roman"/>
                <a:cs typeface="Times New Roman"/>
              </a:rPr>
              <a:t> </a:t>
            </a:r>
            <a:r>
              <a:rPr dirty="0" sz="1000" spc="15" b="1">
                <a:latin typeface="Times New Roman"/>
                <a:cs typeface="Times New Roman"/>
              </a:rPr>
              <a:t>Σ</a:t>
            </a:r>
            <a:r>
              <a:rPr dirty="0" sz="1000" b="1">
                <a:latin typeface="Times New Roman"/>
                <a:cs typeface="Times New Roman"/>
              </a:rPr>
              <a:t>	</a:t>
            </a:r>
            <a:r>
              <a:rPr dirty="0" sz="1600" spc="-85">
                <a:latin typeface="Symbol"/>
                <a:cs typeface="Symbol"/>
              </a:rPr>
              <a:t></a:t>
            </a:r>
            <a:r>
              <a:rPr dirty="0" sz="1000" spc="10">
                <a:latin typeface="Times New Roman"/>
                <a:cs typeface="Times New Roman"/>
              </a:rPr>
              <a:t>where</a:t>
            </a:r>
            <a:endParaRPr sz="1000">
              <a:latin typeface="Times New Roman"/>
              <a:cs typeface="Times New Roman"/>
            </a:endParaRPr>
          </a:p>
          <a:p>
            <a:pPr marL="1102995">
              <a:lnSpc>
                <a:spcPts val="390"/>
              </a:lnSpc>
              <a:tabLst>
                <a:tab pos="1381760" algn="l"/>
              </a:tabLst>
            </a:pPr>
            <a:r>
              <a:rPr dirty="0" sz="600" spc="-5" i="1">
                <a:latin typeface="Times New Roman"/>
                <a:cs typeface="Times New Roman"/>
              </a:rPr>
              <a:t>w</a:t>
            </a:r>
            <a:r>
              <a:rPr dirty="0" sz="600" spc="-5">
                <a:latin typeface="Times New Roman"/>
                <a:cs typeface="Times New Roman"/>
              </a:rPr>
              <a:t>|</a:t>
            </a:r>
            <a:r>
              <a:rPr dirty="0" sz="600" spc="-80">
                <a:latin typeface="Times New Roman"/>
                <a:cs typeface="Times New Roman"/>
              </a:rPr>
              <a:t> </a:t>
            </a:r>
            <a:r>
              <a:rPr dirty="0" sz="600" spc="-5" i="1">
                <a:latin typeface="Times New Roman"/>
                <a:cs typeface="Times New Roman"/>
              </a:rPr>
              <a:t>y	w</a:t>
            </a:r>
            <a:r>
              <a:rPr dirty="0" sz="600" spc="-5">
                <a:latin typeface="Times New Roman"/>
                <a:cs typeface="Times New Roman"/>
              </a:rPr>
              <a:t>|</a:t>
            </a:r>
            <a:r>
              <a:rPr dirty="0" sz="600" spc="-80">
                <a:latin typeface="Times New Roman"/>
                <a:cs typeface="Times New Roman"/>
              </a:rPr>
              <a:t> </a:t>
            </a:r>
            <a:r>
              <a:rPr dirty="0" sz="600" spc="-5" i="1">
                <a:latin typeface="Times New Roman"/>
                <a:cs typeface="Times New Roman"/>
              </a:rPr>
              <a:t>y</a:t>
            </a:r>
            <a:endParaRPr sz="600">
              <a:latin typeface="Times New Roman"/>
              <a:cs typeface="Times New Roman"/>
            </a:endParaRPr>
          </a:p>
        </p:txBody>
      </p:sp>
      <p:sp>
        <p:nvSpPr>
          <p:cNvPr id="32" name="object 32"/>
          <p:cNvSpPr/>
          <p:nvPr/>
        </p:nvSpPr>
        <p:spPr>
          <a:xfrm>
            <a:off x="4533897" y="2122934"/>
            <a:ext cx="643255" cy="0"/>
          </a:xfrm>
          <a:custGeom>
            <a:avLst/>
            <a:gdLst/>
            <a:ahLst/>
            <a:cxnLst/>
            <a:rect l="l" t="t" r="r" b="b"/>
            <a:pathLst>
              <a:path w="643254" h="0">
                <a:moveTo>
                  <a:pt x="0" y="0"/>
                </a:moveTo>
                <a:lnTo>
                  <a:pt x="643128" y="0"/>
                </a:lnTo>
              </a:path>
            </a:pathLst>
          </a:custGeom>
          <a:ln w="5429">
            <a:solidFill>
              <a:srgbClr val="000000"/>
            </a:solidFill>
          </a:ln>
        </p:spPr>
        <p:txBody>
          <a:bodyPr wrap="square" lIns="0" tIns="0" rIns="0" bIns="0" rtlCol="0"/>
          <a:lstStyle/>
          <a:p/>
        </p:txBody>
      </p:sp>
      <p:sp>
        <p:nvSpPr>
          <p:cNvPr id="33" name="object 33"/>
          <p:cNvSpPr txBox="1"/>
          <p:nvPr/>
        </p:nvSpPr>
        <p:spPr>
          <a:xfrm>
            <a:off x="4681479" y="2114733"/>
            <a:ext cx="344170" cy="182245"/>
          </a:xfrm>
          <a:prstGeom prst="rect">
            <a:avLst/>
          </a:prstGeom>
        </p:spPr>
        <p:txBody>
          <a:bodyPr wrap="square" lIns="0" tIns="15875" rIns="0" bIns="0" rtlCol="0" vert="horz">
            <a:spAutoFit/>
          </a:bodyPr>
          <a:lstStyle/>
          <a:p>
            <a:pPr marL="25400">
              <a:lnSpc>
                <a:spcPct val="100000"/>
              </a:lnSpc>
              <a:spcBef>
                <a:spcPts val="125"/>
              </a:spcBef>
            </a:pPr>
            <a:r>
              <a:rPr dirty="0" sz="1000" spc="30">
                <a:latin typeface="Times New Roman"/>
                <a:cs typeface="Times New Roman"/>
              </a:rPr>
              <a:t>3.68</a:t>
            </a:r>
            <a:r>
              <a:rPr dirty="0" baseline="41666" sz="900" spc="44">
                <a:latin typeface="Times New Roman"/>
                <a:cs typeface="Times New Roman"/>
              </a:rPr>
              <a:t>2</a:t>
            </a:r>
            <a:endParaRPr baseline="41666" sz="900">
              <a:latin typeface="Times New Roman"/>
              <a:cs typeface="Times New Roman"/>
            </a:endParaRPr>
          </a:p>
        </p:txBody>
      </p:sp>
      <p:sp>
        <p:nvSpPr>
          <p:cNvPr id="34" name="object 34"/>
          <p:cNvSpPr txBox="1"/>
          <p:nvPr/>
        </p:nvSpPr>
        <p:spPr>
          <a:xfrm>
            <a:off x="4005577" y="1930332"/>
            <a:ext cx="1201420" cy="182245"/>
          </a:xfrm>
          <a:prstGeom prst="rect">
            <a:avLst/>
          </a:prstGeom>
        </p:spPr>
        <p:txBody>
          <a:bodyPr wrap="square" lIns="0" tIns="15875" rIns="0" bIns="0" rtlCol="0" vert="horz">
            <a:spAutoFit/>
          </a:bodyPr>
          <a:lstStyle/>
          <a:p>
            <a:pPr marL="25400">
              <a:lnSpc>
                <a:spcPct val="100000"/>
              </a:lnSpc>
              <a:spcBef>
                <a:spcPts val="125"/>
              </a:spcBef>
            </a:pPr>
            <a:r>
              <a:rPr dirty="0" baseline="-36111" sz="1500" spc="15">
                <a:latin typeface="Symbol"/>
                <a:cs typeface="Symbol"/>
              </a:rPr>
              <a:t></a:t>
            </a:r>
            <a:r>
              <a:rPr dirty="0" baseline="-36111" sz="1500" spc="22">
                <a:latin typeface="Times New Roman"/>
                <a:cs typeface="Times New Roman"/>
              </a:rPr>
              <a:t> </a:t>
            </a:r>
            <a:r>
              <a:rPr dirty="0" baseline="-36111" sz="1500" spc="15">
                <a:latin typeface="Times New Roman"/>
                <a:cs typeface="Times New Roman"/>
              </a:rPr>
              <a:t>2977</a:t>
            </a:r>
            <a:r>
              <a:rPr dirty="0" baseline="-36111" sz="1500" spc="30">
                <a:latin typeface="Times New Roman"/>
                <a:cs typeface="Times New Roman"/>
              </a:rPr>
              <a:t> </a:t>
            </a:r>
            <a:r>
              <a:rPr dirty="0" baseline="-36111" sz="1500" spc="15">
                <a:latin typeface="Symbol"/>
                <a:cs typeface="Symbol"/>
              </a:rPr>
              <a:t></a:t>
            </a:r>
            <a:r>
              <a:rPr dirty="0" baseline="-36111" sz="1500" spc="7">
                <a:latin typeface="Times New Roman"/>
                <a:cs typeface="Times New Roman"/>
              </a:rPr>
              <a:t> </a:t>
            </a:r>
            <a:r>
              <a:rPr dirty="0" sz="1000" spc="25">
                <a:latin typeface="Times New Roman"/>
                <a:cs typeface="Times New Roman"/>
              </a:rPr>
              <a:t>976(</a:t>
            </a:r>
            <a:r>
              <a:rPr dirty="0" sz="1000" spc="-114">
                <a:latin typeface="Times New Roman"/>
                <a:cs typeface="Times New Roman"/>
              </a:rPr>
              <a:t> </a:t>
            </a:r>
            <a:r>
              <a:rPr dirty="0" sz="1000" spc="10" i="1">
                <a:latin typeface="Times New Roman"/>
                <a:cs typeface="Times New Roman"/>
              </a:rPr>
              <a:t>y</a:t>
            </a:r>
            <a:r>
              <a:rPr dirty="0" sz="1000" spc="-30" i="1">
                <a:latin typeface="Times New Roman"/>
                <a:cs typeface="Times New Roman"/>
              </a:rPr>
              <a:t> </a:t>
            </a:r>
            <a:r>
              <a:rPr dirty="0" sz="1000" spc="10">
                <a:latin typeface="Symbol"/>
                <a:cs typeface="Symbol"/>
              </a:rPr>
              <a:t></a:t>
            </a:r>
            <a:r>
              <a:rPr dirty="0" sz="1000" spc="-65">
                <a:latin typeface="Times New Roman"/>
                <a:cs typeface="Times New Roman"/>
              </a:rPr>
              <a:t> </a:t>
            </a:r>
            <a:r>
              <a:rPr dirty="0" sz="1000" spc="25">
                <a:latin typeface="Times New Roman"/>
                <a:cs typeface="Times New Roman"/>
              </a:rPr>
              <a:t>76)</a:t>
            </a:r>
            <a:endParaRPr sz="1000">
              <a:latin typeface="Times New Roman"/>
              <a:cs typeface="Times New Roman"/>
            </a:endParaRPr>
          </a:p>
        </p:txBody>
      </p:sp>
      <p:sp>
        <p:nvSpPr>
          <p:cNvPr id="35" name="object 35"/>
          <p:cNvSpPr txBox="1"/>
          <p:nvPr/>
        </p:nvSpPr>
        <p:spPr>
          <a:xfrm>
            <a:off x="3871724" y="2099711"/>
            <a:ext cx="121920" cy="116839"/>
          </a:xfrm>
          <a:prstGeom prst="rect">
            <a:avLst/>
          </a:prstGeom>
        </p:spPr>
        <p:txBody>
          <a:bodyPr wrap="square" lIns="0" tIns="12065" rIns="0" bIns="0" rtlCol="0" vert="horz">
            <a:spAutoFit/>
          </a:bodyPr>
          <a:lstStyle/>
          <a:p>
            <a:pPr>
              <a:lnSpc>
                <a:spcPct val="100000"/>
              </a:lnSpc>
              <a:spcBef>
                <a:spcPts val="95"/>
              </a:spcBef>
            </a:pPr>
            <a:r>
              <a:rPr dirty="0" sz="600" spc="-5" i="1">
                <a:latin typeface="Times New Roman"/>
                <a:cs typeface="Times New Roman"/>
              </a:rPr>
              <a:t>w</a:t>
            </a:r>
            <a:r>
              <a:rPr dirty="0" sz="600" spc="-5">
                <a:latin typeface="Times New Roman"/>
                <a:cs typeface="Times New Roman"/>
              </a:rPr>
              <a:t>|</a:t>
            </a:r>
            <a:r>
              <a:rPr dirty="0" sz="600" spc="-114">
                <a:latin typeface="Times New Roman"/>
                <a:cs typeface="Times New Roman"/>
              </a:rPr>
              <a:t> </a:t>
            </a:r>
            <a:r>
              <a:rPr dirty="0" sz="600" spc="-5" i="1">
                <a:latin typeface="Times New Roman"/>
                <a:cs typeface="Times New Roman"/>
              </a:rPr>
              <a:t>y</a:t>
            </a:r>
            <a:endParaRPr sz="600">
              <a:latin typeface="Times New Roman"/>
              <a:cs typeface="Times New Roman"/>
            </a:endParaRPr>
          </a:p>
        </p:txBody>
      </p:sp>
      <p:sp>
        <p:nvSpPr>
          <p:cNvPr id="36" name="object 36"/>
          <p:cNvSpPr txBox="1"/>
          <p:nvPr/>
        </p:nvSpPr>
        <p:spPr>
          <a:xfrm>
            <a:off x="3784091" y="2012624"/>
            <a:ext cx="86995" cy="182245"/>
          </a:xfrm>
          <a:prstGeom prst="rect">
            <a:avLst/>
          </a:prstGeom>
        </p:spPr>
        <p:txBody>
          <a:bodyPr wrap="square" lIns="0" tIns="15875" rIns="0" bIns="0" rtlCol="0" vert="horz">
            <a:spAutoFit/>
          </a:bodyPr>
          <a:lstStyle/>
          <a:p>
            <a:pPr>
              <a:lnSpc>
                <a:spcPct val="100000"/>
              </a:lnSpc>
              <a:spcBef>
                <a:spcPts val="125"/>
              </a:spcBef>
            </a:pPr>
            <a:r>
              <a:rPr dirty="0" sz="1000" spc="15" b="1">
                <a:latin typeface="Times New Roman"/>
                <a:cs typeface="Times New Roman"/>
              </a:rPr>
              <a:t>μ</a:t>
            </a:r>
            <a:endParaRPr sz="1000">
              <a:latin typeface="Times New Roman"/>
              <a:cs typeface="Times New Roman"/>
            </a:endParaRPr>
          </a:p>
        </p:txBody>
      </p:sp>
      <p:sp>
        <p:nvSpPr>
          <p:cNvPr id="37" name="object 37"/>
          <p:cNvSpPr/>
          <p:nvPr/>
        </p:nvSpPr>
        <p:spPr>
          <a:xfrm>
            <a:off x="3695700" y="2253995"/>
            <a:ext cx="1511935" cy="359410"/>
          </a:xfrm>
          <a:custGeom>
            <a:avLst/>
            <a:gdLst/>
            <a:ahLst/>
            <a:cxnLst/>
            <a:rect l="l" t="t" r="r" b="b"/>
            <a:pathLst>
              <a:path w="1511935" h="359410">
                <a:moveTo>
                  <a:pt x="0" y="358901"/>
                </a:moveTo>
                <a:lnTo>
                  <a:pt x="1511808" y="358901"/>
                </a:lnTo>
                <a:lnTo>
                  <a:pt x="1511808" y="0"/>
                </a:lnTo>
                <a:lnTo>
                  <a:pt x="0" y="0"/>
                </a:lnTo>
                <a:lnTo>
                  <a:pt x="0" y="358901"/>
                </a:lnTo>
                <a:close/>
              </a:path>
            </a:pathLst>
          </a:custGeom>
          <a:solidFill>
            <a:srgbClr val="FFFFFF"/>
          </a:solidFill>
        </p:spPr>
        <p:txBody>
          <a:bodyPr wrap="square" lIns="0" tIns="0" rIns="0" bIns="0" rtlCol="0"/>
          <a:lstStyle/>
          <a:p/>
        </p:txBody>
      </p:sp>
      <p:sp>
        <p:nvSpPr>
          <p:cNvPr id="38" name="object 38"/>
          <p:cNvSpPr/>
          <p:nvPr/>
        </p:nvSpPr>
        <p:spPr>
          <a:xfrm>
            <a:off x="4496560" y="2449831"/>
            <a:ext cx="307340" cy="0"/>
          </a:xfrm>
          <a:custGeom>
            <a:avLst/>
            <a:gdLst/>
            <a:ahLst/>
            <a:cxnLst/>
            <a:rect l="l" t="t" r="r" b="b"/>
            <a:pathLst>
              <a:path w="307339" h="0">
                <a:moveTo>
                  <a:pt x="0" y="0"/>
                </a:moveTo>
                <a:lnTo>
                  <a:pt x="307082" y="0"/>
                </a:lnTo>
              </a:path>
            </a:pathLst>
          </a:custGeom>
          <a:ln w="5429">
            <a:solidFill>
              <a:srgbClr val="000000"/>
            </a:solidFill>
          </a:ln>
        </p:spPr>
        <p:txBody>
          <a:bodyPr wrap="square" lIns="0" tIns="0" rIns="0" bIns="0" rtlCol="0"/>
          <a:lstStyle/>
          <a:p/>
        </p:txBody>
      </p:sp>
      <p:sp>
        <p:nvSpPr>
          <p:cNvPr id="39" name="object 39"/>
          <p:cNvSpPr txBox="1"/>
          <p:nvPr/>
        </p:nvSpPr>
        <p:spPr>
          <a:xfrm>
            <a:off x="4728205" y="2252797"/>
            <a:ext cx="50800" cy="116839"/>
          </a:xfrm>
          <a:prstGeom prst="rect">
            <a:avLst/>
          </a:prstGeom>
        </p:spPr>
        <p:txBody>
          <a:bodyPr wrap="square" lIns="0" tIns="12700" rIns="0" bIns="0" rtlCol="0" vert="horz">
            <a:spAutoFit/>
          </a:bodyPr>
          <a:lstStyle/>
          <a:p>
            <a:pPr>
              <a:lnSpc>
                <a:spcPct val="100000"/>
              </a:lnSpc>
              <a:spcBef>
                <a:spcPts val="100"/>
              </a:spcBef>
            </a:pPr>
            <a:r>
              <a:rPr dirty="0" sz="600">
                <a:latin typeface="Times New Roman"/>
                <a:cs typeface="Times New Roman"/>
              </a:rPr>
              <a:t>2</a:t>
            </a:r>
            <a:endParaRPr sz="600">
              <a:latin typeface="Times New Roman"/>
              <a:cs typeface="Times New Roman"/>
            </a:endParaRPr>
          </a:p>
        </p:txBody>
      </p:sp>
      <p:sp>
        <p:nvSpPr>
          <p:cNvPr id="40" name="object 40"/>
          <p:cNvSpPr txBox="1"/>
          <p:nvPr/>
        </p:nvSpPr>
        <p:spPr>
          <a:xfrm>
            <a:off x="1596897" y="2441497"/>
            <a:ext cx="3223260" cy="2202180"/>
          </a:xfrm>
          <a:prstGeom prst="rect">
            <a:avLst/>
          </a:prstGeom>
        </p:spPr>
        <p:txBody>
          <a:bodyPr wrap="square" lIns="0" tIns="15875" rIns="0" bIns="0" rtlCol="0" vert="horz">
            <a:spAutoFit/>
          </a:bodyPr>
          <a:lstStyle/>
          <a:p>
            <a:pPr algn="r" marR="30480">
              <a:lnSpc>
                <a:spcPct val="100000"/>
              </a:lnSpc>
              <a:spcBef>
                <a:spcPts val="125"/>
              </a:spcBef>
            </a:pPr>
            <a:r>
              <a:rPr dirty="0" sz="1000" spc="35">
                <a:latin typeface="Times New Roman"/>
                <a:cs typeface="Times New Roman"/>
              </a:rPr>
              <a:t>3</a:t>
            </a:r>
            <a:r>
              <a:rPr dirty="0" sz="1000" spc="15">
                <a:latin typeface="Times New Roman"/>
                <a:cs typeface="Times New Roman"/>
              </a:rPr>
              <a:t>.</a:t>
            </a:r>
            <a:r>
              <a:rPr dirty="0" sz="1000" spc="10">
                <a:latin typeface="Times New Roman"/>
                <a:cs typeface="Times New Roman"/>
              </a:rPr>
              <a:t>6</a:t>
            </a:r>
            <a:r>
              <a:rPr dirty="0" sz="1000" spc="80">
                <a:latin typeface="Times New Roman"/>
                <a:cs typeface="Times New Roman"/>
              </a:rPr>
              <a:t>8</a:t>
            </a:r>
            <a:r>
              <a:rPr dirty="0" baseline="41666" sz="900">
                <a:latin typeface="Times New Roman"/>
                <a:cs typeface="Times New Roman"/>
              </a:rPr>
              <a:t>2</a:t>
            </a:r>
            <a:endParaRPr baseline="41666" sz="9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spcBef>
                <a:spcPts val="20"/>
              </a:spcBef>
            </a:pPr>
            <a:endParaRPr sz="1350">
              <a:latin typeface="Times New Roman"/>
              <a:cs typeface="Times New Roman"/>
            </a:endParaRPr>
          </a:p>
          <a:p>
            <a:pPr marL="25400">
              <a:lnSpc>
                <a:spcPct val="100000"/>
              </a:lnSpc>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 </a:t>
            </a:r>
            <a:r>
              <a:rPr dirty="0" sz="450" spc="-5">
                <a:solidFill>
                  <a:srgbClr val="1B1B1B"/>
                </a:solidFill>
                <a:latin typeface="Tahoma"/>
                <a:cs typeface="Tahoma"/>
              </a:rPr>
              <a:t>Moore</a:t>
            </a:r>
            <a:endParaRPr sz="450">
              <a:latin typeface="Tahoma"/>
              <a:cs typeface="Tahoma"/>
            </a:endParaRPr>
          </a:p>
        </p:txBody>
      </p:sp>
      <p:sp>
        <p:nvSpPr>
          <p:cNvPr id="41" name="object 41"/>
          <p:cNvSpPr txBox="1"/>
          <p:nvPr/>
        </p:nvSpPr>
        <p:spPr>
          <a:xfrm>
            <a:off x="3850387" y="2426533"/>
            <a:ext cx="121920" cy="116839"/>
          </a:xfrm>
          <a:prstGeom prst="rect">
            <a:avLst/>
          </a:prstGeom>
        </p:spPr>
        <p:txBody>
          <a:bodyPr wrap="square" lIns="0" tIns="12700" rIns="0" bIns="0" rtlCol="0" vert="horz">
            <a:spAutoFit/>
          </a:bodyPr>
          <a:lstStyle/>
          <a:p>
            <a:pPr>
              <a:lnSpc>
                <a:spcPct val="100000"/>
              </a:lnSpc>
              <a:spcBef>
                <a:spcPts val="100"/>
              </a:spcBef>
            </a:pPr>
            <a:r>
              <a:rPr dirty="0" sz="600" spc="-5" i="1">
                <a:latin typeface="Times New Roman"/>
                <a:cs typeface="Times New Roman"/>
              </a:rPr>
              <a:t>w</a:t>
            </a:r>
            <a:r>
              <a:rPr dirty="0" sz="600" spc="-5">
                <a:latin typeface="Times New Roman"/>
                <a:cs typeface="Times New Roman"/>
              </a:rPr>
              <a:t>|</a:t>
            </a:r>
            <a:r>
              <a:rPr dirty="0" sz="600" spc="-120">
                <a:latin typeface="Times New Roman"/>
                <a:cs typeface="Times New Roman"/>
              </a:rPr>
              <a:t> </a:t>
            </a:r>
            <a:r>
              <a:rPr dirty="0" sz="600" i="1">
                <a:latin typeface="Times New Roman"/>
                <a:cs typeface="Times New Roman"/>
              </a:rPr>
              <a:t>y</a:t>
            </a:r>
            <a:endParaRPr sz="600">
              <a:latin typeface="Times New Roman"/>
              <a:cs typeface="Times New Roman"/>
            </a:endParaRPr>
          </a:p>
        </p:txBody>
      </p:sp>
      <p:sp>
        <p:nvSpPr>
          <p:cNvPr id="42" name="object 42"/>
          <p:cNvSpPr txBox="1"/>
          <p:nvPr/>
        </p:nvSpPr>
        <p:spPr>
          <a:xfrm>
            <a:off x="3727450" y="2339388"/>
            <a:ext cx="1496060" cy="182245"/>
          </a:xfrm>
          <a:prstGeom prst="rect">
            <a:avLst/>
          </a:prstGeom>
        </p:spPr>
        <p:txBody>
          <a:bodyPr wrap="square" lIns="0" tIns="15875" rIns="0" bIns="0" rtlCol="0" vert="horz">
            <a:spAutoFit/>
          </a:bodyPr>
          <a:lstStyle/>
          <a:p>
            <a:pPr marL="25400">
              <a:lnSpc>
                <a:spcPct val="100000"/>
              </a:lnSpc>
              <a:spcBef>
                <a:spcPts val="125"/>
              </a:spcBef>
              <a:tabLst>
                <a:tab pos="281940" algn="l"/>
                <a:tab pos="1111885" algn="l"/>
              </a:tabLst>
            </a:pPr>
            <a:r>
              <a:rPr dirty="0" sz="1000" spc="15" b="1">
                <a:latin typeface="Times New Roman"/>
                <a:cs typeface="Times New Roman"/>
              </a:rPr>
              <a:t>Σ	</a:t>
            </a:r>
            <a:r>
              <a:rPr dirty="0" sz="1000" spc="15">
                <a:latin typeface="Symbol"/>
                <a:cs typeface="Symbol"/>
              </a:rPr>
              <a:t></a:t>
            </a:r>
            <a:r>
              <a:rPr dirty="0" sz="1000" spc="15">
                <a:latin typeface="Times New Roman"/>
                <a:cs typeface="Times New Roman"/>
              </a:rPr>
              <a:t> </a:t>
            </a:r>
            <a:r>
              <a:rPr dirty="0" sz="1000" spc="10">
                <a:latin typeface="Times New Roman"/>
                <a:cs typeface="Times New Roman"/>
              </a:rPr>
              <a:t>849 </a:t>
            </a:r>
            <a:r>
              <a:rPr dirty="0" baseline="41666" sz="900">
                <a:latin typeface="Times New Roman"/>
                <a:cs typeface="Times New Roman"/>
              </a:rPr>
              <a:t>2</a:t>
            </a:r>
            <a:r>
              <a:rPr dirty="0" baseline="41666" sz="900" spc="-60">
                <a:latin typeface="Times New Roman"/>
                <a:cs typeface="Times New Roman"/>
              </a:rPr>
              <a:t> </a:t>
            </a:r>
            <a:r>
              <a:rPr dirty="0" sz="1000" spc="15">
                <a:latin typeface="Symbol"/>
                <a:cs typeface="Symbol"/>
              </a:rPr>
              <a:t></a:t>
            </a:r>
            <a:r>
              <a:rPr dirty="0" sz="1000" spc="135">
                <a:latin typeface="Times New Roman"/>
                <a:cs typeface="Times New Roman"/>
              </a:rPr>
              <a:t> </a:t>
            </a:r>
            <a:r>
              <a:rPr dirty="0" baseline="36111" sz="1500" spc="15">
                <a:latin typeface="Times New Roman"/>
                <a:cs typeface="Times New Roman"/>
              </a:rPr>
              <a:t>967	</a:t>
            </a:r>
            <a:r>
              <a:rPr dirty="0" sz="1000" spc="15">
                <a:latin typeface="Symbol"/>
                <a:cs typeface="Symbol"/>
              </a:rPr>
              <a:t></a:t>
            </a:r>
            <a:r>
              <a:rPr dirty="0" sz="1000" spc="-65">
                <a:latin typeface="Times New Roman"/>
                <a:cs typeface="Times New Roman"/>
              </a:rPr>
              <a:t> </a:t>
            </a:r>
            <a:r>
              <a:rPr dirty="0" sz="1000" spc="30">
                <a:latin typeface="Times New Roman"/>
                <a:cs typeface="Times New Roman"/>
              </a:rPr>
              <a:t>808</a:t>
            </a:r>
            <a:r>
              <a:rPr dirty="0" baseline="41666" sz="900" spc="44">
                <a:latin typeface="Times New Roman"/>
                <a:cs typeface="Times New Roman"/>
              </a:rPr>
              <a:t>2</a:t>
            </a:r>
            <a:endParaRPr baseline="41666" sz="900">
              <a:latin typeface="Times New Roman"/>
              <a:cs typeface="Times New Roman"/>
            </a:endParaRPr>
          </a:p>
        </p:txBody>
      </p:sp>
      <p:sp>
        <p:nvSpPr>
          <p:cNvPr id="43" name="object 43"/>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44" name="object 44"/>
          <p:cNvSpPr txBox="1"/>
          <p:nvPr/>
        </p:nvSpPr>
        <p:spPr>
          <a:xfrm>
            <a:off x="1622297" y="8726678"/>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45" name="object 45"/>
          <p:cNvSpPr txBox="1"/>
          <p:nvPr/>
        </p:nvSpPr>
        <p:spPr>
          <a:xfrm>
            <a:off x="5926835" y="8726678"/>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46</a:t>
            </a:r>
            <a:endParaRPr sz="450">
              <a:latin typeface="Tahoma"/>
              <a:cs typeface="Tahoma"/>
            </a:endParaRPr>
          </a:p>
        </p:txBody>
      </p:sp>
      <p:sp>
        <p:nvSpPr>
          <p:cNvPr id="46" name="object 46"/>
          <p:cNvSpPr txBox="1"/>
          <p:nvPr/>
        </p:nvSpPr>
        <p:spPr>
          <a:xfrm>
            <a:off x="2807205" y="5521929"/>
            <a:ext cx="62865" cy="181610"/>
          </a:xfrm>
          <a:prstGeom prst="rect">
            <a:avLst/>
          </a:prstGeom>
        </p:spPr>
        <p:txBody>
          <a:bodyPr wrap="square" lIns="0" tIns="15875" rIns="0" bIns="0" rtlCol="0" vert="horz">
            <a:spAutoFit/>
          </a:bodyPr>
          <a:lstStyle/>
          <a:p>
            <a:pPr>
              <a:lnSpc>
                <a:spcPct val="100000"/>
              </a:lnSpc>
              <a:spcBef>
                <a:spcPts val="125"/>
              </a:spcBef>
            </a:pPr>
            <a:r>
              <a:rPr dirty="0" sz="1000" spc="-345">
                <a:latin typeface="Symbol"/>
                <a:cs typeface="Symbol"/>
              </a:rPr>
              <a:t>⎜</a:t>
            </a:r>
            <a:endParaRPr sz="1000">
              <a:latin typeface="Symbol"/>
              <a:cs typeface="Symbol"/>
            </a:endParaRPr>
          </a:p>
        </p:txBody>
      </p:sp>
      <p:sp>
        <p:nvSpPr>
          <p:cNvPr id="47" name="object 47"/>
          <p:cNvSpPr txBox="1"/>
          <p:nvPr/>
        </p:nvSpPr>
        <p:spPr>
          <a:xfrm>
            <a:off x="2972561" y="5620838"/>
            <a:ext cx="55244" cy="116839"/>
          </a:xfrm>
          <a:prstGeom prst="rect">
            <a:avLst/>
          </a:prstGeom>
        </p:spPr>
        <p:txBody>
          <a:bodyPr wrap="square" lIns="0" tIns="12700" rIns="0" bIns="0" rtlCol="0" vert="horz">
            <a:spAutoFit/>
          </a:bodyPr>
          <a:lstStyle/>
          <a:p>
            <a:pPr>
              <a:lnSpc>
                <a:spcPct val="100000"/>
              </a:lnSpc>
              <a:spcBef>
                <a:spcPts val="100"/>
              </a:spcBef>
            </a:pPr>
            <a:r>
              <a:rPr dirty="0" sz="600" i="1">
                <a:latin typeface="Times New Roman"/>
                <a:cs typeface="Times New Roman"/>
              </a:rPr>
              <a:t>T</a:t>
            </a:r>
            <a:endParaRPr sz="600">
              <a:latin typeface="Times New Roman"/>
              <a:cs typeface="Times New Roman"/>
            </a:endParaRPr>
          </a:p>
        </p:txBody>
      </p:sp>
      <p:sp>
        <p:nvSpPr>
          <p:cNvPr id="48" name="object 48"/>
          <p:cNvSpPr txBox="1"/>
          <p:nvPr/>
        </p:nvSpPr>
        <p:spPr>
          <a:xfrm>
            <a:off x="1930652" y="5669743"/>
            <a:ext cx="1155065" cy="181610"/>
          </a:xfrm>
          <a:prstGeom prst="rect">
            <a:avLst/>
          </a:prstGeom>
        </p:spPr>
        <p:txBody>
          <a:bodyPr wrap="square" lIns="0" tIns="15875" rIns="0" bIns="0" rtlCol="0" vert="horz">
            <a:spAutoFit/>
          </a:bodyPr>
          <a:lstStyle/>
          <a:p>
            <a:pPr marL="25400">
              <a:lnSpc>
                <a:spcPct val="100000"/>
              </a:lnSpc>
              <a:spcBef>
                <a:spcPts val="125"/>
              </a:spcBef>
              <a:tabLst>
                <a:tab pos="206375" algn="l"/>
                <a:tab pos="498475" algn="l"/>
              </a:tabLst>
            </a:pPr>
            <a:r>
              <a:rPr dirty="0" baseline="5555" sz="1500" spc="-517">
                <a:latin typeface="Symbol"/>
                <a:cs typeface="Symbol"/>
              </a:rPr>
              <a:t>⎝</a:t>
            </a:r>
            <a:r>
              <a:rPr dirty="0" baseline="5555" sz="1500" spc="-517">
                <a:latin typeface="Times New Roman"/>
                <a:cs typeface="Times New Roman"/>
              </a:rPr>
              <a:t>	</a:t>
            </a:r>
            <a:r>
              <a:rPr dirty="0" baseline="5555" sz="1500" spc="-517">
                <a:latin typeface="Symbol"/>
                <a:cs typeface="Symbol"/>
              </a:rPr>
              <a:t>⎠</a:t>
            </a:r>
            <a:r>
              <a:rPr dirty="0" baseline="5555" sz="1500" spc="-517">
                <a:latin typeface="Times New Roman"/>
                <a:cs typeface="Times New Roman"/>
              </a:rPr>
              <a:t>	</a:t>
            </a:r>
            <a:r>
              <a:rPr dirty="0" sz="1000" spc="-290">
                <a:latin typeface="Symbol"/>
                <a:cs typeface="Symbol"/>
              </a:rPr>
              <a:t>⎝</a:t>
            </a:r>
            <a:r>
              <a:rPr dirty="0" baseline="5555" sz="1500" spc="-434">
                <a:latin typeface="Symbol"/>
                <a:cs typeface="Symbol"/>
              </a:rPr>
              <a:t>⎝</a:t>
            </a:r>
            <a:r>
              <a:rPr dirty="0" baseline="5555" sz="1500" spc="772">
                <a:latin typeface="Times New Roman"/>
                <a:cs typeface="Times New Roman"/>
              </a:rPr>
              <a:t> </a:t>
            </a:r>
            <a:r>
              <a:rPr dirty="0" baseline="9259" sz="900" i="1">
                <a:latin typeface="Times New Roman"/>
                <a:cs typeface="Times New Roman"/>
              </a:rPr>
              <a:t>v</a:t>
            </a:r>
            <a:r>
              <a:rPr dirty="0" baseline="9259" sz="900" spc="97" i="1">
                <a:latin typeface="Times New Roman"/>
                <a:cs typeface="Times New Roman"/>
              </a:rPr>
              <a:t> </a:t>
            </a:r>
            <a:r>
              <a:rPr dirty="0" baseline="5555" sz="1500" spc="-517">
                <a:latin typeface="Symbol"/>
                <a:cs typeface="Symbol"/>
              </a:rPr>
              <a:t>⎠</a:t>
            </a:r>
            <a:r>
              <a:rPr dirty="0" baseline="5555" sz="1500" spc="165">
                <a:latin typeface="Times New Roman"/>
                <a:cs typeface="Times New Roman"/>
              </a:rPr>
              <a:t> </a:t>
            </a:r>
            <a:r>
              <a:rPr dirty="0" baseline="5555" sz="1500" spc="-517">
                <a:latin typeface="Symbol"/>
                <a:cs typeface="Symbol"/>
              </a:rPr>
              <a:t>⎝</a:t>
            </a:r>
            <a:r>
              <a:rPr dirty="0" baseline="5555" sz="1500" spc="202">
                <a:latin typeface="Times New Roman"/>
                <a:cs typeface="Times New Roman"/>
              </a:rPr>
              <a:t> </a:t>
            </a:r>
            <a:r>
              <a:rPr dirty="0" baseline="9259" sz="900" spc="-202" i="1">
                <a:latin typeface="Times New Roman"/>
                <a:cs typeface="Times New Roman"/>
              </a:rPr>
              <a:t>uv</a:t>
            </a:r>
            <a:endParaRPr baseline="9259" sz="900">
              <a:latin typeface="Times New Roman"/>
              <a:cs typeface="Times New Roman"/>
            </a:endParaRPr>
          </a:p>
        </p:txBody>
      </p:sp>
      <p:sp>
        <p:nvSpPr>
          <p:cNvPr id="49" name="object 49"/>
          <p:cNvSpPr txBox="1"/>
          <p:nvPr/>
        </p:nvSpPr>
        <p:spPr>
          <a:xfrm>
            <a:off x="3175758" y="5438865"/>
            <a:ext cx="370840" cy="181610"/>
          </a:xfrm>
          <a:prstGeom prst="rect">
            <a:avLst/>
          </a:prstGeom>
        </p:spPr>
        <p:txBody>
          <a:bodyPr wrap="square" lIns="0" tIns="15875" rIns="0" bIns="0" rtlCol="0" vert="horz">
            <a:spAutoFit/>
          </a:bodyPr>
          <a:lstStyle/>
          <a:p>
            <a:pPr marL="25400">
              <a:lnSpc>
                <a:spcPct val="100000"/>
              </a:lnSpc>
              <a:spcBef>
                <a:spcPts val="125"/>
              </a:spcBef>
            </a:pPr>
            <a:r>
              <a:rPr dirty="0" baseline="2777" sz="1500" spc="37" b="1">
                <a:latin typeface="Times New Roman"/>
                <a:cs typeface="Times New Roman"/>
              </a:rPr>
              <a:t>Σ</a:t>
            </a:r>
            <a:r>
              <a:rPr dirty="0" baseline="-18518" sz="900" spc="37" i="1">
                <a:latin typeface="Times New Roman"/>
                <a:cs typeface="Times New Roman"/>
              </a:rPr>
              <a:t>uv</a:t>
            </a:r>
            <a:r>
              <a:rPr dirty="0" baseline="-18518" sz="900" spc="7" i="1">
                <a:latin typeface="Times New Roman"/>
                <a:cs typeface="Times New Roman"/>
              </a:rPr>
              <a:t> </a:t>
            </a:r>
            <a:r>
              <a:rPr dirty="0" sz="1000" spc="-434">
                <a:latin typeface="Symbol"/>
                <a:cs typeface="Symbol"/>
              </a:rPr>
              <a:t>⎞</a:t>
            </a:r>
            <a:r>
              <a:rPr dirty="0" baseline="5555" sz="1500" spc="-652">
                <a:latin typeface="Symbol"/>
                <a:cs typeface="Symbol"/>
              </a:rPr>
              <a:t>⎞</a:t>
            </a:r>
            <a:endParaRPr baseline="5555" sz="1500">
              <a:latin typeface="Symbol"/>
              <a:cs typeface="Symbol"/>
            </a:endParaRPr>
          </a:p>
        </p:txBody>
      </p:sp>
      <p:sp>
        <p:nvSpPr>
          <p:cNvPr id="50" name="object 50"/>
          <p:cNvSpPr txBox="1"/>
          <p:nvPr/>
        </p:nvSpPr>
        <p:spPr>
          <a:xfrm>
            <a:off x="2024643" y="5626327"/>
            <a:ext cx="1276985" cy="181610"/>
          </a:xfrm>
          <a:prstGeom prst="rect">
            <a:avLst/>
          </a:prstGeom>
        </p:spPr>
        <p:txBody>
          <a:bodyPr wrap="square" lIns="0" tIns="15875" rIns="0" bIns="0" rtlCol="0" vert="horz">
            <a:spAutoFit/>
          </a:bodyPr>
          <a:lstStyle/>
          <a:p>
            <a:pPr>
              <a:lnSpc>
                <a:spcPct val="100000"/>
              </a:lnSpc>
              <a:spcBef>
                <a:spcPts val="125"/>
              </a:spcBef>
              <a:tabLst>
                <a:tab pos="535305" algn="l"/>
                <a:tab pos="855344" algn="l"/>
                <a:tab pos="1178560" algn="l"/>
              </a:tabLst>
            </a:pPr>
            <a:r>
              <a:rPr dirty="0" sz="1000" spc="15" b="1">
                <a:latin typeface="Times New Roman"/>
                <a:cs typeface="Times New Roman"/>
              </a:rPr>
              <a:t>V</a:t>
            </a:r>
            <a:r>
              <a:rPr dirty="0" sz="1000" spc="15" b="1">
                <a:latin typeface="Times New Roman"/>
                <a:cs typeface="Times New Roman"/>
              </a:rPr>
              <a:t>	</a:t>
            </a:r>
            <a:r>
              <a:rPr dirty="0" sz="1000" spc="10" b="1">
                <a:latin typeface="Times New Roman"/>
                <a:cs typeface="Times New Roman"/>
              </a:rPr>
              <a:t>μ</a:t>
            </a:r>
            <a:r>
              <a:rPr dirty="0" sz="1000" spc="10" b="1">
                <a:latin typeface="Times New Roman"/>
                <a:cs typeface="Times New Roman"/>
              </a:rPr>
              <a:t>	</a:t>
            </a:r>
            <a:r>
              <a:rPr dirty="0" sz="1000" spc="15" b="1">
                <a:latin typeface="Times New Roman"/>
                <a:cs typeface="Times New Roman"/>
              </a:rPr>
              <a:t>Σ</a:t>
            </a:r>
            <a:r>
              <a:rPr dirty="0" sz="1000" spc="15" b="1">
                <a:latin typeface="Times New Roman"/>
                <a:cs typeface="Times New Roman"/>
              </a:rPr>
              <a:t>	</a:t>
            </a:r>
            <a:r>
              <a:rPr dirty="0" sz="1000" spc="15" b="1">
                <a:latin typeface="Times New Roman"/>
                <a:cs typeface="Times New Roman"/>
              </a:rPr>
              <a:t>Σ</a:t>
            </a:r>
            <a:endParaRPr sz="1000">
              <a:latin typeface="Times New Roman"/>
              <a:cs typeface="Times New Roman"/>
            </a:endParaRPr>
          </a:p>
        </p:txBody>
      </p:sp>
      <p:sp>
        <p:nvSpPr>
          <p:cNvPr id="51" name="object 51"/>
          <p:cNvSpPr txBox="1"/>
          <p:nvPr/>
        </p:nvSpPr>
        <p:spPr>
          <a:xfrm>
            <a:off x="1930652" y="5440426"/>
            <a:ext cx="1155700" cy="181610"/>
          </a:xfrm>
          <a:prstGeom prst="rect">
            <a:avLst/>
          </a:prstGeom>
        </p:spPr>
        <p:txBody>
          <a:bodyPr wrap="square" lIns="0" tIns="15875" rIns="0" bIns="0" rtlCol="0" vert="horz">
            <a:spAutoFit/>
          </a:bodyPr>
          <a:lstStyle/>
          <a:p>
            <a:pPr marL="25400">
              <a:lnSpc>
                <a:spcPct val="100000"/>
              </a:lnSpc>
              <a:spcBef>
                <a:spcPts val="125"/>
              </a:spcBef>
              <a:tabLst>
                <a:tab pos="498475" algn="l"/>
              </a:tabLst>
            </a:pPr>
            <a:r>
              <a:rPr dirty="0" sz="1000" spc="-345">
                <a:latin typeface="Symbol"/>
                <a:cs typeface="Symbol"/>
              </a:rPr>
              <a:t>⎛</a:t>
            </a:r>
            <a:r>
              <a:rPr dirty="0" sz="1000" spc="-100">
                <a:latin typeface="Times New Roman"/>
                <a:cs typeface="Times New Roman"/>
              </a:rPr>
              <a:t> </a:t>
            </a:r>
            <a:r>
              <a:rPr dirty="0" baseline="2777" sz="1500" spc="22" b="1">
                <a:latin typeface="Times New Roman"/>
                <a:cs typeface="Times New Roman"/>
              </a:rPr>
              <a:t>U</a:t>
            </a:r>
            <a:r>
              <a:rPr dirty="0" baseline="2777" sz="1500" spc="-165" b="1">
                <a:latin typeface="Times New Roman"/>
                <a:cs typeface="Times New Roman"/>
              </a:rPr>
              <a:t> </a:t>
            </a:r>
            <a:r>
              <a:rPr dirty="0" sz="1000" spc="-345">
                <a:latin typeface="Symbol"/>
                <a:cs typeface="Symbol"/>
              </a:rPr>
              <a:t>⎞</a:t>
            </a:r>
            <a:r>
              <a:rPr dirty="0" sz="1000" spc="-345">
                <a:latin typeface="Times New Roman"/>
                <a:cs typeface="Times New Roman"/>
              </a:rPr>
              <a:t>	</a:t>
            </a:r>
            <a:r>
              <a:rPr dirty="0" baseline="5555" sz="1500" spc="-434">
                <a:latin typeface="Symbol"/>
                <a:cs typeface="Symbol"/>
              </a:rPr>
              <a:t>⎛</a:t>
            </a:r>
            <a:r>
              <a:rPr dirty="0" sz="1000" spc="-290">
                <a:latin typeface="Symbol"/>
                <a:cs typeface="Symbol"/>
              </a:rPr>
              <a:t>⎛</a:t>
            </a:r>
            <a:r>
              <a:rPr dirty="0" sz="1000" spc="-150">
                <a:latin typeface="Times New Roman"/>
                <a:cs typeface="Times New Roman"/>
              </a:rPr>
              <a:t> </a:t>
            </a:r>
            <a:r>
              <a:rPr dirty="0" baseline="5555" sz="1500" spc="67" b="1">
                <a:latin typeface="Times New Roman"/>
                <a:cs typeface="Times New Roman"/>
              </a:rPr>
              <a:t>μ</a:t>
            </a:r>
            <a:r>
              <a:rPr dirty="0" baseline="-13888" sz="900" spc="67" i="1">
                <a:latin typeface="Times New Roman"/>
                <a:cs typeface="Times New Roman"/>
              </a:rPr>
              <a:t>u</a:t>
            </a:r>
            <a:r>
              <a:rPr dirty="0" baseline="-13888" sz="900" spc="89" i="1">
                <a:latin typeface="Times New Roman"/>
                <a:cs typeface="Times New Roman"/>
              </a:rPr>
              <a:t> </a:t>
            </a:r>
            <a:r>
              <a:rPr dirty="0" sz="1000" spc="-345">
                <a:latin typeface="Symbol"/>
                <a:cs typeface="Symbol"/>
              </a:rPr>
              <a:t>⎞</a:t>
            </a:r>
            <a:r>
              <a:rPr dirty="0" sz="1000" spc="100">
                <a:latin typeface="Times New Roman"/>
                <a:cs typeface="Times New Roman"/>
              </a:rPr>
              <a:t> </a:t>
            </a:r>
            <a:r>
              <a:rPr dirty="0" sz="1000" spc="-345">
                <a:latin typeface="Symbol"/>
                <a:cs typeface="Symbol"/>
              </a:rPr>
              <a:t>⎛</a:t>
            </a:r>
            <a:r>
              <a:rPr dirty="0" sz="1000" spc="-105">
                <a:latin typeface="Times New Roman"/>
                <a:cs typeface="Times New Roman"/>
              </a:rPr>
              <a:t> </a:t>
            </a:r>
            <a:r>
              <a:rPr dirty="0" baseline="5555" sz="1500" spc="-359" b="1">
                <a:latin typeface="Times New Roman"/>
                <a:cs typeface="Times New Roman"/>
              </a:rPr>
              <a:t>Σ</a:t>
            </a:r>
            <a:r>
              <a:rPr dirty="0" baseline="-13888" sz="900" spc="-359" i="1">
                <a:latin typeface="Times New Roman"/>
                <a:cs typeface="Times New Roman"/>
              </a:rPr>
              <a:t>uu</a:t>
            </a:r>
            <a:endParaRPr baseline="-13888" sz="900">
              <a:latin typeface="Times New Roman"/>
              <a:cs typeface="Times New Roman"/>
            </a:endParaRPr>
          </a:p>
        </p:txBody>
      </p:sp>
      <p:sp>
        <p:nvSpPr>
          <p:cNvPr id="52" name="object 52"/>
          <p:cNvSpPr txBox="1"/>
          <p:nvPr/>
        </p:nvSpPr>
        <p:spPr>
          <a:xfrm>
            <a:off x="1689905" y="5526510"/>
            <a:ext cx="1141095" cy="181610"/>
          </a:xfrm>
          <a:prstGeom prst="rect">
            <a:avLst/>
          </a:prstGeom>
        </p:spPr>
        <p:txBody>
          <a:bodyPr wrap="square" lIns="0" tIns="15875" rIns="0" bIns="0" rtlCol="0" vert="horz">
            <a:spAutoFit/>
          </a:bodyPr>
          <a:lstStyle/>
          <a:p>
            <a:pPr marL="25400">
              <a:lnSpc>
                <a:spcPct val="100000"/>
              </a:lnSpc>
              <a:spcBef>
                <a:spcPts val="125"/>
              </a:spcBef>
              <a:tabLst>
                <a:tab pos="447040" algn="l"/>
                <a:tab pos="1018540" algn="l"/>
              </a:tabLst>
            </a:pPr>
            <a:r>
              <a:rPr dirty="0" sz="1000" spc="10">
                <a:latin typeface="Times New Roman"/>
                <a:cs typeface="Times New Roman"/>
              </a:rPr>
              <a:t>IF</a:t>
            </a:r>
            <a:r>
              <a:rPr dirty="0" sz="1000" spc="10">
                <a:latin typeface="Times New Roman"/>
                <a:cs typeface="Times New Roman"/>
              </a:rPr>
              <a:t>   </a:t>
            </a:r>
            <a:r>
              <a:rPr dirty="0" sz="1000" spc="-15">
                <a:latin typeface="Times New Roman"/>
                <a:cs typeface="Times New Roman"/>
              </a:rPr>
              <a:t> </a:t>
            </a:r>
            <a:r>
              <a:rPr dirty="0" sz="1000" spc="-345">
                <a:latin typeface="Symbol"/>
                <a:cs typeface="Symbol"/>
              </a:rPr>
              <a:t>⎜</a:t>
            </a:r>
            <a:r>
              <a:rPr dirty="0" sz="1000">
                <a:latin typeface="Times New Roman"/>
                <a:cs typeface="Times New Roman"/>
              </a:rPr>
              <a:t>	</a:t>
            </a:r>
            <a:r>
              <a:rPr dirty="0" sz="1000" spc="-345">
                <a:latin typeface="Symbol"/>
                <a:cs typeface="Symbol"/>
              </a:rPr>
              <a:t>⎟</a:t>
            </a:r>
            <a:r>
              <a:rPr dirty="0" sz="1000" spc="-20">
                <a:latin typeface="Times New Roman"/>
                <a:cs typeface="Times New Roman"/>
              </a:rPr>
              <a:t> </a:t>
            </a:r>
            <a:r>
              <a:rPr dirty="0" sz="1000" spc="10">
                <a:latin typeface="Times New Roman"/>
                <a:cs typeface="Times New Roman"/>
              </a:rPr>
              <a:t>~</a:t>
            </a:r>
            <a:r>
              <a:rPr dirty="0" sz="1000" spc="80">
                <a:latin typeface="Times New Roman"/>
                <a:cs typeface="Times New Roman"/>
              </a:rPr>
              <a:t> </a:t>
            </a:r>
            <a:r>
              <a:rPr dirty="0" sz="1000" spc="60">
                <a:latin typeface="Times New Roman"/>
                <a:cs typeface="Times New Roman"/>
              </a:rPr>
              <a:t>N</a:t>
            </a:r>
            <a:r>
              <a:rPr dirty="0" baseline="5555" sz="1500" spc="-352">
                <a:latin typeface="Symbol"/>
                <a:cs typeface="Symbol"/>
              </a:rPr>
              <a:t>⎜</a:t>
            </a:r>
            <a:r>
              <a:rPr dirty="0" baseline="2777" sz="1500" spc="-517">
                <a:latin typeface="Symbol"/>
                <a:cs typeface="Symbol"/>
              </a:rPr>
              <a:t>⎜</a:t>
            </a:r>
            <a:r>
              <a:rPr dirty="0" baseline="2777" sz="1500">
                <a:latin typeface="Times New Roman"/>
                <a:cs typeface="Times New Roman"/>
              </a:rPr>
              <a:t>	</a:t>
            </a:r>
            <a:r>
              <a:rPr dirty="0" baseline="2777" sz="1500" spc="-509">
                <a:latin typeface="Symbol"/>
                <a:cs typeface="Symbol"/>
              </a:rPr>
              <a:t>⎟</a:t>
            </a:r>
            <a:r>
              <a:rPr dirty="0" sz="1000" spc="5">
                <a:latin typeface="Times New Roman"/>
                <a:cs typeface="Times New Roman"/>
              </a:rPr>
              <a:t>,</a:t>
            </a:r>
            <a:endParaRPr sz="1000">
              <a:latin typeface="Times New Roman"/>
              <a:cs typeface="Times New Roman"/>
            </a:endParaRPr>
          </a:p>
        </p:txBody>
      </p:sp>
      <p:sp>
        <p:nvSpPr>
          <p:cNvPr id="53" name="object 53"/>
          <p:cNvSpPr txBox="1"/>
          <p:nvPr/>
        </p:nvSpPr>
        <p:spPr>
          <a:xfrm>
            <a:off x="3199638" y="5852175"/>
            <a:ext cx="389890" cy="267335"/>
          </a:xfrm>
          <a:prstGeom prst="rect">
            <a:avLst/>
          </a:prstGeom>
        </p:spPr>
        <p:txBody>
          <a:bodyPr wrap="square" lIns="0" tIns="17145" rIns="0" bIns="0" rtlCol="0" vert="horz">
            <a:spAutoFit/>
          </a:bodyPr>
          <a:lstStyle/>
          <a:p>
            <a:pPr>
              <a:lnSpc>
                <a:spcPct val="100000"/>
              </a:lnSpc>
              <a:spcBef>
                <a:spcPts val="135"/>
              </a:spcBef>
            </a:pPr>
            <a:r>
              <a:rPr dirty="0" sz="1550" spc="-65">
                <a:latin typeface="Symbol"/>
                <a:cs typeface="Symbol"/>
              </a:rPr>
              <a:t></a:t>
            </a:r>
            <a:r>
              <a:rPr dirty="0" sz="1000" spc="10">
                <a:latin typeface="Times New Roman"/>
                <a:cs typeface="Times New Roman"/>
              </a:rPr>
              <a:t>where</a:t>
            </a:r>
            <a:endParaRPr sz="1000">
              <a:latin typeface="Times New Roman"/>
              <a:cs typeface="Times New Roman"/>
            </a:endParaRPr>
          </a:p>
        </p:txBody>
      </p:sp>
      <p:sp>
        <p:nvSpPr>
          <p:cNvPr id="54" name="object 54"/>
          <p:cNvSpPr txBox="1"/>
          <p:nvPr/>
        </p:nvSpPr>
        <p:spPr>
          <a:xfrm>
            <a:off x="2827786" y="6010219"/>
            <a:ext cx="361315" cy="116839"/>
          </a:xfrm>
          <a:prstGeom prst="rect">
            <a:avLst/>
          </a:prstGeom>
        </p:spPr>
        <p:txBody>
          <a:bodyPr wrap="square" lIns="0" tIns="12700" rIns="0" bIns="0" rtlCol="0" vert="horz">
            <a:spAutoFit/>
          </a:bodyPr>
          <a:lstStyle/>
          <a:p>
            <a:pPr>
              <a:lnSpc>
                <a:spcPct val="100000"/>
              </a:lnSpc>
              <a:spcBef>
                <a:spcPts val="100"/>
              </a:spcBef>
              <a:tabLst>
                <a:tab pos="256540" algn="l"/>
              </a:tabLst>
            </a:pPr>
            <a:r>
              <a:rPr dirty="0" sz="600" spc="35" i="1">
                <a:latin typeface="Times New Roman"/>
                <a:cs typeface="Times New Roman"/>
              </a:rPr>
              <a:t>u</a:t>
            </a:r>
            <a:r>
              <a:rPr dirty="0" sz="600">
                <a:latin typeface="Times New Roman"/>
                <a:cs typeface="Times New Roman"/>
              </a:rPr>
              <a:t>|</a:t>
            </a:r>
            <a:r>
              <a:rPr dirty="0" sz="600" i="1">
                <a:latin typeface="Times New Roman"/>
                <a:cs typeface="Times New Roman"/>
              </a:rPr>
              <a:t>v	</a:t>
            </a:r>
            <a:r>
              <a:rPr dirty="0" sz="600" spc="30" i="1">
                <a:latin typeface="Times New Roman"/>
                <a:cs typeface="Times New Roman"/>
              </a:rPr>
              <a:t>u</a:t>
            </a:r>
            <a:r>
              <a:rPr dirty="0" sz="600">
                <a:latin typeface="Times New Roman"/>
                <a:cs typeface="Times New Roman"/>
              </a:rPr>
              <a:t>|</a:t>
            </a:r>
            <a:r>
              <a:rPr dirty="0" sz="600" i="1">
                <a:latin typeface="Times New Roman"/>
                <a:cs typeface="Times New Roman"/>
              </a:rPr>
              <a:t>v</a:t>
            </a:r>
            <a:endParaRPr sz="600">
              <a:latin typeface="Times New Roman"/>
              <a:cs typeface="Times New Roman"/>
            </a:endParaRPr>
          </a:p>
        </p:txBody>
      </p:sp>
      <p:sp>
        <p:nvSpPr>
          <p:cNvPr id="55" name="object 55"/>
          <p:cNvSpPr txBox="1"/>
          <p:nvPr/>
        </p:nvSpPr>
        <p:spPr>
          <a:xfrm>
            <a:off x="1690900" y="5852175"/>
            <a:ext cx="1397635" cy="267335"/>
          </a:xfrm>
          <a:prstGeom prst="rect">
            <a:avLst/>
          </a:prstGeom>
        </p:spPr>
        <p:txBody>
          <a:bodyPr wrap="square" lIns="0" tIns="17145" rIns="0" bIns="0" rtlCol="0" vert="horz">
            <a:spAutoFit/>
          </a:bodyPr>
          <a:lstStyle/>
          <a:p>
            <a:pPr>
              <a:lnSpc>
                <a:spcPct val="100000"/>
              </a:lnSpc>
              <a:spcBef>
                <a:spcPts val="135"/>
              </a:spcBef>
              <a:tabLst>
                <a:tab pos="496570" algn="l"/>
              </a:tabLst>
            </a:pPr>
            <a:r>
              <a:rPr dirty="0" sz="1000" spc="15">
                <a:latin typeface="Times New Roman"/>
                <a:cs typeface="Times New Roman"/>
              </a:rPr>
              <a:t>THEN	</a:t>
            </a:r>
            <a:r>
              <a:rPr dirty="0" sz="1000" spc="15" b="1">
                <a:latin typeface="Times New Roman"/>
                <a:cs typeface="Times New Roman"/>
              </a:rPr>
              <a:t>U </a:t>
            </a:r>
            <a:r>
              <a:rPr dirty="0" sz="1000" spc="5">
                <a:latin typeface="Times New Roman"/>
                <a:cs typeface="Times New Roman"/>
              </a:rPr>
              <a:t>| </a:t>
            </a:r>
            <a:r>
              <a:rPr dirty="0" sz="1000" spc="15" b="1">
                <a:latin typeface="Times New Roman"/>
                <a:cs typeface="Times New Roman"/>
              </a:rPr>
              <a:t>V </a:t>
            </a:r>
            <a:r>
              <a:rPr dirty="0" sz="1000" spc="10">
                <a:latin typeface="Times New Roman"/>
                <a:cs typeface="Times New Roman"/>
              </a:rPr>
              <a:t>~ </a:t>
            </a:r>
            <a:r>
              <a:rPr dirty="0" sz="1000" spc="-55">
                <a:latin typeface="Times New Roman"/>
                <a:cs typeface="Times New Roman"/>
              </a:rPr>
              <a:t>N</a:t>
            </a:r>
            <a:r>
              <a:rPr dirty="0" sz="1550" spc="-55">
                <a:latin typeface="Symbol"/>
                <a:cs typeface="Symbol"/>
              </a:rPr>
              <a:t></a:t>
            </a:r>
            <a:r>
              <a:rPr dirty="0" sz="1000" spc="-55" b="1">
                <a:latin typeface="Times New Roman"/>
                <a:cs typeface="Times New Roman"/>
              </a:rPr>
              <a:t>μ </a:t>
            </a:r>
            <a:r>
              <a:rPr dirty="0" sz="1000" spc="5">
                <a:latin typeface="Times New Roman"/>
                <a:cs typeface="Times New Roman"/>
              </a:rPr>
              <a:t>,</a:t>
            </a:r>
            <a:r>
              <a:rPr dirty="0" sz="1000" spc="-190">
                <a:latin typeface="Times New Roman"/>
                <a:cs typeface="Times New Roman"/>
              </a:rPr>
              <a:t> </a:t>
            </a:r>
            <a:r>
              <a:rPr dirty="0" sz="1000" spc="15" b="1">
                <a:latin typeface="Times New Roman"/>
                <a:cs typeface="Times New Roman"/>
              </a:rPr>
              <a:t>Σ</a:t>
            </a:r>
            <a:endParaRPr sz="1000">
              <a:latin typeface="Times New Roman"/>
              <a:cs typeface="Times New Roman"/>
            </a:endParaRPr>
          </a:p>
        </p:txBody>
      </p:sp>
      <p:sp>
        <p:nvSpPr>
          <p:cNvPr id="56" name="object 56"/>
          <p:cNvSpPr txBox="1"/>
          <p:nvPr/>
        </p:nvSpPr>
        <p:spPr>
          <a:xfrm>
            <a:off x="1688583" y="6200440"/>
            <a:ext cx="1503045" cy="204470"/>
          </a:xfrm>
          <a:prstGeom prst="rect">
            <a:avLst/>
          </a:prstGeom>
        </p:spPr>
        <p:txBody>
          <a:bodyPr wrap="square" lIns="0" tIns="15875" rIns="0" bIns="0" rtlCol="0" vert="horz">
            <a:spAutoFit/>
          </a:bodyPr>
          <a:lstStyle/>
          <a:p>
            <a:pPr algn="ctr" marR="5080">
              <a:lnSpc>
                <a:spcPts val="930"/>
              </a:lnSpc>
              <a:spcBef>
                <a:spcPts val="125"/>
              </a:spcBef>
              <a:tabLst>
                <a:tab pos="224154" algn="l"/>
              </a:tabLst>
            </a:pPr>
            <a:r>
              <a:rPr dirty="0" sz="1000" spc="15" b="1">
                <a:latin typeface="Times New Roman"/>
                <a:cs typeface="Times New Roman"/>
              </a:rPr>
              <a:t>μ	</a:t>
            </a:r>
            <a:r>
              <a:rPr dirty="0" sz="1000" spc="15">
                <a:latin typeface="Symbol"/>
                <a:cs typeface="Symbol"/>
              </a:rPr>
              <a:t></a:t>
            </a:r>
            <a:r>
              <a:rPr dirty="0" sz="1000" spc="15">
                <a:latin typeface="Times New Roman"/>
                <a:cs typeface="Times New Roman"/>
              </a:rPr>
              <a:t> </a:t>
            </a:r>
            <a:r>
              <a:rPr dirty="0" sz="1000" spc="15" b="1">
                <a:latin typeface="Times New Roman"/>
                <a:cs typeface="Times New Roman"/>
              </a:rPr>
              <a:t>μ </a:t>
            </a:r>
            <a:r>
              <a:rPr dirty="0" sz="1000" spc="15">
                <a:latin typeface="Symbol"/>
                <a:cs typeface="Symbol"/>
              </a:rPr>
              <a:t></a:t>
            </a:r>
            <a:r>
              <a:rPr dirty="0" sz="1000" spc="15">
                <a:latin typeface="Times New Roman"/>
                <a:cs typeface="Times New Roman"/>
              </a:rPr>
              <a:t> </a:t>
            </a:r>
            <a:r>
              <a:rPr dirty="0" sz="1000" spc="30" b="1">
                <a:latin typeface="Times New Roman"/>
                <a:cs typeface="Times New Roman"/>
              </a:rPr>
              <a:t>Σ</a:t>
            </a:r>
            <a:r>
              <a:rPr dirty="0" baseline="41666" sz="900" spc="44" i="1">
                <a:latin typeface="Times New Roman"/>
                <a:cs typeface="Times New Roman"/>
              </a:rPr>
              <a:t>T </a:t>
            </a:r>
            <a:r>
              <a:rPr dirty="0" sz="1000" spc="15" b="1">
                <a:latin typeface="Times New Roman"/>
                <a:cs typeface="Times New Roman"/>
              </a:rPr>
              <a:t>Σ </a:t>
            </a:r>
            <a:r>
              <a:rPr dirty="0" baseline="41666" sz="900">
                <a:latin typeface="Symbol"/>
                <a:cs typeface="Symbol"/>
              </a:rPr>
              <a:t></a:t>
            </a:r>
            <a:r>
              <a:rPr dirty="0" baseline="41666" sz="900">
                <a:latin typeface="Times New Roman"/>
                <a:cs typeface="Times New Roman"/>
              </a:rPr>
              <a:t>1 </a:t>
            </a:r>
            <a:r>
              <a:rPr dirty="0" sz="1000" spc="30">
                <a:latin typeface="Times New Roman"/>
                <a:cs typeface="Times New Roman"/>
              </a:rPr>
              <a:t>(</a:t>
            </a:r>
            <a:r>
              <a:rPr dirty="0" sz="1000" spc="30" b="1">
                <a:latin typeface="Times New Roman"/>
                <a:cs typeface="Times New Roman"/>
              </a:rPr>
              <a:t>V </a:t>
            </a:r>
            <a:r>
              <a:rPr dirty="0" sz="1000" spc="15">
                <a:latin typeface="Symbol"/>
                <a:cs typeface="Symbol"/>
              </a:rPr>
              <a:t></a:t>
            </a:r>
            <a:r>
              <a:rPr dirty="0" sz="1000" spc="15">
                <a:latin typeface="Times New Roman"/>
                <a:cs typeface="Times New Roman"/>
              </a:rPr>
              <a:t> </a:t>
            </a:r>
            <a:r>
              <a:rPr dirty="0" sz="1000" spc="15" b="1">
                <a:latin typeface="Times New Roman"/>
                <a:cs typeface="Times New Roman"/>
              </a:rPr>
              <a:t>μ</a:t>
            </a:r>
            <a:r>
              <a:rPr dirty="0" sz="1000" spc="-45" b="1">
                <a:latin typeface="Times New Roman"/>
                <a:cs typeface="Times New Roman"/>
              </a:rPr>
              <a:t> </a:t>
            </a:r>
            <a:r>
              <a:rPr dirty="0" sz="1000" spc="5">
                <a:latin typeface="Times New Roman"/>
                <a:cs typeface="Times New Roman"/>
              </a:rPr>
              <a:t>)</a:t>
            </a:r>
            <a:endParaRPr sz="1000">
              <a:latin typeface="Times New Roman"/>
              <a:cs typeface="Times New Roman"/>
            </a:endParaRPr>
          </a:p>
          <a:p>
            <a:pPr algn="ctr" marL="8255">
              <a:lnSpc>
                <a:spcPts val="450"/>
              </a:lnSpc>
              <a:tabLst>
                <a:tab pos="335280" algn="l"/>
                <a:tab pos="612775" algn="l"/>
                <a:tab pos="1242060" algn="l"/>
              </a:tabLst>
            </a:pPr>
            <a:r>
              <a:rPr dirty="0" sz="600" spc="10" i="1">
                <a:latin typeface="Times New Roman"/>
                <a:cs typeface="Times New Roman"/>
              </a:rPr>
              <a:t>u</a:t>
            </a:r>
            <a:r>
              <a:rPr dirty="0" sz="600" spc="10">
                <a:latin typeface="Times New Roman"/>
                <a:cs typeface="Times New Roman"/>
              </a:rPr>
              <a:t>|</a:t>
            </a:r>
            <a:r>
              <a:rPr dirty="0" sz="600" spc="10" i="1">
                <a:latin typeface="Times New Roman"/>
                <a:cs typeface="Times New Roman"/>
              </a:rPr>
              <a:t>v	</a:t>
            </a:r>
            <a:r>
              <a:rPr dirty="0" sz="600" i="1">
                <a:latin typeface="Times New Roman"/>
                <a:cs typeface="Times New Roman"/>
              </a:rPr>
              <a:t>u	uv    </a:t>
            </a:r>
            <a:r>
              <a:rPr dirty="0" sz="600" spc="110" i="1">
                <a:latin typeface="Times New Roman"/>
                <a:cs typeface="Times New Roman"/>
              </a:rPr>
              <a:t> </a:t>
            </a:r>
            <a:r>
              <a:rPr dirty="0" sz="600" i="1">
                <a:latin typeface="Times New Roman"/>
                <a:cs typeface="Times New Roman"/>
              </a:rPr>
              <a:t>vv	v</a:t>
            </a:r>
            <a:endParaRPr sz="600">
              <a:latin typeface="Times New Roman"/>
              <a:cs typeface="Times New Roman"/>
            </a:endParaRPr>
          </a:p>
        </p:txBody>
      </p:sp>
      <p:sp>
        <p:nvSpPr>
          <p:cNvPr id="57" name="object 57"/>
          <p:cNvSpPr txBox="1"/>
          <p:nvPr/>
        </p:nvSpPr>
        <p:spPr>
          <a:xfrm>
            <a:off x="1828024" y="6592386"/>
            <a:ext cx="1106805" cy="116839"/>
          </a:xfrm>
          <a:prstGeom prst="rect">
            <a:avLst/>
          </a:prstGeom>
        </p:spPr>
        <p:txBody>
          <a:bodyPr wrap="square" lIns="0" tIns="12700" rIns="0" bIns="0" rtlCol="0" vert="horz">
            <a:spAutoFit/>
          </a:bodyPr>
          <a:lstStyle/>
          <a:p>
            <a:pPr>
              <a:lnSpc>
                <a:spcPct val="100000"/>
              </a:lnSpc>
              <a:spcBef>
                <a:spcPts val="100"/>
              </a:spcBef>
              <a:tabLst>
                <a:tab pos="343535" algn="l"/>
                <a:tab pos="657860" algn="l"/>
              </a:tabLst>
            </a:pPr>
            <a:r>
              <a:rPr dirty="0" sz="600" spc="10" i="1">
                <a:latin typeface="Times New Roman"/>
                <a:cs typeface="Times New Roman"/>
              </a:rPr>
              <a:t>u</a:t>
            </a:r>
            <a:r>
              <a:rPr dirty="0" sz="600" spc="10">
                <a:latin typeface="Times New Roman"/>
                <a:cs typeface="Times New Roman"/>
              </a:rPr>
              <a:t>|</a:t>
            </a:r>
            <a:r>
              <a:rPr dirty="0" sz="600" spc="10" i="1">
                <a:latin typeface="Times New Roman"/>
                <a:cs typeface="Times New Roman"/>
              </a:rPr>
              <a:t>v	</a:t>
            </a:r>
            <a:r>
              <a:rPr dirty="0" sz="600" i="1">
                <a:latin typeface="Times New Roman"/>
                <a:cs typeface="Times New Roman"/>
              </a:rPr>
              <a:t>uu	uv vv</a:t>
            </a:r>
            <a:r>
              <a:rPr dirty="0" sz="600" spc="15" i="1">
                <a:latin typeface="Times New Roman"/>
                <a:cs typeface="Times New Roman"/>
              </a:rPr>
              <a:t> </a:t>
            </a:r>
            <a:r>
              <a:rPr dirty="0" sz="600" i="1">
                <a:latin typeface="Times New Roman"/>
                <a:cs typeface="Times New Roman"/>
              </a:rPr>
              <a:t>uv</a:t>
            </a:r>
            <a:endParaRPr sz="600">
              <a:latin typeface="Times New Roman"/>
              <a:cs typeface="Times New Roman"/>
            </a:endParaRPr>
          </a:p>
        </p:txBody>
      </p:sp>
      <p:sp>
        <p:nvSpPr>
          <p:cNvPr id="58" name="object 58"/>
          <p:cNvSpPr txBox="1"/>
          <p:nvPr/>
        </p:nvSpPr>
        <p:spPr>
          <a:xfrm>
            <a:off x="1708142" y="6505240"/>
            <a:ext cx="1170940" cy="182245"/>
          </a:xfrm>
          <a:prstGeom prst="rect">
            <a:avLst/>
          </a:prstGeom>
        </p:spPr>
        <p:txBody>
          <a:bodyPr wrap="square" lIns="0" tIns="15875" rIns="0" bIns="0" rtlCol="0" vert="horz">
            <a:spAutoFit/>
          </a:bodyPr>
          <a:lstStyle/>
          <a:p>
            <a:pPr marL="25400">
              <a:lnSpc>
                <a:spcPct val="100000"/>
              </a:lnSpc>
              <a:spcBef>
                <a:spcPts val="125"/>
              </a:spcBef>
              <a:tabLst>
                <a:tab pos="259715" algn="l"/>
                <a:tab pos="583565" algn="l"/>
              </a:tabLst>
            </a:pPr>
            <a:r>
              <a:rPr dirty="0" sz="1000" spc="15" b="1">
                <a:latin typeface="Times New Roman"/>
                <a:cs typeface="Times New Roman"/>
              </a:rPr>
              <a:t>Σ	</a:t>
            </a:r>
            <a:r>
              <a:rPr dirty="0" sz="1000" spc="15">
                <a:latin typeface="Symbol"/>
                <a:cs typeface="Symbol"/>
              </a:rPr>
              <a:t></a:t>
            </a:r>
            <a:r>
              <a:rPr dirty="0" sz="1000" spc="40">
                <a:latin typeface="Times New Roman"/>
                <a:cs typeface="Times New Roman"/>
              </a:rPr>
              <a:t> </a:t>
            </a:r>
            <a:r>
              <a:rPr dirty="0" sz="1000" spc="15" b="1">
                <a:latin typeface="Times New Roman"/>
                <a:cs typeface="Times New Roman"/>
              </a:rPr>
              <a:t>Σ	</a:t>
            </a:r>
            <a:r>
              <a:rPr dirty="0" sz="1000" spc="15">
                <a:latin typeface="Symbol"/>
                <a:cs typeface="Symbol"/>
              </a:rPr>
              <a:t></a:t>
            </a:r>
            <a:r>
              <a:rPr dirty="0" sz="1000" spc="15">
                <a:latin typeface="Times New Roman"/>
                <a:cs typeface="Times New Roman"/>
              </a:rPr>
              <a:t> </a:t>
            </a:r>
            <a:r>
              <a:rPr dirty="0" sz="1000" spc="30" b="1">
                <a:latin typeface="Times New Roman"/>
                <a:cs typeface="Times New Roman"/>
              </a:rPr>
              <a:t>Σ</a:t>
            </a:r>
            <a:r>
              <a:rPr dirty="0" baseline="41666" sz="900" spc="44" i="1">
                <a:latin typeface="Times New Roman"/>
                <a:cs typeface="Times New Roman"/>
              </a:rPr>
              <a:t>T </a:t>
            </a:r>
            <a:r>
              <a:rPr dirty="0" sz="1000" spc="15" b="1">
                <a:latin typeface="Times New Roman"/>
                <a:cs typeface="Times New Roman"/>
              </a:rPr>
              <a:t>Σ</a:t>
            </a:r>
            <a:r>
              <a:rPr dirty="0" sz="1000" spc="-85" b="1">
                <a:latin typeface="Times New Roman"/>
                <a:cs typeface="Times New Roman"/>
              </a:rPr>
              <a:t> </a:t>
            </a:r>
            <a:r>
              <a:rPr dirty="0" baseline="41666" sz="900" spc="30">
                <a:latin typeface="Symbol"/>
                <a:cs typeface="Symbol"/>
              </a:rPr>
              <a:t></a:t>
            </a:r>
            <a:r>
              <a:rPr dirty="0" baseline="41666" sz="900" spc="30">
                <a:latin typeface="Times New Roman"/>
                <a:cs typeface="Times New Roman"/>
              </a:rPr>
              <a:t>1</a:t>
            </a:r>
            <a:r>
              <a:rPr dirty="0" sz="1000" spc="20" b="1">
                <a:latin typeface="Times New Roman"/>
                <a:cs typeface="Times New Roman"/>
              </a:rPr>
              <a:t>Σ</a:t>
            </a:r>
            <a:endParaRPr sz="1000">
              <a:latin typeface="Times New Roman"/>
              <a:cs typeface="Times New Roman"/>
            </a:endParaRPr>
          </a:p>
        </p:txBody>
      </p:sp>
      <p:sp>
        <p:nvSpPr>
          <p:cNvPr id="59" name="object 59"/>
          <p:cNvSpPr/>
          <p:nvPr/>
        </p:nvSpPr>
        <p:spPr>
          <a:xfrm>
            <a:off x="2895599" y="6807707"/>
            <a:ext cx="1755046" cy="1525523"/>
          </a:xfrm>
          <a:prstGeom prst="rect">
            <a:avLst/>
          </a:prstGeom>
          <a:blipFill>
            <a:blip r:embed="rId2" cstate="print"/>
            <a:stretch>
              <a:fillRect/>
            </a:stretch>
          </a:blipFill>
        </p:spPr>
        <p:txBody>
          <a:bodyPr wrap="square" lIns="0" tIns="0" rIns="0" bIns="0" rtlCol="0"/>
          <a:lstStyle/>
          <a:p/>
        </p:txBody>
      </p:sp>
      <p:sp>
        <p:nvSpPr>
          <p:cNvPr id="60" name="object 60"/>
          <p:cNvSpPr txBox="1"/>
          <p:nvPr/>
        </p:nvSpPr>
        <p:spPr>
          <a:xfrm>
            <a:off x="5838444" y="5676627"/>
            <a:ext cx="62865" cy="181610"/>
          </a:xfrm>
          <a:prstGeom prst="rect">
            <a:avLst/>
          </a:prstGeom>
        </p:spPr>
        <p:txBody>
          <a:bodyPr wrap="square" lIns="0" tIns="15875" rIns="0" bIns="0" rtlCol="0" vert="horz">
            <a:spAutoFit/>
          </a:bodyPr>
          <a:lstStyle/>
          <a:p>
            <a:pPr>
              <a:lnSpc>
                <a:spcPct val="100000"/>
              </a:lnSpc>
              <a:spcBef>
                <a:spcPts val="125"/>
              </a:spcBef>
            </a:pPr>
            <a:r>
              <a:rPr dirty="0" sz="1000" spc="-345">
                <a:latin typeface="Symbol"/>
                <a:cs typeface="Symbol"/>
              </a:rPr>
              <a:t>⎠</a:t>
            </a:r>
            <a:endParaRPr sz="1000">
              <a:latin typeface="Symbol"/>
              <a:cs typeface="Symbol"/>
            </a:endParaRPr>
          </a:p>
        </p:txBody>
      </p:sp>
      <p:sp>
        <p:nvSpPr>
          <p:cNvPr id="61" name="object 61"/>
          <p:cNvSpPr txBox="1"/>
          <p:nvPr/>
        </p:nvSpPr>
        <p:spPr>
          <a:xfrm>
            <a:off x="5775957" y="5515871"/>
            <a:ext cx="125730" cy="181610"/>
          </a:xfrm>
          <a:prstGeom prst="rect">
            <a:avLst/>
          </a:prstGeom>
        </p:spPr>
        <p:txBody>
          <a:bodyPr wrap="square" lIns="0" tIns="15875" rIns="0" bIns="0" rtlCol="0" vert="horz">
            <a:spAutoFit/>
          </a:bodyPr>
          <a:lstStyle/>
          <a:p>
            <a:pPr>
              <a:lnSpc>
                <a:spcPct val="100000"/>
              </a:lnSpc>
              <a:spcBef>
                <a:spcPts val="125"/>
              </a:spcBef>
            </a:pPr>
            <a:r>
              <a:rPr dirty="0" sz="1000" spc="-250">
                <a:latin typeface="Symbol"/>
                <a:cs typeface="Symbol"/>
              </a:rPr>
              <a:t>⎟</a:t>
            </a:r>
            <a:r>
              <a:rPr dirty="0" baseline="5555" sz="1500" spc="-517">
                <a:latin typeface="Symbol"/>
                <a:cs typeface="Symbol"/>
              </a:rPr>
              <a:t>⎟</a:t>
            </a:r>
            <a:endParaRPr baseline="5555" sz="1500">
              <a:latin typeface="Symbol"/>
              <a:cs typeface="Symbol"/>
            </a:endParaRPr>
          </a:p>
        </p:txBody>
      </p:sp>
      <p:sp>
        <p:nvSpPr>
          <p:cNvPr id="62" name="object 62"/>
          <p:cNvSpPr txBox="1"/>
          <p:nvPr/>
        </p:nvSpPr>
        <p:spPr>
          <a:xfrm>
            <a:off x="5750557" y="5593563"/>
            <a:ext cx="176530" cy="181610"/>
          </a:xfrm>
          <a:prstGeom prst="rect">
            <a:avLst/>
          </a:prstGeom>
        </p:spPr>
        <p:txBody>
          <a:bodyPr wrap="square" lIns="0" tIns="15875" rIns="0" bIns="0" rtlCol="0" vert="horz">
            <a:spAutoFit/>
          </a:bodyPr>
          <a:lstStyle/>
          <a:p>
            <a:pPr marL="25400">
              <a:lnSpc>
                <a:spcPct val="100000"/>
              </a:lnSpc>
              <a:spcBef>
                <a:spcPts val="125"/>
              </a:spcBef>
            </a:pPr>
            <a:r>
              <a:rPr dirty="0" baseline="-30555" sz="1500" spc="-375">
                <a:latin typeface="Symbol"/>
                <a:cs typeface="Symbol"/>
              </a:rPr>
              <a:t>⎠</a:t>
            </a:r>
            <a:r>
              <a:rPr dirty="0" sz="1000" spc="-345">
                <a:latin typeface="Symbol"/>
                <a:cs typeface="Symbol"/>
              </a:rPr>
              <a:t>⎟</a:t>
            </a:r>
            <a:endParaRPr sz="1000">
              <a:latin typeface="Symbol"/>
              <a:cs typeface="Symbol"/>
            </a:endParaRPr>
          </a:p>
        </p:txBody>
      </p:sp>
      <p:sp>
        <p:nvSpPr>
          <p:cNvPr id="63" name="object 63"/>
          <p:cNvSpPr txBox="1"/>
          <p:nvPr/>
        </p:nvSpPr>
        <p:spPr>
          <a:xfrm>
            <a:off x="4456180" y="5515871"/>
            <a:ext cx="576580" cy="181610"/>
          </a:xfrm>
          <a:prstGeom prst="rect">
            <a:avLst/>
          </a:prstGeom>
        </p:spPr>
        <p:txBody>
          <a:bodyPr wrap="square" lIns="0" tIns="15875" rIns="0" bIns="0" rtlCol="0" vert="horz">
            <a:spAutoFit/>
          </a:bodyPr>
          <a:lstStyle/>
          <a:p>
            <a:pPr>
              <a:lnSpc>
                <a:spcPct val="100000"/>
              </a:lnSpc>
              <a:spcBef>
                <a:spcPts val="125"/>
              </a:spcBef>
              <a:tabLst>
                <a:tab pos="513080" algn="l"/>
              </a:tabLst>
            </a:pPr>
            <a:r>
              <a:rPr dirty="0" baseline="5555" sz="1500" spc="-517">
                <a:latin typeface="Symbol"/>
                <a:cs typeface="Symbol"/>
              </a:rPr>
              <a:t>⎜</a:t>
            </a:r>
            <a:r>
              <a:rPr dirty="0" baseline="5555" sz="1500" spc="-517">
                <a:latin typeface="Times New Roman"/>
                <a:cs typeface="Times New Roman"/>
              </a:rPr>
              <a:t>	</a:t>
            </a:r>
            <a:r>
              <a:rPr dirty="0" sz="1000" spc="-555">
                <a:latin typeface="Symbol"/>
                <a:cs typeface="Symbol"/>
              </a:rPr>
              <a:t>⎜</a:t>
            </a:r>
            <a:endParaRPr sz="1000">
              <a:latin typeface="Symbol"/>
              <a:cs typeface="Symbol"/>
            </a:endParaRPr>
          </a:p>
        </p:txBody>
      </p:sp>
      <p:sp>
        <p:nvSpPr>
          <p:cNvPr id="64" name="object 64"/>
          <p:cNvSpPr txBox="1"/>
          <p:nvPr/>
        </p:nvSpPr>
        <p:spPr>
          <a:xfrm>
            <a:off x="4456180" y="5676640"/>
            <a:ext cx="576580" cy="181610"/>
          </a:xfrm>
          <a:prstGeom prst="rect">
            <a:avLst/>
          </a:prstGeom>
        </p:spPr>
        <p:txBody>
          <a:bodyPr wrap="square" lIns="0" tIns="15875" rIns="0" bIns="0" rtlCol="0" vert="horz">
            <a:spAutoFit/>
          </a:bodyPr>
          <a:lstStyle/>
          <a:p>
            <a:pPr>
              <a:lnSpc>
                <a:spcPct val="100000"/>
              </a:lnSpc>
              <a:spcBef>
                <a:spcPts val="125"/>
              </a:spcBef>
              <a:tabLst>
                <a:tab pos="513080" algn="l"/>
              </a:tabLst>
            </a:pPr>
            <a:r>
              <a:rPr dirty="0" sz="1000" spc="-345">
                <a:latin typeface="Symbol"/>
                <a:cs typeface="Symbol"/>
              </a:rPr>
              <a:t>⎝</a:t>
            </a:r>
            <a:r>
              <a:rPr dirty="0" sz="1000" spc="-345">
                <a:latin typeface="Times New Roman"/>
                <a:cs typeface="Times New Roman"/>
              </a:rPr>
              <a:t>	</a:t>
            </a:r>
            <a:r>
              <a:rPr dirty="0" baseline="5555" sz="1500" spc="-832">
                <a:latin typeface="Symbol"/>
                <a:cs typeface="Symbol"/>
              </a:rPr>
              <a:t>⎝</a:t>
            </a:r>
            <a:endParaRPr baseline="5555" sz="1500">
              <a:latin typeface="Symbol"/>
              <a:cs typeface="Symbol"/>
            </a:endParaRPr>
          </a:p>
        </p:txBody>
      </p:sp>
      <p:sp>
        <p:nvSpPr>
          <p:cNvPr id="65" name="object 65"/>
          <p:cNvSpPr txBox="1"/>
          <p:nvPr/>
        </p:nvSpPr>
        <p:spPr>
          <a:xfrm>
            <a:off x="4846829" y="5582923"/>
            <a:ext cx="211454" cy="181610"/>
          </a:xfrm>
          <a:prstGeom prst="rect">
            <a:avLst/>
          </a:prstGeom>
        </p:spPr>
        <p:txBody>
          <a:bodyPr wrap="square" lIns="0" tIns="15875" rIns="0" bIns="0" rtlCol="0" vert="horz">
            <a:spAutoFit/>
          </a:bodyPr>
          <a:lstStyle/>
          <a:p>
            <a:pPr marL="25400">
              <a:lnSpc>
                <a:spcPct val="100000"/>
              </a:lnSpc>
              <a:spcBef>
                <a:spcPts val="125"/>
              </a:spcBef>
            </a:pPr>
            <a:r>
              <a:rPr dirty="0" baseline="-33333" sz="1500" spc="-517">
                <a:latin typeface="Symbol"/>
                <a:cs typeface="Symbol"/>
              </a:rPr>
              <a:t>⎠</a:t>
            </a:r>
            <a:r>
              <a:rPr dirty="0" baseline="-33333" sz="1500" spc="52">
                <a:latin typeface="Times New Roman"/>
                <a:cs typeface="Times New Roman"/>
              </a:rPr>
              <a:t> </a:t>
            </a:r>
            <a:r>
              <a:rPr dirty="0" sz="1000" spc="-620">
                <a:latin typeface="Symbol"/>
                <a:cs typeface="Symbol"/>
              </a:rPr>
              <a:t>⎜</a:t>
            </a:r>
            <a:endParaRPr sz="1000">
              <a:latin typeface="Symbol"/>
              <a:cs typeface="Symbol"/>
            </a:endParaRPr>
          </a:p>
        </p:txBody>
      </p:sp>
      <p:sp>
        <p:nvSpPr>
          <p:cNvPr id="66" name="object 66"/>
          <p:cNvSpPr txBox="1"/>
          <p:nvPr/>
        </p:nvSpPr>
        <p:spPr>
          <a:xfrm>
            <a:off x="4430780" y="5593576"/>
            <a:ext cx="177800" cy="181610"/>
          </a:xfrm>
          <a:prstGeom prst="rect">
            <a:avLst/>
          </a:prstGeom>
        </p:spPr>
        <p:txBody>
          <a:bodyPr wrap="square" lIns="0" tIns="15875" rIns="0" bIns="0" rtlCol="0" vert="horz">
            <a:spAutoFit/>
          </a:bodyPr>
          <a:lstStyle/>
          <a:p>
            <a:pPr marL="25400">
              <a:lnSpc>
                <a:spcPct val="100000"/>
              </a:lnSpc>
              <a:spcBef>
                <a:spcPts val="125"/>
              </a:spcBef>
            </a:pPr>
            <a:r>
              <a:rPr dirty="0" sz="1000" spc="-235">
                <a:latin typeface="Symbol"/>
                <a:cs typeface="Symbol"/>
              </a:rPr>
              <a:t>⎜</a:t>
            </a:r>
            <a:r>
              <a:rPr dirty="0" baseline="-27777" sz="1500" spc="-517">
                <a:latin typeface="Symbol"/>
                <a:cs typeface="Symbol"/>
              </a:rPr>
              <a:t>⎝</a:t>
            </a:r>
            <a:endParaRPr baseline="-27777" sz="1500">
              <a:latin typeface="Symbol"/>
              <a:cs typeface="Symbol"/>
            </a:endParaRPr>
          </a:p>
        </p:txBody>
      </p:sp>
      <p:sp>
        <p:nvSpPr>
          <p:cNvPr id="67" name="object 67"/>
          <p:cNvSpPr txBox="1"/>
          <p:nvPr/>
        </p:nvSpPr>
        <p:spPr>
          <a:xfrm>
            <a:off x="3995165" y="5657611"/>
            <a:ext cx="231140" cy="181610"/>
          </a:xfrm>
          <a:prstGeom prst="rect">
            <a:avLst/>
          </a:prstGeom>
        </p:spPr>
        <p:txBody>
          <a:bodyPr wrap="square" lIns="0" tIns="15875" rIns="0" bIns="0" rtlCol="0" vert="horz">
            <a:spAutoFit/>
          </a:bodyPr>
          <a:lstStyle/>
          <a:p>
            <a:pPr>
              <a:lnSpc>
                <a:spcPct val="100000"/>
              </a:lnSpc>
              <a:spcBef>
                <a:spcPts val="125"/>
              </a:spcBef>
            </a:pPr>
            <a:r>
              <a:rPr dirty="0" sz="1000" spc="-345">
                <a:latin typeface="Symbol"/>
                <a:cs typeface="Symbol"/>
              </a:rPr>
              <a:t>⎝</a:t>
            </a:r>
            <a:r>
              <a:rPr dirty="0" sz="1000" spc="585">
                <a:latin typeface="Times New Roman"/>
                <a:cs typeface="Times New Roman"/>
              </a:rPr>
              <a:t> </a:t>
            </a:r>
            <a:r>
              <a:rPr dirty="0" sz="1000" spc="-819">
                <a:latin typeface="Symbol"/>
                <a:cs typeface="Symbol"/>
              </a:rPr>
              <a:t>⎠</a:t>
            </a:r>
            <a:endParaRPr sz="1000">
              <a:latin typeface="Symbol"/>
              <a:cs typeface="Symbol"/>
            </a:endParaRPr>
          </a:p>
        </p:txBody>
      </p:sp>
      <p:sp>
        <p:nvSpPr>
          <p:cNvPr id="68" name="object 68"/>
          <p:cNvSpPr txBox="1"/>
          <p:nvPr/>
        </p:nvSpPr>
        <p:spPr>
          <a:xfrm>
            <a:off x="5708903" y="5630743"/>
            <a:ext cx="50800" cy="116839"/>
          </a:xfrm>
          <a:prstGeom prst="rect">
            <a:avLst/>
          </a:prstGeom>
        </p:spPr>
        <p:txBody>
          <a:bodyPr wrap="square" lIns="0" tIns="12700" rIns="0" bIns="0" rtlCol="0" vert="horz">
            <a:spAutoFit/>
          </a:bodyPr>
          <a:lstStyle/>
          <a:p>
            <a:pPr>
              <a:lnSpc>
                <a:spcPct val="100000"/>
              </a:lnSpc>
              <a:spcBef>
                <a:spcPts val="100"/>
              </a:spcBef>
            </a:pPr>
            <a:r>
              <a:rPr dirty="0" sz="600">
                <a:latin typeface="Times New Roman"/>
                <a:cs typeface="Times New Roman"/>
              </a:rPr>
              <a:t>2</a:t>
            </a:r>
            <a:endParaRPr sz="600">
              <a:latin typeface="Times New Roman"/>
              <a:cs typeface="Times New Roman"/>
            </a:endParaRPr>
          </a:p>
        </p:txBody>
      </p:sp>
      <p:sp>
        <p:nvSpPr>
          <p:cNvPr id="69" name="object 69"/>
          <p:cNvSpPr txBox="1"/>
          <p:nvPr/>
        </p:nvSpPr>
        <p:spPr>
          <a:xfrm>
            <a:off x="5441948" y="5439675"/>
            <a:ext cx="485140" cy="181610"/>
          </a:xfrm>
          <a:prstGeom prst="rect">
            <a:avLst/>
          </a:prstGeom>
        </p:spPr>
        <p:txBody>
          <a:bodyPr wrap="square" lIns="0" tIns="15875" rIns="0" bIns="0" rtlCol="0" vert="horz">
            <a:spAutoFit/>
          </a:bodyPr>
          <a:lstStyle/>
          <a:p>
            <a:pPr marL="25400">
              <a:lnSpc>
                <a:spcPct val="100000"/>
              </a:lnSpc>
              <a:spcBef>
                <a:spcPts val="125"/>
              </a:spcBef>
            </a:pPr>
            <a:r>
              <a:rPr dirty="0" sz="1000" spc="10">
                <a:latin typeface="Symbol"/>
                <a:cs typeface="Symbol"/>
              </a:rPr>
              <a:t></a:t>
            </a:r>
            <a:r>
              <a:rPr dirty="0" sz="1000" spc="-114">
                <a:latin typeface="Times New Roman"/>
                <a:cs typeface="Times New Roman"/>
              </a:rPr>
              <a:t> </a:t>
            </a:r>
            <a:r>
              <a:rPr dirty="0" sz="1000" spc="10">
                <a:latin typeface="Times New Roman"/>
                <a:cs typeface="Times New Roman"/>
              </a:rPr>
              <a:t>967</a:t>
            </a:r>
            <a:r>
              <a:rPr dirty="0" sz="1000" spc="-130">
                <a:latin typeface="Times New Roman"/>
                <a:cs typeface="Times New Roman"/>
              </a:rPr>
              <a:t> </a:t>
            </a:r>
            <a:r>
              <a:rPr dirty="0" baseline="2777" sz="1500" spc="-652">
                <a:latin typeface="Symbol"/>
                <a:cs typeface="Symbol"/>
              </a:rPr>
              <a:t>⎞</a:t>
            </a:r>
            <a:r>
              <a:rPr dirty="0" baseline="8333" sz="1500" spc="-652">
                <a:latin typeface="Symbol"/>
                <a:cs typeface="Symbol"/>
              </a:rPr>
              <a:t>⎞</a:t>
            </a:r>
            <a:endParaRPr baseline="8333" sz="1500">
              <a:latin typeface="Symbol"/>
              <a:cs typeface="Symbol"/>
            </a:endParaRPr>
          </a:p>
        </p:txBody>
      </p:sp>
      <p:sp>
        <p:nvSpPr>
          <p:cNvPr id="70" name="object 70"/>
          <p:cNvSpPr txBox="1"/>
          <p:nvPr/>
        </p:nvSpPr>
        <p:spPr>
          <a:xfrm>
            <a:off x="4656578" y="5634744"/>
            <a:ext cx="1055370" cy="181610"/>
          </a:xfrm>
          <a:prstGeom prst="rect">
            <a:avLst/>
          </a:prstGeom>
        </p:spPr>
        <p:txBody>
          <a:bodyPr wrap="square" lIns="0" tIns="15875" rIns="0" bIns="0" rtlCol="0" vert="horz">
            <a:spAutoFit/>
          </a:bodyPr>
          <a:lstStyle/>
          <a:p>
            <a:pPr>
              <a:lnSpc>
                <a:spcPct val="100000"/>
              </a:lnSpc>
              <a:spcBef>
                <a:spcPts val="125"/>
              </a:spcBef>
              <a:tabLst>
                <a:tab pos="381635" algn="l"/>
                <a:tab pos="809625" algn="l"/>
              </a:tabLst>
            </a:pPr>
            <a:r>
              <a:rPr dirty="0" baseline="2777" sz="1500" spc="15">
                <a:latin typeface="Times New Roman"/>
                <a:cs typeface="Times New Roman"/>
              </a:rPr>
              <a:t>76</a:t>
            </a:r>
            <a:r>
              <a:rPr dirty="0" baseline="2777" sz="1500" spc="15">
                <a:latin typeface="Times New Roman"/>
                <a:cs typeface="Times New Roman"/>
              </a:rPr>
              <a:t>	</a:t>
            </a:r>
            <a:r>
              <a:rPr dirty="0" sz="1000" spc="10">
                <a:latin typeface="Symbol"/>
                <a:cs typeface="Symbol"/>
              </a:rPr>
              <a:t></a:t>
            </a:r>
            <a:r>
              <a:rPr dirty="0" sz="1000" spc="-75">
                <a:latin typeface="Times New Roman"/>
                <a:cs typeface="Times New Roman"/>
              </a:rPr>
              <a:t> </a:t>
            </a:r>
            <a:r>
              <a:rPr dirty="0" sz="1000" spc="10">
                <a:latin typeface="Times New Roman"/>
                <a:cs typeface="Times New Roman"/>
              </a:rPr>
              <a:t>967</a:t>
            </a:r>
            <a:r>
              <a:rPr dirty="0" sz="1000">
                <a:latin typeface="Times New Roman"/>
                <a:cs typeface="Times New Roman"/>
              </a:rPr>
              <a:t>	</a:t>
            </a:r>
            <a:r>
              <a:rPr dirty="0" sz="1000" spc="35">
                <a:latin typeface="Times New Roman"/>
                <a:cs typeface="Times New Roman"/>
              </a:rPr>
              <a:t>3</a:t>
            </a:r>
            <a:r>
              <a:rPr dirty="0" sz="1000" spc="10">
                <a:latin typeface="Times New Roman"/>
                <a:cs typeface="Times New Roman"/>
              </a:rPr>
              <a:t>.</a:t>
            </a:r>
            <a:r>
              <a:rPr dirty="0" sz="1000" spc="10">
                <a:latin typeface="Times New Roman"/>
                <a:cs typeface="Times New Roman"/>
              </a:rPr>
              <a:t>68</a:t>
            </a:r>
            <a:endParaRPr sz="1000">
              <a:latin typeface="Times New Roman"/>
              <a:cs typeface="Times New Roman"/>
            </a:endParaRPr>
          </a:p>
        </p:txBody>
      </p:sp>
      <p:sp>
        <p:nvSpPr>
          <p:cNvPr id="71" name="object 71"/>
          <p:cNvSpPr txBox="1"/>
          <p:nvPr/>
        </p:nvSpPr>
        <p:spPr>
          <a:xfrm>
            <a:off x="3260597" y="5526504"/>
            <a:ext cx="1733550" cy="325120"/>
          </a:xfrm>
          <a:prstGeom prst="rect">
            <a:avLst/>
          </a:prstGeom>
        </p:spPr>
        <p:txBody>
          <a:bodyPr wrap="square" lIns="0" tIns="15875" rIns="0" bIns="0" rtlCol="0" vert="horz">
            <a:spAutoFit/>
          </a:bodyPr>
          <a:lstStyle/>
          <a:p>
            <a:pPr marL="135255">
              <a:lnSpc>
                <a:spcPts val="1165"/>
              </a:lnSpc>
              <a:spcBef>
                <a:spcPts val="125"/>
              </a:spcBef>
              <a:tabLst>
                <a:tab pos="493395" algn="l"/>
                <a:tab pos="1610995" algn="l"/>
              </a:tabLst>
            </a:pPr>
            <a:r>
              <a:rPr dirty="0" baseline="2777" sz="1500" spc="-382">
                <a:latin typeface="Symbol"/>
                <a:cs typeface="Symbol"/>
              </a:rPr>
              <a:t>⎟</a:t>
            </a:r>
            <a:r>
              <a:rPr dirty="0" baseline="5555" sz="1500" spc="-517">
                <a:latin typeface="Symbol"/>
                <a:cs typeface="Symbol"/>
              </a:rPr>
              <a:t>⎟</a:t>
            </a:r>
            <a:r>
              <a:rPr dirty="0" baseline="5555" sz="1500">
                <a:latin typeface="Times New Roman"/>
                <a:cs typeface="Times New Roman"/>
              </a:rPr>
              <a:t>	</a:t>
            </a:r>
            <a:r>
              <a:rPr dirty="0" sz="1000" spc="10">
                <a:latin typeface="Times New Roman"/>
                <a:cs typeface="Times New Roman"/>
              </a:rPr>
              <a:t>IF</a:t>
            </a:r>
            <a:r>
              <a:rPr dirty="0" sz="1000">
                <a:latin typeface="Times New Roman"/>
                <a:cs typeface="Times New Roman"/>
              </a:rPr>
              <a:t>   </a:t>
            </a:r>
            <a:r>
              <a:rPr dirty="0" sz="1000" spc="-15">
                <a:latin typeface="Times New Roman"/>
                <a:cs typeface="Times New Roman"/>
              </a:rPr>
              <a:t> </a:t>
            </a:r>
            <a:r>
              <a:rPr dirty="0" sz="1000" spc="-345">
                <a:latin typeface="Symbol"/>
                <a:cs typeface="Symbol"/>
              </a:rPr>
              <a:t>⎜</a:t>
            </a:r>
            <a:r>
              <a:rPr dirty="0" sz="1000">
                <a:latin typeface="Times New Roman"/>
                <a:cs typeface="Times New Roman"/>
              </a:rPr>
              <a:t>   </a:t>
            </a:r>
            <a:r>
              <a:rPr dirty="0" sz="1000" spc="-70">
                <a:latin typeface="Times New Roman"/>
                <a:cs typeface="Times New Roman"/>
              </a:rPr>
              <a:t> </a:t>
            </a:r>
            <a:r>
              <a:rPr dirty="0" sz="1000" spc="-345">
                <a:latin typeface="Symbol"/>
                <a:cs typeface="Symbol"/>
              </a:rPr>
              <a:t>⎟</a:t>
            </a:r>
            <a:r>
              <a:rPr dirty="0" sz="1000" spc="-20">
                <a:latin typeface="Times New Roman"/>
                <a:cs typeface="Times New Roman"/>
              </a:rPr>
              <a:t> </a:t>
            </a:r>
            <a:r>
              <a:rPr dirty="0" sz="1000" spc="10">
                <a:latin typeface="Times New Roman"/>
                <a:cs typeface="Times New Roman"/>
              </a:rPr>
              <a:t>~</a:t>
            </a:r>
            <a:r>
              <a:rPr dirty="0" sz="1000" spc="80">
                <a:latin typeface="Times New Roman"/>
                <a:cs typeface="Times New Roman"/>
              </a:rPr>
              <a:t> </a:t>
            </a:r>
            <a:r>
              <a:rPr dirty="0" sz="1000" spc="15">
                <a:latin typeface="Times New Roman"/>
                <a:cs typeface="Times New Roman"/>
              </a:rPr>
              <a:t>N</a:t>
            </a:r>
            <a:r>
              <a:rPr dirty="0" sz="1000">
                <a:latin typeface="Times New Roman"/>
                <a:cs typeface="Times New Roman"/>
              </a:rPr>
              <a:t> </a:t>
            </a:r>
            <a:r>
              <a:rPr dirty="0" sz="1000" spc="55">
                <a:latin typeface="Times New Roman"/>
                <a:cs typeface="Times New Roman"/>
              </a:rPr>
              <a:t> </a:t>
            </a:r>
            <a:r>
              <a:rPr dirty="0" sz="1000" spc="-345">
                <a:latin typeface="Symbol"/>
                <a:cs typeface="Symbol"/>
              </a:rPr>
              <a:t>⎜</a:t>
            </a:r>
            <a:r>
              <a:rPr dirty="0" sz="1000">
                <a:latin typeface="Times New Roman"/>
                <a:cs typeface="Times New Roman"/>
              </a:rPr>
              <a:t>	</a:t>
            </a:r>
            <a:r>
              <a:rPr dirty="0" sz="1000" spc="-340">
                <a:latin typeface="Symbol"/>
                <a:cs typeface="Symbol"/>
              </a:rPr>
              <a:t>⎟</a:t>
            </a:r>
            <a:r>
              <a:rPr dirty="0" sz="1000" spc="5">
                <a:latin typeface="Times New Roman"/>
                <a:cs typeface="Times New Roman"/>
              </a:rPr>
              <a:t>,</a:t>
            </a:r>
            <a:endParaRPr sz="1000">
              <a:latin typeface="Times New Roman"/>
              <a:cs typeface="Times New Roman"/>
            </a:endParaRPr>
          </a:p>
          <a:p>
            <a:pPr marL="38100">
              <a:lnSpc>
                <a:spcPts val="1165"/>
              </a:lnSpc>
            </a:pPr>
            <a:r>
              <a:rPr dirty="0" baseline="9259" sz="900" i="1">
                <a:latin typeface="Times New Roman"/>
                <a:cs typeface="Times New Roman"/>
              </a:rPr>
              <a:t>vv</a:t>
            </a:r>
            <a:r>
              <a:rPr dirty="0" baseline="9259" sz="900" spc="120" i="1">
                <a:latin typeface="Times New Roman"/>
                <a:cs typeface="Times New Roman"/>
              </a:rPr>
              <a:t> </a:t>
            </a:r>
            <a:r>
              <a:rPr dirty="0" baseline="5555" sz="1500" spc="-450">
                <a:latin typeface="Symbol"/>
                <a:cs typeface="Symbol"/>
              </a:rPr>
              <a:t>⎠</a:t>
            </a:r>
            <a:r>
              <a:rPr dirty="0" sz="1000" spc="-300">
                <a:latin typeface="Symbol"/>
                <a:cs typeface="Symbol"/>
              </a:rPr>
              <a:t>⎠</a:t>
            </a:r>
            <a:endParaRPr sz="1000">
              <a:latin typeface="Symbol"/>
              <a:cs typeface="Symbol"/>
            </a:endParaRPr>
          </a:p>
        </p:txBody>
      </p:sp>
      <p:sp>
        <p:nvSpPr>
          <p:cNvPr id="72" name="object 72"/>
          <p:cNvSpPr txBox="1"/>
          <p:nvPr/>
        </p:nvSpPr>
        <p:spPr>
          <a:xfrm>
            <a:off x="4082817" y="5626322"/>
            <a:ext cx="70485" cy="181610"/>
          </a:xfrm>
          <a:prstGeom prst="rect">
            <a:avLst/>
          </a:prstGeom>
        </p:spPr>
        <p:txBody>
          <a:bodyPr wrap="square" lIns="0" tIns="15875" rIns="0" bIns="0" rtlCol="0" vert="horz">
            <a:spAutoFit/>
          </a:bodyPr>
          <a:lstStyle/>
          <a:p>
            <a:pPr>
              <a:lnSpc>
                <a:spcPct val="100000"/>
              </a:lnSpc>
              <a:spcBef>
                <a:spcPts val="125"/>
              </a:spcBef>
            </a:pPr>
            <a:r>
              <a:rPr dirty="0" sz="1000" spc="10" i="1">
                <a:latin typeface="Times New Roman"/>
                <a:cs typeface="Times New Roman"/>
              </a:rPr>
              <a:t>y</a:t>
            </a:r>
            <a:endParaRPr sz="1000">
              <a:latin typeface="Times New Roman"/>
              <a:cs typeface="Times New Roman"/>
            </a:endParaRPr>
          </a:p>
        </p:txBody>
      </p:sp>
      <p:sp>
        <p:nvSpPr>
          <p:cNvPr id="73" name="object 73"/>
          <p:cNvSpPr txBox="1"/>
          <p:nvPr/>
        </p:nvSpPr>
        <p:spPr>
          <a:xfrm>
            <a:off x="3969765" y="5440442"/>
            <a:ext cx="1369695" cy="181610"/>
          </a:xfrm>
          <a:prstGeom prst="rect">
            <a:avLst/>
          </a:prstGeom>
        </p:spPr>
        <p:txBody>
          <a:bodyPr wrap="square" lIns="0" tIns="15875" rIns="0" bIns="0" rtlCol="0" vert="horz">
            <a:spAutoFit/>
          </a:bodyPr>
          <a:lstStyle/>
          <a:p>
            <a:pPr marL="25400">
              <a:lnSpc>
                <a:spcPct val="100000"/>
              </a:lnSpc>
              <a:spcBef>
                <a:spcPts val="125"/>
              </a:spcBef>
              <a:tabLst>
                <a:tab pos="485775" algn="l"/>
              </a:tabLst>
            </a:pPr>
            <a:r>
              <a:rPr dirty="0" sz="1000" spc="-345">
                <a:latin typeface="Symbol"/>
                <a:cs typeface="Symbol"/>
              </a:rPr>
              <a:t>⎛</a:t>
            </a:r>
            <a:r>
              <a:rPr dirty="0" sz="1000" spc="-85">
                <a:latin typeface="Times New Roman"/>
                <a:cs typeface="Times New Roman"/>
              </a:rPr>
              <a:t> </a:t>
            </a:r>
            <a:r>
              <a:rPr dirty="0" baseline="2777" sz="1500" spc="-187" i="1">
                <a:latin typeface="Times New Roman"/>
                <a:cs typeface="Times New Roman"/>
              </a:rPr>
              <a:t>w</a:t>
            </a:r>
            <a:r>
              <a:rPr dirty="0" sz="1000" spc="-125">
                <a:latin typeface="Symbol"/>
                <a:cs typeface="Symbol"/>
              </a:rPr>
              <a:t>⎞</a:t>
            </a:r>
            <a:r>
              <a:rPr dirty="0" sz="1000" spc="-125">
                <a:latin typeface="Times New Roman"/>
                <a:cs typeface="Times New Roman"/>
              </a:rPr>
              <a:t>	</a:t>
            </a:r>
            <a:r>
              <a:rPr dirty="0" baseline="8333" sz="1500" spc="-434">
                <a:latin typeface="Symbol"/>
                <a:cs typeface="Symbol"/>
              </a:rPr>
              <a:t>⎛</a:t>
            </a:r>
            <a:r>
              <a:rPr dirty="0" sz="1000" spc="-290">
                <a:latin typeface="Symbol"/>
                <a:cs typeface="Symbol"/>
              </a:rPr>
              <a:t>⎛</a:t>
            </a:r>
            <a:r>
              <a:rPr dirty="0" sz="1000" spc="-120">
                <a:latin typeface="Times New Roman"/>
                <a:cs typeface="Times New Roman"/>
              </a:rPr>
              <a:t> </a:t>
            </a:r>
            <a:r>
              <a:rPr dirty="0" baseline="2777" sz="1500" spc="15">
                <a:latin typeface="Times New Roman"/>
                <a:cs typeface="Times New Roman"/>
              </a:rPr>
              <a:t>2977</a:t>
            </a:r>
            <a:r>
              <a:rPr dirty="0" baseline="2777" sz="1500" spc="-112">
                <a:latin typeface="Times New Roman"/>
                <a:cs typeface="Times New Roman"/>
              </a:rPr>
              <a:t> </a:t>
            </a:r>
            <a:r>
              <a:rPr dirty="0" sz="1000" spc="-345">
                <a:latin typeface="Symbol"/>
                <a:cs typeface="Symbol"/>
              </a:rPr>
              <a:t>⎞</a:t>
            </a:r>
            <a:r>
              <a:rPr dirty="0" sz="1000" spc="100">
                <a:latin typeface="Times New Roman"/>
                <a:cs typeface="Times New Roman"/>
              </a:rPr>
              <a:t> </a:t>
            </a:r>
            <a:r>
              <a:rPr dirty="0" baseline="2777" sz="1500" spc="-517">
                <a:latin typeface="Symbol"/>
                <a:cs typeface="Symbol"/>
              </a:rPr>
              <a:t>⎛</a:t>
            </a:r>
            <a:r>
              <a:rPr dirty="0" baseline="2777" sz="1500" spc="-7">
                <a:latin typeface="Times New Roman"/>
                <a:cs typeface="Times New Roman"/>
              </a:rPr>
              <a:t> </a:t>
            </a:r>
            <a:r>
              <a:rPr dirty="0" sz="1000" spc="-165">
                <a:latin typeface="Times New Roman"/>
                <a:cs typeface="Times New Roman"/>
              </a:rPr>
              <a:t>849</a:t>
            </a:r>
            <a:r>
              <a:rPr dirty="0" baseline="41666" sz="900" spc="-247">
                <a:latin typeface="Times New Roman"/>
                <a:cs typeface="Times New Roman"/>
              </a:rPr>
              <a:t>2</a:t>
            </a:r>
            <a:endParaRPr baseline="41666" sz="900">
              <a:latin typeface="Times New Roman"/>
              <a:cs typeface="Times New Roman"/>
            </a:endParaRPr>
          </a:p>
        </p:txBody>
      </p:sp>
      <p:sp>
        <p:nvSpPr>
          <p:cNvPr id="74" name="object 74"/>
          <p:cNvSpPr txBox="1"/>
          <p:nvPr/>
        </p:nvSpPr>
        <p:spPr>
          <a:xfrm>
            <a:off x="3748293" y="5811019"/>
            <a:ext cx="1905000" cy="278130"/>
          </a:xfrm>
          <a:prstGeom prst="rect">
            <a:avLst/>
          </a:prstGeom>
        </p:spPr>
        <p:txBody>
          <a:bodyPr wrap="square" lIns="0" tIns="13970" rIns="0" bIns="0" rtlCol="0" vert="horz">
            <a:spAutoFit/>
          </a:bodyPr>
          <a:lstStyle/>
          <a:p>
            <a:pPr>
              <a:lnSpc>
                <a:spcPts val="1590"/>
              </a:lnSpc>
              <a:spcBef>
                <a:spcPts val="110"/>
              </a:spcBef>
              <a:tabLst>
                <a:tab pos="498475" algn="l"/>
                <a:tab pos="1229995" algn="l"/>
                <a:tab pos="1515110" algn="l"/>
              </a:tabLst>
            </a:pPr>
            <a:r>
              <a:rPr dirty="0" sz="1000" spc="15">
                <a:latin typeface="Times New Roman"/>
                <a:cs typeface="Times New Roman"/>
              </a:rPr>
              <a:t>THEN</a:t>
            </a:r>
            <a:r>
              <a:rPr dirty="0" sz="1000" spc="15">
                <a:latin typeface="Times New Roman"/>
                <a:cs typeface="Times New Roman"/>
              </a:rPr>
              <a:t>	</a:t>
            </a:r>
            <a:r>
              <a:rPr dirty="0" sz="1000" spc="15" i="1">
                <a:latin typeface="Times New Roman"/>
                <a:cs typeface="Times New Roman"/>
              </a:rPr>
              <a:t>w</a:t>
            </a:r>
            <a:r>
              <a:rPr dirty="0" sz="1000" spc="-65" i="1">
                <a:latin typeface="Times New Roman"/>
                <a:cs typeface="Times New Roman"/>
              </a:rPr>
              <a:t> </a:t>
            </a:r>
            <a:r>
              <a:rPr dirty="0" sz="1000" spc="5">
                <a:latin typeface="Times New Roman"/>
                <a:cs typeface="Times New Roman"/>
              </a:rPr>
              <a:t>|</a:t>
            </a:r>
            <a:r>
              <a:rPr dirty="0" sz="1000" spc="65">
                <a:latin typeface="Times New Roman"/>
                <a:cs typeface="Times New Roman"/>
              </a:rPr>
              <a:t> </a:t>
            </a:r>
            <a:r>
              <a:rPr dirty="0" sz="1000" spc="10" i="1">
                <a:latin typeface="Times New Roman"/>
                <a:cs typeface="Times New Roman"/>
              </a:rPr>
              <a:t>y</a:t>
            </a:r>
            <a:r>
              <a:rPr dirty="0" sz="1000" spc="20" i="1">
                <a:latin typeface="Times New Roman"/>
                <a:cs typeface="Times New Roman"/>
              </a:rPr>
              <a:t> </a:t>
            </a:r>
            <a:r>
              <a:rPr dirty="0" sz="1000" spc="10">
                <a:latin typeface="Times New Roman"/>
                <a:cs typeface="Times New Roman"/>
              </a:rPr>
              <a:t>~</a:t>
            </a:r>
            <a:r>
              <a:rPr dirty="0" sz="1000" spc="80">
                <a:latin typeface="Times New Roman"/>
                <a:cs typeface="Times New Roman"/>
              </a:rPr>
              <a:t> </a:t>
            </a:r>
            <a:r>
              <a:rPr dirty="0" sz="1000" spc="80">
                <a:latin typeface="Times New Roman"/>
                <a:cs typeface="Times New Roman"/>
              </a:rPr>
              <a:t>N</a:t>
            </a:r>
            <a:r>
              <a:rPr dirty="0" sz="1600" spc="-280">
                <a:latin typeface="Symbol"/>
                <a:cs typeface="Symbol"/>
              </a:rPr>
              <a:t></a:t>
            </a:r>
            <a:r>
              <a:rPr dirty="0" sz="1000" spc="15" b="1">
                <a:latin typeface="Times New Roman"/>
                <a:cs typeface="Times New Roman"/>
              </a:rPr>
              <a:t>μ</a:t>
            </a:r>
            <a:r>
              <a:rPr dirty="0" sz="1000" b="1">
                <a:latin typeface="Times New Roman"/>
                <a:cs typeface="Times New Roman"/>
              </a:rPr>
              <a:t>	</a:t>
            </a:r>
            <a:r>
              <a:rPr dirty="0" sz="1000" spc="5">
                <a:latin typeface="Times New Roman"/>
                <a:cs typeface="Times New Roman"/>
              </a:rPr>
              <a:t>,</a:t>
            </a:r>
            <a:r>
              <a:rPr dirty="0" sz="1000" spc="-90">
                <a:latin typeface="Times New Roman"/>
                <a:cs typeface="Times New Roman"/>
              </a:rPr>
              <a:t> </a:t>
            </a:r>
            <a:r>
              <a:rPr dirty="0" sz="1000" spc="15" b="1">
                <a:latin typeface="Times New Roman"/>
                <a:cs typeface="Times New Roman"/>
              </a:rPr>
              <a:t>Σ</a:t>
            </a:r>
            <a:r>
              <a:rPr dirty="0" sz="1000" b="1">
                <a:latin typeface="Times New Roman"/>
                <a:cs typeface="Times New Roman"/>
              </a:rPr>
              <a:t>	</a:t>
            </a:r>
            <a:r>
              <a:rPr dirty="0" sz="1600" spc="-85">
                <a:latin typeface="Symbol"/>
                <a:cs typeface="Symbol"/>
              </a:rPr>
              <a:t></a:t>
            </a:r>
            <a:r>
              <a:rPr dirty="0" sz="1000" spc="10">
                <a:latin typeface="Times New Roman"/>
                <a:cs typeface="Times New Roman"/>
              </a:rPr>
              <a:t>where</a:t>
            </a:r>
            <a:endParaRPr sz="1000">
              <a:latin typeface="Times New Roman"/>
              <a:cs typeface="Times New Roman"/>
            </a:endParaRPr>
          </a:p>
          <a:p>
            <a:pPr marL="1102995">
              <a:lnSpc>
                <a:spcPts val="390"/>
              </a:lnSpc>
              <a:tabLst>
                <a:tab pos="1381760" algn="l"/>
              </a:tabLst>
            </a:pPr>
            <a:r>
              <a:rPr dirty="0" sz="600" spc="-5" i="1">
                <a:latin typeface="Times New Roman"/>
                <a:cs typeface="Times New Roman"/>
              </a:rPr>
              <a:t>w</a:t>
            </a:r>
            <a:r>
              <a:rPr dirty="0" sz="600" spc="-5">
                <a:latin typeface="Times New Roman"/>
                <a:cs typeface="Times New Roman"/>
              </a:rPr>
              <a:t>|</a:t>
            </a:r>
            <a:r>
              <a:rPr dirty="0" sz="600" spc="-80">
                <a:latin typeface="Times New Roman"/>
                <a:cs typeface="Times New Roman"/>
              </a:rPr>
              <a:t> </a:t>
            </a:r>
            <a:r>
              <a:rPr dirty="0" sz="600" i="1">
                <a:latin typeface="Times New Roman"/>
                <a:cs typeface="Times New Roman"/>
              </a:rPr>
              <a:t>y	</a:t>
            </a:r>
            <a:r>
              <a:rPr dirty="0" sz="600" spc="-5" i="1">
                <a:latin typeface="Times New Roman"/>
                <a:cs typeface="Times New Roman"/>
              </a:rPr>
              <a:t>w</a:t>
            </a:r>
            <a:r>
              <a:rPr dirty="0" sz="600" spc="-5">
                <a:latin typeface="Times New Roman"/>
                <a:cs typeface="Times New Roman"/>
              </a:rPr>
              <a:t>|</a:t>
            </a:r>
            <a:r>
              <a:rPr dirty="0" sz="600" spc="-85">
                <a:latin typeface="Times New Roman"/>
                <a:cs typeface="Times New Roman"/>
              </a:rPr>
              <a:t> </a:t>
            </a:r>
            <a:r>
              <a:rPr dirty="0" sz="600" i="1">
                <a:latin typeface="Times New Roman"/>
                <a:cs typeface="Times New Roman"/>
              </a:rPr>
              <a:t>y</a:t>
            </a:r>
            <a:endParaRPr sz="600">
              <a:latin typeface="Times New Roman"/>
              <a:cs typeface="Times New Roman"/>
            </a:endParaRPr>
          </a:p>
        </p:txBody>
      </p:sp>
      <p:sp>
        <p:nvSpPr>
          <p:cNvPr id="75" name="object 75"/>
          <p:cNvSpPr/>
          <p:nvPr/>
        </p:nvSpPr>
        <p:spPr>
          <a:xfrm>
            <a:off x="4533897" y="6300214"/>
            <a:ext cx="643255" cy="0"/>
          </a:xfrm>
          <a:custGeom>
            <a:avLst/>
            <a:gdLst/>
            <a:ahLst/>
            <a:cxnLst/>
            <a:rect l="l" t="t" r="r" b="b"/>
            <a:pathLst>
              <a:path w="643254" h="0">
                <a:moveTo>
                  <a:pt x="0" y="0"/>
                </a:moveTo>
                <a:lnTo>
                  <a:pt x="643128" y="0"/>
                </a:lnTo>
              </a:path>
            </a:pathLst>
          </a:custGeom>
          <a:ln w="5429">
            <a:solidFill>
              <a:srgbClr val="000000"/>
            </a:solidFill>
          </a:ln>
        </p:spPr>
        <p:txBody>
          <a:bodyPr wrap="square" lIns="0" tIns="0" rIns="0" bIns="0" rtlCol="0"/>
          <a:lstStyle/>
          <a:p/>
        </p:txBody>
      </p:sp>
      <p:sp>
        <p:nvSpPr>
          <p:cNvPr id="76" name="object 76"/>
          <p:cNvSpPr txBox="1"/>
          <p:nvPr/>
        </p:nvSpPr>
        <p:spPr>
          <a:xfrm>
            <a:off x="4681477" y="6291882"/>
            <a:ext cx="344170" cy="182245"/>
          </a:xfrm>
          <a:prstGeom prst="rect">
            <a:avLst/>
          </a:prstGeom>
        </p:spPr>
        <p:txBody>
          <a:bodyPr wrap="square" lIns="0" tIns="15875" rIns="0" bIns="0" rtlCol="0" vert="horz">
            <a:spAutoFit/>
          </a:bodyPr>
          <a:lstStyle/>
          <a:p>
            <a:pPr marL="25400">
              <a:lnSpc>
                <a:spcPct val="100000"/>
              </a:lnSpc>
              <a:spcBef>
                <a:spcPts val="125"/>
              </a:spcBef>
            </a:pPr>
            <a:r>
              <a:rPr dirty="0" sz="1000" spc="30">
                <a:latin typeface="Times New Roman"/>
                <a:cs typeface="Times New Roman"/>
              </a:rPr>
              <a:t>3.68</a:t>
            </a:r>
            <a:r>
              <a:rPr dirty="0" baseline="41666" sz="900" spc="44">
                <a:latin typeface="Times New Roman"/>
                <a:cs typeface="Times New Roman"/>
              </a:rPr>
              <a:t>2</a:t>
            </a:r>
            <a:endParaRPr baseline="41666" sz="900">
              <a:latin typeface="Times New Roman"/>
              <a:cs typeface="Times New Roman"/>
            </a:endParaRPr>
          </a:p>
        </p:txBody>
      </p:sp>
      <p:sp>
        <p:nvSpPr>
          <p:cNvPr id="77" name="object 77"/>
          <p:cNvSpPr txBox="1"/>
          <p:nvPr/>
        </p:nvSpPr>
        <p:spPr>
          <a:xfrm>
            <a:off x="4005578" y="6107474"/>
            <a:ext cx="1201420" cy="182245"/>
          </a:xfrm>
          <a:prstGeom prst="rect">
            <a:avLst/>
          </a:prstGeom>
        </p:spPr>
        <p:txBody>
          <a:bodyPr wrap="square" lIns="0" tIns="15875" rIns="0" bIns="0" rtlCol="0" vert="horz">
            <a:spAutoFit/>
          </a:bodyPr>
          <a:lstStyle/>
          <a:p>
            <a:pPr marL="25400">
              <a:lnSpc>
                <a:spcPct val="100000"/>
              </a:lnSpc>
              <a:spcBef>
                <a:spcPts val="125"/>
              </a:spcBef>
            </a:pPr>
            <a:r>
              <a:rPr dirty="0" baseline="-36111" sz="1500" spc="22">
                <a:latin typeface="Symbol"/>
                <a:cs typeface="Symbol"/>
              </a:rPr>
              <a:t></a:t>
            </a:r>
            <a:r>
              <a:rPr dirty="0" baseline="-36111" sz="1500" spc="22">
                <a:latin typeface="Times New Roman"/>
                <a:cs typeface="Times New Roman"/>
              </a:rPr>
              <a:t> </a:t>
            </a:r>
            <a:r>
              <a:rPr dirty="0" baseline="-36111" sz="1500" spc="15">
                <a:latin typeface="Times New Roman"/>
                <a:cs typeface="Times New Roman"/>
              </a:rPr>
              <a:t>2977</a:t>
            </a:r>
            <a:r>
              <a:rPr dirty="0" baseline="-36111" sz="1500" spc="22">
                <a:latin typeface="Times New Roman"/>
                <a:cs typeface="Times New Roman"/>
              </a:rPr>
              <a:t> </a:t>
            </a:r>
            <a:r>
              <a:rPr dirty="0" baseline="-36111" sz="1500" spc="22">
                <a:latin typeface="Symbol"/>
                <a:cs typeface="Symbol"/>
              </a:rPr>
              <a:t></a:t>
            </a:r>
            <a:r>
              <a:rPr dirty="0" baseline="-36111" sz="1500">
                <a:latin typeface="Times New Roman"/>
                <a:cs typeface="Times New Roman"/>
              </a:rPr>
              <a:t> </a:t>
            </a:r>
            <a:r>
              <a:rPr dirty="0" sz="1000" spc="25">
                <a:latin typeface="Times New Roman"/>
                <a:cs typeface="Times New Roman"/>
              </a:rPr>
              <a:t>976(</a:t>
            </a:r>
            <a:r>
              <a:rPr dirty="0" sz="1000" spc="-114">
                <a:latin typeface="Times New Roman"/>
                <a:cs typeface="Times New Roman"/>
              </a:rPr>
              <a:t> </a:t>
            </a:r>
            <a:r>
              <a:rPr dirty="0" sz="1000" spc="10" i="1">
                <a:latin typeface="Times New Roman"/>
                <a:cs typeface="Times New Roman"/>
              </a:rPr>
              <a:t>y</a:t>
            </a:r>
            <a:r>
              <a:rPr dirty="0" sz="1000" spc="-30" i="1">
                <a:latin typeface="Times New Roman"/>
                <a:cs typeface="Times New Roman"/>
              </a:rPr>
              <a:t> </a:t>
            </a:r>
            <a:r>
              <a:rPr dirty="0" sz="1000" spc="15">
                <a:latin typeface="Symbol"/>
                <a:cs typeface="Symbol"/>
              </a:rPr>
              <a:t></a:t>
            </a:r>
            <a:r>
              <a:rPr dirty="0" sz="1000" spc="-65">
                <a:latin typeface="Times New Roman"/>
                <a:cs typeface="Times New Roman"/>
              </a:rPr>
              <a:t> </a:t>
            </a:r>
            <a:r>
              <a:rPr dirty="0" sz="1000" spc="25">
                <a:latin typeface="Times New Roman"/>
                <a:cs typeface="Times New Roman"/>
              </a:rPr>
              <a:t>76)</a:t>
            </a:r>
            <a:endParaRPr sz="1000">
              <a:latin typeface="Times New Roman"/>
              <a:cs typeface="Times New Roman"/>
            </a:endParaRPr>
          </a:p>
        </p:txBody>
      </p:sp>
      <p:sp>
        <p:nvSpPr>
          <p:cNvPr id="78" name="object 78"/>
          <p:cNvSpPr txBox="1"/>
          <p:nvPr/>
        </p:nvSpPr>
        <p:spPr>
          <a:xfrm>
            <a:off x="3871723" y="6276918"/>
            <a:ext cx="121920" cy="116839"/>
          </a:xfrm>
          <a:prstGeom prst="rect">
            <a:avLst/>
          </a:prstGeom>
        </p:spPr>
        <p:txBody>
          <a:bodyPr wrap="square" lIns="0" tIns="12700" rIns="0" bIns="0" rtlCol="0" vert="horz">
            <a:spAutoFit/>
          </a:bodyPr>
          <a:lstStyle/>
          <a:p>
            <a:pPr>
              <a:lnSpc>
                <a:spcPct val="100000"/>
              </a:lnSpc>
              <a:spcBef>
                <a:spcPts val="100"/>
              </a:spcBef>
            </a:pPr>
            <a:r>
              <a:rPr dirty="0" sz="600" spc="-5" i="1">
                <a:latin typeface="Times New Roman"/>
                <a:cs typeface="Times New Roman"/>
              </a:rPr>
              <a:t>w</a:t>
            </a:r>
            <a:r>
              <a:rPr dirty="0" sz="600" spc="-5">
                <a:latin typeface="Times New Roman"/>
                <a:cs typeface="Times New Roman"/>
              </a:rPr>
              <a:t>|</a:t>
            </a:r>
            <a:r>
              <a:rPr dirty="0" sz="600" spc="-120">
                <a:latin typeface="Times New Roman"/>
                <a:cs typeface="Times New Roman"/>
              </a:rPr>
              <a:t> </a:t>
            </a:r>
            <a:r>
              <a:rPr dirty="0" sz="600" i="1">
                <a:latin typeface="Times New Roman"/>
                <a:cs typeface="Times New Roman"/>
              </a:rPr>
              <a:t>y</a:t>
            </a:r>
            <a:endParaRPr sz="600">
              <a:latin typeface="Times New Roman"/>
              <a:cs typeface="Times New Roman"/>
            </a:endParaRPr>
          </a:p>
        </p:txBody>
      </p:sp>
      <p:sp>
        <p:nvSpPr>
          <p:cNvPr id="79" name="object 79"/>
          <p:cNvSpPr txBox="1"/>
          <p:nvPr/>
        </p:nvSpPr>
        <p:spPr>
          <a:xfrm>
            <a:off x="3784091" y="6189772"/>
            <a:ext cx="86995" cy="182245"/>
          </a:xfrm>
          <a:prstGeom prst="rect">
            <a:avLst/>
          </a:prstGeom>
        </p:spPr>
        <p:txBody>
          <a:bodyPr wrap="square" lIns="0" tIns="15875" rIns="0" bIns="0" rtlCol="0" vert="horz">
            <a:spAutoFit/>
          </a:bodyPr>
          <a:lstStyle/>
          <a:p>
            <a:pPr>
              <a:lnSpc>
                <a:spcPct val="100000"/>
              </a:lnSpc>
              <a:spcBef>
                <a:spcPts val="125"/>
              </a:spcBef>
            </a:pPr>
            <a:r>
              <a:rPr dirty="0" sz="1000" spc="15" b="1">
                <a:latin typeface="Times New Roman"/>
                <a:cs typeface="Times New Roman"/>
              </a:rPr>
              <a:t>μ</a:t>
            </a:r>
            <a:endParaRPr sz="1000">
              <a:latin typeface="Times New Roman"/>
              <a:cs typeface="Times New Roman"/>
            </a:endParaRPr>
          </a:p>
        </p:txBody>
      </p:sp>
      <p:sp>
        <p:nvSpPr>
          <p:cNvPr id="80" name="object 80"/>
          <p:cNvSpPr/>
          <p:nvPr/>
        </p:nvSpPr>
        <p:spPr>
          <a:xfrm>
            <a:off x="3695700" y="6431279"/>
            <a:ext cx="1511935" cy="359410"/>
          </a:xfrm>
          <a:custGeom>
            <a:avLst/>
            <a:gdLst/>
            <a:ahLst/>
            <a:cxnLst/>
            <a:rect l="l" t="t" r="r" b="b"/>
            <a:pathLst>
              <a:path w="1511935" h="359409">
                <a:moveTo>
                  <a:pt x="0" y="358901"/>
                </a:moveTo>
                <a:lnTo>
                  <a:pt x="1511808" y="358901"/>
                </a:lnTo>
                <a:lnTo>
                  <a:pt x="1511808" y="0"/>
                </a:lnTo>
                <a:lnTo>
                  <a:pt x="0" y="0"/>
                </a:lnTo>
                <a:lnTo>
                  <a:pt x="0" y="358901"/>
                </a:lnTo>
                <a:close/>
              </a:path>
            </a:pathLst>
          </a:custGeom>
          <a:solidFill>
            <a:srgbClr val="FFFFFF"/>
          </a:solidFill>
        </p:spPr>
        <p:txBody>
          <a:bodyPr wrap="square" lIns="0" tIns="0" rIns="0" bIns="0" rtlCol="0"/>
          <a:lstStyle/>
          <a:p/>
        </p:txBody>
      </p:sp>
      <p:sp>
        <p:nvSpPr>
          <p:cNvPr id="81" name="object 81"/>
          <p:cNvSpPr/>
          <p:nvPr/>
        </p:nvSpPr>
        <p:spPr>
          <a:xfrm>
            <a:off x="4496560" y="6627111"/>
            <a:ext cx="307340" cy="0"/>
          </a:xfrm>
          <a:custGeom>
            <a:avLst/>
            <a:gdLst/>
            <a:ahLst/>
            <a:cxnLst/>
            <a:rect l="l" t="t" r="r" b="b"/>
            <a:pathLst>
              <a:path w="307339" h="0">
                <a:moveTo>
                  <a:pt x="0" y="0"/>
                </a:moveTo>
                <a:lnTo>
                  <a:pt x="307082" y="0"/>
                </a:lnTo>
              </a:path>
            </a:pathLst>
          </a:custGeom>
          <a:ln w="5429">
            <a:solidFill>
              <a:srgbClr val="000000"/>
            </a:solidFill>
          </a:ln>
        </p:spPr>
        <p:txBody>
          <a:bodyPr wrap="square" lIns="0" tIns="0" rIns="0" bIns="0" rtlCol="0"/>
          <a:lstStyle/>
          <a:p/>
        </p:txBody>
      </p:sp>
      <p:sp>
        <p:nvSpPr>
          <p:cNvPr id="82" name="object 82"/>
          <p:cNvSpPr txBox="1"/>
          <p:nvPr/>
        </p:nvSpPr>
        <p:spPr>
          <a:xfrm>
            <a:off x="4728205" y="6430080"/>
            <a:ext cx="50800" cy="116839"/>
          </a:xfrm>
          <a:prstGeom prst="rect">
            <a:avLst/>
          </a:prstGeom>
        </p:spPr>
        <p:txBody>
          <a:bodyPr wrap="square" lIns="0" tIns="12700" rIns="0" bIns="0" rtlCol="0" vert="horz">
            <a:spAutoFit/>
          </a:bodyPr>
          <a:lstStyle/>
          <a:p>
            <a:pPr>
              <a:lnSpc>
                <a:spcPct val="100000"/>
              </a:lnSpc>
              <a:spcBef>
                <a:spcPts val="100"/>
              </a:spcBef>
            </a:pPr>
            <a:r>
              <a:rPr dirty="0" sz="600">
                <a:latin typeface="Times New Roman"/>
                <a:cs typeface="Times New Roman"/>
              </a:rPr>
              <a:t>2</a:t>
            </a:r>
            <a:endParaRPr sz="600">
              <a:latin typeface="Times New Roman"/>
              <a:cs typeface="Times New Roman"/>
            </a:endParaRPr>
          </a:p>
        </p:txBody>
      </p:sp>
      <p:sp>
        <p:nvSpPr>
          <p:cNvPr id="83" name="object 83"/>
          <p:cNvSpPr txBox="1"/>
          <p:nvPr/>
        </p:nvSpPr>
        <p:spPr>
          <a:xfrm>
            <a:off x="4475735" y="6618781"/>
            <a:ext cx="344170" cy="182245"/>
          </a:xfrm>
          <a:prstGeom prst="rect">
            <a:avLst/>
          </a:prstGeom>
        </p:spPr>
        <p:txBody>
          <a:bodyPr wrap="square" lIns="0" tIns="15875" rIns="0" bIns="0" rtlCol="0" vert="horz">
            <a:spAutoFit/>
          </a:bodyPr>
          <a:lstStyle/>
          <a:p>
            <a:pPr marL="25400">
              <a:lnSpc>
                <a:spcPct val="100000"/>
              </a:lnSpc>
              <a:spcBef>
                <a:spcPts val="125"/>
              </a:spcBef>
            </a:pPr>
            <a:r>
              <a:rPr dirty="0" sz="1000" spc="30">
                <a:latin typeface="Times New Roman"/>
                <a:cs typeface="Times New Roman"/>
              </a:rPr>
              <a:t>3.68</a:t>
            </a:r>
            <a:r>
              <a:rPr dirty="0" baseline="41666" sz="900" spc="44">
                <a:latin typeface="Times New Roman"/>
                <a:cs typeface="Times New Roman"/>
              </a:rPr>
              <a:t>2</a:t>
            </a:r>
            <a:endParaRPr baseline="41666" sz="900">
              <a:latin typeface="Times New Roman"/>
              <a:cs typeface="Times New Roman"/>
            </a:endParaRPr>
          </a:p>
        </p:txBody>
      </p:sp>
      <p:sp>
        <p:nvSpPr>
          <p:cNvPr id="84" name="object 84"/>
          <p:cNvSpPr txBox="1"/>
          <p:nvPr/>
        </p:nvSpPr>
        <p:spPr>
          <a:xfrm>
            <a:off x="3850387" y="6603815"/>
            <a:ext cx="121920" cy="116839"/>
          </a:xfrm>
          <a:prstGeom prst="rect">
            <a:avLst/>
          </a:prstGeom>
        </p:spPr>
        <p:txBody>
          <a:bodyPr wrap="square" lIns="0" tIns="12700" rIns="0" bIns="0" rtlCol="0" vert="horz">
            <a:spAutoFit/>
          </a:bodyPr>
          <a:lstStyle/>
          <a:p>
            <a:pPr>
              <a:lnSpc>
                <a:spcPct val="100000"/>
              </a:lnSpc>
              <a:spcBef>
                <a:spcPts val="100"/>
              </a:spcBef>
            </a:pPr>
            <a:r>
              <a:rPr dirty="0" sz="600" spc="-5" i="1">
                <a:latin typeface="Times New Roman"/>
                <a:cs typeface="Times New Roman"/>
              </a:rPr>
              <a:t>w</a:t>
            </a:r>
            <a:r>
              <a:rPr dirty="0" sz="600" spc="-5">
                <a:latin typeface="Times New Roman"/>
                <a:cs typeface="Times New Roman"/>
              </a:rPr>
              <a:t>|</a:t>
            </a:r>
            <a:r>
              <a:rPr dirty="0" sz="600" spc="-120">
                <a:latin typeface="Times New Roman"/>
                <a:cs typeface="Times New Roman"/>
              </a:rPr>
              <a:t> </a:t>
            </a:r>
            <a:r>
              <a:rPr dirty="0" sz="600" i="1">
                <a:latin typeface="Times New Roman"/>
                <a:cs typeface="Times New Roman"/>
              </a:rPr>
              <a:t>y</a:t>
            </a:r>
            <a:endParaRPr sz="600">
              <a:latin typeface="Times New Roman"/>
              <a:cs typeface="Times New Roman"/>
            </a:endParaRPr>
          </a:p>
        </p:txBody>
      </p:sp>
      <p:sp>
        <p:nvSpPr>
          <p:cNvPr id="85" name="object 85"/>
          <p:cNvSpPr txBox="1"/>
          <p:nvPr/>
        </p:nvSpPr>
        <p:spPr>
          <a:xfrm>
            <a:off x="3727450" y="6516671"/>
            <a:ext cx="1496060" cy="182245"/>
          </a:xfrm>
          <a:prstGeom prst="rect">
            <a:avLst/>
          </a:prstGeom>
        </p:spPr>
        <p:txBody>
          <a:bodyPr wrap="square" lIns="0" tIns="15875" rIns="0" bIns="0" rtlCol="0" vert="horz">
            <a:spAutoFit/>
          </a:bodyPr>
          <a:lstStyle/>
          <a:p>
            <a:pPr marL="25400">
              <a:lnSpc>
                <a:spcPct val="100000"/>
              </a:lnSpc>
              <a:spcBef>
                <a:spcPts val="125"/>
              </a:spcBef>
              <a:tabLst>
                <a:tab pos="281940" algn="l"/>
                <a:tab pos="1111885" algn="l"/>
              </a:tabLst>
            </a:pPr>
            <a:r>
              <a:rPr dirty="0" sz="1000" spc="15" b="1">
                <a:latin typeface="Times New Roman"/>
                <a:cs typeface="Times New Roman"/>
              </a:rPr>
              <a:t>Σ	</a:t>
            </a:r>
            <a:r>
              <a:rPr dirty="0" sz="1000" spc="15">
                <a:latin typeface="Symbol"/>
                <a:cs typeface="Symbol"/>
              </a:rPr>
              <a:t></a:t>
            </a:r>
            <a:r>
              <a:rPr dirty="0" sz="1000" spc="15">
                <a:latin typeface="Times New Roman"/>
                <a:cs typeface="Times New Roman"/>
              </a:rPr>
              <a:t> </a:t>
            </a:r>
            <a:r>
              <a:rPr dirty="0" sz="1000" spc="10">
                <a:latin typeface="Times New Roman"/>
                <a:cs typeface="Times New Roman"/>
              </a:rPr>
              <a:t>849 </a:t>
            </a:r>
            <a:r>
              <a:rPr dirty="0" baseline="41666" sz="900">
                <a:latin typeface="Times New Roman"/>
                <a:cs typeface="Times New Roman"/>
              </a:rPr>
              <a:t>2</a:t>
            </a:r>
            <a:r>
              <a:rPr dirty="0" baseline="41666" sz="900" spc="-60">
                <a:latin typeface="Times New Roman"/>
                <a:cs typeface="Times New Roman"/>
              </a:rPr>
              <a:t> </a:t>
            </a:r>
            <a:r>
              <a:rPr dirty="0" sz="1000" spc="15">
                <a:latin typeface="Symbol"/>
                <a:cs typeface="Symbol"/>
              </a:rPr>
              <a:t></a:t>
            </a:r>
            <a:r>
              <a:rPr dirty="0" sz="1000" spc="135">
                <a:latin typeface="Times New Roman"/>
                <a:cs typeface="Times New Roman"/>
              </a:rPr>
              <a:t> </a:t>
            </a:r>
            <a:r>
              <a:rPr dirty="0" baseline="36111" sz="1500" spc="15">
                <a:latin typeface="Times New Roman"/>
                <a:cs typeface="Times New Roman"/>
              </a:rPr>
              <a:t>967	</a:t>
            </a:r>
            <a:r>
              <a:rPr dirty="0" sz="1000" spc="15">
                <a:latin typeface="Symbol"/>
                <a:cs typeface="Symbol"/>
              </a:rPr>
              <a:t></a:t>
            </a:r>
            <a:r>
              <a:rPr dirty="0" sz="1000" spc="-65">
                <a:latin typeface="Times New Roman"/>
                <a:cs typeface="Times New Roman"/>
              </a:rPr>
              <a:t> </a:t>
            </a:r>
            <a:r>
              <a:rPr dirty="0" sz="1000" spc="30">
                <a:latin typeface="Times New Roman"/>
                <a:cs typeface="Times New Roman"/>
              </a:rPr>
              <a:t>808</a:t>
            </a:r>
            <a:r>
              <a:rPr dirty="0" baseline="41666" sz="900" spc="44">
                <a:latin typeface="Times New Roman"/>
                <a:cs typeface="Times New Roman"/>
              </a:rPr>
              <a:t>2</a:t>
            </a:r>
            <a:endParaRPr baseline="41666" sz="900">
              <a:latin typeface="Times New Roman"/>
              <a:cs typeface="Times New Roman"/>
            </a:endParaRPr>
          </a:p>
        </p:txBody>
      </p:sp>
      <p:sp>
        <p:nvSpPr>
          <p:cNvPr id="86" name="object 86"/>
          <p:cNvSpPr/>
          <p:nvPr/>
        </p:nvSpPr>
        <p:spPr>
          <a:xfrm>
            <a:off x="1600200" y="8336279"/>
            <a:ext cx="3372611" cy="260603"/>
          </a:xfrm>
          <a:prstGeom prst="rect">
            <a:avLst/>
          </a:prstGeom>
          <a:blipFill>
            <a:blip r:embed="rId3" cstate="print"/>
            <a:stretch>
              <a:fillRect/>
            </a:stretch>
          </a:blipFill>
        </p:spPr>
        <p:txBody>
          <a:bodyPr wrap="square" lIns="0" tIns="0" rIns="0" bIns="0" rtlCol="0"/>
          <a:lstStyle/>
          <a:p/>
        </p:txBody>
      </p:sp>
      <p:sp>
        <p:nvSpPr>
          <p:cNvPr id="87" name="object 87"/>
          <p:cNvSpPr/>
          <p:nvPr/>
        </p:nvSpPr>
        <p:spPr>
          <a:xfrm>
            <a:off x="1600200" y="7498079"/>
            <a:ext cx="3372611" cy="260603"/>
          </a:xfrm>
          <a:prstGeom prst="rect">
            <a:avLst/>
          </a:prstGeom>
          <a:blipFill>
            <a:blip r:embed="rId4" cstate="print"/>
            <a:stretch>
              <a:fillRect/>
            </a:stretch>
          </a:blipFill>
        </p:spPr>
        <p:txBody>
          <a:bodyPr wrap="square" lIns="0" tIns="0" rIns="0" bIns="0" rtlCol="0"/>
          <a:lstStyle/>
          <a:p/>
        </p:txBody>
      </p:sp>
      <p:sp>
        <p:nvSpPr>
          <p:cNvPr id="88" name="object 88"/>
          <p:cNvSpPr/>
          <p:nvPr/>
        </p:nvSpPr>
        <p:spPr>
          <a:xfrm>
            <a:off x="1600200" y="7117079"/>
            <a:ext cx="3186683" cy="267461"/>
          </a:xfrm>
          <a:prstGeom prst="rect">
            <a:avLst/>
          </a:prstGeom>
          <a:blipFill>
            <a:blip r:embed="rId5" cstate="print"/>
            <a:stretch>
              <a:fillRect/>
            </a:stretch>
          </a:blipFill>
        </p:spPr>
        <p:txBody>
          <a:bodyPr wrap="square" lIns="0" tIns="0" rIns="0" bIns="0" rtlCol="0"/>
          <a:lstStyle/>
          <a:p/>
        </p:txBody>
      </p:sp>
      <p:sp>
        <p:nvSpPr>
          <p:cNvPr id="89" name="object 89"/>
          <p:cNvSpPr txBox="1"/>
          <p:nvPr/>
        </p:nvSpPr>
        <p:spPr>
          <a:xfrm>
            <a:off x="4876800" y="7129524"/>
            <a:ext cx="819785" cy="556260"/>
          </a:xfrm>
          <a:prstGeom prst="rect">
            <a:avLst/>
          </a:prstGeom>
        </p:spPr>
        <p:txBody>
          <a:bodyPr wrap="square" lIns="0" tIns="12700" rIns="0" bIns="0" rtlCol="0" vert="horz">
            <a:spAutoFit/>
          </a:bodyPr>
          <a:lstStyle/>
          <a:p>
            <a:pPr>
              <a:lnSpc>
                <a:spcPct val="100000"/>
              </a:lnSpc>
              <a:spcBef>
                <a:spcPts val="100"/>
              </a:spcBef>
            </a:pPr>
            <a:r>
              <a:rPr dirty="0" sz="1000" spc="-5">
                <a:latin typeface="Tahoma"/>
                <a:cs typeface="Tahoma"/>
              </a:rPr>
              <a:t>P(w|m=82)</a:t>
            </a:r>
            <a:endParaRPr sz="1000">
              <a:latin typeface="Tahoma"/>
              <a:cs typeface="Tahoma"/>
            </a:endParaRPr>
          </a:p>
          <a:p>
            <a:pPr>
              <a:lnSpc>
                <a:spcPct val="100000"/>
              </a:lnSpc>
              <a:spcBef>
                <a:spcPts val="50"/>
              </a:spcBef>
            </a:pPr>
            <a:endParaRPr sz="1500">
              <a:latin typeface="Times New Roman"/>
              <a:cs typeface="Times New Roman"/>
            </a:endParaRPr>
          </a:p>
          <a:p>
            <a:pPr marL="160020">
              <a:lnSpc>
                <a:spcPct val="100000"/>
              </a:lnSpc>
            </a:pPr>
            <a:r>
              <a:rPr dirty="0" sz="1000" spc="-5">
                <a:latin typeface="Tahoma"/>
                <a:cs typeface="Tahoma"/>
              </a:rPr>
              <a:t>P(w|m=</a:t>
            </a:r>
            <a:r>
              <a:rPr dirty="0" sz="1000" spc="-10">
                <a:latin typeface="Tahoma"/>
                <a:cs typeface="Tahoma"/>
              </a:rPr>
              <a:t>7</a:t>
            </a:r>
            <a:r>
              <a:rPr dirty="0" sz="1000" spc="-5">
                <a:latin typeface="Tahoma"/>
                <a:cs typeface="Tahoma"/>
              </a:rPr>
              <a:t>6</a:t>
            </a:r>
            <a:r>
              <a:rPr dirty="0" sz="1000">
                <a:latin typeface="Tahoma"/>
                <a:cs typeface="Tahoma"/>
              </a:rPr>
              <a:t>)</a:t>
            </a:r>
            <a:endParaRPr sz="1000">
              <a:latin typeface="Tahoma"/>
              <a:cs typeface="Tahoma"/>
            </a:endParaRPr>
          </a:p>
        </p:txBody>
      </p:sp>
      <p:sp>
        <p:nvSpPr>
          <p:cNvPr id="90" name="object 90"/>
          <p:cNvSpPr txBox="1"/>
          <p:nvPr/>
        </p:nvSpPr>
        <p:spPr>
          <a:xfrm>
            <a:off x="5036822" y="8345678"/>
            <a:ext cx="274955" cy="178435"/>
          </a:xfrm>
          <a:prstGeom prst="rect">
            <a:avLst/>
          </a:prstGeom>
        </p:spPr>
        <p:txBody>
          <a:bodyPr wrap="square" lIns="0" tIns="12700" rIns="0" bIns="0" rtlCol="0" vert="horz">
            <a:spAutoFit/>
          </a:bodyPr>
          <a:lstStyle/>
          <a:p>
            <a:pPr>
              <a:lnSpc>
                <a:spcPct val="100000"/>
              </a:lnSpc>
              <a:spcBef>
                <a:spcPts val="100"/>
              </a:spcBef>
            </a:pPr>
            <a:r>
              <a:rPr dirty="0" sz="1000">
                <a:latin typeface="Tahoma"/>
                <a:cs typeface="Tahoma"/>
              </a:rPr>
              <a:t>P(w)</a:t>
            </a:r>
            <a:endParaRPr sz="1000">
              <a:latin typeface="Tahoma"/>
              <a:cs typeface="Tahoma"/>
            </a:endParaRPr>
          </a:p>
        </p:txBody>
      </p:sp>
      <p:sp>
        <p:nvSpPr>
          <p:cNvPr id="91" name="object 91"/>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92" name="object 92"/>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10</a:t>
            </a:fld>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22297" y="4549394"/>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3" name="object 3"/>
          <p:cNvSpPr txBox="1"/>
          <p:nvPr/>
        </p:nvSpPr>
        <p:spPr>
          <a:xfrm>
            <a:off x="5926835" y="4549394"/>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47</a:t>
            </a:r>
            <a:endParaRPr sz="450">
              <a:latin typeface="Tahoma"/>
              <a:cs typeface="Tahoma"/>
            </a:endParaRPr>
          </a:p>
        </p:txBody>
      </p:sp>
      <p:sp>
        <p:nvSpPr>
          <p:cNvPr id="4" name="object 4"/>
          <p:cNvSpPr txBox="1"/>
          <p:nvPr/>
        </p:nvSpPr>
        <p:spPr>
          <a:xfrm>
            <a:off x="2807205" y="1344645"/>
            <a:ext cx="62865" cy="181610"/>
          </a:xfrm>
          <a:prstGeom prst="rect">
            <a:avLst/>
          </a:prstGeom>
        </p:spPr>
        <p:txBody>
          <a:bodyPr wrap="square" lIns="0" tIns="15875" rIns="0" bIns="0" rtlCol="0" vert="horz">
            <a:spAutoFit/>
          </a:bodyPr>
          <a:lstStyle/>
          <a:p>
            <a:pPr>
              <a:lnSpc>
                <a:spcPct val="100000"/>
              </a:lnSpc>
              <a:spcBef>
                <a:spcPts val="125"/>
              </a:spcBef>
            </a:pPr>
            <a:r>
              <a:rPr dirty="0" sz="1000" spc="-345">
                <a:latin typeface="Symbol"/>
                <a:cs typeface="Symbol"/>
              </a:rPr>
              <a:t>⎜</a:t>
            </a:r>
            <a:endParaRPr sz="1000">
              <a:latin typeface="Symbol"/>
              <a:cs typeface="Symbol"/>
            </a:endParaRPr>
          </a:p>
        </p:txBody>
      </p:sp>
      <p:sp>
        <p:nvSpPr>
          <p:cNvPr id="5" name="object 5"/>
          <p:cNvSpPr txBox="1"/>
          <p:nvPr/>
        </p:nvSpPr>
        <p:spPr>
          <a:xfrm>
            <a:off x="2972561" y="1443552"/>
            <a:ext cx="55244" cy="116839"/>
          </a:xfrm>
          <a:prstGeom prst="rect">
            <a:avLst/>
          </a:prstGeom>
        </p:spPr>
        <p:txBody>
          <a:bodyPr wrap="square" lIns="0" tIns="12700" rIns="0" bIns="0" rtlCol="0" vert="horz">
            <a:spAutoFit/>
          </a:bodyPr>
          <a:lstStyle/>
          <a:p>
            <a:pPr>
              <a:lnSpc>
                <a:spcPct val="100000"/>
              </a:lnSpc>
              <a:spcBef>
                <a:spcPts val="100"/>
              </a:spcBef>
            </a:pPr>
            <a:r>
              <a:rPr dirty="0" sz="600" i="1">
                <a:latin typeface="Times New Roman"/>
                <a:cs typeface="Times New Roman"/>
              </a:rPr>
              <a:t>T</a:t>
            </a:r>
            <a:endParaRPr sz="600">
              <a:latin typeface="Times New Roman"/>
              <a:cs typeface="Times New Roman"/>
            </a:endParaRPr>
          </a:p>
        </p:txBody>
      </p:sp>
      <p:sp>
        <p:nvSpPr>
          <p:cNvPr id="6" name="object 6"/>
          <p:cNvSpPr txBox="1"/>
          <p:nvPr/>
        </p:nvSpPr>
        <p:spPr>
          <a:xfrm>
            <a:off x="1930652" y="1492459"/>
            <a:ext cx="1155065" cy="181610"/>
          </a:xfrm>
          <a:prstGeom prst="rect">
            <a:avLst/>
          </a:prstGeom>
        </p:spPr>
        <p:txBody>
          <a:bodyPr wrap="square" lIns="0" tIns="15875" rIns="0" bIns="0" rtlCol="0" vert="horz">
            <a:spAutoFit/>
          </a:bodyPr>
          <a:lstStyle/>
          <a:p>
            <a:pPr marL="25400">
              <a:lnSpc>
                <a:spcPct val="100000"/>
              </a:lnSpc>
              <a:spcBef>
                <a:spcPts val="125"/>
              </a:spcBef>
              <a:tabLst>
                <a:tab pos="206375" algn="l"/>
                <a:tab pos="498475" algn="l"/>
              </a:tabLst>
            </a:pPr>
            <a:r>
              <a:rPr dirty="0" baseline="5555" sz="1500" spc="-517">
                <a:latin typeface="Symbol"/>
                <a:cs typeface="Symbol"/>
              </a:rPr>
              <a:t>⎝</a:t>
            </a:r>
            <a:r>
              <a:rPr dirty="0" baseline="5555" sz="1500" spc="-517">
                <a:latin typeface="Times New Roman"/>
                <a:cs typeface="Times New Roman"/>
              </a:rPr>
              <a:t>	</a:t>
            </a:r>
            <a:r>
              <a:rPr dirty="0" baseline="5555" sz="1500" spc="-517">
                <a:latin typeface="Symbol"/>
                <a:cs typeface="Symbol"/>
              </a:rPr>
              <a:t>⎠</a:t>
            </a:r>
            <a:r>
              <a:rPr dirty="0" baseline="5555" sz="1500" spc="-517">
                <a:latin typeface="Times New Roman"/>
                <a:cs typeface="Times New Roman"/>
              </a:rPr>
              <a:t>	</a:t>
            </a:r>
            <a:r>
              <a:rPr dirty="0" sz="1000" spc="-290">
                <a:latin typeface="Symbol"/>
                <a:cs typeface="Symbol"/>
              </a:rPr>
              <a:t>⎝</a:t>
            </a:r>
            <a:r>
              <a:rPr dirty="0" baseline="5555" sz="1500" spc="-434">
                <a:latin typeface="Symbol"/>
                <a:cs typeface="Symbol"/>
              </a:rPr>
              <a:t>⎝</a:t>
            </a:r>
            <a:r>
              <a:rPr dirty="0" baseline="5555" sz="1500" spc="772">
                <a:latin typeface="Times New Roman"/>
                <a:cs typeface="Times New Roman"/>
              </a:rPr>
              <a:t> </a:t>
            </a:r>
            <a:r>
              <a:rPr dirty="0" baseline="9259" sz="900" i="1">
                <a:latin typeface="Times New Roman"/>
                <a:cs typeface="Times New Roman"/>
              </a:rPr>
              <a:t>v</a:t>
            </a:r>
            <a:r>
              <a:rPr dirty="0" baseline="9259" sz="900" spc="97" i="1">
                <a:latin typeface="Times New Roman"/>
                <a:cs typeface="Times New Roman"/>
              </a:rPr>
              <a:t> </a:t>
            </a:r>
            <a:r>
              <a:rPr dirty="0" baseline="5555" sz="1500" spc="-517">
                <a:latin typeface="Symbol"/>
                <a:cs typeface="Symbol"/>
              </a:rPr>
              <a:t>⎠</a:t>
            </a:r>
            <a:r>
              <a:rPr dirty="0" baseline="5555" sz="1500" spc="165">
                <a:latin typeface="Times New Roman"/>
                <a:cs typeface="Times New Roman"/>
              </a:rPr>
              <a:t> </a:t>
            </a:r>
            <a:r>
              <a:rPr dirty="0" baseline="5555" sz="1500" spc="-517">
                <a:latin typeface="Symbol"/>
                <a:cs typeface="Symbol"/>
              </a:rPr>
              <a:t>⎝</a:t>
            </a:r>
            <a:r>
              <a:rPr dirty="0" baseline="5555" sz="1500" spc="202">
                <a:latin typeface="Times New Roman"/>
                <a:cs typeface="Times New Roman"/>
              </a:rPr>
              <a:t> </a:t>
            </a:r>
            <a:r>
              <a:rPr dirty="0" baseline="9259" sz="900" spc="-202" i="1">
                <a:latin typeface="Times New Roman"/>
                <a:cs typeface="Times New Roman"/>
              </a:rPr>
              <a:t>uv</a:t>
            </a:r>
            <a:endParaRPr baseline="9259" sz="900">
              <a:latin typeface="Times New Roman"/>
              <a:cs typeface="Times New Roman"/>
            </a:endParaRPr>
          </a:p>
        </p:txBody>
      </p:sp>
      <p:sp>
        <p:nvSpPr>
          <p:cNvPr id="7" name="object 7"/>
          <p:cNvSpPr txBox="1"/>
          <p:nvPr/>
        </p:nvSpPr>
        <p:spPr>
          <a:xfrm>
            <a:off x="3175758" y="1261581"/>
            <a:ext cx="370840" cy="181610"/>
          </a:xfrm>
          <a:prstGeom prst="rect">
            <a:avLst/>
          </a:prstGeom>
        </p:spPr>
        <p:txBody>
          <a:bodyPr wrap="square" lIns="0" tIns="15875" rIns="0" bIns="0" rtlCol="0" vert="horz">
            <a:spAutoFit/>
          </a:bodyPr>
          <a:lstStyle/>
          <a:p>
            <a:pPr marL="25400">
              <a:lnSpc>
                <a:spcPct val="100000"/>
              </a:lnSpc>
              <a:spcBef>
                <a:spcPts val="125"/>
              </a:spcBef>
            </a:pPr>
            <a:r>
              <a:rPr dirty="0" baseline="2777" sz="1500" spc="37" b="1">
                <a:latin typeface="Times New Roman"/>
                <a:cs typeface="Times New Roman"/>
              </a:rPr>
              <a:t>Σ</a:t>
            </a:r>
            <a:r>
              <a:rPr dirty="0" baseline="-18518" sz="900" spc="37" i="1">
                <a:latin typeface="Times New Roman"/>
                <a:cs typeface="Times New Roman"/>
              </a:rPr>
              <a:t>uv</a:t>
            </a:r>
            <a:r>
              <a:rPr dirty="0" baseline="-18518" sz="900" spc="7" i="1">
                <a:latin typeface="Times New Roman"/>
                <a:cs typeface="Times New Roman"/>
              </a:rPr>
              <a:t> </a:t>
            </a:r>
            <a:r>
              <a:rPr dirty="0" sz="1000" spc="-434">
                <a:latin typeface="Symbol"/>
                <a:cs typeface="Symbol"/>
              </a:rPr>
              <a:t>⎞</a:t>
            </a:r>
            <a:r>
              <a:rPr dirty="0" baseline="5555" sz="1500" spc="-652">
                <a:latin typeface="Symbol"/>
                <a:cs typeface="Symbol"/>
              </a:rPr>
              <a:t>⎞</a:t>
            </a:r>
            <a:endParaRPr baseline="5555" sz="1500">
              <a:latin typeface="Symbol"/>
              <a:cs typeface="Symbol"/>
            </a:endParaRPr>
          </a:p>
        </p:txBody>
      </p:sp>
      <p:sp>
        <p:nvSpPr>
          <p:cNvPr id="8" name="object 8"/>
          <p:cNvSpPr txBox="1"/>
          <p:nvPr/>
        </p:nvSpPr>
        <p:spPr>
          <a:xfrm>
            <a:off x="2024643" y="1449043"/>
            <a:ext cx="953769" cy="181610"/>
          </a:xfrm>
          <a:prstGeom prst="rect">
            <a:avLst/>
          </a:prstGeom>
        </p:spPr>
        <p:txBody>
          <a:bodyPr wrap="square" lIns="0" tIns="15875" rIns="0" bIns="0" rtlCol="0" vert="horz">
            <a:spAutoFit/>
          </a:bodyPr>
          <a:lstStyle/>
          <a:p>
            <a:pPr>
              <a:lnSpc>
                <a:spcPct val="100000"/>
              </a:lnSpc>
              <a:spcBef>
                <a:spcPts val="125"/>
              </a:spcBef>
              <a:tabLst>
                <a:tab pos="535305" algn="l"/>
                <a:tab pos="855344" algn="l"/>
              </a:tabLst>
            </a:pPr>
            <a:r>
              <a:rPr dirty="0" sz="1000" spc="15" b="1">
                <a:latin typeface="Times New Roman"/>
                <a:cs typeface="Times New Roman"/>
              </a:rPr>
              <a:t>V</a:t>
            </a:r>
            <a:r>
              <a:rPr dirty="0" sz="1000" spc="15" b="1">
                <a:latin typeface="Times New Roman"/>
                <a:cs typeface="Times New Roman"/>
              </a:rPr>
              <a:t>	</a:t>
            </a:r>
            <a:r>
              <a:rPr dirty="0" sz="1000" spc="10" b="1">
                <a:latin typeface="Times New Roman"/>
                <a:cs typeface="Times New Roman"/>
              </a:rPr>
              <a:t>μ</a:t>
            </a:r>
            <a:r>
              <a:rPr dirty="0" sz="1000" spc="10" b="1">
                <a:latin typeface="Times New Roman"/>
                <a:cs typeface="Times New Roman"/>
              </a:rPr>
              <a:t>	</a:t>
            </a:r>
            <a:r>
              <a:rPr dirty="0" sz="1000" spc="15" b="1">
                <a:latin typeface="Times New Roman"/>
                <a:cs typeface="Times New Roman"/>
              </a:rPr>
              <a:t>Σ</a:t>
            </a:r>
            <a:endParaRPr sz="1000">
              <a:latin typeface="Times New Roman"/>
              <a:cs typeface="Times New Roman"/>
            </a:endParaRPr>
          </a:p>
        </p:txBody>
      </p:sp>
      <p:sp>
        <p:nvSpPr>
          <p:cNvPr id="9" name="object 9"/>
          <p:cNvSpPr txBox="1"/>
          <p:nvPr/>
        </p:nvSpPr>
        <p:spPr>
          <a:xfrm>
            <a:off x="1930652" y="1263142"/>
            <a:ext cx="1155700" cy="181610"/>
          </a:xfrm>
          <a:prstGeom prst="rect">
            <a:avLst/>
          </a:prstGeom>
        </p:spPr>
        <p:txBody>
          <a:bodyPr wrap="square" lIns="0" tIns="15875" rIns="0" bIns="0" rtlCol="0" vert="horz">
            <a:spAutoFit/>
          </a:bodyPr>
          <a:lstStyle/>
          <a:p>
            <a:pPr marL="25400">
              <a:lnSpc>
                <a:spcPct val="100000"/>
              </a:lnSpc>
              <a:spcBef>
                <a:spcPts val="125"/>
              </a:spcBef>
              <a:tabLst>
                <a:tab pos="498475" algn="l"/>
              </a:tabLst>
            </a:pPr>
            <a:r>
              <a:rPr dirty="0" sz="1000" spc="-345">
                <a:latin typeface="Symbol"/>
                <a:cs typeface="Symbol"/>
              </a:rPr>
              <a:t>⎛</a:t>
            </a:r>
            <a:r>
              <a:rPr dirty="0" sz="1000" spc="-100">
                <a:latin typeface="Times New Roman"/>
                <a:cs typeface="Times New Roman"/>
              </a:rPr>
              <a:t> </a:t>
            </a:r>
            <a:r>
              <a:rPr dirty="0" baseline="2777" sz="1500" spc="22" b="1">
                <a:latin typeface="Times New Roman"/>
                <a:cs typeface="Times New Roman"/>
              </a:rPr>
              <a:t>U</a:t>
            </a:r>
            <a:r>
              <a:rPr dirty="0" baseline="2777" sz="1500" spc="-165" b="1">
                <a:latin typeface="Times New Roman"/>
                <a:cs typeface="Times New Roman"/>
              </a:rPr>
              <a:t> </a:t>
            </a:r>
            <a:r>
              <a:rPr dirty="0" sz="1000" spc="-345">
                <a:latin typeface="Symbol"/>
                <a:cs typeface="Symbol"/>
              </a:rPr>
              <a:t>⎞</a:t>
            </a:r>
            <a:r>
              <a:rPr dirty="0" sz="1000" spc="-345">
                <a:latin typeface="Times New Roman"/>
                <a:cs typeface="Times New Roman"/>
              </a:rPr>
              <a:t>	</a:t>
            </a:r>
            <a:r>
              <a:rPr dirty="0" baseline="5555" sz="1500" spc="-434">
                <a:latin typeface="Symbol"/>
                <a:cs typeface="Symbol"/>
              </a:rPr>
              <a:t>⎛</a:t>
            </a:r>
            <a:r>
              <a:rPr dirty="0" sz="1000" spc="-290">
                <a:latin typeface="Symbol"/>
                <a:cs typeface="Symbol"/>
              </a:rPr>
              <a:t>⎛</a:t>
            </a:r>
            <a:r>
              <a:rPr dirty="0" sz="1000" spc="-150">
                <a:latin typeface="Times New Roman"/>
                <a:cs typeface="Times New Roman"/>
              </a:rPr>
              <a:t> </a:t>
            </a:r>
            <a:r>
              <a:rPr dirty="0" baseline="5555" sz="1500" spc="67" b="1">
                <a:latin typeface="Times New Roman"/>
                <a:cs typeface="Times New Roman"/>
              </a:rPr>
              <a:t>μ</a:t>
            </a:r>
            <a:r>
              <a:rPr dirty="0" baseline="-13888" sz="900" spc="67" i="1">
                <a:latin typeface="Times New Roman"/>
                <a:cs typeface="Times New Roman"/>
              </a:rPr>
              <a:t>u</a:t>
            </a:r>
            <a:r>
              <a:rPr dirty="0" baseline="-13888" sz="900" spc="89" i="1">
                <a:latin typeface="Times New Roman"/>
                <a:cs typeface="Times New Roman"/>
              </a:rPr>
              <a:t> </a:t>
            </a:r>
            <a:r>
              <a:rPr dirty="0" sz="1000" spc="-345">
                <a:latin typeface="Symbol"/>
                <a:cs typeface="Symbol"/>
              </a:rPr>
              <a:t>⎞</a:t>
            </a:r>
            <a:r>
              <a:rPr dirty="0" sz="1000" spc="100">
                <a:latin typeface="Times New Roman"/>
                <a:cs typeface="Times New Roman"/>
              </a:rPr>
              <a:t> </a:t>
            </a:r>
            <a:r>
              <a:rPr dirty="0" sz="1000" spc="-345">
                <a:latin typeface="Symbol"/>
                <a:cs typeface="Symbol"/>
              </a:rPr>
              <a:t>⎛</a:t>
            </a:r>
            <a:r>
              <a:rPr dirty="0" sz="1000" spc="-105">
                <a:latin typeface="Times New Roman"/>
                <a:cs typeface="Times New Roman"/>
              </a:rPr>
              <a:t> </a:t>
            </a:r>
            <a:r>
              <a:rPr dirty="0" baseline="5555" sz="1500" spc="-359" b="1">
                <a:latin typeface="Times New Roman"/>
                <a:cs typeface="Times New Roman"/>
              </a:rPr>
              <a:t>Σ</a:t>
            </a:r>
            <a:r>
              <a:rPr dirty="0" baseline="-13888" sz="900" spc="-359" i="1">
                <a:latin typeface="Times New Roman"/>
                <a:cs typeface="Times New Roman"/>
              </a:rPr>
              <a:t>uu</a:t>
            </a:r>
            <a:endParaRPr baseline="-13888" sz="900">
              <a:latin typeface="Times New Roman"/>
              <a:cs typeface="Times New Roman"/>
            </a:endParaRPr>
          </a:p>
        </p:txBody>
      </p:sp>
      <p:sp>
        <p:nvSpPr>
          <p:cNvPr id="10" name="object 10"/>
          <p:cNvSpPr txBox="1"/>
          <p:nvPr/>
        </p:nvSpPr>
        <p:spPr>
          <a:xfrm>
            <a:off x="1689905" y="1349226"/>
            <a:ext cx="1141095" cy="181610"/>
          </a:xfrm>
          <a:prstGeom prst="rect">
            <a:avLst/>
          </a:prstGeom>
        </p:spPr>
        <p:txBody>
          <a:bodyPr wrap="square" lIns="0" tIns="15875" rIns="0" bIns="0" rtlCol="0" vert="horz">
            <a:spAutoFit/>
          </a:bodyPr>
          <a:lstStyle/>
          <a:p>
            <a:pPr marL="25400">
              <a:lnSpc>
                <a:spcPct val="100000"/>
              </a:lnSpc>
              <a:spcBef>
                <a:spcPts val="125"/>
              </a:spcBef>
              <a:tabLst>
                <a:tab pos="447040" algn="l"/>
                <a:tab pos="1018540" algn="l"/>
              </a:tabLst>
            </a:pPr>
            <a:r>
              <a:rPr dirty="0" sz="1000" spc="10">
                <a:latin typeface="Times New Roman"/>
                <a:cs typeface="Times New Roman"/>
              </a:rPr>
              <a:t>IF</a:t>
            </a:r>
            <a:r>
              <a:rPr dirty="0" sz="1000" spc="10">
                <a:latin typeface="Times New Roman"/>
                <a:cs typeface="Times New Roman"/>
              </a:rPr>
              <a:t>   </a:t>
            </a:r>
            <a:r>
              <a:rPr dirty="0" sz="1000" spc="-15">
                <a:latin typeface="Times New Roman"/>
                <a:cs typeface="Times New Roman"/>
              </a:rPr>
              <a:t> </a:t>
            </a:r>
            <a:r>
              <a:rPr dirty="0" sz="1000" spc="-345">
                <a:latin typeface="Symbol"/>
                <a:cs typeface="Symbol"/>
              </a:rPr>
              <a:t>⎜</a:t>
            </a:r>
            <a:r>
              <a:rPr dirty="0" sz="1000">
                <a:latin typeface="Times New Roman"/>
                <a:cs typeface="Times New Roman"/>
              </a:rPr>
              <a:t>	</a:t>
            </a:r>
            <a:r>
              <a:rPr dirty="0" sz="1000" spc="-345">
                <a:latin typeface="Symbol"/>
                <a:cs typeface="Symbol"/>
              </a:rPr>
              <a:t>⎟</a:t>
            </a:r>
            <a:r>
              <a:rPr dirty="0" sz="1000" spc="-20">
                <a:latin typeface="Times New Roman"/>
                <a:cs typeface="Times New Roman"/>
              </a:rPr>
              <a:t> </a:t>
            </a:r>
            <a:r>
              <a:rPr dirty="0" sz="1000" spc="10">
                <a:latin typeface="Times New Roman"/>
                <a:cs typeface="Times New Roman"/>
              </a:rPr>
              <a:t>~</a:t>
            </a:r>
            <a:r>
              <a:rPr dirty="0" sz="1000" spc="80">
                <a:latin typeface="Times New Roman"/>
                <a:cs typeface="Times New Roman"/>
              </a:rPr>
              <a:t> </a:t>
            </a:r>
            <a:r>
              <a:rPr dirty="0" sz="1000" spc="60">
                <a:latin typeface="Times New Roman"/>
                <a:cs typeface="Times New Roman"/>
              </a:rPr>
              <a:t>N</a:t>
            </a:r>
            <a:r>
              <a:rPr dirty="0" baseline="5555" sz="1500" spc="-352">
                <a:latin typeface="Symbol"/>
                <a:cs typeface="Symbol"/>
              </a:rPr>
              <a:t>⎜</a:t>
            </a:r>
            <a:r>
              <a:rPr dirty="0" baseline="2777" sz="1500" spc="-517">
                <a:latin typeface="Symbol"/>
                <a:cs typeface="Symbol"/>
              </a:rPr>
              <a:t>⎜</a:t>
            </a:r>
            <a:r>
              <a:rPr dirty="0" baseline="2777" sz="1500">
                <a:latin typeface="Times New Roman"/>
                <a:cs typeface="Times New Roman"/>
              </a:rPr>
              <a:t>	</a:t>
            </a:r>
            <a:r>
              <a:rPr dirty="0" baseline="2777" sz="1500" spc="-509">
                <a:latin typeface="Symbol"/>
                <a:cs typeface="Symbol"/>
              </a:rPr>
              <a:t>⎟</a:t>
            </a:r>
            <a:r>
              <a:rPr dirty="0" sz="1000" spc="5">
                <a:latin typeface="Times New Roman"/>
                <a:cs typeface="Times New Roman"/>
              </a:rPr>
              <a:t>,</a:t>
            </a:r>
            <a:endParaRPr sz="1000">
              <a:latin typeface="Times New Roman"/>
              <a:cs typeface="Times New Roman"/>
            </a:endParaRPr>
          </a:p>
        </p:txBody>
      </p:sp>
      <p:sp>
        <p:nvSpPr>
          <p:cNvPr id="11" name="object 11"/>
          <p:cNvSpPr txBox="1"/>
          <p:nvPr/>
        </p:nvSpPr>
        <p:spPr>
          <a:xfrm>
            <a:off x="3199638" y="1674891"/>
            <a:ext cx="389890" cy="267335"/>
          </a:xfrm>
          <a:prstGeom prst="rect">
            <a:avLst/>
          </a:prstGeom>
        </p:spPr>
        <p:txBody>
          <a:bodyPr wrap="square" lIns="0" tIns="17145" rIns="0" bIns="0" rtlCol="0" vert="horz">
            <a:spAutoFit/>
          </a:bodyPr>
          <a:lstStyle/>
          <a:p>
            <a:pPr>
              <a:lnSpc>
                <a:spcPct val="100000"/>
              </a:lnSpc>
              <a:spcBef>
                <a:spcPts val="135"/>
              </a:spcBef>
            </a:pPr>
            <a:r>
              <a:rPr dirty="0" sz="1550" spc="-65">
                <a:latin typeface="Symbol"/>
                <a:cs typeface="Symbol"/>
              </a:rPr>
              <a:t></a:t>
            </a:r>
            <a:r>
              <a:rPr dirty="0" sz="1000" spc="10">
                <a:latin typeface="Times New Roman"/>
                <a:cs typeface="Times New Roman"/>
              </a:rPr>
              <a:t>where</a:t>
            </a:r>
            <a:endParaRPr sz="1000">
              <a:latin typeface="Times New Roman"/>
              <a:cs typeface="Times New Roman"/>
            </a:endParaRPr>
          </a:p>
        </p:txBody>
      </p:sp>
      <p:sp>
        <p:nvSpPr>
          <p:cNvPr id="12" name="object 12"/>
          <p:cNvSpPr txBox="1"/>
          <p:nvPr/>
        </p:nvSpPr>
        <p:spPr>
          <a:xfrm>
            <a:off x="2827786" y="1832933"/>
            <a:ext cx="361315" cy="116839"/>
          </a:xfrm>
          <a:prstGeom prst="rect">
            <a:avLst/>
          </a:prstGeom>
        </p:spPr>
        <p:txBody>
          <a:bodyPr wrap="square" lIns="0" tIns="12700" rIns="0" bIns="0" rtlCol="0" vert="horz">
            <a:spAutoFit/>
          </a:bodyPr>
          <a:lstStyle/>
          <a:p>
            <a:pPr>
              <a:lnSpc>
                <a:spcPct val="100000"/>
              </a:lnSpc>
              <a:spcBef>
                <a:spcPts val="100"/>
              </a:spcBef>
              <a:tabLst>
                <a:tab pos="256540" algn="l"/>
              </a:tabLst>
            </a:pPr>
            <a:r>
              <a:rPr dirty="0" sz="600" spc="35" i="1">
                <a:latin typeface="Times New Roman"/>
                <a:cs typeface="Times New Roman"/>
              </a:rPr>
              <a:t>u</a:t>
            </a:r>
            <a:r>
              <a:rPr dirty="0" sz="600">
                <a:latin typeface="Times New Roman"/>
                <a:cs typeface="Times New Roman"/>
              </a:rPr>
              <a:t>|</a:t>
            </a:r>
            <a:r>
              <a:rPr dirty="0" sz="600" i="1">
                <a:latin typeface="Times New Roman"/>
                <a:cs typeface="Times New Roman"/>
              </a:rPr>
              <a:t>v	</a:t>
            </a:r>
            <a:r>
              <a:rPr dirty="0" sz="600" spc="30" i="1">
                <a:latin typeface="Times New Roman"/>
                <a:cs typeface="Times New Roman"/>
              </a:rPr>
              <a:t>u</a:t>
            </a:r>
            <a:r>
              <a:rPr dirty="0" sz="600">
                <a:latin typeface="Times New Roman"/>
                <a:cs typeface="Times New Roman"/>
              </a:rPr>
              <a:t>|</a:t>
            </a:r>
            <a:r>
              <a:rPr dirty="0" sz="600" i="1">
                <a:latin typeface="Times New Roman"/>
                <a:cs typeface="Times New Roman"/>
              </a:rPr>
              <a:t>v</a:t>
            </a:r>
            <a:endParaRPr sz="600">
              <a:latin typeface="Times New Roman"/>
              <a:cs typeface="Times New Roman"/>
            </a:endParaRPr>
          </a:p>
        </p:txBody>
      </p:sp>
      <p:sp>
        <p:nvSpPr>
          <p:cNvPr id="13" name="object 13"/>
          <p:cNvSpPr txBox="1"/>
          <p:nvPr/>
        </p:nvSpPr>
        <p:spPr>
          <a:xfrm>
            <a:off x="1690900" y="1674891"/>
            <a:ext cx="1397635" cy="267335"/>
          </a:xfrm>
          <a:prstGeom prst="rect">
            <a:avLst/>
          </a:prstGeom>
        </p:spPr>
        <p:txBody>
          <a:bodyPr wrap="square" lIns="0" tIns="17145" rIns="0" bIns="0" rtlCol="0" vert="horz">
            <a:spAutoFit/>
          </a:bodyPr>
          <a:lstStyle/>
          <a:p>
            <a:pPr>
              <a:lnSpc>
                <a:spcPct val="100000"/>
              </a:lnSpc>
              <a:spcBef>
                <a:spcPts val="135"/>
              </a:spcBef>
              <a:tabLst>
                <a:tab pos="496570" algn="l"/>
              </a:tabLst>
            </a:pPr>
            <a:r>
              <a:rPr dirty="0" sz="1000" spc="15">
                <a:latin typeface="Times New Roman"/>
                <a:cs typeface="Times New Roman"/>
              </a:rPr>
              <a:t>THEN	</a:t>
            </a:r>
            <a:r>
              <a:rPr dirty="0" sz="1000" spc="15" b="1">
                <a:latin typeface="Times New Roman"/>
                <a:cs typeface="Times New Roman"/>
              </a:rPr>
              <a:t>U </a:t>
            </a:r>
            <a:r>
              <a:rPr dirty="0" sz="1000" spc="5">
                <a:latin typeface="Times New Roman"/>
                <a:cs typeface="Times New Roman"/>
              </a:rPr>
              <a:t>| </a:t>
            </a:r>
            <a:r>
              <a:rPr dirty="0" sz="1000" spc="15" b="1">
                <a:latin typeface="Times New Roman"/>
                <a:cs typeface="Times New Roman"/>
              </a:rPr>
              <a:t>V </a:t>
            </a:r>
            <a:r>
              <a:rPr dirty="0" sz="1000" spc="10">
                <a:latin typeface="Times New Roman"/>
                <a:cs typeface="Times New Roman"/>
              </a:rPr>
              <a:t>~ </a:t>
            </a:r>
            <a:r>
              <a:rPr dirty="0" sz="1000" spc="-55">
                <a:latin typeface="Times New Roman"/>
                <a:cs typeface="Times New Roman"/>
              </a:rPr>
              <a:t>N</a:t>
            </a:r>
            <a:r>
              <a:rPr dirty="0" sz="1550" spc="-55">
                <a:latin typeface="Symbol"/>
                <a:cs typeface="Symbol"/>
              </a:rPr>
              <a:t></a:t>
            </a:r>
            <a:r>
              <a:rPr dirty="0" sz="1000" spc="-55" b="1">
                <a:latin typeface="Times New Roman"/>
                <a:cs typeface="Times New Roman"/>
              </a:rPr>
              <a:t>μ </a:t>
            </a:r>
            <a:r>
              <a:rPr dirty="0" sz="1000" spc="5">
                <a:latin typeface="Times New Roman"/>
                <a:cs typeface="Times New Roman"/>
              </a:rPr>
              <a:t>,</a:t>
            </a:r>
            <a:r>
              <a:rPr dirty="0" sz="1000" spc="-190">
                <a:latin typeface="Times New Roman"/>
                <a:cs typeface="Times New Roman"/>
              </a:rPr>
              <a:t> </a:t>
            </a:r>
            <a:r>
              <a:rPr dirty="0" sz="1000" spc="15" b="1">
                <a:latin typeface="Times New Roman"/>
                <a:cs typeface="Times New Roman"/>
              </a:rPr>
              <a:t>Σ</a:t>
            </a:r>
            <a:endParaRPr sz="1000">
              <a:latin typeface="Times New Roman"/>
              <a:cs typeface="Times New Roman"/>
            </a:endParaRPr>
          </a:p>
        </p:txBody>
      </p:sp>
      <p:sp>
        <p:nvSpPr>
          <p:cNvPr id="14" name="object 14"/>
          <p:cNvSpPr txBox="1"/>
          <p:nvPr/>
        </p:nvSpPr>
        <p:spPr>
          <a:xfrm>
            <a:off x="1688583" y="2023158"/>
            <a:ext cx="1503045" cy="204470"/>
          </a:xfrm>
          <a:prstGeom prst="rect">
            <a:avLst/>
          </a:prstGeom>
        </p:spPr>
        <p:txBody>
          <a:bodyPr wrap="square" lIns="0" tIns="15875" rIns="0" bIns="0" rtlCol="0" vert="horz">
            <a:spAutoFit/>
          </a:bodyPr>
          <a:lstStyle/>
          <a:p>
            <a:pPr algn="ctr" marR="5080">
              <a:lnSpc>
                <a:spcPts val="930"/>
              </a:lnSpc>
              <a:spcBef>
                <a:spcPts val="125"/>
              </a:spcBef>
              <a:tabLst>
                <a:tab pos="224154" algn="l"/>
              </a:tabLst>
            </a:pPr>
            <a:r>
              <a:rPr dirty="0" sz="1000" spc="15" b="1">
                <a:latin typeface="Times New Roman"/>
                <a:cs typeface="Times New Roman"/>
              </a:rPr>
              <a:t>μ	</a:t>
            </a:r>
            <a:r>
              <a:rPr dirty="0" sz="1000" spc="15">
                <a:latin typeface="Symbol"/>
                <a:cs typeface="Symbol"/>
              </a:rPr>
              <a:t></a:t>
            </a:r>
            <a:r>
              <a:rPr dirty="0" sz="1000" spc="15">
                <a:latin typeface="Times New Roman"/>
                <a:cs typeface="Times New Roman"/>
              </a:rPr>
              <a:t> </a:t>
            </a:r>
            <a:r>
              <a:rPr dirty="0" sz="1000" spc="15" b="1">
                <a:latin typeface="Times New Roman"/>
                <a:cs typeface="Times New Roman"/>
              </a:rPr>
              <a:t>μ </a:t>
            </a:r>
            <a:r>
              <a:rPr dirty="0" sz="1000" spc="15">
                <a:latin typeface="Symbol"/>
                <a:cs typeface="Symbol"/>
              </a:rPr>
              <a:t></a:t>
            </a:r>
            <a:r>
              <a:rPr dirty="0" sz="1000" spc="15">
                <a:latin typeface="Times New Roman"/>
                <a:cs typeface="Times New Roman"/>
              </a:rPr>
              <a:t> </a:t>
            </a:r>
            <a:r>
              <a:rPr dirty="0" sz="1000" spc="30" b="1">
                <a:latin typeface="Times New Roman"/>
                <a:cs typeface="Times New Roman"/>
              </a:rPr>
              <a:t>Σ</a:t>
            </a:r>
            <a:r>
              <a:rPr dirty="0" baseline="41666" sz="900" spc="44" i="1">
                <a:latin typeface="Times New Roman"/>
                <a:cs typeface="Times New Roman"/>
              </a:rPr>
              <a:t>T </a:t>
            </a:r>
            <a:r>
              <a:rPr dirty="0" sz="1000" spc="15" b="1">
                <a:latin typeface="Times New Roman"/>
                <a:cs typeface="Times New Roman"/>
              </a:rPr>
              <a:t>Σ </a:t>
            </a:r>
            <a:r>
              <a:rPr dirty="0" baseline="41666" sz="900">
                <a:latin typeface="Symbol"/>
                <a:cs typeface="Symbol"/>
              </a:rPr>
              <a:t></a:t>
            </a:r>
            <a:r>
              <a:rPr dirty="0" baseline="41666" sz="900">
                <a:latin typeface="Times New Roman"/>
                <a:cs typeface="Times New Roman"/>
              </a:rPr>
              <a:t>1 </a:t>
            </a:r>
            <a:r>
              <a:rPr dirty="0" sz="1000" spc="30">
                <a:latin typeface="Times New Roman"/>
                <a:cs typeface="Times New Roman"/>
              </a:rPr>
              <a:t>(</a:t>
            </a:r>
            <a:r>
              <a:rPr dirty="0" sz="1000" spc="30" b="1">
                <a:latin typeface="Times New Roman"/>
                <a:cs typeface="Times New Roman"/>
              </a:rPr>
              <a:t>V </a:t>
            </a:r>
            <a:r>
              <a:rPr dirty="0" sz="1000" spc="15">
                <a:latin typeface="Symbol"/>
                <a:cs typeface="Symbol"/>
              </a:rPr>
              <a:t></a:t>
            </a:r>
            <a:r>
              <a:rPr dirty="0" sz="1000" spc="15">
                <a:latin typeface="Times New Roman"/>
                <a:cs typeface="Times New Roman"/>
              </a:rPr>
              <a:t> </a:t>
            </a:r>
            <a:r>
              <a:rPr dirty="0" sz="1000" spc="15" b="1">
                <a:latin typeface="Times New Roman"/>
                <a:cs typeface="Times New Roman"/>
              </a:rPr>
              <a:t>μ</a:t>
            </a:r>
            <a:r>
              <a:rPr dirty="0" sz="1000" spc="-45" b="1">
                <a:latin typeface="Times New Roman"/>
                <a:cs typeface="Times New Roman"/>
              </a:rPr>
              <a:t> </a:t>
            </a:r>
            <a:r>
              <a:rPr dirty="0" sz="1000" spc="5">
                <a:latin typeface="Times New Roman"/>
                <a:cs typeface="Times New Roman"/>
              </a:rPr>
              <a:t>)</a:t>
            </a:r>
            <a:endParaRPr sz="1000">
              <a:latin typeface="Times New Roman"/>
              <a:cs typeface="Times New Roman"/>
            </a:endParaRPr>
          </a:p>
          <a:p>
            <a:pPr algn="ctr" marL="8255">
              <a:lnSpc>
                <a:spcPts val="450"/>
              </a:lnSpc>
              <a:tabLst>
                <a:tab pos="335280" algn="l"/>
                <a:tab pos="612775" algn="l"/>
                <a:tab pos="1242060" algn="l"/>
              </a:tabLst>
            </a:pPr>
            <a:r>
              <a:rPr dirty="0" sz="600" spc="10" i="1">
                <a:latin typeface="Times New Roman"/>
                <a:cs typeface="Times New Roman"/>
              </a:rPr>
              <a:t>u</a:t>
            </a:r>
            <a:r>
              <a:rPr dirty="0" sz="600" spc="10">
                <a:latin typeface="Times New Roman"/>
                <a:cs typeface="Times New Roman"/>
              </a:rPr>
              <a:t>|</a:t>
            </a:r>
            <a:r>
              <a:rPr dirty="0" sz="600" spc="10" i="1">
                <a:latin typeface="Times New Roman"/>
                <a:cs typeface="Times New Roman"/>
              </a:rPr>
              <a:t>v	</a:t>
            </a:r>
            <a:r>
              <a:rPr dirty="0" sz="600" i="1">
                <a:latin typeface="Times New Roman"/>
                <a:cs typeface="Times New Roman"/>
              </a:rPr>
              <a:t>u	uv    </a:t>
            </a:r>
            <a:r>
              <a:rPr dirty="0" sz="600" spc="110" i="1">
                <a:latin typeface="Times New Roman"/>
                <a:cs typeface="Times New Roman"/>
              </a:rPr>
              <a:t> </a:t>
            </a:r>
            <a:r>
              <a:rPr dirty="0" sz="600" i="1">
                <a:latin typeface="Times New Roman"/>
                <a:cs typeface="Times New Roman"/>
              </a:rPr>
              <a:t>vv	v</a:t>
            </a:r>
            <a:endParaRPr sz="600">
              <a:latin typeface="Times New Roman"/>
              <a:cs typeface="Times New Roman"/>
            </a:endParaRPr>
          </a:p>
        </p:txBody>
      </p:sp>
      <p:sp>
        <p:nvSpPr>
          <p:cNvPr id="15" name="object 15"/>
          <p:cNvSpPr txBox="1"/>
          <p:nvPr/>
        </p:nvSpPr>
        <p:spPr>
          <a:xfrm>
            <a:off x="1828024" y="2415102"/>
            <a:ext cx="1106805" cy="116839"/>
          </a:xfrm>
          <a:prstGeom prst="rect">
            <a:avLst/>
          </a:prstGeom>
        </p:spPr>
        <p:txBody>
          <a:bodyPr wrap="square" lIns="0" tIns="12700" rIns="0" bIns="0" rtlCol="0" vert="horz">
            <a:spAutoFit/>
          </a:bodyPr>
          <a:lstStyle/>
          <a:p>
            <a:pPr>
              <a:lnSpc>
                <a:spcPct val="100000"/>
              </a:lnSpc>
              <a:spcBef>
                <a:spcPts val="100"/>
              </a:spcBef>
              <a:tabLst>
                <a:tab pos="343535" algn="l"/>
                <a:tab pos="657860" algn="l"/>
              </a:tabLst>
            </a:pPr>
            <a:r>
              <a:rPr dirty="0" sz="600" spc="10" i="1">
                <a:latin typeface="Times New Roman"/>
                <a:cs typeface="Times New Roman"/>
              </a:rPr>
              <a:t>u</a:t>
            </a:r>
            <a:r>
              <a:rPr dirty="0" sz="600" spc="10">
                <a:latin typeface="Times New Roman"/>
                <a:cs typeface="Times New Roman"/>
              </a:rPr>
              <a:t>|</a:t>
            </a:r>
            <a:r>
              <a:rPr dirty="0" sz="600" spc="10" i="1">
                <a:latin typeface="Times New Roman"/>
                <a:cs typeface="Times New Roman"/>
              </a:rPr>
              <a:t>v	</a:t>
            </a:r>
            <a:r>
              <a:rPr dirty="0" sz="600" i="1">
                <a:latin typeface="Times New Roman"/>
                <a:cs typeface="Times New Roman"/>
              </a:rPr>
              <a:t>uu	uv vv</a:t>
            </a:r>
            <a:r>
              <a:rPr dirty="0" sz="600" spc="15" i="1">
                <a:latin typeface="Times New Roman"/>
                <a:cs typeface="Times New Roman"/>
              </a:rPr>
              <a:t> </a:t>
            </a:r>
            <a:r>
              <a:rPr dirty="0" sz="600" i="1">
                <a:latin typeface="Times New Roman"/>
                <a:cs typeface="Times New Roman"/>
              </a:rPr>
              <a:t>uv</a:t>
            </a:r>
            <a:endParaRPr sz="600">
              <a:latin typeface="Times New Roman"/>
              <a:cs typeface="Times New Roman"/>
            </a:endParaRPr>
          </a:p>
        </p:txBody>
      </p:sp>
      <p:sp>
        <p:nvSpPr>
          <p:cNvPr id="16" name="object 16"/>
          <p:cNvSpPr txBox="1"/>
          <p:nvPr/>
        </p:nvSpPr>
        <p:spPr>
          <a:xfrm>
            <a:off x="1708142" y="2327958"/>
            <a:ext cx="1170940" cy="182245"/>
          </a:xfrm>
          <a:prstGeom prst="rect">
            <a:avLst/>
          </a:prstGeom>
        </p:spPr>
        <p:txBody>
          <a:bodyPr wrap="square" lIns="0" tIns="15875" rIns="0" bIns="0" rtlCol="0" vert="horz">
            <a:spAutoFit/>
          </a:bodyPr>
          <a:lstStyle/>
          <a:p>
            <a:pPr marL="25400">
              <a:lnSpc>
                <a:spcPct val="100000"/>
              </a:lnSpc>
              <a:spcBef>
                <a:spcPts val="125"/>
              </a:spcBef>
              <a:tabLst>
                <a:tab pos="259715" algn="l"/>
                <a:tab pos="583565" algn="l"/>
              </a:tabLst>
            </a:pPr>
            <a:r>
              <a:rPr dirty="0" sz="1000" spc="15" b="1">
                <a:latin typeface="Times New Roman"/>
                <a:cs typeface="Times New Roman"/>
              </a:rPr>
              <a:t>Σ	</a:t>
            </a:r>
            <a:r>
              <a:rPr dirty="0" sz="1000" spc="15">
                <a:latin typeface="Symbol"/>
                <a:cs typeface="Symbol"/>
              </a:rPr>
              <a:t></a:t>
            </a:r>
            <a:r>
              <a:rPr dirty="0" sz="1000" spc="40">
                <a:latin typeface="Times New Roman"/>
                <a:cs typeface="Times New Roman"/>
              </a:rPr>
              <a:t> </a:t>
            </a:r>
            <a:r>
              <a:rPr dirty="0" sz="1000" spc="15" b="1">
                <a:latin typeface="Times New Roman"/>
                <a:cs typeface="Times New Roman"/>
              </a:rPr>
              <a:t>Σ	</a:t>
            </a:r>
            <a:r>
              <a:rPr dirty="0" sz="1000" spc="15">
                <a:latin typeface="Symbol"/>
                <a:cs typeface="Symbol"/>
              </a:rPr>
              <a:t></a:t>
            </a:r>
            <a:r>
              <a:rPr dirty="0" sz="1000" spc="15">
                <a:latin typeface="Times New Roman"/>
                <a:cs typeface="Times New Roman"/>
              </a:rPr>
              <a:t> </a:t>
            </a:r>
            <a:r>
              <a:rPr dirty="0" sz="1000" spc="30" b="1">
                <a:latin typeface="Times New Roman"/>
                <a:cs typeface="Times New Roman"/>
              </a:rPr>
              <a:t>Σ</a:t>
            </a:r>
            <a:r>
              <a:rPr dirty="0" baseline="41666" sz="900" spc="44" i="1">
                <a:latin typeface="Times New Roman"/>
                <a:cs typeface="Times New Roman"/>
              </a:rPr>
              <a:t>T </a:t>
            </a:r>
            <a:r>
              <a:rPr dirty="0" sz="1000" spc="15" b="1">
                <a:latin typeface="Times New Roman"/>
                <a:cs typeface="Times New Roman"/>
              </a:rPr>
              <a:t>Σ</a:t>
            </a:r>
            <a:r>
              <a:rPr dirty="0" sz="1000" spc="-85" b="1">
                <a:latin typeface="Times New Roman"/>
                <a:cs typeface="Times New Roman"/>
              </a:rPr>
              <a:t> </a:t>
            </a:r>
            <a:r>
              <a:rPr dirty="0" baseline="41666" sz="900" spc="30">
                <a:latin typeface="Symbol"/>
                <a:cs typeface="Symbol"/>
              </a:rPr>
              <a:t></a:t>
            </a:r>
            <a:r>
              <a:rPr dirty="0" baseline="41666" sz="900" spc="30">
                <a:latin typeface="Times New Roman"/>
                <a:cs typeface="Times New Roman"/>
              </a:rPr>
              <a:t>1</a:t>
            </a:r>
            <a:r>
              <a:rPr dirty="0" sz="1000" spc="20" b="1">
                <a:latin typeface="Times New Roman"/>
                <a:cs typeface="Times New Roman"/>
              </a:rPr>
              <a:t>Σ</a:t>
            </a:r>
            <a:endParaRPr sz="1000">
              <a:latin typeface="Times New Roman"/>
              <a:cs typeface="Times New Roman"/>
            </a:endParaRPr>
          </a:p>
        </p:txBody>
      </p:sp>
      <p:sp>
        <p:nvSpPr>
          <p:cNvPr id="17" name="object 17"/>
          <p:cNvSpPr/>
          <p:nvPr/>
        </p:nvSpPr>
        <p:spPr>
          <a:xfrm>
            <a:off x="2895599" y="2630423"/>
            <a:ext cx="1755046" cy="1525523"/>
          </a:xfrm>
          <a:prstGeom prst="rect">
            <a:avLst/>
          </a:prstGeom>
          <a:blipFill>
            <a:blip r:embed="rId2" cstate="print"/>
            <a:stretch>
              <a:fillRect/>
            </a:stretch>
          </a:blipFill>
        </p:spPr>
        <p:txBody>
          <a:bodyPr wrap="square" lIns="0" tIns="0" rIns="0" bIns="0" rtlCol="0"/>
          <a:lstStyle/>
          <a:p/>
        </p:txBody>
      </p:sp>
      <p:sp>
        <p:nvSpPr>
          <p:cNvPr id="18" name="object 18"/>
          <p:cNvSpPr txBox="1"/>
          <p:nvPr/>
        </p:nvSpPr>
        <p:spPr>
          <a:xfrm>
            <a:off x="4456180" y="1499357"/>
            <a:ext cx="50165" cy="181610"/>
          </a:xfrm>
          <a:prstGeom prst="rect">
            <a:avLst/>
          </a:prstGeom>
        </p:spPr>
        <p:txBody>
          <a:bodyPr wrap="square" lIns="0" tIns="15875" rIns="0" bIns="0" rtlCol="0" vert="horz">
            <a:spAutoFit/>
          </a:bodyPr>
          <a:lstStyle/>
          <a:p>
            <a:pPr>
              <a:lnSpc>
                <a:spcPct val="100000"/>
              </a:lnSpc>
              <a:spcBef>
                <a:spcPts val="125"/>
              </a:spcBef>
            </a:pPr>
            <a:r>
              <a:rPr dirty="0" sz="1000" spc="-660">
                <a:latin typeface="Symbol"/>
                <a:cs typeface="Symbol"/>
              </a:rPr>
              <a:t>⎝</a:t>
            </a:r>
            <a:endParaRPr sz="1000">
              <a:latin typeface="Symbol"/>
              <a:cs typeface="Symbol"/>
            </a:endParaRPr>
          </a:p>
        </p:txBody>
      </p:sp>
      <p:sp>
        <p:nvSpPr>
          <p:cNvPr id="19" name="object 19"/>
          <p:cNvSpPr txBox="1"/>
          <p:nvPr/>
        </p:nvSpPr>
        <p:spPr>
          <a:xfrm>
            <a:off x="5775957" y="1338587"/>
            <a:ext cx="125730" cy="181610"/>
          </a:xfrm>
          <a:prstGeom prst="rect">
            <a:avLst/>
          </a:prstGeom>
        </p:spPr>
        <p:txBody>
          <a:bodyPr wrap="square" lIns="0" tIns="15875" rIns="0" bIns="0" rtlCol="0" vert="horz">
            <a:spAutoFit/>
          </a:bodyPr>
          <a:lstStyle/>
          <a:p>
            <a:pPr>
              <a:lnSpc>
                <a:spcPct val="100000"/>
              </a:lnSpc>
              <a:spcBef>
                <a:spcPts val="125"/>
              </a:spcBef>
            </a:pPr>
            <a:r>
              <a:rPr dirty="0" sz="1000" spc="-250">
                <a:latin typeface="Symbol"/>
                <a:cs typeface="Symbol"/>
              </a:rPr>
              <a:t>⎟</a:t>
            </a:r>
            <a:r>
              <a:rPr dirty="0" baseline="5555" sz="1500" spc="-517">
                <a:latin typeface="Symbol"/>
                <a:cs typeface="Symbol"/>
              </a:rPr>
              <a:t>⎟</a:t>
            </a:r>
            <a:endParaRPr baseline="5555" sz="1500">
              <a:latin typeface="Symbol"/>
              <a:cs typeface="Symbol"/>
            </a:endParaRPr>
          </a:p>
        </p:txBody>
      </p:sp>
      <p:sp>
        <p:nvSpPr>
          <p:cNvPr id="20" name="object 20"/>
          <p:cNvSpPr txBox="1"/>
          <p:nvPr/>
        </p:nvSpPr>
        <p:spPr>
          <a:xfrm>
            <a:off x="5750557" y="1416280"/>
            <a:ext cx="176530" cy="181610"/>
          </a:xfrm>
          <a:prstGeom prst="rect">
            <a:avLst/>
          </a:prstGeom>
        </p:spPr>
        <p:txBody>
          <a:bodyPr wrap="square" lIns="0" tIns="15875" rIns="0" bIns="0" rtlCol="0" vert="horz">
            <a:spAutoFit/>
          </a:bodyPr>
          <a:lstStyle/>
          <a:p>
            <a:pPr marL="25400">
              <a:lnSpc>
                <a:spcPct val="100000"/>
              </a:lnSpc>
              <a:spcBef>
                <a:spcPts val="125"/>
              </a:spcBef>
            </a:pPr>
            <a:r>
              <a:rPr dirty="0" baseline="-30555" sz="1500" spc="-375">
                <a:latin typeface="Symbol"/>
                <a:cs typeface="Symbol"/>
              </a:rPr>
              <a:t>⎠</a:t>
            </a:r>
            <a:r>
              <a:rPr dirty="0" sz="1000" spc="-345">
                <a:latin typeface="Symbol"/>
                <a:cs typeface="Symbol"/>
              </a:rPr>
              <a:t>⎟</a:t>
            </a:r>
            <a:endParaRPr sz="1000">
              <a:latin typeface="Symbol"/>
              <a:cs typeface="Symbol"/>
            </a:endParaRPr>
          </a:p>
        </p:txBody>
      </p:sp>
      <p:sp>
        <p:nvSpPr>
          <p:cNvPr id="21" name="object 21"/>
          <p:cNvSpPr txBox="1"/>
          <p:nvPr/>
        </p:nvSpPr>
        <p:spPr>
          <a:xfrm>
            <a:off x="5708903" y="1453459"/>
            <a:ext cx="50800" cy="116839"/>
          </a:xfrm>
          <a:prstGeom prst="rect">
            <a:avLst/>
          </a:prstGeom>
        </p:spPr>
        <p:txBody>
          <a:bodyPr wrap="square" lIns="0" tIns="12700" rIns="0" bIns="0" rtlCol="0" vert="horz">
            <a:spAutoFit/>
          </a:bodyPr>
          <a:lstStyle/>
          <a:p>
            <a:pPr>
              <a:lnSpc>
                <a:spcPct val="100000"/>
              </a:lnSpc>
              <a:spcBef>
                <a:spcPts val="100"/>
              </a:spcBef>
            </a:pPr>
            <a:r>
              <a:rPr dirty="0" sz="600">
                <a:latin typeface="Times New Roman"/>
                <a:cs typeface="Times New Roman"/>
              </a:rPr>
              <a:t>2</a:t>
            </a:r>
            <a:endParaRPr sz="600">
              <a:latin typeface="Times New Roman"/>
              <a:cs typeface="Times New Roman"/>
            </a:endParaRPr>
          </a:p>
        </p:txBody>
      </p:sp>
      <p:sp>
        <p:nvSpPr>
          <p:cNvPr id="22" name="object 22"/>
          <p:cNvSpPr txBox="1"/>
          <p:nvPr/>
        </p:nvSpPr>
        <p:spPr>
          <a:xfrm>
            <a:off x="5038344" y="1457460"/>
            <a:ext cx="673735" cy="181610"/>
          </a:xfrm>
          <a:prstGeom prst="rect">
            <a:avLst/>
          </a:prstGeom>
        </p:spPr>
        <p:txBody>
          <a:bodyPr wrap="square" lIns="0" tIns="15875" rIns="0" bIns="0" rtlCol="0" vert="horz">
            <a:spAutoFit/>
          </a:bodyPr>
          <a:lstStyle/>
          <a:p>
            <a:pPr>
              <a:lnSpc>
                <a:spcPct val="100000"/>
              </a:lnSpc>
              <a:spcBef>
                <a:spcPts val="125"/>
              </a:spcBef>
              <a:tabLst>
                <a:tab pos="427990" algn="l"/>
              </a:tabLst>
            </a:pPr>
            <a:r>
              <a:rPr dirty="0" sz="1000" spc="10">
                <a:latin typeface="Symbol"/>
                <a:cs typeface="Symbol"/>
              </a:rPr>
              <a:t></a:t>
            </a:r>
            <a:r>
              <a:rPr dirty="0" sz="1000" spc="-75">
                <a:latin typeface="Times New Roman"/>
                <a:cs typeface="Times New Roman"/>
              </a:rPr>
              <a:t> </a:t>
            </a:r>
            <a:r>
              <a:rPr dirty="0" sz="1000" spc="10">
                <a:latin typeface="Times New Roman"/>
                <a:cs typeface="Times New Roman"/>
              </a:rPr>
              <a:t>967</a:t>
            </a:r>
            <a:r>
              <a:rPr dirty="0" sz="1000">
                <a:latin typeface="Times New Roman"/>
                <a:cs typeface="Times New Roman"/>
              </a:rPr>
              <a:t>	</a:t>
            </a:r>
            <a:r>
              <a:rPr dirty="0" sz="1000" spc="35">
                <a:latin typeface="Times New Roman"/>
                <a:cs typeface="Times New Roman"/>
              </a:rPr>
              <a:t>3</a:t>
            </a:r>
            <a:r>
              <a:rPr dirty="0" sz="1000" spc="10">
                <a:latin typeface="Times New Roman"/>
                <a:cs typeface="Times New Roman"/>
              </a:rPr>
              <a:t>.</a:t>
            </a:r>
            <a:r>
              <a:rPr dirty="0" sz="1000" spc="10">
                <a:latin typeface="Times New Roman"/>
                <a:cs typeface="Times New Roman"/>
              </a:rPr>
              <a:t>68</a:t>
            </a:r>
            <a:endParaRPr sz="1000">
              <a:latin typeface="Times New Roman"/>
              <a:cs typeface="Times New Roman"/>
            </a:endParaRPr>
          </a:p>
        </p:txBody>
      </p:sp>
      <p:sp>
        <p:nvSpPr>
          <p:cNvPr id="23" name="object 23"/>
          <p:cNvSpPr txBox="1"/>
          <p:nvPr/>
        </p:nvSpPr>
        <p:spPr>
          <a:xfrm>
            <a:off x="5441948" y="1262391"/>
            <a:ext cx="485140" cy="181610"/>
          </a:xfrm>
          <a:prstGeom prst="rect">
            <a:avLst/>
          </a:prstGeom>
        </p:spPr>
        <p:txBody>
          <a:bodyPr wrap="square" lIns="0" tIns="15875" rIns="0" bIns="0" rtlCol="0" vert="horz">
            <a:spAutoFit/>
          </a:bodyPr>
          <a:lstStyle/>
          <a:p>
            <a:pPr marL="25400">
              <a:lnSpc>
                <a:spcPct val="100000"/>
              </a:lnSpc>
              <a:spcBef>
                <a:spcPts val="125"/>
              </a:spcBef>
            </a:pPr>
            <a:r>
              <a:rPr dirty="0" sz="1000" spc="10">
                <a:latin typeface="Symbol"/>
                <a:cs typeface="Symbol"/>
              </a:rPr>
              <a:t></a:t>
            </a:r>
            <a:r>
              <a:rPr dirty="0" sz="1000" spc="-114">
                <a:latin typeface="Times New Roman"/>
                <a:cs typeface="Times New Roman"/>
              </a:rPr>
              <a:t> </a:t>
            </a:r>
            <a:r>
              <a:rPr dirty="0" sz="1000" spc="10">
                <a:latin typeface="Times New Roman"/>
                <a:cs typeface="Times New Roman"/>
              </a:rPr>
              <a:t>967</a:t>
            </a:r>
            <a:r>
              <a:rPr dirty="0" sz="1000" spc="-130">
                <a:latin typeface="Times New Roman"/>
                <a:cs typeface="Times New Roman"/>
              </a:rPr>
              <a:t> </a:t>
            </a:r>
            <a:r>
              <a:rPr dirty="0" baseline="2777" sz="1500" spc="-652">
                <a:latin typeface="Symbol"/>
                <a:cs typeface="Symbol"/>
              </a:rPr>
              <a:t>⎞</a:t>
            </a:r>
            <a:r>
              <a:rPr dirty="0" baseline="8333" sz="1500" spc="-652">
                <a:latin typeface="Symbol"/>
                <a:cs typeface="Symbol"/>
              </a:rPr>
              <a:t>⎞</a:t>
            </a:r>
            <a:endParaRPr baseline="8333" sz="1500">
              <a:latin typeface="Symbol"/>
              <a:cs typeface="Symbol"/>
            </a:endParaRPr>
          </a:p>
        </p:txBody>
      </p:sp>
      <p:sp>
        <p:nvSpPr>
          <p:cNvPr id="24" name="object 24"/>
          <p:cNvSpPr txBox="1"/>
          <p:nvPr/>
        </p:nvSpPr>
        <p:spPr>
          <a:xfrm>
            <a:off x="4656578" y="1449038"/>
            <a:ext cx="142875" cy="181610"/>
          </a:xfrm>
          <a:prstGeom prst="rect">
            <a:avLst/>
          </a:prstGeom>
        </p:spPr>
        <p:txBody>
          <a:bodyPr wrap="square" lIns="0" tIns="15875" rIns="0" bIns="0" rtlCol="0" vert="horz">
            <a:spAutoFit/>
          </a:bodyPr>
          <a:lstStyle/>
          <a:p>
            <a:pPr>
              <a:lnSpc>
                <a:spcPct val="100000"/>
              </a:lnSpc>
              <a:spcBef>
                <a:spcPts val="125"/>
              </a:spcBef>
            </a:pPr>
            <a:r>
              <a:rPr dirty="0" sz="1000" spc="10">
                <a:latin typeface="Times New Roman"/>
                <a:cs typeface="Times New Roman"/>
              </a:rPr>
              <a:t>76</a:t>
            </a:r>
            <a:endParaRPr sz="1000">
              <a:latin typeface="Times New Roman"/>
              <a:cs typeface="Times New Roman"/>
            </a:endParaRPr>
          </a:p>
        </p:txBody>
      </p:sp>
      <p:sp>
        <p:nvSpPr>
          <p:cNvPr id="25" name="object 25"/>
          <p:cNvSpPr txBox="1"/>
          <p:nvPr/>
        </p:nvSpPr>
        <p:spPr>
          <a:xfrm>
            <a:off x="3165348" y="1349220"/>
            <a:ext cx="1905635" cy="325120"/>
          </a:xfrm>
          <a:prstGeom prst="rect">
            <a:avLst/>
          </a:prstGeom>
        </p:spPr>
        <p:txBody>
          <a:bodyPr wrap="square" lIns="0" tIns="15875" rIns="0" bIns="0" rtlCol="0" vert="horz">
            <a:spAutoFit/>
          </a:bodyPr>
          <a:lstStyle/>
          <a:p>
            <a:pPr marL="230504">
              <a:lnSpc>
                <a:spcPts val="1165"/>
              </a:lnSpc>
              <a:spcBef>
                <a:spcPts val="125"/>
              </a:spcBef>
              <a:tabLst>
                <a:tab pos="588645" algn="l"/>
                <a:tab pos="1706245" algn="l"/>
              </a:tabLst>
            </a:pPr>
            <a:r>
              <a:rPr dirty="0" baseline="2777" sz="1500" spc="-450">
                <a:latin typeface="Symbol"/>
                <a:cs typeface="Symbol"/>
              </a:rPr>
              <a:t>⎟</a:t>
            </a:r>
            <a:r>
              <a:rPr dirty="0" baseline="5555" sz="1500" spc="-450">
                <a:latin typeface="Symbol"/>
                <a:cs typeface="Symbol"/>
              </a:rPr>
              <a:t>⎟</a:t>
            </a:r>
            <a:r>
              <a:rPr dirty="0" baseline="5555" sz="1500" spc="-450">
                <a:latin typeface="Times New Roman"/>
                <a:cs typeface="Times New Roman"/>
              </a:rPr>
              <a:t>	</a:t>
            </a:r>
            <a:r>
              <a:rPr dirty="0" sz="1000" spc="10">
                <a:latin typeface="Times New Roman"/>
                <a:cs typeface="Times New Roman"/>
              </a:rPr>
              <a:t>IF  </a:t>
            </a:r>
            <a:r>
              <a:rPr dirty="0" sz="1000" spc="220">
                <a:latin typeface="Times New Roman"/>
                <a:cs typeface="Times New Roman"/>
              </a:rPr>
              <a:t> </a:t>
            </a:r>
            <a:r>
              <a:rPr dirty="0" sz="1000" spc="-345">
                <a:latin typeface="Symbol"/>
                <a:cs typeface="Symbol"/>
              </a:rPr>
              <a:t>⎜</a:t>
            </a:r>
            <a:r>
              <a:rPr dirty="0" sz="1000" spc="685">
                <a:latin typeface="Times New Roman"/>
                <a:cs typeface="Times New Roman"/>
              </a:rPr>
              <a:t> </a:t>
            </a:r>
            <a:r>
              <a:rPr dirty="0" sz="1000" spc="-345">
                <a:latin typeface="Symbol"/>
                <a:cs typeface="Symbol"/>
              </a:rPr>
              <a:t>⎟</a:t>
            </a:r>
            <a:r>
              <a:rPr dirty="0" sz="1000" spc="-20">
                <a:latin typeface="Times New Roman"/>
                <a:cs typeface="Times New Roman"/>
              </a:rPr>
              <a:t> </a:t>
            </a:r>
            <a:r>
              <a:rPr dirty="0" sz="1000" spc="10">
                <a:latin typeface="Times New Roman"/>
                <a:cs typeface="Times New Roman"/>
              </a:rPr>
              <a:t>~</a:t>
            </a:r>
            <a:r>
              <a:rPr dirty="0" sz="1000" spc="80">
                <a:latin typeface="Times New Roman"/>
                <a:cs typeface="Times New Roman"/>
              </a:rPr>
              <a:t> </a:t>
            </a:r>
            <a:r>
              <a:rPr dirty="0" sz="1000" spc="-175">
                <a:latin typeface="Times New Roman"/>
                <a:cs typeface="Times New Roman"/>
              </a:rPr>
              <a:t>N</a:t>
            </a:r>
            <a:r>
              <a:rPr dirty="0" baseline="8333" sz="1500" spc="-262">
                <a:latin typeface="Symbol"/>
                <a:cs typeface="Symbol"/>
              </a:rPr>
              <a:t>⎜</a:t>
            </a:r>
            <a:r>
              <a:rPr dirty="0" sz="1000" spc="-175">
                <a:latin typeface="Symbol"/>
                <a:cs typeface="Symbol"/>
              </a:rPr>
              <a:t>⎜</a:t>
            </a:r>
            <a:r>
              <a:rPr dirty="0" sz="1000" spc="-175">
                <a:latin typeface="Times New Roman"/>
                <a:cs typeface="Times New Roman"/>
              </a:rPr>
              <a:t>	</a:t>
            </a:r>
            <a:r>
              <a:rPr dirty="0" sz="1000" spc="-170">
                <a:latin typeface="Symbol"/>
                <a:cs typeface="Symbol"/>
              </a:rPr>
              <a:t>⎟</a:t>
            </a:r>
            <a:r>
              <a:rPr dirty="0" sz="1000" spc="-170">
                <a:latin typeface="Times New Roman"/>
                <a:cs typeface="Times New Roman"/>
              </a:rPr>
              <a:t>,</a:t>
            </a:r>
            <a:r>
              <a:rPr dirty="0" sz="1000" spc="-200">
                <a:latin typeface="Times New Roman"/>
                <a:cs typeface="Times New Roman"/>
              </a:rPr>
              <a:t> </a:t>
            </a:r>
            <a:r>
              <a:rPr dirty="0" baseline="5555" sz="1500" spc="-765">
                <a:latin typeface="Symbol"/>
                <a:cs typeface="Symbol"/>
              </a:rPr>
              <a:t>⎜</a:t>
            </a:r>
            <a:endParaRPr baseline="5555" sz="1500">
              <a:latin typeface="Symbol"/>
              <a:cs typeface="Symbol"/>
            </a:endParaRPr>
          </a:p>
          <a:p>
            <a:pPr marL="38100">
              <a:lnSpc>
                <a:spcPts val="1165"/>
              </a:lnSpc>
            </a:pPr>
            <a:r>
              <a:rPr dirty="0" baseline="19444" sz="1500" spc="44" b="1">
                <a:latin typeface="Times New Roman"/>
                <a:cs typeface="Times New Roman"/>
              </a:rPr>
              <a:t>Σ</a:t>
            </a:r>
            <a:r>
              <a:rPr dirty="0" baseline="9259" sz="900" spc="44" i="1">
                <a:latin typeface="Times New Roman"/>
                <a:cs typeface="Times New Roman"/>
              </a:rPr>
              <a:t>vv</a:t>
            </a:r>
            <a:r>
              <a:rPr dirty="0" baseline="9259" sz="900" spc="120" i="1">
                <a:latin typeface="Times New Roman"/>
                <a:cs typeface="Times New Roman"/>
              </a:rPr>
              <a:t> </a:t>
            </a:r>
            <a:r>
              <a:rPr dirty="0" baseline="5555" sz="1500" spc="-450">
                <a:latin typeface="Symbol"/>
                <a:cs typeface="Symbol"/>
              </a:rPr>
              <a:t>⎠</a:t>
            </a:r>
            <a:r>
              <a:rPr dirty="0" sz="1000" spc="-300">
                <a:latin typeface="Symbol"/>
                <a:cs typeface="Symbol"/>
              </a:rPr>
              <a:t>⎠</a:t>
            </a:r>
            <a:endParaRPr sz="1000">
              <a:latin typeface="Symbol"/>
              <a:cs typeface="Symbol"/>
            </a:endParaRPr>
          </a:p>
        </p:txBody>
      </p:sp>
      <p:sp>
        <p:nvSpPr>
          <p:cNvPr id="26" name="object 26"/>
          <p:cNvSpPr txBox="1"/>
          <p:nvPr/>
        </p:nvSpPr>
        <p:spPr>
          <a:xfrm>
            <a:off x="3969765" y="1263145"/>
            <a:ext cx="1369695" cy="181610"/>
          </a:xfrm>
          <a:prstGeom prst="rect">
            <a:avLst/>
          </a:prstGeom>
        </p:spPr>
        <p:txBody>
          <a:bodyPr wrap="square" lIns="0" tIns="15875" rIns="0" bIns="0" rtlCol="0" vert="horz">
            <a:spAutoFit/>
          </a:bodyPr>
          <a:lstStyle/>
          <a:p>
            <a:pPr marL="25400">
              <a:lnSpc>
                <a:spcPct val="100000"/>
              </a:lnSpc>
              <a:spcBef>
                <a:spcPts val="125"/>
              </a:spcBef>
              <a:tabLst>
                <a:tab pos="485775" algn="l"/>
              </a:tabLst>
            </a:pPr>
            <a:r>
              <a:rPr dirty="0" sz="1000" spc="-345">
                <a:latin typeface="Symbol"/>
                <a:cs typeface="Symbol"/>
              </a:rPr>
              <a:t>⎛</a:t>
            </a:r>
            <a:r>
              <a:rPr dirty="0" sz="1000" spc="-85">
                <a:latin typeface="Times New Roman"/>
                <a:cs typeface="Times New Roman"/>
              </a:rPr>
              <a:t> </a:t>
            </a:r>
            <a:r>
              <a:rPr dirty="0" baseline="2777" sz="1500" spc="-187" i="1">
                <a:latin typeface="Times New Roman"/>
                <a:cs typeface="Times New Roman"/>
              </a:rPr>
              <a:t>w</a:t>
            </a:r>
            <a:r>
              <a:rPr dirty="0" sz="1000" spc="-125">
                <a:latin typeface="Symbol"/>
                <a:cs typeface="Symbol"/>
              </a:rPr>
              <a:t>⎞</a:t>
            </a:r>
            <a:r>
              <a:rPr dirty="0" sz="1000" spc="-125">
                <a:latin typeface="Times New Roman"/>
                <a:cs typeface="Times New Roman"/>
              </a:rPr>
              <a:t>	</a:t>
            </a:r>
            <a:r>
              <a:rPr dirty="0" baseline="8333" sz="1500" spc="-434">
                <a:latin typeface="Symbol"/>
                <a:cs typeface="Symbol"/>
              </a:rPr>
              <a:t>⎛</a:t>
            </a:r>
            <a:r>
              <a:rPr dirty="0" sz="1000" spc="-290">
                <a:latin typeface="Symbol"/>
                <a:cs typeface="Symbol"/>
              </a:rPr>
              <a:t>⎛</a:t>
            </a:r>
            <a:r>
              <a:rPr dirty="0" sz="1000" spc="-120">
                <a:latin typeface="Times New Roman"/>
                <a:cs typeface="Times New Roman"/>
              </a:rPr>
              <a:t> </a:t>
            </a:r>
            <a:r>
              <a:rPr dirty="0" baseline="2777" sz="1500" spc="15">
                <a:latin typeface="Times New Roman"/>
                <a:cs typeface="Times New Roman"/>
              </a:rPr>
              <a:t>2977</a:t>
            </a:r>
            <a:r>
              <a:rPr dirty="0" baseline="2777" sz="1500" spc="-112">
                <a:latin typeface="Times New Roman"/>
                <a:cs typeface="Times New Roman"/>
              </a:rPr>
              <a:t> </a:t>
            </a:r>
            <a:r>
              <a:rPr dirty="0" sz="1000" spc="-345">
                <a:latin typeface="Symbol"/>
                <a:cs typeface="Symbol"/>
              </a:rPr>
              <a:t>⎞</a:t>
            </a:r>
            <a:r>
              <a:rPr dirty="0" sz="1000" spc="100">
                <a:latin typeface="Times New Roman"/>
                <a:cs typeface="Times New Roman"/>
              </a:rPr>
              <a:t> </a:t>
            </a:r>
            <a:r>
              <a:rPr dirty="0" baseline="2777" sz="1500" spc="-517">
                <a:latin typeface="Symbol"/>
                <a:cs typeface="Symbol"/>
              </a:rPr>
              <a:t>⎛</a:t>
            </a:r>
            <a:r>
              <a:rPr dirty="0" baseline="2777" sz="1500" spc="-7">
                <a:latin typeface="Times New Roman"/>
                <a:cs typeface="Times New Roman"/>
              </a:rPr>
              <a:t> </a:t>
            </a:r>
            <a:r>
              <a:rPr dirty="0" sz="1000" spc="-165">
                <a:latin typeface="Times New Roman"/>
                <a:cs typeface="Times New Roman"/>
              </a:rPr>
              <a:t>849</a:t>
            </a:r>
            <a:r>
              <a:rPr dirty="0" baseline="41666" sz="900" spc="-247">
                <a:latin typeface="Times New Roman"/>
                <a:cs typeface="Times New Roman"/>
              </a:rPr>
              <a:t>2</a:t>
            </a:r>
            <a:endParaRPr baseline="41666" sz="900">
              <a:latin typeface="Times New Roman"/>
              <a:cs typeface="Times New Roman"/>
            </a:endParaRPr>
          </a:p>
        </p:txBody>
      </p:sp>
      <p:sp>
        <p:nvSpPr>
          <p:cNvPr id="27" name="object 27"/>
          <p:cNvSpPr txBox="1"/>
          <p:nvPr/>
        </p:nvSpPr>
        <p:spPr>
          <a:xfrm>
            <a:off x="3748293" y="1449038"/>
            <a:ext cx="405130" cy="440690"/>
          </a:xfrm>
          <a:prstGeom prst="rect">
            <a:avLst/>
          </a:prstGeom>
        </p:spPr>
        <p:txBody>
          <a:bodyPr wrap="square" lIns="0" tIns="15875" rIns="0" bIns="0" rtlCol="0" vert="horz">
            <a:spAutoFit/>
          </a:bodyPr>
          <a:lstStyle/>
          <a:p>
            <a:pPr algn="r" marR="5080">
              <a:lnSpc>
                <a:spcPct val="100000"/>
              </a:lnSpc>
              <a:spcBef>
                <a:spcPts val="125"/>
              </a:spcBef>
            </a:pPr>
            <a:r>
              <a:rPr dirty="0" sz="1000" spc="10" i="1">
                <a:latin typeface="Times New Roman"/>
                <a:cs typeface="Times New Roman"/>
              </a:rPr>
              <a:t>y</a:t>
            </a:r>
            <a:endParaRPr sz="1000">
              <a:latin typeface="Times New Roman"/>
              <a:cs typeface="Times New Roman"/>
            </a:endParaRPr>
          </a:p>
          <a:p>
            <a:pPr>
              <a:lnSpc>
                <a:spcPct val="100000"/>
              </a:lnSpc>
              <a:spcBef>
                <a:spcPts val="840"/>
              </a:spcBef>
            </a:pPr>
            <a:r>
              <a:rPr dirty="0" sz="1000" spc="15">
                <a:latin typeface="Times New Roman"/>
                <a:cs typeface="Times New Roman"/>
              </a:rPr>
              <a:t>THEN</a:t>
            </a:r>
            <a:endParaRPr sz="1000">
              <a:latin typeface="Times New Roman"/>
              <a:cs typeface="Times New Roman"/>
            </a:endParaRPr>
          </a:p>
        </p:txBody>
      </p:sp>
      <p:sp>
        <p:nvSpPr>
          <p:cNvPr id="28" name="object 28"/>
          <p:cNvSpPr/>
          <p:nvPr/>
        </p:nvSpPr>
        <p:spPr>
          <a:xfrm>
            <a:off x="4533897" y="2122934"/>
            <a:ext cx="643255" cy="0"/>
          </a:xfrm>
          <a:custGeom>
            <a:avLst/>
            <a:gdLst/>
            <a:ahLst/>
            <a:cxnLst/>
            <a:rect l="l" t="t" r="r" b="b"/>
            <a:pathLst>
              <a:path w="643254" h="0">
                <a:moveTo>
                  <a:pt x="0" y="0"/>
                </a:moveTo>
                <a:lnTo>
                  <a:pt x="643128" y="0"/>
                </a:lnTo>
              </a:path>
            </a:pathLst>
          </a:custGeom>
          <a:ln w="5429">
            <a:solidFill>
              <a:srgbClr val="000000"/>
            </a:solidFill>
          </a:ln>
        </p:spPr>
        <p:txBody>
          <a:bodyPr wrap="square" lIns="0" tIns="0" rIns="0" bIns="0" rtlCol="0"/>
          <a:lstStyle/>
          <a:p/>
        </p:txBody>
      </p:sp>
      <p:sp>
        <p:nvSpPr>
          <p:cNvPr id="29" name="object 29"/>
          <p:cNvSpPr txBox="1"/>
          <p:nvPr/>
        </p:nvSpPr>
        <p:spPr>
          <a:xfrm>
            <a:off x="4681477" y="2114598"/>
            <a:ext cx="344170" cy="182245"/>
          </a:xfrm>
          <a:prstGeom prst="rect">
            <a:avLst/>
          </a:prstGeom>
        </p:spPr>
        <p:txBody>
          <a:bodyPr wrap="square" lIns="0" tIns="15875" rIns="0" bIns="0" rtlCol="0" vert="horz">
            <a:spAutoFit/>
          </a:bodyPr>
          <a:lstStyle/>
          <a:p>
            <a:pPr marL="25400">
              <a:lnSpc>
                <a:spcPct val="100000"/>
              </a:lnSpc>
              <a:spcBef>
                <a:spcPts val="125"/>
              </a:spcBef>
            </a:pPr>
            <a:r>
              <a:rPr dirty="0" sz="1000" spc="30">
                <a:latin typeface="Times New Roman"/>
                <a:cs typeface="Times New Roman"/>
              </a:rPr>
              <a:t>3.68</a:t>
            </a:r>
            <a:r>
              <a:rPr dirty="0" baseline="41666" sz="900" spc="44">
                <a:latin typeface="Times New Roman"/>
                <a:cs typeface="Times New Roman"/>
              </a:rPr>
              <a:t>2</a:t>
            </a:r>
            <a:endParaRPr baseline="41666" sz="900">
              <a:latin typeface="Times New Roman"/>
              <a:cs typeface="Times New Roman"/>
            </a:endParaRPr>
          </a:p>
        </p:txBody>
      </p:sp>
      <p:sp>
        <p:nvSpPr>
          <p:cNvPr id="30" name="object 30"/>
          <p:cNvSpPr txBox="1"/>
          <p:nvPr/>
        </p:nvSpPr>
        <p:spPr>
          <a:xfrm>
            <a:off x="4005578" y="1930190"/>
            <a:ext cx="1201420" cy="182245"/>
          </a:xfrm>
          <a:prstGeom prst="rect">
            <a:avLst/>
          </a:prstGeom>
        </p:spPr>
        <p:txBody>
          <a:bodyPr wrap="square" lIns="0" tIns="15875" rIns="0" bIns="0" rtlCol="0" vert="horz">
            <a:spAutoFit/>
          </a:bodyPr>
          <a:lstStyle/>
          <a:p>
            <a:pPr marL="25400">
              <a:lnSpc>
                <a:spcPct val="100000"/>
              </a:lnSpc>
              <a:spcBef>
                <a:spcPts val="125"/>
              </a:spcBef>
            </a:pPr>
            <a:r>
              <a:rPr dirty="0" baseline="-36111" sz="1500" spc="22">
                <a:latin typeface="Symbol"/>
                <a:cs typeface="Symbol"/>
              </a:rPr>
              <a:t></a:t>
            </a:r>
            <a:r>
              <a:rPr dirty="0" baseline="-36111" sz="1500" spc="22">
                <a:latin typeface="Times New Roman"/>
                <a:cs typeface="Times New Roman"/>
              </a:rPr>
              <a:t> </a:t>
            </a:r>
            <a:r>
              <a:rPr dirty="0" baseline="-36111" sz="1500" spc="15">
                <a:latin typeface="Times New Roman"/>
                <a:cs typeface="Times New Roman"/>
              </a:rPr>
              <a:t>2977</a:t>
            </a:r>
            <a:r>
              <a:rPr dirty="0" baseline="-36111" sz="1500" spc="22">
                <a:latin typeface="Times New Roman"/>
                <a:cs typeface="Times New Roman"/>
              </a:rPr>
              <a:t> </a:t>
            </a:r>
            <a:r>
              <a:rPr dirty="0" baseline="-36111" sz="1500" spc="22">
                <a:latin typeface="Symbol"/>
                <a:cs typeface="Symbol"/>
              </a:rPr>
              <a:t></a:t>
            </a:r>
            <a:r>
              <a:rPr dirty="0" baseline="-36111" sz="1500">
                <a:latin typeface="Times New Roman"/>
                <a:cs typeface="Times New Roman"/>
              </a:rPr>
              <a:t> </a:t>
            </a:r>
            <a:r>
              <a:rPr dirty="0" sz="1000" spc="25">
                <a:latin typeface="Times New Roman"/>
                <a:cs typeface="Times New Roman"/>
              </a:rPr>
              <a:t>976(</a:t>
            </a:r>
            <a:r>
              <a:rPr dirty="0" sz="1000" spc="-114">
                <a:latin typeface="Times New Roman"/>
                <a:cs typeface="Times New Roman"/>
              </a:rPr>
              <a:t> </a:t>
            </a:r>
            <a:r>
              <a:rPr dirty="0" sz="1000" spc="10" i="1">
                <a:latin typeface="Times New Roman"/>
                <a:cs typeface="Times New Roman"/>
              </a:rPr>
              <a:t>y</a:t>
            </a:r>
            <a:r>
              <a:rPr dirty="0" sz="1000" spc="-30" i="1">
                <a:latin typeface="Times New Roman"/>
                <a:cs typeface="Times New Roman"/>
              </a:rPr>
              <a:t> </a:t>
            </a:r>
            <a:r>
              <a:rPr dirty="0" sz="1000" spc="15">
                <a:latin typeface="Symbol"/>
                <a:cs typeface="Symbol"/>
              </a:rPr>
              <a:t></a:t>
            </a:r>
            <a:r>
              <a:rPr dirty="0" sz="1000" spc="-65">
                <a:latin typeface="Times New Roman"/>
                <a:cs typeface="Times New Roman"/>
              </a:rPr>
              <a:t> </a:t>
            </a:r>
            <a:r>
              <a:rPr dirty="0" sz="1000" spc="25">
                <a:latin typeface="Times New Roman"/>
                <a:cs typeface="Times New Roman"/>
              </a:rPr>
              <a:t>76)</a:t>
            </a:r>
            <a:endParaRPr sz="1000">
              <a:latin typeface="Times New Roman"/>
              <a:cs typeface="Times New Roman"/>
            </a:endParaRPr>
          </a:p>
        </p:txBody>
      </p:sp>
      <p:sp>
        <p:nvSpPr>
          <p:cNvPr id="31" name="object 31"/>
          <p:cNvSpPr txBox="1"/>
          <p:nvPr/>
        </p:nvSpPr>
        <p:spPr>
          <a:xfrm>
            <a:off x="3871723" y="2099633"/>
            <a:ext cx="121920" cy="116839"/>
          </a:xfrm>
          <a:prstGeom prst="rect">
            <a:avLst/>
          </a:prstGeom>
        </p:spPr>
        <p:txBody>
          <a:bodyPr wrap="square" lIns="0" tIns="12700" rIns="0" bIns="0" rtlCol="0" vert="horz">
            <a:spAutoFit/>
          </a:bodyPr>
          <a:lstStyle/>
          <a:p>
            <a:pPr>
              <a:lnSpc>
                <a:spcPct val="100000"/>
              </a:lnSpc>
              <a:spcBef>
                <a:spcPts val="100"/>
              </a:spcBef>
            </a:pPr>
            <a:r>
              <a:rPr dirty="0" sz="600" spc="-5" i="1">
                <a:latin typeface="Times New Roman"/>
                <a:cs typeface="Times New Roman"/>
              </a:rPr>
              <a:t>w</a:t>
            </a:r>
            <a:r>
              <a:rPr dirty="0" sz="600" spc="-5">
                <a:latin typeface="Times New Roman"/>
                <a:cs typeface="Times New Roman"/>
              </a:rPr>
              <a:t>|</a:t>
            </a:r>
            <a:r>
              <a:rPr dirty="0" sz="600" spc="-120">
                <a:latin typeface="Times New Roman"/>
                <a:cs typeface="Times New Roman"/>
              </a:rPr>
              <a:t> </a:t>
            </a:r>
            <a:r>
              <a:rPr dirty="0" sz="600" i="1">
                <a:latin typeface="Times New Roman"/>
                <a:cs typeface="Times New Roman"/>
              </a:rPr>
              <a:t>y</a:t>
            </a:r>
            <a:endParaRPr sz="600">
              <a:latin typeface="Times New Roman"/>
              <a:cs typeface="Times New Roman"/>
            </a:endParaRPr>
          </a:p>
        </p:txBody>
      </p:sp>
      <p:sp>
        <p:nvSpPr>
          <p:cNvPr id="32" name="object 32"/>
          <p:cNvSpPr txBox="1"/>
          <p:nvPr/>
        </p:nvSpPr>
        <p:spPr>
          <a:xfrm>
            <a:off x="3784091" y="2012490"/>
            <a:ext cx="86995" cy="182245"/>
          </a:xfrm>
          <a:prstGeom prst="rect">
            <a:avLst/>
          </a:prstGeom>
        </p:spPr>
        <p:txBody>
          <a:bodyPr wrap="square" lIns="0" tIns="15875" rIns="0" bIns="0" rtlCol="0" vert="horz">
            <a:spAutoFit/>
          </a:bodyPr>
          <a:lstStyle/>
          <a:p>
            <a:pPr>
              <a:lnSpc>
                <a:spcPct val="100000"/>
              </a:lnSpc>
              <a:spcBef>
                <a:spcPts val="125"/>
              </a:spcBef>
            </a:pPr>
            <a:r>
              <a:rPr dirty="0" sz="1000" spc="15" b="1">
                <a:latin typeface="Times New Roman"/>
                <a:cs typeface="Times New Roman"/>
              </a:rPr>
              <a:t>μ</a:t>
            </a:r>
            <a:endParaRPr sz="1000">
              <a:latin typeface="Times New Roman"/>
              <a:cs typeface="Times New Roman"/>
            </a:endParaRPr>
          </a:p>
        </p:txBody>
      </p:sp>
      <p:sp>
        <p:nvSpPr>
          <p:cNvPr id="33" name="object 33"/>
          <p:cNvSpPr/>
          <p:nvPr/>
        </p:nvSpPr>
        <p:spPr>
          <a:xfrm>
            <a:off x="3695700" y="2253995"/>
            <a:ext cx="1511935" cy="359410"/>
          </a:xfrm>
          <a:custGeom>
            <a:avLst/>
            <a:gdLst/>
            <a:ahLst/>
            <a:cxnLst/>
            <a:rect l="l" t="t" r="r" b="b"/>
            <a:pathLst>
              <a:path w="1511935" h="359410">
                <a:moveTo>
                  <a:pt x="0" y="358901"/>
                </a:moveTo>
                <a:lnTo>
                  <a:pt x="1511808" y="358901"/>
                </a:lnTo>
                <a:lnTo>
                  <a:pt x="1511808" y="0"/>
                </a:lnTo>
                <a:lnTo>
                  <a:pt x="0" y="0"/>
                </a:lnTo>
                <a:lnTo>
                  <a:pt x="0" y="358901"/>
                </a:lnTo>
                <a:close/>
              </a:path>
            </a:pathLst>
          </a:custGeom>
          <a:solidFill>
            <a:srgbClr val="FFFFFF"/>
          </a:solidFill>
        </p:spPr>
        <p:txBody>
          <a:bodyPr wrap="square" lIns="0" tIns="0" rIns="0" bIns="0" rtlCol="0"/>
          <a:lstStyle/>
          <a:p/>
        </p:txBody>
      </p:sp>
      <p:sp>
        <p:nvSpPr>
          <p:cNvPr id="34" name="object 34"/>
          <p:cNvSpPr/>
          <p:nvPr/>
        </p:nvSpPr>
        <p:spPr>
          <a:xfrm>
            <a:off x="4496560" y="2449831"/>
            <a:ext cx="307340" cy="0"/>
          </a:xfrm>
          <a:custGeom>
            <a:avLst/>
            <a:gdLst/>
            <a:ahLst/>
            <a:cxnLst/>
            <a:rect l="l" t="t" r="r" b="b"/>
            <a:pathLst>
              <a:path w="307339" h="0">
                <a:moveTo>
                  <a:pt x="0" y="0"/>
                </a:moveTo>
                <a:lnTo>
                  <a:pt x="307082" y="0"/>
                </a:lnTo>
              </a:path>
            </a:pathLst>
          </a:custGeom>
          <a:ln w="5429">
            <a:solidFill>
              <a:srgbClr val="000000"/>
            </a:solidFill>
          </a:ln>
        </p:spPr>
        <p:txBody>
          <a:bodyPr wrap="square" lIns="0" tIns="0" rIns="0" bIns="0" rtlCol="0"/>
          <a:lstStyle/>
          <a:p/>
        </p:txBody>
      </p:sp>
      <p:sp>
        <p:nvSpPr>
          <p:cNvPr id="35" name="object 35"/>
          <p:cNvSpPr txBox="1"/>
          <p:nvPr/>
        </p:nvSpPr>
        <p:spPr>
          <a:xfrm>
            <a:off x="4728205" y="2252797"/>
            <a:ext cx="50800" cy="116839"/>
          </a:xfrm>
          <a:prstGeom prst="rect">
            <a:avLst/>
          </a:prstGeom>
        </p:spPr>
        <p:txBody>
          <a:bodyPr wrap="square" lIns="0" tIns="12700" rIns="0" bIns="0" rtlCol="0" vert="horz">
            <a:spAutoFit/>
          </a:bodyPr>
          <a:lstStyle/>
          <a:p>
            <a:pPr>
              <a:lnSpc>
                <a:spcPct val="100000"/>
              </a:lnSpc>
              <a:spcBef>
                <a:spcPts val="100"/>
              </a:spcBef>
            </a:pPr>
            <a:r>
              <a:rPr dirty="0" sz="600">
                <a:latin typeface="Times New Roman"/>
                <a:cs typeface="Times New Roman"/>
              </a:rPr>
              <a:t>2</a:t>
            </a:r>
            <a:endParaRPr sz="600">
              <a:latin typeface="Times New Roman"/>
              <a:cs typeface="Times New Roman"/>
            </a:endParaRPr>
          </a:p>
        </p:txBody>
      </p:sp>
      <p:sp>
        <p:nvSpPr>
          <p:cNvPr id="36" name="object 36"/>
          <p:cNvSpPr txBox="1"/>
          <p:nvPr/>
        </p:nvSpPr>
        <p:spPr>
          <a:xfrm>
            <a:off x="3727450" y="2339388"/>
            <a:ext cx="1496060" cy="182245"/>
          </a:xfrm>
          <a:prstGeom prst="rect">
            <a:avLst/>
          </a:prstGeom>
        </p:spPr>
        <p:txBody>
          <a:bodyPr wrap="square" lIns="0" tIns="15875" rIns="0" bIns="0" rtlCol="0" vert="horz">
            <a:spAutoFit/>
          </a:bodyPr>
          <a:lstStyle/>
          <a:p>
            <a:pPr marL="25400">
              <a:lnSpc>
                <a:spcPct val="100000"/>
              </a:lnSpc>
              <a:spcBef>
                <a:spcPts val="125"/>
              </a:spcBef>
              <a:tabLst>
                <a:tab pos="281940" algn="l"/>
                <a:tab pos="1111885" algn="l"/>
              </a:tabLst>
            </a:pPr>
            <a:r>
              <a:rPr dirty="0" sz="1000" spc="15" b="1">
                <a:latin typeface="Times New Roman"/>
                <a:cs typeface="Times New Roman"/>
              </a:rPr>
              <a:t>Σ	</a:t>
            </a:r>
            <a:r>
              <a:rPr dirty="0" sz="1000" spc="15">
                <a:latin typeface="Symbol"/>
                <a:cs typeface="Symbol"/>
              </a:rPr>
              <a:t></a:t>
            </a:r>
            <a:r>
              <a:rPr dirty="0" sz="1000" spc="15">
                <a:latin typeface="Times New Roman"/>
                <a:cs typeface="Times New Roman"/>
              </a:rPr>
              <a:t> </a:t>
            </a:r>
            <a:r>
              <a:rPr dirty="0" sz="1000" spc="10">
                <a:latin typeface="Times New Roman"/>
                <a:cs typeface="Times New Roman"/>
              </a:rPr>
              <a:t>849 </a:t>
            </a:r>
            <a:r>
              <a:rPr dirty="0" baseline="41666" sz="900">
                <a:latin typeface="Times New Roman"/>
                <a:cs typeface="Times New Roman"/>
              </a:rPr>
              <a:t>2</a:t>
            </a:r>
            <a:r>
              <a:rPr dirty="0" baseline="41666" sz="900" spc="-60">
                <a:latin typeface="Times New Roman"/>
                <a:cs typeface="Times New Roman"/>
              </a:rPr>
              <a:t> </a:t>
            </a:r>
            <a:r>
              <a:rPr dirty="0" sz="1000" spc="15">
                <a:latin typeface="Symbol"/>
                <a:cs typeface="Symbol"/>
              </a:rPr>
              <a:t></a:t>
            </a:r>
            <a:r>
              <a:rPr dirty="0" sz="1000" spc="135">
                <a:latin typeface="Times New Roman"/>
                <a:cs typeface="Times New Roman"/>
              </a:rPr>
              <a:t> </a:t>
            </a:r>
            <a:r>
              <a:rPr dirty="0" baseline="36111" sz="1500" spc="15">
                <a:latin typeface="Times New Roman"/>
                <a:cs typeface="Times New Roman"/>
              </a:rPr>
              <a:t>967	</a:t>
            </a:r>
            <a:r>
              <a:rPr dirty="0" sz="1000" spc="15">
                <a:latin typeface="Symbol"/>
                <a:cs typeface="Symbol"/>
              </a:rPr>
              <a:t></a:t>
            </a:r>
            <a:r>
              <a:rPr dirty="0" sz="1000" spc="-65">
                <a:latin typeface="Times New Roman"/>
                <a:cs typeface="Times New Roman"/>
              </a:rPr>
              <a:t> </a:t>
            </a:r>
            <a:r>
              <a:rPr dirty="0" sz="1000" spc="30">
                <a:latin typeface="Times New Roman"/>
                <a:cs typeface="Times New Roman"/>
              </a:rPr>
              <a:t>808</a:t>
            </a:r>
            <a:r>
              <a:rPr dirty="0" baseline="41666" sz="900" spc="44">
                <a:latin typeface="Times New Roman"/>
                <a:cs typeface="Times New Roman"/>
              </a:rPr>
              <a:t>2</a:t>
            </a:r>
            <a:endParaRPr baseline="41666" sz="900">
              <a:latin typeface="Times New Roman"/>
              <a:cs typeface="Times New Roman"/>
            </a:endParaRPr>
          </a:p>
        </p:txBody>
      </p:sp>
      <p:sp>
        <p:nvSpPr>
          <p:cNvPr id="37" name="object 37"/>
          <p:cNvSpPr/>
          <p:nvPr/>
        </p:nvSpPr>
        <p:spPr>
          <a:xfrm>
            <a:off x="1600200" y="4158995"/>
            <a:ext cx="3372611" cy="260603"/>
          </a:xfrm>
          <a:prstGeom prst="rect">
            <a:avLst/>
          </a:prstGeom>
          <a:blipFill>
            <a:blip r:embed="rId3" cstate="print"/>
            <a:stretch>
              <a:fillRect/>
            </a:stretch>
          </a:blipFill>
        </p:spPr>
        <p:txBody>
          <a:bodyPr wrap="square" lIns="0" tIns="0" rIns="0" bIns="0" rtlCol="0"/>
          <a:lstStyle/>
          <a:p/>
        </p:txBody>
      </p:sp>
      <p:sp>
        <p:nvSpPr>
          <p:cNvPr id="38" name="object 38"/>
          <p:cNvSpPr/>
          <p:nvPr/>
        </p:nvSpPr>
        <p:spPr>
          <a:xfrm>
            <a:off x="1600200" y="3320795"/>
            <a:ext cx="3372611" cy="260603"/>
          </a:xfrm>
          <a:prstGeom prst="rect">
            <a:avLst/>
          </a:prstGeom>
          <a:blipFill>
            <a:blip r:embed="rId4" cstate="print"/>
            <a:stretch>
              <a:fillRect/>
            </a:stretch>
          </a:blipFill>
        </p:spPr>
        <p:txBody>
          <a:bodyPr wrap="square" lIns="0" tIns="0" rIns="0" bIns="0" rtlCol="0"/>
          <a:lstStyle/>
          <a:p/>
        </p:txBody>
      </p:sp>
      <p:sp>
        <p:nvSpPr>
          <p:cNvPr id="39" name="object 39"/>
          <p:cNvSpPr/>
          <p:nvPr/>
        </p:nvSpPr>
        <p:spPr>
          <a:xfrm>
            <a:off x="1600200" y="2939795"/>
            <a:ext cx="3186683" cy="267461"/>
          </a:xfrm>
          <a:prstGeom prst="rect">
            <a:avLst/>
          </a:prstGeom>
          <a:blipFill>
            <a:blip r:embed="rId5" cstate="print"/>
            <a:stretch>
              <a:fillRect/>
            </a:stretch>
          </a:blipFill>
        </p:spPr>
        <p:txBody>
          <a:bodyPr wrap="square" lIns="0" tIns="0" rIns="0" bIns="0" rtlCol="0"/>
          <a:lstStyle/>
          <a:p/>
        </p:txBody>
      </p:sp>
      <p:sp>
        <p:nvSpPr>
          <p:cNvPr id="40" name="object 40"/>
          <p:cNvSpPr txBox="1"/>
          <p:nvPr/>
        </p:nvSpPr>
        <p:spPr>
          <a:xfrm>
            <a:off x="4876800" y="2952241"/>
            <a:ext cx="659765" cy="178435"/>
          </a:xfrm>
          <a:prstGeom prst="rect">
            <a:avLst/>
          </a:prstGeom>
        </p:spPr>
        <p:txBody>
          <a:bodyPr wrap="square" lIns="0" tIns="12700" rIns="0" bIns="0" rtlCol="0" vert="horz">
            <a:spAutoFit/>
          </a:bodyPr>
          <a:lstStyle/>
          <a:p>
            <a:pPr>
              <a:lnSpc>
                <a:spcPct val="100000"/>
              </a:lnSpc>
              <a:spcBef>
                <a:spcPts val="100"/>
              </a:spcBef>
            </a:pPr>
            <a:r>
              <a:rPr dirty="0" sz="1000" spc="-5">
                <a:latin typeface="Tahoma"/>
                <a:cs typeface="Tahoma"/>
              </a:rPr>
              <a:t>P(w|m=</a:t>
            </a:r>
            <a:r>
              <a:rPr dirty="0" sz="1000" spc="-10">
                <a:latin typeface="Tahoma"/>
                <a:cs typeface="Tahoma"/>
              </a:rPr>
              <a:t>8</a:t>
            </a:r>
            <a:r>
              <a:rPr dirty="0" sz="1000" spc="-5">
                <a:latin typeface="Tahoma"/>
                <a:cs typeface="Tahoma"/>
              </a:rPr>
              <a:t>2</a:t>
            </a:r>
            <a:r>
              <a:rPr dirty="0" sz="1000">
                <a:latin typeface="Tahoma"/>
                <a:cs typeface="Tahoma"/>
              </a:rPr>
              <a:t>)</a:t>
            </a:r>
            <a:endParaRPr sz="1000">
              <a:latin typeface="Tahoma"/>
              <a:cs typeface="Tahoma"/>
            </a:endParaRPr>
          </a:p>
        </p:txBody>
      </p:sp>
      <p:sp>
        <p:nvSpPr>
          <p:cNvPr id="41" name="object 41"/>
          <p:cNvSpPr txBox="1"/>
          <p:nvPr/>
        </p:nvSpPr>
        <p:spPr>
          <a:xfrm>
            <a:off x="5036822" y="4168395"/>
            <a:ext cx="274955" cy="178435"/>
          </a:xfrm>
          <a:prstGeom prst="rect">
            <a:avLst/>
          </a:prstGeom>
        </p:spPr>
        <p:txBody>
          <a:bodyPr wrap="square" lIns="0" tIns="12700" rIns="0" bIns="0" rtlCol="0" vert="horz">
            <a:spAutoFit/>
          </a:bodyPr>
          <a:lstStyle/>
          <a:p>
            <a:pPr>
              <a:lnSpc>
                <a:spcPct val="100000"/>
              </a:lnSpc>
              <a:spcBef>
                <a:spcPts val="100"/>
              </a:spcBef>
            </a:pPr>
            <a:r>
              <a:rPr dirty="0" sz="1000">
                <a:latin typeface="Tahoma"/>
                <a:cs typeface="Tahoma"/>
              </a:rPr>
              <a:t>P(w)</a:t>
            </a:r>
            <a:endParaRPr sz="1000">
              <a:latin typeface="Tahoma"/>
              <a:cs typeface="Tahoma"/>
            </a:endParaRPr>
          </a:p>
        </p:txBody>
      </p:sp>
      <p:sp>
        <p:nvSpPr>
          <p:cNvPr id="42" name="object 42"/>
          <p:cNvSpPr/>
          <p:nvPr/>
        </p:nvSpPr>
        <p:spPr>
          <a:xfrm>
            <a:off x="1714500" y="2529077"/>
            <a:ext cx="1447800" cy="1591945"/>
          </a:xfrm>
          <a:custGeom>
            <a:avLst/>
            <a:gdLst/>
            <a:ahLst/>
            <a:cxnLst/>
            <a:rect l="l" t="t" r="r" b="b"/>
            <a:pathLst>
              <a:path w="1447800" h="1591945">
                <a:moveTo>
                  <a:pt x="1447800" y="944118"/>
                </a:moveTo>
                <a:lnTo>
                  <a:pt x="0" y="944118"/>
                </a:lnTo>
                <a:lnTo>
                  <a:pt x="0" y="1591818"/>
                </a:lnTo>
                <a:lnTo>
                  <a:pt x="1447800" y="1591818"/>
                </a:lnTo>
                <a:lnTo>
                  <a:pt x="1447800" y="944118"/>
                </a:lnTo>
                <a:close/>
              </a:path>
              <a:path w="1447800" h="1591945">
                <a:moveTo>
                  <a:pt x="550926" y="0"/>
                </a:moveTo>
                <a:lnTo>
                  <a:pt x="241554" y="944118"/>
                </a:lnTo>
                <a:lnTo>
                  <a:pt x="603504" y="944118"/>
                </a:lnTo>
                <a:lnTo>
                  <a:pt x="550926" y="0"/>
                </a:lnTo>
                <a:close/>
              </a:path>
            </a:pathLst>
          </a:custGeom>
          <a:solidFill>
            <a:srgbClr val="F6F890"/>
          </a:solidFill>
        </p:spPr>
        <p:txBody>
          <a:bodyPr wrap="square" lIns="0" tIns="0" rIns="0" bIns="0" rtlCol="0"/>
          <a:lstStyle/>
          <a:p/>
        </p:txBody>
      </p:sp>
      <p:sp>
        <p:nvSpPr>
          <p:cNvPr id="43" name="object 43"/>
          <p:cNvSpPr/>
          <p:nvPr/>
        </p:nvSpPr>
        <p:spPr>
          <a:xfrm>
            <a:off x="1714500" y="2529077"/>
            <a:ext cx="1447800" cy="1591945"/>
          </a:xfrm>
          <a:custGeom>
            <a:avLst/>
            <a:gdLst/>
            <a:ahLst/>
            <a:cxnLst/>
            <a:rect l="l" t="t" r="r" b="b"/>
            <a:pathLst>
              <a:path w="1447800" h="1591945">
                <a:moveTo>
                  <a:pt x="0" y="944118"/>
                </a:moveTo>
                <a:lnTo>
                  <a:pt x="0" y="1591818"/>
                </a:lnTo>
                <a:lnTo>
                  <a:pt x="1447800" y="1591818"/>
                </a:lnTo>
                <a:lnTo>
                  <a:pt x="1447800" y="944118"/>
                </a:lnTo>
                <a:lnTo>
                  <a:pt x="603504" y="944118"/>
                </a:lnTo>
                <a:lnTo>
                  <a:pt x="550926" y="0"/>
                </a:lnTo>
                <a:lnTo>
                  <a:pt x="241554" y="944118"/>
                </a:lnTo>
                <a:lnTo>
                  <a:pt x="0" y="944118"/>
                </a:lnTo>
                <a:close/>
              </a:path>
            </a:pathLst>
          </a:custGeom>
          <a:ln w="3175">
            <a:solidFill>
              <a:srgbClr val="000000"/>
            </a:solidFill>
          </a:ln>
        </p:spPr>
        <p:txBody>
          <a:bodyPr wrap="square" lIns="0" tIns="0" rIns="0" bIns="0" rtlCol="0"/>
          <a:lstStyle/>
          <a:p/>
        </p:txBody>
      </p:sp>
      <p:sp>
        <p:nvSpPr>
          <p:cNvPr id="44" name="object 44"/>
          <p:cNvSpPr txBox="1"/>
          <p:nvPr/>
        </p:nvSpPr>
        <p:spPr>
          <a:xfrm>
            <a:off x="1773931" y="3554984"/>
            <a:ext cx="1340485" cy="483234"/>
          </a:xfrm>
          <a:prstGeom prst="rect">
            <a:avLst/>
          </a:prstGeom>
        </p:spPr>
        <p:txBody>
          <a:bodyPr wrap="square" lIns="0" tIns="12700" rIns="0" bIns="0" rtlCol="0" vert="horz">
            <a:spAutoFit/>
          </a:bodyPr>
          <a:lstStyle/>
          <a:p>
            <a:pPr algn="ctr" marR="5080" indent="635">
              <a:lnSpc>
                <a:spcPct val="100000"/>
              </a:lnSpc>
              <a:spcBef>
                <a:spcPts val="100"/>
              </a:spcBef>
            </a:pPr>
            <a:r>
              <a:rPr dirty="0" sz="1000" spc="-5">
                <a:latin typeface="Tahoma"/>
                <a:cs typeface="Tahoma"/>
              </a:rPr>
              <a:t>Note: conditional  variance </a:t>
            </a:r>
            <a:r>
              <a:rPr dirty="0" sz="1000">
                <a:latin typeface="Tahoma"/>
                <a:cs typeface="Tahoma"/>
              </a:rPr>
              <a:t>is</a:t>
            </a:r>
            <a:r>
              <a:rPr dirty="0" sz="1000" spc="-65">
                <a:latin typeface="Tahoma"/>
                <a:cs typeface="Tahoma"/>
              </a:rPr>
              <a:t> </a:t>
            </a:r>
            <a:r>
              <a:rPr dirty="0" sz="1000" spc="-5">
                <a:latin typeface="Tahoma"/>
                <a:cs typeface="Tahoma"/>
              </a:rPr>
              <a:t>independent  of the </a:t>
            </a:r>
            <a:r>
              <a:rPr dirty="0" sz="1000">
                <a:latin typeface="Tahoma"/>
                <a:cs typeface="Tahoma"/>
              </a:rPr>
              <a:t>given </a:t>
            </a:r>
            <a:r>
              <a:rPr dirty="0" sz="1000" spc="-5">
                <a:latin typeface="Tahoma"/>
                <a:cs typeface="Tahoma"/>
              </a:rPr>
              <a:t>value of</a:t>
            </a:r>
            <a:r>
              <a:rPr dirty="0" sz="1000" spc="-50">
                <a:latin typeface="Tahoma"/>
                <a:cs typeface="Tahoma"/>
              </a:rPr>
              <a:t> </a:t>
            </a:r>
            <a:r>
              <a:rPr dirty="0" sz="1000">
                <a:latin typeface="Tahoma"/>
                <a:cs typeface="Tahoma"/>
              </a:rPr>
              <a:t>v</a:t>
            </a:r>
            <a:endParaRPr sz="1000">
              <a:latin typeface="Tahoma"/>
              <a:cs typeface="Tahoma"/>
            </a:endParaRPr>
          </a:p>
        </p:txBody>
      </p:sp>
      <p:sp>
        <p:nvSpPr>
          <p:cNvPr id="45" name="object 45"/>
          <p:cNvSpPr/>
          <p:nvPr/>
        </p:nvSpPr>
        <p:spPr>
          <a:xfrm>
            <a:off x="2613660" y="2574798"/>
            <a:ext cx="2339340" cy="1089025"/>
          </a:xfrm>
          <a:custGeom>
            <a:avLst/>
            <a:gdLst/>
            <a:ahLst/>
            <a:cxnLst/>
            <a:rect l="l" t="t" r="r" b="b"/>
            <a:pathLst>
              <a:path w="2339340" h="1089025">
                <a:moveTo>
                  <a:pt x="2339340" y="441198"/>
                </a:moveTo>
                <a:lnTo>
                  <a:pt x="891539" y="441198"/>
                </a:lnTo>
                <a:lnTo>
                  <a:pt x="891539" y="1088898"/>
                </a:lnTo>
                <a:lnTo>
                  <a:pt x="2339340" y="1088898"/>
                </a:lnTo>
                <a:lnTo>
                  <a:pt x="2339340" y="441198"/>
                </a:lnTo>
                <a:close/>
              </a:path>
              <a:path w="2339340" h="1089025">
                <a:moveTo>
                  <a:pt x="0" y="0"/>
                </a:moveTo>
                <a:lnTo>
                  <a:pt x="1133093" y="441198"/>
                </a:lnTo>
                <a:lnTo>
                  <a:pt x="1495043" y="441198"/>
                </a:lnTo>
                <a:lnTo>
                  <a:pt x="0" y="0"/>
                </a:lnTo>
                <a:close/>
              </a:path>
            </a:pathLst>
          </a:custGeom>
          <a:solidFill>
            <a:srgbClr val="F6F890"/>
          </a:solidFill>
        </p:spPr>
        <p:txBody>
          <a:bodyPr wrap="square" lIns="0" tIns="0" rIns="0" bIns="0" rtlCol="0"/>
          <a:lstStyle/>
          <a:p/>
        </p:txBody>
      </p:sp>
      <p:sp>
        <p:nvSpPr>
          <p:cNvPr id="46" name="object 46"/>
          <p:cNvSpPr/>
          <p:nvPr/>
        </p:nvSpPr>
        <p:spPr>
          <a:xfrm>
            <a:off x="2613660" y="2574798"/>
            <a:ext cx="2339340" cy="1089025"/>
          </a:xfrm>
          <a:custGeom>
            <a:avLst/>
            <a:gdLst/>
            <a:ahLst/>
            <a:cxnLst/>
            <a:rect l="l" t="t" r="r" b="b"/>
            <a:pathLst>
              <a:path w="2339340" h="1089025">
                <a:moveTo>
                  <a:pt x="891539" y="441198"/>
                </a:moveTo>
                <a:lnTo>
                  <a:pt x="891539" y="1088898"/>
                </a:lnTo>
                <a:lnTo>
                  <a:pt x="2339340" y="1088898"/>
                </a:lnTo>
                <a:lnTo>
                  <a:pt x="2339340" y="441198"/>
                </a:lnTo>
                <a:lnTo>
                  <a:pt x="1495043" y="441198"/>
                </a:lnTo>
                <a:lnTo>
                  <a:pt x="0" y="0"/>
                </a:lnTo>
                <a:lnTo>
                  <a:pt x="1133093" y="441198"/>
                </a:lnTo>
                <a:lnTo>
                  <a:pt x="891539" y="441198"/>
                </a:lnTo>
                <a:close/>
              </a:path>
            </a:pathLst>
          </a:custGeom>
          <a:ln w="3175">
            <a:solidFill>
              <a:srgbClr val="000000"/>
            </a:solidFill>
          </a:ln>
        </p:spPr>
        <p:txBody>
          <a:bodyPr wrap="square" lIns="0" tIns="0" rIns="0" bIns="0" rtlCol="0"/>
          <a:lstStyle/>
          <a:p/>
        </p:txBody>
      </p:sp>
      <p:sp>
        <p:nvSpPr>
          <p:cNvPr id="47" name="object 47"/>
          <p:cNvSpPr txBox="1"/>
          <p:nvPr/>
        </p:nvSpPr>
        <p:spPr>
          <a:xfrm>
            <a:off x="3751326" y="3021582"/>
            <a:ext cx="967740" cy="178435"/>
          </a:xfrm>
          <a:prstGeom prst="rect">
            <a:avLst/>
          </a:prstGeom>
        </p:spPr>
        <p:txBody>
          <a:bodyPr wrap="square" lIns="0" tIns="12700" rIns="0" bIns="0" rtlCol="0" vert="horz">
            <a:spAutoFit/>
          </a:bodyPr>
          <a:lstStyle/>
          <a:p>
            <a:pPr>
              <a:lnSpc>
                <a:spcPct val="100000"/>
              </a:lnSpc>
              <a:spcBef>
                <a:spcPts val="100"/>
              </a:spcBef>
            </a:pPr>
            <a:r>
              <a:rPr dirty="0" sz="1000" spc="-5">
                <a:latin typeface="Tahoma"/>
                <a:cs typeface="Tahoma"/>
              </a:rPr>
              <a:t>Note:</a:t>
            </a:r>
            <a:r>
              <a:rPr dirty="0" sz="1000" spc="-40">
                <a:latin typeface="Tahoma"/>
                <a:cs typeface="Tahoma"/>
              </a:rPr>
              <a:t> </a:t>
            </a:r>
            <a:r>
              <a:rPr dirty="0" sz="1000" spc="-5">
                <a:latin typeface="Tahoma"/>
                <a:cs typeface="Tahoma"/>
              </a:rPr>
              <a:t>conditional</a:t>
            </a:r>
            <a:endParaRPr sz="1000">
              <a:latin typeface="Tahoma"/>
              <a:cs typeface="Tahoma"/>
            </a:endParaRPr>
          </a:p>
        </p:txBody>
      </p:sp>
      <p:sp>
        <p:nvSpPr>
          <p:cNvPr id="48" name="object 48"/>
          <p:cNvSpPr txBox="1"/>
          <p:nvPr/>
        </p:nvSpPr>
        <p:spPr>
          <a:xfrm>
            <a:off x="3557785" y="3173982"/>
            <a:ext cx="2138680" cy="483234"/>
          </a:xfrm>
          <a:prstGeom prst="rect">
            <a:avLst/>
          </a:prstGeom>
        </p:spPr>
        <p:txBody>
          <a:bodyPr wrap="square" lIns="0" tIns="12700" rIns="0" bIns="0" rtlCol="0" vert="horz">
            <a:spAutoFit/>
          </a:bodyPr>
          <a:lstStyle/>
          <a:p>
            <a:pPr marL="93980">
              <a:lnSpc>
                <a:spcPct val="100000"/>
              </a:lnSpc>
              <a:spcBef>
                <a:spcPts val="100"/>
              </a:spcBef>
            </a:pPr>
            <a:r>
              <a:rPr dirty="0" sz="1000" spc="-5">
                <a:latin typeface="Tahoma"/>
                <a:cs typeface="Tahoma"/>
              </a:rPr>
              <a:t>variance can only</a:t>
            </a:r>
            <a:r>
              <a:rPr dirty="0" sz="1000" spc="-20">
                <a:latin typeface="Tahoma"/>
                <a:cs typeface="Tahoma"/>
              </a:rPr>
              <a:t> </a:t>
            </a:r>
            <a:r>
              <a:rPr dirty="0" sz="1000">
                <a:latin typeface="Tahoma"/>
                <a:cs typeface="Tahoma"/>
              </a:rPr>
              <a:t>be</a:t>
            </a:r>
            <a:endParaRPr sz="1000">
              <a:latin typeface="Tahoma"/>
              <a:cs typeface="Tahoma"/>
            </a:endParaRPr>
          </a:p>
          <a:p>
            <a:pPr marL="173355" marR="5080" indent="-173990">
              <a:lnSpc>
                <a:spcPts val="1170"/>
              </a:lnSpc>
              <a:spcBef>
                <a:spcPts val="95"/>
              </a:spcBef>
              <a:tabLst>
                <a:tab pos="1478915" algn="l"/>
              </a:tabLst>
            </a:pPr>
            <a:r>
              <a:rPr dirty="0" baseline="2777" sz="1500" spc="-7">
                <a:latin typeface="Tahoma"/>
                <a:cs typeface="Tahoma"/>
              </a:rPr>
              <a:t>eq</a:t>
            </a:r>
            <a:r>
              <a:rPr dirty="0" baseline="2777" sz="1500" spc="-15">
                <a:latin typeface="Tahoma"/>
                <a:cs typeface="Tahoma"/>
              </a:rPr>
              <a:t>u</a:t>
            </a:r>
            <a:r>
              <a:rPr dirty="0" baseline="2777" sz="1500">
                <a:latin typeface="Tahoma"/>
                <a:cs typeface="Tahoma"/>
              </a:rPr>
              <a:t>al</a:t>
            </a:r>
            <a:r>
              <a:rPr dirty="0" baseline="2777" sz="1500">
                <a:latin typeface="Tahoma"/>
                <a:cs typeface="Tahoma"/>
              </a:rPr>
              <a:t> </a:t>
            </a:r>
            <a:r>
              <a:rPr dirty="0" baseline="2777" sz="1500" spc="-7">
                <a:latin typeface="Tahoma"/>
                <a:cs typeface="Tahoma"/>
              </a:rPr>
              <a:t>t</a:t>
            </a:r>
            <a:r>
              <a:rPr dirty="0" baseline="2777" sz="1500">
                <a:latin typeface="Tahoma"/>
                <a:cs typeface="Tahoma"/>
              </a:rPr>
              <a:t>o</a:t>
            </a:r>
            <a:r>
              <a:rPr dirty="0" baseline="2777" sz="1500" spc="-7">
                <a:latin typeface="Tahoma"/>
                <a:cs typeface="Tahoma"/>
              </a:rPr>
              <a:t> </a:t>
            </a:r>
            <a:r>
              <a:rPr dirty="0" baseline="2777" sz="1500" spc="-7">
                <a:latin typeface="Tahoma"/>
                <a:cs typeface="Tahoma"/>
              </a:rPr>
              <a:t>o</a:t>
            </a:r>
            <a:r>
              <a:rPr dirty="0" baseline="2777" sz="1500">
                <a:latin typeface="Tahoma"/>
                <a:cs typeface="Tahoma"/>
              </a:rPr>
              <a:t>r</a:t>
            </a:r>
            <a:r>
              <a:rPr dirty="0" baseline="2777" sz="1500" spc="-7">
                <a:latin typeface="Tahoma"/>
                <a:cs typeface="Tahoma"/>
              </a:rPr>
              <a:t> </a:t>
            </a:r>
            <a:r>
              <a:rPr dirty="0" baseline="2777" sz="1500" spc="-7">
                <a:latin typeface="Tahoma"/>
                <a:cs typeface="Tahoma"/>
              </a:rPr>
              <a:t>smalle</a:t>
            </a:r>
            <a:r>
              <a:rPr dirty="0" baseline="2777" sz="1500">
                <a:latin typeface="Tahoma"/>
                <a:cs typeface="Tahoma"/>
              </a:rPr>
              <a:t>r</a:t>
            </a:r>
            <a:r>
              <a:rPr dirty="0" baseline="2777" sz="1500" spc="-7">
                <a:latin typeface="Tahoma"/>
                <a:cs typeface="Tahoma"/>
              </a:rPr>
              <a:t> </a:t>
            </a:r>
            <a:r>
              <a:rPr dirty="0" baseline="2777" sz="1500" spc="-7">
                <a:latin typeface="Tahoma"/>
                <a:cs typeface="Tahoma"/>
              </a:rPr>
              <a:t>tha</a:t>
            </a:r>
            <a:r>
              <a:rPr dirty="0" baseline="2777" sz="1500">
                <a:latin typeface="Tahoma"/>
                <a:cs typeface="Tahoma"/>
              </a:rPr>
              <a:t>n</a:t>
            </a:r>
            <a:r>
              <a:rPr dirty="0" baseline="2777" sz="1500">
                <a:latin typeface="Tahoma"/>
                <a:cs typeface="Tahoma"/>
              </a:rPr>
              <a:t>	</a:t>
            </a:r>
            <a:r>
              <a:rPr dirty="0" sz="1000" spc="-5">
                <a:latin typeface="Tahoma"/>
                <a:cs typeface="Tahoma"/>
              </a:rPr>
              <a:t>P(w|m=</a:t>
            </a:r>
            <a:r>
              <a:rPr dirty="0" sz="1000" spc="-10">
                <a:latin typeface="Tahoma"/>
                <a:cs typeface="Tahoma"/>
              </a:rPr>
              <a:t>7</a:t>
            </a:r>
            <a:r>
              <a:rPr dirty="0" sz="1000" spc="-5">
                <a:latin typeface="Tahoma"/>
                <a:cs typeface="Tahoma"/>
              </a:rPr>
              <a:t>6</a:t>
            </a:r>
            <a:r>
              <a:rPr dirty="0" sz="1000">
                <a:latin typeface="Tahoma"/>
                <a:cs typeface="Tahoma"/>
              </a:rPr>
              <a:t>)  </a:t>
            </a:r>
            <a:r>
              <a:rPr dirty="0" sz="1000" spc="-5">
                <a:latin typeface="Tahoma"/>
                <a:cs typeface="Tahoma"/>
              </a:rPr>
              <a:t>marginal</a:t>
            </a:r>
            <a:r>
              <a:rPr dirty="0" sz="1000" spc="-10">
                <a:latin typeface="Tahoma"/>
                <a:cs typeface="Tahoma"/>
              </a:rPr>
              <a:t> </a:t>
            </a:r>
            <a:r>
              <a:rPr dirty="0" sz="1000" spc="-5">
                <a:latin typeface="Tahoma"/>
                <a:cs typeface="Tahoma"/>
              </a:rPr>
              <a:t>variance</a:t>
            </a:r>
            <a:endParaRPr sz="1000">
              <a:latin typeface="Tahoma"/>
              <a:cs typeface="Tahoma"/>
            </a:endParaRPr>
          </a:p>
        </p:txBody>
      </p:sp>
      <p:sp>
        <p:nvSpPr>
          <p:cNvPr id="49" name="object 49"/>
          <p:cNvSpPr/>
          <p:nvPr/>
        </p:nvSpPr>
        <p:spPr>
          <a:xfrm>
            <a:off x="3171444" y="2205989"/>
            <a:ext cx="2086610" cy="695960"/>
          </a:xfrm>
          <a:custGeom>
            <a:avLst/>
            <a:gdLst/>
            <a:ahLst/>
            <a:cxnLst/>
            <a:rect l="l" t="t" r="r" b="b"/>
            <a:pathLst>
              <a:path w="2086610" h="695960">
                <a:moveTo>
                  <a:pt x="0" y="0"/>
                </a:moveTo>
                <a:lnTo>
                  <a:pt x="638556" y="317753"/>
                </a:lnTo>
                <a:lnTo>
                  <a:pt x="638556" y="695705"/>
                </a:lnTo>
                <a:lnTo>
                  <a:pt x="2086356" y="695705"/>
                </a:lnTo>
                <a:lnTo>
                  <a:pt x="2086356" y="156209"/>
                </a:lnTo>
                <a:lnTo>
                  <a:pt x="638556" y="156209"/>
                </a:lnTo>
                <a:lnTo>
                  <a:pt x="0" y="0"/>
                </a:lnTo>
                <a:close/>
              </a:path>
              <a:path w="2086610" h="695960">
                <a:moveTo>
                  <a:pt x="2086356" y="48005"/>
                </a:moveTo>
                <a:lnTo>
                  <a:pt x="638556" y="48005"/>
                </a:lnTo>
                <a:lnTo>
                  <a:pt x="638556" y="156209"/>
                </a:lnTo>
                <a:lnTo>
                  <a:pt x="2086356" y="156209"/>
                </a:lnTo>
                <a:lnTo>
                  <a:pt x="2086356" y="48005"/>
                </a:lnTo>
                <a:close/>
              </a:path>
            </a:pathLst>
          </a:custGeom>
          <a:solidFill>
            <a:srgbClr val="F6F890"/>
          </a:solidFill>
        </p:spPr>
        <p:txBody>
          <a:bodyPr wrap="square" lIns="0" tIns="0" rIns="0" bIns="0" rtlCol="0"/>
          <a:lstStyle/>
          <a:p/>
        </p:txBody>
      </p:sp>
      <p:sp>
        <p:nvSpPr>
          <p:cNvPr id="50" name="object 50"/>
          <p:cNvSpPr/>
          <p:nvPr/>
        </p:nvSpPr>
        <p:spPr>
          <a:xfrm>
            <a:off x="3171444" y="2205989"/>
            <a:ext cx="2086610" cy="695960"/>
          </a:xfrm>
          <a:custGeom>
            <a:avLst/>
            <a:gdLst/>
            <a:ahLst/>
            <a:cxnLst/>
            <a:rect l="l" t="t" r="r" b="b"/>
            <a:pathLst>
              <a:path w="2086610" h="695960">
                <a:moveTo>
                  <a:pt x="638556" y="48005"/>
                </a:moveTo>
                <a:lnTo>
                  <a:pt x="638556" y="156209"/>
                </a:lnTo>
                <a:lnTo>
                  <a:pt x="0" y="0"/>
                </a:lnTo>
                <a:lnTo>
                  <a:pt x="638556" y="317753"/>
                </a:lnTo>
                <a:lnTo>
                  <a:pt x="638556" y="695705"/>
                </a:lnTo>
                <a:lnTo>
                  <a:pt x="2086356" y="695705"/>
                </a:lnTo>
                <a:lnTo>
                  <a:pt x="2086356" y="48005"/>
                </a:lnTo>
                <a:lnTo>
                  <a:pt x="880109" y="48005"/>
                </a:lnTo>
                <a:lnTo>
                  <a:pt x="638556" y="48005"/>
                </a:lnTo>
                <a:close/>
              </a:path>
            </a:pathLst>
          </a:custGeom>
          <a:ln w="3175">
            <a:solidFill>
              <a:srgbClr val="000000"/>
            </a:solidFill>
          </a:ln>
        </p:spPr>
        <p:txBody>
          <a:bodyPr wrap="square" lIns="0" tIns="0" rIns="0" bIns="0" rtlCol="0"/>
          <a:lstStyle/>
          <a:p/>
        </p:txBody>
      </p:sp>
      <p:sp>
        <p:nvSpPr>
          <p:cNvPr id="51" name="object 51"/>
          <p:cNvSpPr txBox="1"/>
          <p:nvPr/>
        </p:nvSpPr>
        <p:spPr>
          <a:xfrm>
            <a:off x="3824987" y="2408728"/>
            <a:ext cx="1402080" cy="334010"/>
          </a:xfrm>
          <a:prstGeom prst="rect">
            <a:avLst/>
          </a:prstGeom>
        </p:spPr>
        <p:txBody>
          <a:bodyPr wrap="square" lIns="0" tIns="15875" rIns="0" bIns="0" rtlCol="0" vert="horz">
            <a:spAutoFit/>
          </a:bodyPr>
          <a:lstStyle/>
          <a:p>
            <a:pPr marL="127635" marR="30480" indent="-102870">
              <a:lnSpc>
                <a:spcPct val="100000"/>
              </a:lnSpc>
              <a:spcBef>
                <a:spcPts val="125"/>
              </a:spcBef>
            </a:pPr>
            <a:r>
              <a:rPr dirty="0" baseline="27777" sz="900" spc="-337" i="1">
                <a:latin typeface="Times New Roman"/>
                <a:cs typeface="Times New Roman"/>
              </a:rPr>
              <a:t>w</a:t>
            </a:r>
            <a:r>
              <a:rPr dirty="0" sz="1000" spc="-225">
                <a:latin typeface="Tahoma"/>
                <a:cs typeface="Tahoma"/>
              </a:rPr>
              <a:t>N</a:t>
            </a:r>
            <a:r>
              <a:rPr dirty="0" baseline="27777" sz="900" spc="-337">
                <a:latin typeface="Times New Roman"/>
                <a:cs typeface="Times New Roman"/>
              </a:rPr>
              <a:t>|</a:t>
            </a:r>
            <a:r>
              <a:rPr dirty="0" baseline="27777" sz="900" spc="-127">
                <a:latin typeface="Times New Roman"/>
                <a:cs typeface="Times New Roman"/>
              </a:rPr>
              <a:t> </a:t>
            </a:r>
            <a:r>
              <a:rPr dirty="0" baseline="27777" sz="900" i="1">
                <a:latin typeface="Times New Roman"/>
                <a:cs typeface="Times New Roman"/>
              </a:rPr>
              <a:t>y</a:t>
            </a:r>
            <a:r>
              <a:rPr dirty="0" sz="1000">
                <a:latin typeface="Tahoma"/>
                <a:cs typeface="Tahoma"/>
              </a:rPr>
              <a:t>ote: </a:t>
            </a:r>
            <a:r>
              <a:rPr dirty="0" sz="1000" spc="-150">
                <a:latin typeface="Tahoma"/>
                <a:cs typeface="Tahoma"/>
              </a:rPr>
              <a:t>marg</a:t>
            </a:r>
            <a:r>
              <a:rPr dirty="0" baseline="-13888" sz="1500" spc="-225">
                <a:latin typeface="Times New Roman"/>
                <a:cs typeface="Times New Roman"/>
              </a:rPr>
              <a:t>3</a:t>
            </a:r>
            <a:r>
              <a:rPr dirty="0" sz="1000" spc="-150">
                <a:latin typeface="Tahoma"/>
                <a:cs typeface="Tahoma"/>
              </a:rPr>
              <a:t>in</a:t>
            </a:r>
            <a:r>
              <a:rPr dirty="0" baseline="-13888" sz="1500" spc="-225">
                <a:latin typeface="Times New Roman"/>
                <a:cs typeface="Times New Roman"/>
              </a:rPr>
              <a:t>.6</a:t>
            </a:r>
            <a:r>
              <a:rPr dirty="0" sz="1000" spc="-150">
                <a:latin typeface="Tahoma"/>
                <a:cs typeface="Tahoma"/>
              </a:rPr>
              <a:t>a</a:t>
            </a:r>
            <a:r>
              <a:rPr dirty="0" baseline="-13888" sz="1500" spc="-225">
                <a:latin typeface="Times New Roman"/>
                <a:cs typeface="Times New Roman"/>
              </a:rPr>
              <a:t>8</a:t>
            </a:r>
            <a:r>
              <a:rPr dirty="0" sz="1000" spc="-150">
                <a:latin typeface="Tahoma"/>
                <a:cs typeface="Tahoma"/>
              </a:rPr>
              <a:t>l </a:t>
            </a:r>
            <a:r>
              <a:rPr dirty="0" baseline="18518" sz="900" spc="-75">
                <a:latin typeface="Times New Roman"/>
                <a:cs typeface="Times New Roman"/>
              </a:rPr>
              <a:t>2</a:t>
            </a:r>
            <a:r>
              <a:rPr dirty="0" sz="1000" spc="-50">
                <a:latin typeface="Tahoma"/>
                <a:cs typeface="Tahoma"/>
              </a:rPr>
              <a:t>mean </a:t>
            </a:r>
            <a:r>
              <a:rPr dirty="0" sz="1000">
                <a:latin typeface="Tahoma"/>
                <a:cs typeface="Tahoma"/>
              </a:rPr>
              <a:t>is  a linear </a:t>
            </a:r>
            <a:r>
              <a:rPr dirty="0" sz="1000" spc="-5">
                <a:latin typeface="Tahoma"/>
                <a:cs typeface="Tahoma"/>
              </a:rPr>
              <a:t>function of</a:t>
            </a:r>
            <a:r>
              <a:rPr dirty="0" sz="1000" spc="-55">
                <a:latin typeface="Tahoma"/>
                <a:cs typeface="Tahoma"/>
              </a:rPr>
              <a:t> </a:t>
            </a:r>
            <a:r>
              <a:rPr dirty="0" sz="1000">
                <a:latin typeface="Tahoma"/>
                <a:cs typeface="Tahoma"/>
              </a:rPr>
              <a:t>v</a:t>
            </a:r>
            <a:endParaRPr sz="1000">
              <a:latin typeface="Tahoma"/>
              <a:cs typeface="Tahoma"/>
            </a:endParaRPr>
          </a:p>
        </p:txBody>
      </p:sp>
      <p:sp>
        <p:nvSpPr>
          <p:cNvPr id="52" name="object 52"/>
          <p:cNvSpPr/>
          <p:nvPr/>
        </p:nvSpPr>
        <p:spPr>
          <a:xfrm>
            <a:off x="3227070" y="1415796"/>
            <a:ext cx="2449830" cy="680085"/>
          </a:xfrm>
          <a:custGeom>
            <a:avLst/>
            <a:gdLst/>
            <a:ahLst/>
            <a:cxnLst/>
            <a:rect l="l" t="t" r="r" b="b"/>
            <a:pathLst>
              <a:path w="2449829" h="680085">
                <a:moveTo>
                  <a:pt x="2449830" y="0"/>
                </a:moveTo>
                <a:lnTo>
                  <a:pt x="811530" y="0"/>
                </a:lnTo>
                <a:lnTo>
                  <a:pt x="811530" y="377951"/>
                </a:lnTo>
                <a:lnTo>
                  <a:pt x="0" y="679703"/>
                </a:lnTo>
                <a:lnTo>
                  <a:pt x="811530" y="539496"/>
                </a:lnTo>
                <a:lnTo>
                  <a:pt x="2449830" y="539496"/>
                </a:lnTo>
                <a:lnTo>
                  <a:pt x="2449830" y="0"/>
                </a:lnTo>
                <a:close/>
              </a:path>
              <a:path w="2449829" h="680085">
                <a:moveTo>
                  <a:pt x="2449830" y="539496"/>
                </a:moveTo>
                <a:lnTo>
                  <a:pt x="811530" y="539496"/>
                </a:lnTo>
                <a:lnTo>
                  <a:pt x="811530" y="647700"/>
                </a:lnTo>
                <a:lnTo>
                  <a:pt x="2449830" y="647700"/>
                </a:lnTo>
                <a:lnTo>
                  <a:pt x="2449830" y="539496"/>
                </a:lnTo>
                <a:close/>
              </a:path>
            </a:pathLst>
          </a:custGeom>
          <a:solidFill>
            <a:srgbClr val="F6F890"/>
          </a:solidFill>
        </p:spPr>
        <p:txBody>
          <a:bodyPr wrap="square" lIns="0" tIns="0" rIns="0" bIns="0" rtlCol="0"/>
          <a:lstStyle/>
          <a:p/>
        </p:txBody>
      </p:sp>
      <p:sp>
        <p:nvSpPr>
          <p:cNvPr id="53" name="object 53"/>
          <p:cNvSpPr/>
          <p:nvPr/>
        </p:nvSpPr>
        <p:spPr>
          <a:xfrm>
            <a:off x="3227070" y="1415796"/>
            <a:ext cx="2449830" cy="680085"/>
          </a:xfrm>
          <a:custGeom>
            <a:avLst/>
            <a:gdLst/>
            <a:ahLst/>
            <a:cxnLst/>
            <a:rect l="l" t="t" r="r" b="b"/>
            <a:pathLst>
              <a:path w="2449829" h="680085">
                <a:moveTo>
                  <a:pt x="811530" y="0"/>
                </a:moveTo>
                <a:lnTo>
                  <a:pt x="811530" y="377951"/>
                </a:lnTo>
                <a:lnTo>
                  <a:pt x="0" y="679703"/>
                </a:lnTo>
                <a:lnTo>
                  <a:pt x="811530" y="539496"/>
                </a:lnTo>
                <a:lnTo>
                  <a:pt x="811530" y="647700"/>
                </a:lnTo>
                <a:lnTo>
                  <a:pt x="2449830" y="647700"/>
                </a:lnTo>
                <a:lnTo>
                  <a:pt x="2449830" y="0"/>
                </a:lnTo>
                <a:lnTo>
                  <a:pt x="1084326" y="0"/>
                </a:lnTo>
                <a:lnTo>
                  <a:pt x="811530" y="0"/>
                </a:lnTo>
                <a:close/>
              </a:path>
            </a:pathLst>
          </a:custGeom>
          <a:ln w="3175">
            <a:solidFill>
              <a:srgbClr val="000000"/>
            </a:solidFill>
          </a:ln>
        </p:spPr>
        <p:txBody>
          <a:bodyPr wrap="square" lIns="0" tIns="0" rIns="0" bIns="0" rtlCol="0"/>
          <a:lstStyle/>
          <a:p/>
        </p:txBody>
      </p:sp>
      <p:sp>
        <p:nvSpPr>
          <p:cNvPr id="54" name="object 54"/>
          <p:cNvSpPr txBox="1"/>
          <p:nvPr/>
        </p:nvSpPr>
        <p:spPr>
          <a:xfrm>
            <a:off x="3969765" y="1494764"/>
            <a:ext cx="1088390" cy="181610"/>
          </a:xfrm>
          <a:prstGeom prst="rect">
            <a:avLst/>
          </a:prstGeom>
        </p:spPr>
        <p:txBody>
          <a:bodyPr wrap="square" lIns="0" tIns="15875" rIns="0" bIns="0" rtlCol="0" vert="horz">
            <a:spAutoFit/>
          </a:bodyPr>
          <a:lstStyle/>
          <a:p>
            <a:pPr marL="25400">
              <a:lnSpc>
                <a:spcPct val="100000"/>
              </a:lnSpc>
              <a:spcBef>
                <a:spcPts val="125"/>
              </a:spcBef>
            </a:pPr>
            <a:r>
              <a:rPr dirty="0" baseline="5555" sz="1500" spc="-517">
                <a:latin typeface="Symbol"/>
                <a:cs typeface="Symbol"/>
              </a:rPr>
              <a:t>⎝</a:t>
            </a:r>
            <a:r>
              <a:rPr dirty="0" baseline="5555" sz="1500" spc="472">
                <a:latin typeface="Times New Roman"/>
                <a:cs typeface="Times New Roman"/>
              </a:rPr>
              <a:t> </a:t>
            </a:r>
            <a:r>
              <a:rPr dirty="0" sz="1000" spc="-130">
                <a:latin typeface="Tahoma"/>
                <a:cs typeface="Tahoma"/>
              </a:rPr>
              <a:t>N</a:t>
            </a:r>
            <a:r>
              <a:rPr dirty="0" baseline="5555" sz="1500" spc="-195">
                <a:latin typeface="Symbol"/>
                <a:cs typeface="Symbol"/>
              </a:rPr>
              <a:t>⎠</a:t>
            </a:r>
            <a:r>
              <a:rPr dirty="0" sz="1000" spc="-130">
                <a:latin typeface="Tahoma"/>
                <a:cs typeface="Tahoma"/>
              </a:rPr>
              <a:t>ote:</a:t>
            </a:r>
            <a:r>
              <a:rPr dirty="0" sz="1000" spc="-75">
                <a:latin typeface="Tahoma"/>
                <a:cs typeface="Tahoma"/>
              </a:rPr>
              <a:t> </a:t>
            </a:r>
            <a:r>
              <a:rPr dirty="0" baseline="33333" sz="1500" spc="-359">
                <a:latin typeface="Symbol"/>
                <a:cs typeface="Symbol"/>
              </a:rPr>
              <a:t>⎜</a:t>
            </a:r>
            <a:r>
              <a:rPr dirty="0" sz="1000" spc="-240">
                <a:latin typeface="Tahoma"/>
                <a:cs typeface="Tahoma"/>
              </a:rPr>
              <a:t>w</a:t>
            </a:r>
            <a:r>
              <a:rPr dirty="0" baseline="5555" sz="1500" spc="-359">
                <a:latin typeface="Symbol"/>
                <a:cs typeface="Symbol"/>
              </a:rPr>
              <a:t>⎝</a:t>
            </a:r>
            <a:r>
              <a:rPr dirty="0" sz="1000" spc="-240">
                <a:latin typeface="Tahoma"/>
                <a:cs typeface="Tahoma"/>
              </a:rPr>
              <a:t>hen </a:t>
            </a:r>
            <a:r>
              <a:rPr dirty="0" sz="1000" spc="-475">
                <a:latin typeface="Tahoma"/>
                <a:cs typeface="Tahoma"/>
              </a:rPr>
              <a:t>g</a:t>
            </a:r>
            <a:r>
              <a:rPr dirty="0" baseline="5555" sz="1500" spc="-712">
                <a:latin typeface="Symbol"/>
                <a:cs typeface="Symbol"/>
              </a:rPr>
              <a:t>⎠</a:t>
            </a:r>
            <a:r>
              <a:rPr dirty="0" sz="1000" spc="-475">
                <a:latin typeface="Tahoma"/>
                <a:cs typeface="Tahoma"/>
              </a:rPr>
              <a:t>iv</a:t>
            </a:r>
            <a:r>
              <a:rPr dirty="0" baseline="38888" sz="1500" spc="-712">
                <a:latin typeface="Symbol"/>
                <a:cs typeface="Symbol"/>
              </a:rPr>
              <a:t>⎜</a:t>
            </a:r>
            <a:endParaRPr baseline="38888" sz="1500">
              <a:latin typeface="Symbol"/>
              <a:cs typeface="Symbol"/>
            </a:endParaRPr>
          </a:p>
        </p:txBody>
      </p:sp>
      <p:sp>
        <p:nvSpPr>
          <p:cNvPr id="55" name="object 55"/>
          <p:cNvSpPr txBox="1"/>
          <p:nvPr/>
        </p:nvSpPr>
        <p:spPr>
          <a:xfrm>
            <a:off x="4969770" y="1499343"/>
            <a:ext cx="931544" cy="181610"/>
          </a:xfrm>
          <a:prstGeom prst="rect">
            <a:avLst/>
          </a:prstGeom>
        </p:spPr>
        <p:txBody>
          <a:bodyPr wrap="square" lIns="0" tIns="15875" rIns="0" bIns="0" rtlCol="0" vert="horz">
            <a:spAutoFit/>
          </a:bodyPr>
          <a:lstStyle/>
          <a:p>
            <a:pPr>
              <a:lnSpc>
                <a:spcPct val="100000"/>
              </a:lnSpc>
              <a:spcBef>
                <a:spcPts val="125"/>
              </a:spcBef>
              <a:tabLst>
                <a:tab pos="868044" algn="l"/>
              </a:tabLst>
            </a:pPr>
            <a:r>
              <a:rPr dirty="0" baseline="5555" sz="1500" spc="-1087">
                <a:latin typeface="Symbol"/>
                <a:cs typeface="Symbol"/>
              </a:rPr>
              <a:t>⎝</a:t>
            </a:r>
            <a:r>
              <a:rPr dirty="0" baseline="2777" sz="1500">
                <a:latin typeface="Tahoma"/>
                <a:cs typeface="Tahoma"/>
              </a:rPr>
              <a:t>en</a:t>
            </a:r>
            <a:r>
              <a:rPr dirty="0" baseline="2777" sz="1500">
                <a:latin typeface="Tahoma"/>
                <a:cs typeface="Tahoma"/>
              </a:rPr>
              <a:t> </a:t>
            </a:r>
            <a:r>
              <a:rPr dirty="0" baseline="2777" sz="1500" spc="-7">
                <a:latin typeface="Tahoma"/>
                <a:cs typeface="Tahoma"/>
              </a:rPr>
              <a:t>valu</a:t>
            </a:r>
            <a:r>
              <a:rPr dirty="0" baseline="2777" sz="1500">
                <a:latin typeface="Tahoma"/>
                <a:cs typeface="Tahoma"/>
              </a:rPr>
              <a:t>e</a:t>
            </a:r>
            <a:r>
              <a:rPr dirty="0" baseline="2777" sz="1500" spc="-7">
                <a:latin typeface="Tahoma"/>
                <a:cs typeface="Tahoma"/>
              </a:rPr>
              <a:t> </a:t>
            </a:r>
            <a:r>
              <a:rPr dirty="0" baseline="2777" sz="1500" spc="-7">
                <a:latin typeface="Tahoma"/>
                <a:cs typeface="Tahoma"/>
              </a:rPr>
              <a:t>o</a:t>
            </a:r>
            <a:r>
              <a:rPr dirty="0" baseline="2777" sz="1500">
                <a:latin typeface="Tahoma"/>
                <a:cs typeface="Tahoma"/>
              </a:rPr>
              <a:t>f</a:t>
            </a:r>
            <a:r>
              <a:rPr dirty="0" baseline="2777" sz="1500">
                <a:latin typeface="Tahoma"/>
                <a:cs typeface="Tahoma"/>
              </a:rPr>
              <a:t>	</a:t>
            </a:r>
            <a:r>
              <a:rPr dirty="0" sz="1000" spc="-555">
                <a:latin typeface="Symbol"/>
                <a:cs typeface="Symbol"/>
              </a:rPr>
              <a:t>⎠</a:t>
            </a:r>
            <a:endParaRPr sz="1000">
              <a:latin typeface="Symbol"/>
              <a:cs typeface="Symbol"/>
            </a:endParaRPr>
          </a:p>
        </p:txBody>
      </p:sp>
      <p:sp>
        <p:nvSpPr>
          <p:cNvPr id="56" name="object 56"/>
          <p:cNvSpPr txBox="1"/>
          <p:nvPr/>
        </p:nvSpPr>
        <p:spPr>
          <a:xfrm>
            <a:off x="4209036" y="1572010"/>
            <a:ext cx="1470025" cy="271145"/>
          </a:xfrm>
          <a:prstGeom prst="rect">
            <a:avLst/>
          </a:prstGeom>
        </p:spPr>
        <p:txBody>
          <a:bodyPr wrap="square" lIns="0" tIns="13970" rIns="0" bIns="0" rtlCol="0" vert="horz">
            <a:spAutoFit/>
          </a:bodyPr>
          <a:lstStyle/>
          <a:p>
            <a:pPr marL="25400">
              <a:lnSpc>
                <a:spcPct val="100000"/>
              </a:lnSpc>
              <a:spcBef>
                <a:spcPts val="110"/>
              </a:spcBef>
            </a:pPr>
            <a:r>
              <a:rPr dirty="0" sz="1000" spc="-130">
                <a:latin typeface="Tahoma"/>
                <a:cs typeface="Tahoma"/>
              </a:rPr>
              <a:t>v</a:t>
            </a:r>
            <a:r>
              <a:rPr dirty="0" baseline="-27777" sz="1500" spc="-195" i="1">
                <a:latin typeface="Times New Roman"/>
                <a:cs typeface="Times New Roman"/>
              </a:rPr>
              <a:t>w</a:t>
            </a:r>
            <a:r>
              <a:rPr dirty="0" sz="1000" spc="-130">
                <a:latin typeface="Tahoma"/>
                <a:cs typeface="Tahoma"/>
              </a:rPr>
              <a:t>i</a:t>
            </a:r>
            <a:r>
              <a:rPr dirty="0" baseline="-27777" sz="1500" spc="-195">
                <a:latin typeface="Times New Roman"/>
                <a:cs typeface="Times New Roman"/>
              </a:rPr>
              <a:t>|</a:t>
            </a:r>
            <a:r>
              <a:rPr dirty="0" sz="1000" spc="-130">
                <a:latin typeface="Tahoma"/>
                <a:cs typeface="Tahoma"/>
              </a:rPr>
              <a:t>s</a:t>
            </a:r>
            <a:r>
              <a:rPr dirty="0" baseline="-27777" sz="1500" spc="-195" i="1">
                <a:latin typeface="Times New Roman"/>
                <a:cs typeface="Times New Roman"/>
              </a:rPr>
              <a:t>y</a:t>
            </a:r>
            <a:r>
              <a:rPr dirty="0" sz="1000" spc="-130">
                <a:latin typeface="Symbol"/>
                <a:cs typeface="Symbol"/>
              </a:rPr>
              <a:t></a:t>
            </a:r>
            <a:r>
              <a:rPr dirty="0" baseline="-27777" sz="1500" spc="-195">
                <a:latin typeface="Times New Roman"/>
                <a:cs typeface="Times New Roman"/>
              </a:rPr>
              <a:t>~</a:t>
            </a:r>
            <a:r>
              <a:rPr dirty="0" baseline="-21367" sz="975" spc="-195">
                <a:latin typeface="Tahoma"/>
                <a:cs typeface="Tahoma"/>
              </a:rPr>
              <a:t>v</a:t>
            </a:r>
            <a:r>
              <a:rPr dirty="0" sz="1000" spc="-130">
                <a:latin typeface="Tahoma"/>
                <a:cs typeface="Tahoma"/>
              </a:rPr>
              <a:t>, </a:t>
            </a:r>
            <a:r>
              <a:rPr dirty="0" baseline="-27777" sz="1500" spc="-412">
                <a:latin typeface="Times New Roman"/>
                <a:cs typeface="Times New Roman"/>
              </a:rPr>
              <a:t>N</a:t>
            </a:r>
            <a:r>
              <a:rPr dirty="0" sz="1000" spc="-275">
                <a:latin typeface="Tahoma"/>
                <a:cs typeface="Tahoma"/>
              </a:rPr>
              <a:t>th</a:t>
            </a:r>
            <a:r>
              <a:rPr dirty="0" baseline="-15625" sz="2400" spc="-412">
                <a:latin typeface="Symbol"/>
                <a:cs typeface="Symbol"/>
              </a:rPr>
              <a:t></a:t>
            </a:r>
            <a:r>
              <a:rPr dirty="0" baseline="-27777" sz="1500" spc="-412" b="1">
                <a:latin typeface="Times New Roman"/>
                <a:cs typeface="Times New Roman"/>
              </a:rPr>
              <a:t>μ</a:t>
            </a:r>
            <a:r>
              <a:rPr dirty="0" sz="1000" spc="-275">
                <a:latin typeface="Tahoma"/>
                <a:cs typeface="Tahoma"/>
              </a:rPr>
              <a:t>e</a:t>
            </a:r>
            <a:r>
              <a:rPr dirty="0" sz="1000" spc="-270">
                <a:latin typeface="Tahoma"/>
                <a:cs typeface="Tahoma"/>
              </a:rPr>
              <a:t> </a:t>
            </a:r>
            <a:r>
              <a:rPr dirty="0" sz="1000" spc="-140">
                <a:latin typeface="Tahoma"/>
                <a:cs typeface="Tahoma"/>
              </a:rPr>
              <a:t>co</a:t>
            </a:r>
            <a:r>
              <a:rPr dirty="0" baseline="-27777" sz="1500" spc="-209">
                <a:latin typeface="Times New Roman"/>
                <a:cs typeface="Times New Roman"/>
              </a:rPr>
              <a:t>,</a:t>
            </a:r>
            <a:r>
              <a:rPr dirty="0" sz="1000" spc="-140">
                <a:latin typeface="Tahoma"/>
                <a:cs typeface="Tahoma"/>
              </a:rPr>
              <a:t>n</a:t>
            </a:r>
            <a:r>
              <a:rPr dirty="0" baseline="-27777" sz="1500" spc="-209" b="1">
                <a:latin typeface="Times New Roman"/>
                <a:cs typeface="Times New Roman"/>
              </a:rPr>
              <a:t>Σ</a:t>
            </a:r>
            <a:r>
              <a:rPr dirty="0" sz="1000" spc="-140">
                <a:latin typeface="Tahoma"/>
                <a:cs typeface="Tahoma"/>
              </a:rPr>
              <a:t>ditio</a:t>
            </a:r>
            <a:r>
              <a:rPr dirty="0" baseline="-15625" sz="2400" spc="-209">
                <a:latin typeface="Symbol"/>
                <a:cs typeface="Symbol"/>
              </a:rPr>
              <a:t></a:t>
            </a:r>
            <a:r>
              <a:rPr dirty="0" sz="1000" spc="-140">
                <a:latin typeface="Tahoma"/>
                <a:cs typeface="Tahoma"/>
              </a:rPr>
              <a:t>n</a:t>
            </a:r>
            <a:r>
              <a:rPr dirty="0" baseline="-27777" sz="1500" spc="-209">
                <a:latin typeface="Times New Roman"/>
                <a:cs typeface="Times New Roman"/>
              </a:rPr>
              <a:t>w</a:t>
            </a:r>
            <a:r>
              <a:rPr dirty="0" sz="1000" spc="-140">
                <a:latin typeface="Tahoma"/>
                <a:cs typeface="Tahoma"/>
              </a:rPr>
              <a:t>a</a:t>
            </a:r>
            <a:r>
              <a:rPr dirty="0" baseline="-27777" sz="1500" spc="-209">
                <a:latin typeface="Times New Roman"/>
                <a:cs typeface="Times New Roman"/>
              </a:rPr>
              <a:t>h</a:t>
            </a:r>
            <a:r>
              <a:rPr dirty="0" sz="1000" spc="-140">
                <a:latin typeface="Tahoma"/>
                <a:cs typeface="Tahoma"/>
              </a:rPr>
              <a:t>l</a:t>
            </a:r>
            <a:r>
              <a:rPr dirty="0" baseline="-27777" sz="1500" spc="-209">
                <a:latin typeface="Times New Roman"/>
                <a:cs typeface="Times New Roman"/>
              </a:rPr>
              <a:t>ere</a:t>
            </a:r>
            <a:endParaRPr baseline="-27777" sz="1500">
              <a:latin typeface="Times New Roman"/>
              <a:cs typeface="Times New Roman"/>
            </a:endParaRPr>
          </a:p>
        </p:txBody>
      </p:sp>
      <p:sp>
        <p:nvSpPr>
          <p:cNvPr id="57" name="object 57"/>
          <p:cNvSpPr txBox="1"/>
          <p:nvPr/>
        </p:nvSpPr>
        <p:spPr>
          <a:xfrm>
            <a:off x="4404867" y="1801429"/>
            <a:ext cx="873125" cy="178435"/>
          </a:xfrm>
          <a:prstGeom prst="rect">
            <a:avLst/>
          </a:prstGeom>
        </p:spPr>
        <p:txBody>
          <a:bodyPr wrap="square" lIns="0" tIns="12700" rIns="0" bIns="0" rtlCol="0" vert="horz">
            <a:spAutoFit/>
          </a:bodyPr>
          <a:lstStyle/>
          <a:p>
            <a:pPr marL="25400">
              <a:lnSpc>
                <a:spcPct val="100000"/>
              </a:lnSpc>
              <a:spcBef>
                <a:spcPts val="100"/>
              </a:spcBef>
            </a:pPr>
            <a:r>
              <a:rPr dirty="0" sz="1000" spc="-5">
                <a:latin typeface="Tahoma"/>
                <a:cs typeface="Tahoma"/>
              </a:rPr>
              <a:t>mean </a:t>
            </a:r>
            <a:r>
              <a:rPr dirty="0" sz="1000" spc="-80">
                <a:latin typeface="Tahoma"/>
                <a:cs typeface="Tahoma"/>
              </a:rPr>
              <a:t>of</a:t>
            </a:r>
            <a:r>
              <a:rPr dirty="0" baseline="41666" sz="900" spc="-120" i="1">
                <a:latin typeface="Times New Roman"/>
                <a:cs typeface="Times New Roman"/>
              </a:rPr>
              <a:t>w</a:t>
            </a:r>
            <a:r>
              <a:rPr dirty="0" baseline="41666" sz="900" spc="-120">
                <a:latin typeface="Times New Roman"/>
                <a:cs typeface="Times New Roman"/>
              </a:rPr>
              <a:t>| </a:t>
            </a:r>
            <a:r>
              <a:rPr dirty="0" baseline="41666" sz="900" spc="-187" i="1">
                <a:latin typeface="Times New Roman"/>
                <a:cs typeface="Times New Roman"/>
              </a:rPr>
              <a:t>y</a:t>
            </a:r>
            <a:r>
              <a:rPr dirty="0" sz="1000" spc="-125">
                <a:latin typeface="Tahoma"/>
                <a:cs typeface="Tahoma"/>
              </a:rPr>
              <a:t>u</a:t>
            </a:r>
            <a:r>
              <a:rPr dirty="0" sz="1000" spc="-45">
                <a:latin typeface="Tahoma"/>
                <a:cs typeface="Tahoma"/>
              </a:rPr>
              <a:t> </a:t>
            </a:r>
            <a:r>
              <a:rPr dirty="0" sz="1000" spc="-114">
                <a:latin typeface="Tahoma"/>
                <a:cs typeface="Tahoma"/>
              </a:rPr>
              <a:t>is</a:t>
            </a:r>
            <a:r>
              <a:rPr dirty="0" baseline="41666" sz="900" spc="-172" i="1">
                <a:latin typeface="Times New Roman"/>
                <a:cs typeface="Times New Roman"/>
              </a:rPr>
              <a:t>w</a:t>
            </a:r>
            <a:r>
              <a:rPr dirty="0" sz="1000" spc="-114">
                <a:latin typeface="Symbol"/>
                <a:cs typeface="Symbol"/>
              </a:rPr>
              <a:t></a:t>
            </a:r>
            <a:r>
              <a:rPr dirty="0" baseline="41666" sz="900" spc="-172">
                <a:latin typeface="Times New Roman"/>
                <a:cs typeface="Times New Roman"/>
              </a:rPr>
              <a:t>| </a:t>
            </a:r>
            <a:r>
              <a:rPr dirty="0" baseline="41666" sz="900" i="1">
                <a:latin typeface="Times New Roman"/>
                <a:cs typeface="Times New Roman"/>
              </a:rPr>
              <a:t>y</a:t>
            </a:r>
            <a:endParaRPr baseline="41666" sz="900">
              <a:latin typeface="Times New Roman"/>
              <a:cs typeface="Times New Roman"/>
            </a:endParaRPr>
          </a:p>
        </p:txBody>
      </p:sp>
      <p:sp>
        <p:nvSpPr>
          <p:cNvPr id="58" name="object 58"/>
          <p:cNvSpPr txBox="1"/>
          <p:nvPr/>
        </p:nvSpPr>
        <p:spPr>
          <a:xfrm>
            <a:off x="5237988" y="1878584"/>
            <a:ext cx="59055" cy="124460"/>
          </a:xfrm>
          <a:prstGeom prst="rect">
            <a:avLst/>
          </a:prstGeom>
        </p:spPr>
        <p:txBody>
          <a:bodyPr wrap="square" lIns="0" tIns="12065" rIns="0" bIns="0" rtlCol="0" vert="horz">
            <a:spAutoFit/>
          </a:bodyPr>
          <a:lstStyle/>
          <a:p>
            <a:pPr>
              <a:lnSpc>
                <a:spcPct val="100000"/>
              </a:lnSpc>
              <a:spcBef>
                <a:spcPts val="95"/>
              </a:spcBef>
            </a:pPr>
            <a:r>
              <a:rPr dirty="0" sz="650" spc="-5">
                <a:latin typeface="Tahoma"/>
                <a:cs typeface="Tahoma"/>
              </a:rPr>
              <a:t>u</a:t>
            </a:r>
            <a:endParaRPr sz="650">
              <a:latin typeface="Tahoma"/>
              <a:cs typeface="Tahoma"/>
            </a:endParaRPr>
          </a:p>
        </p:txBody>
      </p:sp>
      <p:sp>
        <p:nvSpPr>
          <p:cNvPr id="59" name="object 59"/>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60" name="object 60"/>
          <p:cNvSpPr txBox="1"/>
          <p:nvPr/>
        </p:nvSpPr>
        <p:spPr>
          <a:xfrm>
            <a:off x="5926835" y="8726678"/>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48</a:t>
            </a:r>
            <a:endParaRPr sz="450">
              <a:latin typeface="Tahoma"/>
              <a:cs typeface="Tahoma"/>
            </a:endParaRPr>
          </a:p>
        </p:txBody>
      </p:sp>
      <p:sp>
        <p:nvSpPr>
          <p:cNvPr id="61" name="object 61"/>
          <p:cNvSpPr txBox="1"/>
          <p:nvPr/>
        </p:nvSpPr>
        <p:spPr>
          <a:xfrm>
            <a:off x="1804416" y="5571236"/>
            <a:ext cx="2270125" cy="696595"/>
          </a:xfrm>
          <a:prstGeom prst="rect">
            <a:avLst/>
          </a:prstGeom>
        </p:spPr>
        <p:txBody>
          <a:bodyPr wrap="square" lIns="0" tIns="12700" rIns="0" bIns="0" rtlCol="0" vert="horz">
            <a:spAutoFit/>
          </a:bodyPr>
          <a:lstStyle/>
          <a:p>
            <a:pPr marL="526415" marR="5080" indent="-527050">
              <a:lnSpc>
                <a:spcPct val="100000"/>
              </a:lnSpc>
              <a:spcBef>
                <a:spcPts val="100"/>
              </a:spcBef>
            </a:pPr>
            <a:r>
              <a:rPr dirty="0" sz="2200" spc="-5">
                <a:solidFill>
                  <a:srgbClr val="006500"/>
                </a:solidFill>
                <a:latin typeface="Tahoma"/>
                <a:cs typeface="Tahoma"/>
              </a:rPr>
              <a:t>Gaussians and</a:t>
            </a:r>
            <a:r>
              <a:rPr dirty="0" sz="2200" spc="-75">
                <a:solidFill>
                  <a:srgbClr val="006500"/>
                </a:solidFill>
                <a:latin typeface="Tahoma"/>
                <a:cs typeface="Tahoma"/>
              </a:rPr>
              <a:t> </a:t>
            </a:r>
            <a:r>
              <a:rPr dirty="0" sz="2200" spc="-5">
                <a:solidFill>
                  <a:srgbClr val="006500"/>
                </a:solidFill>
                <a:latin typeface="Tahoma"/>
                <a:cs typeface="Tahoma"/>
              </a:rPr>
              <a:t>the  chain</a:t>
            </a:r>
            <a:r>
              <a:rPr dirty="0" sz="2200" spc="-20">
                <a:solidFill>
                  <a:srgbClr val="006500"/>
                </a:solidFill>
                <a:latin typeface="Tahoma"/>
                <a:cs typeface="Tahoma"/>
              </a:rPr>
              <a:t> </a:t>
            </a:r>
            <a:r>
              <a:rPr dirty="0" sz="2200" spc="-5">
                <a:solidFill>
                  <a:srgbClr val="006500"/>
                </a:solidFill>
                <a:latin typeface="Tahoma"/>
                <a:cs typeface="Tahoma"/>
              </a:rPr>
              <a:t>rule</a:t>
            </a:r>
            <a:endParaRPr sz="2200">
              <a:latin typeface="Tahoma"/>
              <a:cs typeface="Tahoma"/>
            </a:endParaRPr>
          </a:p>
        </p:txBody>
      </p:sp>
      <p:sp>
        <p:nvSpPr>
          <p:cNvPr id="62" name="object 62"/>
          <p:cNvSpPr txBox="1"/>
          <p:nvPr/>
        </p:nvSpPr>
        <p:spPr>
          <a:xfrm>
            <a:off x="4577334" y="7386270"/>
            <a:ext cx="72390" cy="211454"/>
          </a:xfrm>
          <a:prstGeom prst="rect">
            <a:avLst/>
          </a:prstGeom>
        </p:spPr>
        <p:txBody>
          <a:bodyPr wrap="square" lIns="0" tIns="14604" rIns="0" bIns="0" rtlCol="0" vert="horz">
            <a:spAutoFit/>
          </a:bodyPr>
          <a:lstStyle/>
          <a:p>
            <a:pPr>
              <a:lnSpc>
                <a:spcPct val="100000"/>
              </a:lnSpc>
              <a:spcBef>
                <a:spcPts val="114"/>
              </a:spcBef>
            </a:pPr>
            <a:r>
              <a:rPr dirty="0" sz="1200" spc="-425">
                <a:latin typeface="Symbol"/>
                <a:cs typeface="Symbol"/>
              </a:rPr>
              <a:t>⎞</a:t>
            </a:r>
            <a:endParaRPr sz="1200">
              <a:latin typeface="Symbol"/>
              <a:cs typeface="Symbol"/>
            </a:endParaRPr>
          </a:p>
        </p:txBody>
      </p:sp>
      <p:sp>
        <p:nvSpPr>
          <p:cNvPr id="63" name="object 63"/>
          <p:cNvSpPr txBox="1"/>
          <p:nvPr/>
        </p:nvSpPr>
        <p:spPr>
          <a:xfrm>
            <a:off x="4437629" y="7433523"/>
            <a:ext cx="237490" cy="211454"/>
          </a:xfrm>
          <a:prstGeom prst="rect">
            <a:avLst/>
          </a:prstGeom>
        </p:spPr>
        <p:txBody>
          <a:bodyPr wrap="square" lIns="0" tIns="14604" rIns="0" bIns="0" rtlCol="0" vert="horz">
            <a:spAutoFit/>
          </a:bodyPr>
          <a:lstStyle/>
          <a:p>
            <a:pPr marL="25400">
              <a:lnSpc>
                <a:spcPct val="100000"/>
              </a:lnSpc>
              <a:spcBef>
                <a:spcPts val="114"/>
              </a:spcBef>
            </a:pPr>
            <a:r>
              <a:rPr dirty="0" sz="700" i="1">
                <a:latin typeface="Times New Roman"/>
                <a:cs typeface="Times New Roman"/>
              </a:rPr>
              <a:t>vv</a:t>
            </a:r>
            <a:r>
              <a:rPr dirty="0" sz="700" spc="20" i="1">
                <a:latin typeface="Times New Roman"/>
                <a:cs typeface="Times New Roman"/>
              </a:rPr>
              <a:t> </a:t>
            </a:r>
            <a:r>
              <a:rPr dirty="0" baseline="-18518" sz="1800" spc="-727">
                <a:latin typeface="Symbol"/>
                <a:cs typeface="Symbol"/>
              </a:rPr>
              <a:t>⎟</a:t>
            </a:r>
            <a:endParaRPr baseline="-18518" sz="1800">
              <a:latin typeface="Symbol"/>
              <a:cs typeface="Symbol"/>
            </a:endParaRPr>
          </a:p>
        </p:txBody>
      </p:sp>
      <p:sp>
        <p:nvSpPr>
          <p:cNvPr id="64" name="object 64"/>
          <p:cNvSpPr txBox="1"/>
          <p:nvPr/>
        </p:nvSpPr>
        <p:spPr>
          <a:xfrm>
            <a:off x="4291584" y="7626309"/>
            <a:ext cx="114300" cy="211454"/>
          </a:xfrm>
          <a:prstGeom prst="rect">
            <a:avLst/>
          </a:prstGeom>
        </p:spPr>
        <p:txBody>
          <a:bodyPr wrap="square" lIns="0" tIns="14604" rIns="0" bIns="0" rtlCol="0" vert="horz">
            <a:spAutoFit/>
          </a:bodyPr>
          <a:lstStyle/>
          <a:p>
            <a:pPr>
              <a:lnSpc>
                <a:spcPct val="100000"/>
              </a:lnSpc>
              <a:spcBef>
                <a:spcPts val="114"/>
              </a:spcBef>
            </a:pPr>
            <a:r>
              <a:rPr dirty="0" sz="1200" spc="10" b="1">
                <a:latin typeface="Times New Roman"/>
                <a:cs typeface="Times New Roman"/>
              </a:rPr>
              <a:t>Σ</a:t>
            </a:r>
            <a:endParaRPr sz="1200">
              <a:latin typeface="Times New Roman"/>
              <a:cs typeface="Times New Roman"/>
            </a:endParaRPr>
          </a:p>
        </p:txBody>
      </p:sp>
      <p:sp>
        <p:nvSpPr>
          <p:cNvPr id="65" name="object 65"/>
          <p:cNvSpPr txBox="1"/>
          <p:nvPr/>
        </p:nvSpPr>
        <p:spPr>
          <a:xfrm>
            <a:off x="3716785" y="7556964"/>
            <a:ext cx="170180" cy="211454"/>
          </a:xfrm>
          <a:prstGeom prst="rect">
            <a:avLst/>
          </a:prstGeom>
        </p:spPr>
        <p:txBody>
          <a:bodyPr wrap="square" lIns="0" tIns="14604" rIns="0" bIns="0" rtlCol="0" vert="horz">
            <a:spAutoFit/>
          </a:bodyPr>
          <a:lstStyle/>
          <a:p>
            <a:pPr marL="25400">
              <a:lnSpc>
                <a:spcPct val="100000"/>
              </a:lnSpc>
              <a:spcBef>
                <a:spcPts val="114"/>
              </a:spcBef>
            </a:pPr>
            <a:r>
              <a:rPr dirty="0" baseline="-25462" sz="1800" spc="30">
                <a:latin typeface="Times New Roman"/>
                <a:cs typeface="Times New Roman"/>
              </a:rPr>
              <a:t>)</a:t>
            </a:r>
            <a:r>
              <a:rPr dirty="0" sz="700" spc="20" i="1">
                <a:latin typeface="Times New Roman"/>
                <a:cs typeface="Times New Roman"/>
              </a:rPr>
              <a:t>T</a:t>
            </a:r>
            <a:endParaRPr sz="700">
              <a:latin typeface="Times New Roman"/>
              <a:cs typeface="Times New Roman"/>
            </a:endParaRPr>
          </a:p>
        </p:txBody>
      </p:sp>
      <p:sp>
        <p:nvSpPr>
          <p:cNvPr id="66" name="object 66"/>
          <p:cNvSpPr txBox="1"/>
          <p:nvPr/>
        </p:nvSpPr>
        <p:spPr>
          <a:xfrm>
            <a:off x="3347465" y="7626294"/>
            <a:ext cx="291465" cy="211454"/>
          </a:xfrm>
          <a:prstGeom prst="rect">
            <a:avLst/>
          </a:prstGeom>
        </p:spPr>
        <p:txBody>
          <a:bodyPr wrap="square" lIns="0" tIns="14604" rIns="0" bIns="0" rtlCol="0" vert="horz">
            <a:spAutoFit/>
          </a:bodyPr>
          <a:lstStyle/>
          <a:p>
            <a:pPr>
              <a:lnSpc>
                <a:spcPct val="100000"/>
              </a:lnSpc>
              <a:spcBef>
                <a:spcPts val="114"/>
              </a:spcBef>
            </a:pPr>
            <a:r>
              <a:rPr dirty="0" sz="1200" spc="75">
                <a:latin typeface="Times New Roman"/>
                <a:cs typeface="Times New Roman"/>
              </a:rPr>
              <a:t>(</a:t>
            </a:r>
            <a:r>
              <a:rPr dirty="0" sz="1200" spc="45" b="1">
                <a:latin typeface="Times New Roman"/>
                <a:cs typeface="Times New Roman"/>
              </a:rPr>
              <a:t>A</a:t>
            </a:r>
            <a:r>
              <a:rPr dirty="0" sz="1200" spc="10" b="1">
                <a:latin typeface="Times New Roman"/>
                <a:cs typeface="Times New Roman"/>
              </a:rPr>
              <a:t>Σ</a:t>
            </a:r>
            <a:endParaRPr sz="1200">
              <a:latin typeface="Times New Roman"/>
              <a:cs typeface="Times New Roman"/>
            </a:endParaRPr>
          </a:p>
        </p:txBody>
      </p:sp>
      <p:sp>
        <p:nvSpPr>
          <p:cNvPr id="67" name="object 67"/>
          <p:cNvSpPr txBox="1"/>
          <p:nvPr/>
        </p:nvSpPr>
        <p:spPr>
          <a:xfrm>
            <a:off x="3385555" y="7497992"/>
            <a:ext cx="683260" cy="133985"/>
          </a:xfrm>
          <a:prstGeom prst="rect">
            <a:avLst/>
          </a:prstGeom>
        </p:spPr>
        <p:txBody>
          <a:bodyPr wrap="square" lIns="0" tIns="13970" rIns="0" bIns="0" rtlCol="0" vert="horz">
            <a:spAutoFit/>
          </a:bodyPr>
          <a:lstStyle/>
          <a:p>
            <a:pPr>
              <a:lnSpc>
                <a:spcPct val="100000"/>
              </a:lnSpc>
              <a:spcBef>
                <a:spcPts val="110"/>
              </a:spcBef>
              <a:tabLst>
                <a:tab pos="560705" algn="l"/>
              </a:tabLst>
            </a:pPr>
            <a:r>
              <a:rPr dirty="0" sz="700" i="1">
                <a:latin typeface="Times New Roman"/>
                <a:cs typeface="Times New Roman"/>
              </a:rPr>
              <a:t>vv</a:t>
            </a:r>
            <a:r>
              <a:rPr dirty="0" sz="700" i="1">
                <a:latin typeface="Times New Roman"/>
                <a:cs typeface="Times New Roman"/>
              </a:rPr>
              <a:t>	</a:t>
            </a:r>
            <a:r>
              <a:rPr dirty="0" sz="700" spc="45" i="1">
                <a:latin typeface="Times New Roman"/>
                <a:cs typeface="Times New Roman"/>
              </a:rPr>
              <a:t>u</a:t>
            </a:r>
            <a:r>
              <a:rPr dirty="0" sz="700" spc="5">
                <a:latin typeface="Times New Roman"/>
                <a:cs typeface="Times New Roman"/>
              </a:rPr>
              <a:t>|</a:t>
            </a:r>
            <a:r>
              <a:rPr dirty="0" sz="700" i="1">
                <a:latin typeface="Times New Roman"/>
                <a:cs typeface="Times New Roman"/>
              </a:rPr>
              <a:t>v</a:t>
            </a:r>
            <a:endParaRPr sz="700">
              <a:latin typeface="Times New Roman"/>
              <a:cs typeface="Times New Roman"/>
            </a:endParaRPr>
          </a:p>
        </p:txBody>
      </p:sp>
      <p:sp>
        <p:nvSpPr>
          <p:cNvPr id="68" name="object 68"/>
          <p:cNvSpPr txBox="1"/>
          <p:nvPr/>
        </p:nvSpPr>
        <p:spPr>
          <a:xfrm>
            <a:off x="5633210" y="5807324"/>
            <a:ext cx="337820" cy="368935"/>
          </a:xfrm>
          <a:prstGeom prst="rect">
            <a:avLst/>
          </a:prstGeom>
        </p:spPr>
        <p:txBody>
          <a:bodyPr wrap="square" lIns="0" tIns="13970" rIns="0" bIns="0" rtlCol="0" vert="horz">
            <a:spAutoFit/>
          </a:bodyPr>
          <a:lstStyle/>
          <a:p>
            <a:pPr marL="25400">
              <a:lnSpc>
                <a:spcPts val="1345"/>
              </a:lnSpc>
              <a:spcBef>
                <a:spcPts val="110"/>
              </a:spcBef>
              <a:tabLst>
                <a:tab pos="240029" algn="l"/>
              </a:tabLst>
            </a:pPr>
            <a:r>
              <a:rPr dirty="0" sz="1200" spc="-425">
                <a:latin typeface="Symbol"/>
                <a:cs typeface="Symbol"/>
              </a:rPr>
              <a:t>⎜</a:t>
            </a:r>
            <a:r>
              <a:rPr dirty="0" sz="1200" spc="-425">
                <a:latin typeface="Times New Roman"/>
                <a:cs typeface="Times New Roman"/>
              </a:rPr>
              <a:t>	</a:t>
            </a:r>
            <a:r>
              <a:rPr dirty="0" sz="1200" spc="-484">
                <a:latin typeface="Symbol"/>
                <a:cs typeface="Symbol"/>
              </a:rPr>
              <a:t>⎟</a:t>
            </a:r>
            <a:endParaRPr sz="1200">
              <a:latin typeface="Symbol"/>
              <a:cs typeface="Symbol"/>
            </a:endParaRPr>
          </a:p>
          <a:p>
            <a:pPr marL="25400">
              <a:lnSpc>
                <a:spcPts val="1345"/>
              </a:lnSpc>
            </a:pPr>
            <a:r>
              <a:rPr dirty="0" sz="1200" spc="-425">
                <a:latin typeface="Symbol"/>
                <a:cs typeface="Symbol"/>
              </a:rPr>
              <a:t>⎝</a:t>
            </a:r>
            <a:r>
              <a:rPr dirty="0" sz="1200" spc="-180">
                <a:latin typeface="Times New Roman"/>
                <a:cs typeface="Times New Roman"/>
              </a:rPr>
              <a:t> </a:t>
            </a:r>
            <a:r>
              <a:rPr dirty="0" baseline="13888" sz="1800" spc="7" b="1">
                <a:latin typeface="Times New Roman"/>
                <a:cs typeface="Times New Roman"/>
              </a:rPr>
              <a:t>V</a:t>
            </a:r>
            <a:r>
              <a:rPr dirty="0" baseline="13888" sz="1800" spc="-247" b="1">
                <a:latin typeface="Times New Roman"/>
                <a:cs typeface="Times New Roman"/>
              </a:rPr>
              <a:t> </a:t>
            </a:r>
            <a:r>
              <a:rPr dirty="0" sz="1200" spc="-795">
                <a:latin typeface="Symbol"/>
                <a:cs typeface="Symbol"/>
              </a:rPr>
              <a:t>⎠</a:t>
            </a:r>
            <a:endParaRPr sz="1200">
              <a:latin typeface="Symbol"/>
              <a:cs typeface="Symbol"/>
            </a:endParaRPr>
          </a:p>
        </p:txBody>
      </p:sp>
      <p:sp>
        <p:nvSpPr>
          <p:cNvPr id="69" name="object 69"/>
          <p:cNvSpPr txBox="1"/>
          <p:nvPr/>
        </p:nvSpPr>
        <p:spPr>
          <a:xfrm>
            <a:off x="5658610" y="5709016"/>
            <a:ext cx="287020" cy="210820"/>
          </a:xfrm>
          <a:prstGeom prst="rect">
            <a:avLst/>
          </a:prstGeom>
        </p:spPr>
        <p:txBody>
          <a:bodyPr wrap="square" lIns="0" tIns="13970" rIns="0" bIns="0" rtlCol="0" vert="horz">
            <a:spAutoFit/>
          </a:bodyPr>
          <a:lstStyle/>
          <a:p>
            <a:pPr>
              <a:lnSpc>
                <a:spcPct val="100000"/>
              </a:lnSpc>
              <a:spcBef>
                <a:spcPts val="110"/>
              </a:spcBef>
            </a:pPr>
            <a:r>
              <a:rPr dirty="0" sz="1200" spc="-425">
                <a:latin typeface="Symbol"/>
                <a:cs typeface="Symbol"/>
              </a:rPr>
              <a:t>⎛</a:t>
            </a:r>
            <a:r>
              <a:rPr dirty="0" sz="1200" spc="-165">
                <a:latin typeface="Times New Roman"/>
                <a:cs typeface="Times New Roman"/>
              </a:rPr>
              <a:t> </a:t>
            </a:r>
            <a:r>
              <a:rPr dirty="0" baseline="4629" sz="1800" spc="7" b="1">
                <a:latin typeface="Times New Roman"/>
                <a:cs typeface="Times New Roman"/>
              </a:rPr>
              <a:t>U</a:t>
            </a:r>
            <a:r>
              <a:rPr dirty="0" baseline="4629" sz="1800" spc="-262" b="1">
                <a:latin typeface="Times New Roman"/>
                <a:cs typeface="Times New Roman"/>
              </a:rPr>
              <a:t> </a:t>
            </a:r>
            <a:r>
              <a:rPr dirty="0" sz="1200" spc="-990">
                <a:latin typeface="Symbol"/>
                <a:cs typeface="Symbol"/>
              </a:rPr>
              <a:t>⎞</a:t>
            </a:r>
            <a:endParaRPr sz="1200">
              <a:latin typeface="Symbol"/>
              <a:cs typeface="Symbol"/>
            </a:endParaRPr>
          </a:p>
        </p:txBody>
      </p:sp>
      <p:sp>
        <p:nvSpPr>
          <p:cNvPr id="70" name="object 70"/>
          <p:cNvSpPr txBox="1"/>
          <p:nvPr/>
        </p:nvSpPr>
        <p:spPr>
          <a:xfrm>
            <a:off x="4898135" y="5745479"/>
            <a:ext cx="407034" cy="352425"/>
          </a:xfrm>
          <a:prstGeom prst="rect">
            <a:avLst/>
          </a:prstGeom>
          <a:solidFill>
            <a:srgbClr val="F6F890"/>
          </a:solidFill>
          <a:ln w="3175">
            <a:solidFill>
              <a:srgbClr val="000000"/>
            </a:solidFill>
          </a:ln>
        </p:spPr>
        <p:txBody>
          <a:bodyPr wrap="square" lIns="0" tIns="22860" rIns="0" bIns="0" rtlCol="0" vert="horz">
            <a:spAutoFit/>
          </a:bodyPr>
          <a:lstStyle/>
          <a:p>
            <a:pPr marL="80645" marR="37465" indent="-33655">
              <a:lnSpc>
                <a:spcPct val="100000"/>
              </a:lnSpc>
              <a:spcBef>
                <a:spcPts val="180"/>
              </a:spcBef>
            </a:pPr>
            <a:r>
              <a:rPr dirty="0" sz="1000" spc="-5">
                <a:latin typeface="Tahoma"/>
                <a:cs typeface="Tahoma"/>
              </a:rPr>
              <a:t>Chain  </a:t>
            </a:r>
            <a:r>
              <a:rPr dirty="0" sz="1000">
                <a:latin typeface="Tahoma"/>
                <a:cs typeface="Tahoma"/>
              </a:rPr>
              <a:t>Rule</a:t>
            </a:r>
            <a:endParaRPr sz="1000">
              <a:latin typeface="Tahoma"/>
              <a:cs typeface="Tahoma"/>
            </a:endParaRPr>
          </a:p>
        </p:txBody>
      </p:sp>
      <p:sp>
        <p:nvSpPr>
          <p:cNvPr id="71" name="object 71"/>
          <p:cNvSpPr/>
          <p:nvPr/>
        </p:nvSpPr>
        <p:spPr>
          <a:xfrm>
            <a:off x="4610100" y="5800344"/>
            <a:ext cx="152400" cy="43180"/>
          </a:xfrm>
          <a:custGeom>
            <a:avLst/>
            <a:gdLst/>
            <a:ahLst/>
            <a:cxnLst/>
            <a:rect l="l" t="t" r="r" b="b"/>
            <a:pathLst>
              <a:path w="152400" h="43179">
                <a:moveTo>
                  <a:pt x="109727" y="0"/>
                </a:moveTo>
                <a:lnTo>
                  <a:pt x="109727" y="42671"/>
                </a:lnTo>
                <a:lnTo>
                  <a:pt x="138683" y="28193"/>
                </a:lnTo>
                <a:lnTo>
                  <a:pt x="116586" y="28193"/>
                </a:lnTo>
                <a:lnTo>
                  <a:pt x="116586" y="14477"/>
                </a:lnTo>
                <a:lnTo>
                  <a:pt x="138684" y="14477"/>
                </a:lnTo>
                <a:lnTo>
                  <a:pt x="109727" y="0"/>
                </a:lnTo>
                <a:close/>
              </a:path>
              <a:path w="152400" h="43179">
                <a:moveTo>
                  <a:pt x="109727" y="14477"/>
                </a:moveTo>
                <a:lnTo>
                  <a:pt x="0" y="14477"/>
                </a:lnTo>
                <a:lnTo>
                  <a:pt x="0" y="28193"/>
                </a:lnTo>
                <a:lnTo>
                  <a:pt x="109727" y="28193"/>
                </a:lnTo>
                <a:lnTo>
                  <a:pt x="109727" y="14477"/>
                </a:lnTo>
                <a:close/>
              </a:path>
              <a:path w="152400" h="43179">
                <a:moveTo>
                  <a:pt x="138684" y="14477"/>
                </a:moveTo>
                <a:lnTo>
                  <a:pt x="116586" y="14477"/>
                </a:lnTo>
                <a:lnTo>
                  <a:pt x="116586" y="28193"/>
                </a:lnTo>
                <a:lnTo>
                  <a:pt x="138683" y="28193"/>
                </a:lnTo>
                <a:lnTo>
                  <a:pt x="152400" y="21335"/>
                </a:lnTo>
                <a:lnTo>
                  <a:pt x="138684" y="14477"/>
                </a:lnTo>
                <a:close/>
              </a:path>
            </a:pathLst>
          </a:custGeom>
          <a:solidFill>
            <a:srgbClr val="000000"/>
          </a:solidFill>
        </p:spPr>
        <p:txBody>
          <a:bodyPr wrap="square" lIns="0" tIns="0" rIns="0" bIns="0" rtlCol="0"/>
          <a:lstStyle/>
          <a:p/>
        </p:txBody>
      </p:sp>
      <p:sp>
        <p:nvSpPr>
          <p:cNvPr id="72" name="object 72"/>
          <p:cNvSpPr/>
          <p:nvPr/>
        </p:nvSpPr>
        <p:spPr>
          <a:xfrm>
            <a:off x="5448300" y="5914644"/>
            <a:ext cx="152400" cy="43180"/>
          </a:xfrm>
          <a:custGeom>
            <a:avLst/>
            <a:gdLst/>
            <a:ahLst/>
            <a:cxnLst/>
            <a:rect l="l" t="t" r="r" b="b"/>
            <a:pathLst>
              <a:path w="152400" h="43179">
                <a:moveTo>
                  <a:pt x="109727" y="0"/>
                </a:moveTo>
                <a:lnTo>
                  <a:pt x="109727" y="42671"/>
                </a:lnTo>
                <a:lnTo>
                  <a:pt x="138683" y="28193"/>
                </a:lnTo>
                <a:lnTo>
                  <a:pt x="116586" y="28193"/>
                </a:lnTo>
                <a:lnTo>
                  <a:pt x="116586" y="14477"/>
                </a:lnTo>
                <a:lnTo>
                  <a:pt x="138684" y="14477"/>
                </a:lnTo>
                <a:lnTo>
                  <a:pt x="109727" y="0"/>
                </a:lnTo>
                <a:close/>
              </a:path>
              <a:path w="152400" h="43179">
                <a:moveTo>
                  <a:pt x="109727" y="14477"/>
                </a:moveTo>
                <a:lnTo>
                  <a:pt x="0" y="14477"/>
                </a:lnTo>
                <a:lnTo>
                  <a:pt x="0" y="28193"/>
                </a:lnTo>
                <a:lnTo>
                  <a:pt x="109727" y="28193"/>
                </a:lnTo>
                <a:lnTo>
                  <a:pt x="109727" y="14477"/>
                </a:lnTo>
                <a:close/>
              </a:path>
              <a:path w="152400" h="43179">
                <a:moveTo>
                  <a:pt x="138684" y="14477"/>
                </a:moveTo>
                <a:lnTo>
                  <a:pt x="116586" y="14477"/>
                </a:lnTo>
                <a:lnTo>
                  <a:pt x="116586" y="28193"/>
                </a:lnTo>
                <a:lnTo>
                  <a:pt x="138683" y="28193"/>
                </a:lnTo>
                <a:lnTo>
                  <a:pt x="152400" y="21335"/>
                </a:lnTo>
                <a:lnTo>
                  <a:pt x="138684" y="14477"/>
                </a:lnTo>
                <a:close/>
              </a:path>
            </a:pathLst>
          </a:custGeom>
          <a:solidFill>
            <a:srgbClr val="000000"/>
          </a:solidFill>
        </p:spPr>
        <p:txBody>
          <a:bodyPr wrap="square" lIns="0" tIns="0" rIns="0" bIns="0" rtlCol="0"/>
          <a:lstStyle/>
          <a:p/>
        </p:txBody>
      </p:sp>
      <p:sp>
        <p:nvSpPr>
          <p:cNvPr id="73" name="object 73"/>
          <p:cNvSpPr txBox="1"/>
          <p:nvPr/>
        </p:nvSpPr>
        <p:spPr>
          <a:xfrm>
            <a:off x="4215377" y="5702079"/>
            <a:ext cx="335280" cy="432434"/>
          </a:xfrm>
          <a:prstGeom prst="rect">
            <a:avLst/>
          </a:prstGeom>
        </p:spPr>
        <p:txBody>
          <a:bodyPr wrap="square" lIns="0" tIns="12065" rIns="0" bIns="0" rtlCol="0" vert="horz">
            <a:spAutoFit/>
          </a:bodyPr>
          <a:lstStyle/>
          <a:p>
            <a:pPr marL="100330" marR="5080" indent="-100965">
              <a:lnSpc>
                <a:spcPct val="111200"/>
              </a:lnSpc>
              <a:spcBef>
                <a:spcPts val="95"/>
              </a:spcBef>
            </a:pPr>
            <a:r>
              <a:rPr dirty="0" sz="1200" spc="10" b="1">
                <a:latin typeface="Times New Roman"/>
                <a:cs typeface="Times New Roman"/>
              </a:rPr>
              <a:t>U </a:t>
            </a:r>
            <a:r>
              <a:rPr dirty="0" sz="1200">
                <a:latin typeface="Times New Roman"/>
                <a:cs typeface="Times New Roman"/>
              </a:rPr>
              <a:t>|</a:t>
            </a:r>
            <a:r>
              <a:rPr dirty="0" sz="1200" spc="-175">
                <a:latin typeface="Times New Roman"/>
                <a:cs typeface="Times New Roman"/>
              </a:rPr>
              <a:t> </a:t>
            </a:r>
            <a:r>
              <a:rPr dirty="0" sz="1200" spc="10" b="1">
                <a:latin typeface="Times New Roman"/>
                <a:cs typeface="Times New Roman"/>
              </a:rPr>
              <a:t>V  V</a:t>
            </a:r>
            <a:endParaRPr sz="1200">
              <a:latin typeface="Times New Roman"/>
              <a:cs typeface="Times New Roman"/>
            </a:endParaRPr>
          </a:p>
        </p:txBody>
      </p:sp>
      <p:sp>
        <p:nvSpPr>
          <p:cNvPr id="74" name="object 74"/>
          <p:cNvSpPr/>
          <p:nvPr/>
        </p:nvSpPr>
        <p:spPr>
          <a:xfrm>
            <a:off x="4610100" y="5990844"/>
            <a:ext cx="152400" cy="43180"/>
          </a:xfrm>
          <a:custGeom>
            <a:avLst/>
            <a:gdLst/>
            <a:ahLst/>
            <a:cxnLst/>
            <a:rect l="l" t="t" r="r" b="b"/>
            <a:pathLst>
              <a:path w="152400" h="43179">
                <a:moveTo>
                  <a:pt x="109727" y="0"/>
                </a:moveTo>
                <a:lnTo>
                  <a:pt x="109727" y="42671"/>
                </a:lnTo>
                <a:lnTo>
                  <a:pt x="138683" y="28193"/>
                </a:lnTo>
                <a:lnTo>
                  <a:pt x="116586" y="28193"/>
                </a:lnTo>
                <a:lnTo>
                  <a:pt x="116586" y="14477"/>
                </a:lnTo>
                <a:lnTo>
                  <a:pt x="138684" y="14477"/>
                </a:lnTo>
                <a:lnTo>
                  <a:pt x="109727" y="0"/>
                </a:lnTo>
                <a:close/>
              </a:path>
              <a:path w="152400" h="43179">
                <a:moveTo>
                  <a:pt x="109727" y="14477"/>
                </a:moveTo>
                <a:lnTo>
                  <a:pt x="0" y="14477"/>
                </a:lnTo>
                <a:lnTo>
                  <a:pt x="0" y="28193"/>
                </a:lnTo>
                <a:lnTo>
                  <a:pt x="109727" y="28193"/>
                </a:lnTo>
                <a:lnTo>
                  <a:pt x="109727" y="14477"/>
                </a:lnTo>
                <a:close/>
              </a:path>
              <a:path w="152400" h="43179">
                <a:moveTo>
                  <a:pt x="138684" y="14477"/>
                </a:moveTo>
                <a:lnTo>
                  <a:pt x="116586" y="14477"/>
                </a:lnTo>
                <a:lnTo>
                  <a:pt x="116586" y="28193"/>
                </a:lnTo>
                <a:lnTo>
                  <a:pt x="138683" y="28193"/>
                </a:lnTo>
                <a:lnTo>
                  <a:pt x="152400" y="21335"/>
                </a:lnTo>
                <a:lnTo>
                  <a:pt x="138684" y="14477"/>
                </a:lnTo>
                <a:close/>
              </a:path>
            </a:pathLst>
          </a:custGeom>
          <a:solidFill>
            <a:srgbClr val="000000"/>
          </a:solidFill>
        </p:spPr>
        <p:txBody>
          <a:bodyPr wrap="square" lIns="0" tIns="0" rIns="0" bIns="0" rtlCol="0"/>
          <a:lstStyle/>
          <a:p/>
        </p:txBody>
      </p:sp>
      <p:sp>
        <p:nvSpPr>
          <p:cNvPr id="75" name="object 75"/>
          <p:cNvSpPr txBox="1"/>
          <p:nvPr/>
        </p:nvSpPr>
        <p:spPr>
          <a:xfrm>
            <a:off x="1675399" y="6326377"/>
            <a:ext cx="2967355" cy="993140"/>
          </a:xfrm>
          <a:prstGeom prst="rect">
            <a:avLst/>
          </a:prstGeom>
        </p:spPr>
        <p:txBody>
          <a:bodyPr wrap="square" lIns="0" tIns="12700" rIns="0" bIns="0" rtlCol="0" vert="horz">
            <a:spAutoFit/>
          </a:bodyPr>
          <a:lstStyle/>
          <a:p>
            <a:pPr marL="84455">
              <a:lnSpc>
                <a:spcPct val="100000"/>
              </a:lnSpc>
              <a:spcBef>
                <a:spcPts val="100"/>
              </a:spcBef>
            </a:pPr>
            <a:r>
              <a:rPr dirty="0" sz="1000">
                <a:latin typeface="Tahoma"/>
                <a:cs typeface="Tahoma"/>
              </a:rPr>
              <a:t>Let A be a </a:t>
            </a:r>
            <a:r>
              <a:rPr dirty="0" sz="1000" spc="-5">
                <a:latin typeface="Tahoma"/>
                <a:cs typeface="Tahoma"/>
              </a:rPr>
              <a:t>constant</a:t>
            </a:r>
            <a:r>
              <a:rPr dirty="0" sz="1000" spc="-20">
                <a:latin typeface="Tahoma"/>
                <a:cs typeface="Tahoma"/>
              </a:rPr>
              <a:t> </a:t>
            </a:r>
            <a:r>
              <a:rPr dirty="0" sz="1000" spc="-5">
                <a:latin typeface="Tahoma"/>
                <a:cs typeface="Tahoma"/>
              </a:rPr>
              <a:t>matrix</a:t>
            </a:r>
            <a:endParaRPr sz="1000">
              <a:latin typeface="Tahoma"/>
              <a:cs typeface="Tahoma"/>
            </a:endParaRPr>
          </a:p>
          <a:p>
            <a:pPr marL="83820">
              <a:lnSpc>
                <a:spcPts val="1839"/>
              </a:lnSpc>
              <a:spcBef>
                <a:spcPts val="95"/>
              </a:spcBef>
              <a:tabLst>
                <a:tab pos="375285" algn="l"/>
                <a:tab pos="1593850" algn="l"/>
              </a:tabLst>
            </a:pPr>
            <a:r>
              <a:rPr dirty="0" sz="1200" spc="5">
                <a:latin typeface="Times New Roman"/>
                <a:cs typeface="Times New Roman"/>
              </a:rPr>
              <a:t>IF	</a:t>
            </a:r>
            <a:r>
              <a:rPr dirty="0" sz="1200" spc="10" b="1">
                <a:latin typeface="Times New Roman"/>
                <a:cs typeface="Times New Roman"/>
              </a:rPr>
              <a:t>U </a:t>
            </a:r>
            <a:r>
              <a:rPr dirty="0" sz="1200">
                <a:latin typeface="Times New Roman"/>
                <a:cs typeface="Times New Roman"/>
              </a:rPr>
              <a:t>| </a:t>
            </a:r>
            <a:r>
              <a:rPr dirty="0" sz="1200" spc="10" b="1">
                <a:latin typeface="Times New Roman"/>
                <a:cs typeface="Times New Roman"/>
              </a:rPr>
              <a:t>V </a:t>
            </a:r>
            <a:r>
              <a:rPr dirty="0" sz="1200" spc="5">
                <a:latin typeface="Times New Roman"/>
                <a:cs typeface="Times New Roman"/>
              </a:rPr>
              <a:t>~ </a:t>
            </a:r>
            <a:r>
              <a:rPr dirty="0" sz="1200" spc="-35">
                <a:latin typeface="Times New Roman"/>
                <a:cs typeface="Times New Roman"/>
              </a:rPr>
              <a:t>N</a:t>
            </a:r>
            <a:r>
              <a:rPr dirty="0" sz="1850" spc="-35">
                <a:latin typeface="Symbol"/>
                <a:cs typeface="Symbol"/>
              </a:rPr>
              <a:t></a:t>
            </a:r>
            <a:r>
              <a:rPr dirty="0" sz="1200" spc="-35" b="1">
                <a:latin typeface="Times New Roman"/>
                <a:cs typeface="Times New Roman"/>
              </a:rPr>
              <a:t>AV</a:t>
            </a:r>
            <a:r>
              <a:rPr dirty="0" sz="1200" spc="-150" b="1">
                <a:latin typeface="Times New Roman"/>
                <a:cs typeface="Times New Roman"/>
              </a:rPr>
              <a:t> </a:t>
            </a:r>
            <a:r>
              <a:rPr dirty="0" sz="1200">
                <a:latin typeface="Times New Roman"/>
                <a:cs typeface="Times New Roman"/>
              </a:rPr>
              <a:t>,</a:t>
            </a:r>
            <a:r>
              <a:rPr dirty="0" sz="1200" spc="-105">
                <a:latin typeface="Times New Roman"/>
                <a:cs typeface="Times New Roman"/>
              </a:rPr>
              <a:t> </a:t>
            </a:r>
            <a:r>
              <a:rPr dirty="0" sz="1200" spc="10" b="1">
                <a:latin typeface="Times New Roman"/>
                <a:cs typeface="Times New Roman"/>
              </a:rPr>
              <a:t>Σ	</a:t>
            </a:r>
            <a:r>
              <a:rPr dirty="0" sz="1850" spc="-20">
                <a:latin typeface="Symbol"/>
                <a:cs typeface="Symbol"/>
              </a:rPr>
              <a:t></a:t>
            </a:r>
            <a:r>
              <a:rPr dirty="0" sz="1200" spc="-20">
                <a:latin typeface="Times New Roman"/>
                <a:cs typeface="Times New Roman"/>
              </a:rPr>
              <a:t>and   </a:t>
            </a:r>
            <a:r>
              <a:rPr dirty="0" sz="1200" spc="10" b="1">
                <a:latin typeface="Times New Roman"/>
                <a:cs typeface="Times New Roman"/>
              </a:rPr>
              <a:t>V </a:t>
            </a:r>
            <a:r>
              <a:rPr dirty="0" sz="1200" spc="5">
                <a:latin typeface="Times New Roman"/>
                <a:cs typeface="Times New Roman"/>
              </a:rPr>
              <a:t>~ </a:t>
            </a:r>
            <a:r>
              <a:rPr dirty="0" sz="1200" spc="-30">
                <a:latin typeface="Times New Roman"/>
                <a:cs typeface="Times New Roman"/>
              </a:rPr>
              <a:t>N</a:t>
            </a:r>
            <a:r>
              <a:rPr dirty="0" sz="1600" spc="-30">
                <a:latin typeface="Symbol"/>
                <a:cs typeface="Symbol"/>
              </a:rPr>
              <a:t></a:t>
            </a:r>
            <a:r>
              <a:rPr dirty="0" sz="1200" spc="-30" b="1">
                <a:latin typeface="Times New Roman"/>
                <a:cs typeface="Times New Roman"/>
              </a:rPr>
              <a:t>μ  </a:t>
            </a:r>
            <a:r>
              <a:rPr dirty="0" sz="1200">
                <a:latin typeface="Times New Roman"/>
                <a:cs typeface="Times New Roman"/>
              </a:rPr>
              <a:t>, </a:t>
            </a:r>
            <a:r>
              <a:rPr dirty="0" sz="1200" spc="10" b="1">
                <a:latin typeface="Times New Roman"/>
                <a:cs typeface="Times New Roman"/>
              </a:rPr>
              <a:t>Σ </a:t>
            </a:r>
            <a:r>
              <a:rPr dirty="0" sz="1200" spc="190" b="1">
                <a:latin typeface="Times New Roman"/>
                <a:cs typeface="Times New Roman"/>
              </a:rPr>
              <a:t> </a:t>
            </a:r>
            <a:r>
              <a:rPr dirty="0" sz="1600" spc="-114">
                <a:latin typeface="Symbol"/>
                <a:cs typeface="Symbol"/>
              </a:rPr>
              <a:t></a:t>
            </a:r>
            <a:endParaRPr sz="1600">
              <a:latin typeface="Symbol"/>
              <a:cs typeface="Symbol"/>
            </a:endParaRPr>
          </a:p>
          <a:p>
            <a:pPr marL="1457325">
              <a:lnSpc>
                <a:spcPts val="459"/>
              </a:lnSpc>
              <a:tabLst>
                <a:tab pos="2529840" algn="l"/>
                <a:tab pos="2766695" algn="l"/>
              </a:tabLst>
            </a:pPr>
            <a:r>
              <a:rPr dirty="0" sz="700" spc="15" i="1">
                <a:latin typeface="Times New Roman"/>
                <a:cs typeface="Times New Roman"/>
              </a:rPr>
              <a:t>u</a:t>
            </a:r>
            <a:r>
              <a:rPr dirty="0" sz="700" spc="15">
                <a:latin typeface="Times New Roman"/>
                <a:cs typeface="Times New Roman"/>
              </a:rPr>
              <a:t>|</a:t>
            </a:r>
            <a:r>
              <a:rPr dirty="0" sz="700" spc="15" i="1">
                <a:latin typeface="Times New Roman"/>
                <a:cs typeface="Times New Roman"/>
              </a:rPr>
              <a:t>v	</a:t>
            </a:r>
            <a:r>
              <a:rPr dirty="0" sz="700" i="1">
                <a:latin typeface="Times New Roman"/>
                <a:cs typeface="Times New Roman"/>
              </a:rPr>
              <a:t>v	vv</a:t>
            </a:r>
            <a:endParaRPr sz="700">
              <a:latin typeface="Times New Roman"/>
              <a:cs typeface="Times New Roman"/>
            </a:endParaRPr>
          </a:p>
          <a:p>
            <a:pPr>
              <a:lnSpc>
                <a:spcPct val="100000"/>
              </a:lnSpc>
              <a:spcBef>
                <a:spcPts val="45"/>
              </a:spcBef>
            </a:pPr>
            <a:endParaRPr sz="800">
              <a:latin typeface="Times New Roman"/>
              <a:cs typeface="Times New Roman"/>
            </a:endParaRPr>
          </a:p>
          <a:p>
            <a:pPr marL="63500">
              <a:lnSpc>
                <a:spcPts val="1105"/>
              </a:lnSpc>
              <a:tabLst>
                <a:tab pos="648335" algn="l"/>
              </a:tabLst>
            </a:pPr>
            <a:r>
              <a:rPr dirty="0" sz="1200" spc="5">
                <a:latin typeface="Times New Roman"/>
                <a:cs typeface="Times New Roman"/>
              </a:rPr>
              <a:t>THEN	</a:t>
            </a:r>
            <a:r>
              <a:rPr dirty="0" baseline="37037" sz="1800" spc="-637">
                <a:latin typeface="Symbol"/>
                <a:cs typeface="Symbol"/>
              </a:rPr>
              <a:t>⎛</a:t>
            </a:r>
            <a:r>
              <a:rPr dirty="0" baseline="37037" sz="1800" spc="-187">
                <a:latin typeface="Times New Roman"/>
                <a:cs typeface="Times New Roman"/>
              </a:rPr>
              <a:t> </a:t>
            </a:r>
            <a:r>
              <a:rPr dirty="0" baseline="41666" sz="1800" spc="7" b="1">
                <a:latin typeface="Times New Roman"/>
                <a:cs typeface="Times New Roman"/>
              </a:rPr>
              <a:t>U </a:t>
            </a:r>
            <a:r>
              <a:rPr dirty="0" baseline="37037" sz="1800" spc="-637">
                <a:latin typeface="Symbol"/>
                <a:cs typeface="Symbol"/>
              </a:rPr>
              <a:t>⎞</a:t>
            </a:r>
            <a:r>
              <a:rPr dirty="0" baseline="37037" sz="1800" spc="-44">
                <a:latin typeface="Times New Roman"/>
                <a:cs typeface="Times New Roman"/>
              </a:rPr>
              <a:t> </a:t>
            </a:r>
            <a:r>
              <a:rPr dirty="0" sz="1200" spc="5">
                <a:latin typeface="Times New Roman"/>
                <a:cs typeface="Times New Roman"/>
              </a:rPr>
              <a:t>~ </a:t>
            </a:r>
            <a:r>
              <a:rPr dirty="0" sz="1200" spc="-10">
                <a:latin typeface="Times New Roman"/>
                <a:cs typeface="Times New Roman"/>
              </a:rPr>
              <a:t>N</a:t>
            </a:r>
            <a:r>
              <a:rPr dirty="0" sz="1600" spc="-10">
                <a:latin typeface="Symbol"/>
                <a:cs typeface="Symbol"/>
              </a:rPr>
              <a:t></a:t>
            </a:r>
            <a:r>
              <a:rPr dirty="0" sz="1200" spc="-10" b="1">
                <a:latin typeface="Times New Roman"/>
                <a:cs typeface="Times New Roman"/>
              </a:rPr>
              <a:t>μ</a:t>
            </a:r>
            <a:r>
              <a:rPr dirty="0" sz="1200" spc="-10">
                <a:latin typeface="Times New Roman"/>
                <a:cs typeface="Times New Roman"/>
              </a:rPr>
              <a:t>, </a:t>
            </a:r>
            <a:r>
              <a:rPr dirty="0" sz="1200" spc="-40" b="1">
                <a:latin typeface="Times New Roman"/>
                <a:cs typeface="Times New Roman"/>
              </a:rPr>
              <a:t>Σ</a:t>
            </a:r>
            <a:r>
              <a:rPr dirty="0" sz="1600" spc="-40">
                <a:latin typeface="Symbol"/>
                <a:cs typeface="Symbol"/>
              </a:rPr>
              <a:t></a:t>
            </a:r>
            <a:r>
              <a:rPr dirty="0" sz="1200" spc="-40">
                <a:latin typeface="Times New Roman"/>
                <a:cs typeface="Times New Roman"/>
              </a:rPr>
              <a:t>,</a:t>
            </a:r>
            <a:r>
              <a:rPr dirty="0" sz="1200" spc="-185">
                <a:latin typeface="Times New Roman"/>
                <a:cs typeface="Times New Roman"/>
              </a:rPr>
              <a:t> </a:t>
            </a:r>
            <a:r>
              <a:rPr dirty="0" sz="1200" spc="5">
                <a:latin typeface="Times New Roman"/>
                <a:cs typeface="Times New Roman"/>
              </a:rPr>
              <a:t>with</a:t>
            </a:r>
            <a:endParaRPr sz="1200">
              <a:latin typeface="Times New Roman"/>
              <a:cs typeface="Times New Roman"/>
            </a:endParaRPr>
          </a:p>
          <a:p>
            <a:pPr marL="648335">
              <a:lnSpc>
                <a:spcPts val="610"/>
              </a:lnSpc>
              <a:tabLst>
                <a:tab pos="864235" algn="l"/>
              </a:tabLst>
            </a:pPr>
            <a:r>
              <a:rPr dirty="0" sz="1200" spc="-425">
                <a:latin typeface="Symbol"/>
                <a:cs typeface="Symbol"/>
              </a:rPr>
              <a:t>⎜</a:t>
            </a:r>
            <a:r>
              <a:rPr dirty="0" sz="1200" spc="-425">
                <a:latin typeface="Times New Roman"/>
                <a:cs typeface="Times New Roman"/>
              </a:rPr>
              <a:t>	</a:t>
            </a:r>
            <a:r>
              <a:rPr dirty="0" sz="1200" spc="-425">
                <a:latin typeface="Symbol"/>
                <a:cs typeface="Symbol"/>
              </a:rPr>
              <a:t>⎟</a:t>
            </a:r>
            <a:endParaRPr sz="1200">
              <a:latin typeface="Symbol"/>
              <a:cs typeface="Symbol"/>
            </a:endParaRPr>
          </a:p>
          <a:p>
            <a:pPr marL="648335">
              <a:lnSpc>
                <a:spcPts val="1345"/>
              </a:lnSpc>
            </a:pPr>
            <a:r>
              <a:rPr dirty="0" sz="1200" spc="-425">
                <a:latin typeface="Symbol"/>
                <a:cs typeface="Symbol"/>
              </a:rPr>
              <a:t>⎝</a:t>
            </a:r>
            <a:r>
              <a:rPr dirty="0" sz="1200" spc="-135">
                <a:latin typeface="Times New Roman"/>
                <a:cs typeface="Times New Roman"/>
              </a:rPr>
              <a:t> </a:t>
            </a:r>
            <a:r>
              <a:rPr dirty="0" baseline="13888" sz="1800" spc="7" b="1">
                <a:latin typeface="Times New Roman"/>
                <a:cs typeface="Times New Roman"/>
              </a:rPr>
              <a:t>V</a:t>
            </a:r>
            <a:r>
              <a:rPr dirty="0" baseline="13888" sz="1800" spc="-172" b="1">
                <a:latin typeface="Times New Roman"/>
                <a:cs typeface="Times New Roman"/>
              </a:rPr>
              <a:t> </a:t>
            </a:r>
            <a:r>
              <a:rPr dirty="0" sz="1200" spc="-425">
                <a:latin typeface="Symbol"/>
                <a:cs typeface="Symbol"/>
              </a:rPr>
              <a:t>⎠</a:t>
            </a:r>
            <a:endParaRPr sz="1200">
              <a:latin typeface="Symbol"/>
              <a:cs typeface="Symbol"/>
            </a:endParaRPr>
          </a:p>
        </p:txBody>
      </p:sp>
      <p:sp>
        <p:nvSpPr>
          <p:cNvPr id="76" name="object 76"/>
          <p:cNvSpPr txBox="1"/>
          <p:nvPr/>
        </p:nvSpPr>
        <p:spPr>
          <a:xfrm>
            <a:off x="1571497" y="7499805"/>
            <a:ext cx="3129280" cy="1321435"/>
          </a:xfrm>
          <a:prstGeom prst="rect">
            <a:avLst/>
          </a:prstGeom>
        </p:spPr>
        <p:txBody>
          <a:bodyPr wrap="square" lIns="0" tIns="14604" rIns="0" bIns="0" rtlCol="0" vert="horz">
            <a:spAutoFit/>
          </a:bodyPr>
          <a:lstStyle/>
          <a:p>
            <a:pPr algn="ctr" marR="321945">
              <a:lnSpc>
                <a:spcPts val="1380"/>
              </a:lnSpc>
              <a:spcBef>
                <a:spcPts val="114"/>
              </a:spcBef>
            </a:pPr>
            <a:r>
              <a:rPr dirty="0" sz="1200" spc="10" b="1">
                <a:latin typeface="Times New Roman"/>
                <a:cs typeface="Times New Roman"/>
              </a:rPr>
              <a:t>Σ </a:t>
            </a:r>
            <a:r>
              <a:rPr dirty="0" sz="1200" spc="10">
                <a:latin typeface="Symbol"/>
                <a:cs typeface="Symbol"/>
              </a:rPr>
              <a:t></a:t>
            </a:r>
            <a:r>
              <a:rPr dirty="0" sz="1200" spc="-35">
                <a:latin typeface="Times New Roman"/>
                <a:cs typeface="Times New Roman"/>
              </a:rPr>
              <a:t> </a:t>
            </a:r>
            <a:r>
              <a:rPr dirty="0" baseline="4629" sz="1800" spc="-637">
                <a:latin typeface="Symbol"/>
                <a:cs typeface="Symbol"/>
              </a:rPr>
              <a:t>⎜</a:t>
            </a:r>
            <a:endParaRPr baseline="4629" sz="1800">
              <a:latin typeface="Symbol"/>
              <a:cs typeface="Symbol"/>
            </a:endParaRPr>
          </a:p>
          <a:p>
            <a:pPr algn="ctr" marL="387985">
              <a:lnSpc>
                <a:spcPts val="1380"/>
              </a:lnSpc>
              <a:tabLst>
                <a:tab pos="1436370" algn="l"/>
                <a:tab pos="2003425" algn="l"/>
                <a:tab pos="2769870" algn="l"/>
              </a:tabLst>
            </a:pPr>
            <a:r>
              <a:rPr dirty="0" baseline="4629" sz="1800" spc="-637">
                <a:latin typeface="Symbol"/>
                <a:cs typeface="Symbol"/>
              </a:rPr>
              <a:t>⎝</a:t>
            </a:r>
            <a:r>
              <a:rPr dirty="0" baseline="4629" sz="1800" spc="472">
                <a:latin typeface="Times New Roman"/>
                <a:cs typeface="Times New Roman"/>
              </a:rPr>
              <a:t> </a:t>
            </a:r>
            <a:r>
              <a:rPr dirty="0" baseline="18518" sz="1800" spc="82" b="1">
                <a:latin typeface="Times New Roman"/>
                <a:cs typeface="Times New Roman"/>
              </a:rPr>
              <a:t>μ</a:t>
            </a:r>
            <a:r>
              <a:rPr dirty="0" baseline="7936" sz="1050" spc="82" i="1">
                <a:latin typeface="Times New Roman"/>
                <a:cs typeface="Times New Roman"/>
              </a:rPr>
              <a:t>v  </a:t>
            </a:r>
            <a:r>
              <a:rPr dirty="0" baseline="7936" sz="1050" spc="172" i="1">
                <a:latin typeface="Times New Roman"/>
                <a:cs typeface="Times New Roman"/>
              </a:rPr>
              <a:t> </a:t>
            </a:r>
            <a:r>
              <a:rPr dirty="0" baseline="4629" sz="1800" spc="-637">
                <a:latin typeface="Symbol"/>
                <a:cs typeface="Symbol"/>
              </a:rPr>
              <a:t>⎠</a:t>
            </a:r>
            <a:r>
              <a:rPr dirty="0" baseline="4629" sz="1800" spc="-637">
                <a:latin typeface="Times New Roman"/>
                <a:cs typeface="Times New Roman"/>
              </a:rPr>
              <a:t>	</a:t>
            </a:r>
            <a:r>
              <a:rPr dirty="0" sz="1200" spc="-425">
                <a:latin typeface="Symbol"/>
                <a:cs typeface="Symbol"/>
              </a:rPr>
              <a:t>⎝</a:t>
            </a:r>
            <a:r>
              <a:rPr dirty="0" sz="1200" spc="-425">
                <a:latin typeface="Times New Roman"/>
                <a:cs typeface="Times New Roman"/>
              </a:rPr>
              <a:t>	</a:t>
            </a:r>
            <a:r>
              <a:rPr dirty="0" sz="700" i="1">
                <a:latin typeface="Times New Roman"/>
                <a:cs typeface="Times New Roman"/>
              </a:rPr>
              <a:t>vv	vv</a:t>
            </a:r>
            <a:r>
              <a:rPr dirty="0" sz="700" spc="140" i="1">
                <a:latin typeface="Times New Roman"/>
                <a:cs typeface="Times New Roman"/>
              </a:rPr>
              <a:t> </a:t>
            </a:r>
            <a:r>
              <a:rPr dirty="0" sz="1200" spc="-425">
                <a:latin typeface="Symbol"/>
                <a:cs typeface="Symbol"/>
              </a:rPr>
              <a:t>⎠</a:t>
            </a:r>
            <a:endParaRPr sz="1200">
              <a:latin typeface="Symbol"/>
              <a:cs typeface="Symbol"/>
            </a:endParaRPr>
          </a:p>
          <a:p>
            <a:pPr>
              <a:lnSpc>
                <a:spcPct val="100000"/>
              </a:lnSpc>
            </a:pPr>
            <a:endParaRPr sz="1700">
              <a:latin typeface="Times New Roman"/>
              <a:cs typeface="Times New Roman"/>
            </a:endParaRPr>
          </a:p>
          <a:p>
            <a:pPr>
              <a:lnSpc>
                <a:spcPct val="100000"/>
              </a:lnSpc>
            </a:pPr>
            <a:endParaRPr sz="1700">
              <a:latin typeface="Times New Roman"/>
              <a:cs typeface="Times New Roman"/>
            </a:endParaRPr>
          </a:p>
          <a:p>
            <a:pPr>
              <a:lnSpc>
                <a:spcPct val="100000"/>
              </a:lnSpc>
            </a:pPr>
            <a:endParaRPr sz="1700">
              <a:latin typeface="Times New Roman"/>
              <a:cs typeface="Times New Roman"/>
            </a:endParaRPr>
          </a:p>
          <a:p>
            <a:pPr marL="50800">
              <a:lnSpc>
                <a:spcPct val="100000"/>
              </a:lnSpc>
              <a:spcBef>
                <a:spcPts val="1019"/>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 </a:t>
            </a:r>
            <a:r>
              <a:rPr dirty="0" sz="450" spc="-5">
                <a:solidFill>
                  <a:srgbClr val="1B1B1B"/>
                </a:solidFill>
                <a:latin typeface="Tahoma"/>
                <a:cs typeface="Tahoma"/>
              </a:rPr>
              <a:t>Moore</a:t>
            </a:r>
            <a:endParaRPr sz="450">
              <a:latin typeface="Tahoma"/>
              <a:cs typeface="Tahoma"/>
            </a:endParaRPr>
          </a:p>
        </p:txBody>
      </p:sp>
      <p:sp>
        <p:nvSpPr>
          <p:cNvPr id="77" name="object 77"/>
          <p:cNvSpPr txBox="1"/>
          <p:nvPr/>
        </p:nvSpPr>
        <p:spPr>
          <a:xfrm>
            <a:off x="1972306" y="7395327"/>
            <a:ext cx="2516505" cy="211454"/>
          </a:xfrm>
          <a:prstGeom prst="rect">
            <a:avLst/>
          </a:prstGeom>
        </p:spPr>
        <p:txBody>
          <a:bodyPr wrap="square" lIns="0" tIns="14604" rIns="0" bIns="0" rtlCol="0" vert="horz">
            <a:spAutoFit/>
          </a:bodyPr>
          <a:lstStyle/>
          <a:p>
            <a:pPr marL="50800">
              <a:lnSpc>
                <a:spcPct val="100000"/>
              </a:lnSpc>
              <a:spcBef>
                <a:spcPts val="114"/>
              </a:spcBef>
              <a:tabLst>
                <a:tab pos="1099185" algn="l"/>
                <a:tab pos="2259965" algn="l"/>
              </a:tabLst>
            </a:pPr>
            <a:r>
              <a:rPr dirty="0" sz="1200" spc="-425">
                <a:latin typeface="Symbol"/>
                <a:cs typeface="Symbol"/>
              </a:rPr>
              <a:t>⎛</a:t>
            </a:r>
            <a:r>
              <a:rPr dirty="0" sz="1200" spc="-114">
                <a:latin typeface="Times New Roman"/>
                <a:cs typeface="Times New Roman"/>
              </a:rPr>
              <a:t> </a:t>
            </a:r>
            <a:r>
              <a:rPr dirty="0" baseline="4629" sz="1800" spc="37" b="1">
                <a:latin typeface="Times New Roman"/>
                <a:cs typeface="Times New Roman"/>
              </a:rPr>
              <a:t>Aμ</a:t>
            </a:r>
            <a:r>
              <a:rPr dirty="0" baseline="4629" sz="1800" spc="-292" b="1">
                <a:latin typeface="Times New Roman"/>
                <a:cs typeface="Times New Roman"/>
              </a:rPr>
              <a:t> </a:t>
            </a:r>
            <a:r>
              <a:rPr dirty="0" baseline="-15873" sz="1050" i="1">
                <a:latin typeface="Times New Roman"/>
                <a:cs typeface="Times New Roman"/>
              </a:rPr>
              <a:t>v</a:t>
            </a:r>
            <a:r>
              <a:rPr dirty="0" baseline="-15873" sz="1050" spc="120" i="1">
                <a:latin typeface="Times New Roman"/>
                <a:cs typeface="Times New Roman"/>
              </a:rPr>
              <a:t> </a:t>
            </a:r>
            <a:r>
              <a:rPr dirty="0" sz="1200" spc="-425">
                <a:latin typeface="Symbol"/>
                <a:cs typeface="Symbol"/>
              </a:rPr>
              <a:t>⎞</a:t>
            </a:r>
            <a:r>
              <a:rPr dirty="0" sz="1200" spc="-425">
                <a:latin typeface="Times New Roman"/>
                <a:cs typeface="Times New Roman"/>
              </a:rPr>
              <a:t>	</a:t>
            </a:r>
            <a:r>
              <a:rPr dirty="0" baseline="2314" sz="1800" spc="-637">
                <a:latin typeface="Symbol"/>
                <a:cs typeface="Symbol"/>
              </a:rPr>
              <a:t>⎛</a:t>
            </a:r>
            <a:r>
              <a:rPr dirty="0" baseline="2314" sz="1800" spc="-157">
                <a:latin typeface="Times New Roman"/>
                <a:cs typeface="Times New Roman"/>
              </a:rPr>
              <a:t> </a:t>
            </a:r>
            <a:r>
              <a:rPr dirty="0" sz="1200" spc="30" b="1">
                <a:latin typeface="Times New Roman"/>
                <a:cs typeface="Times New Roman"/>
              </a:rPr>
              <a:t>AΣ   </a:t>
            </a:r>
            <a:r>
              <a:rPr dirty="0" sz="1200" spc="45" b="1">
                <a:latin typeface="Times New Roman"/>
                <a:cs typeface="Times New Roman"/>
              </a:rPr>
              <a:t>A</a:t>
            </a:r>
            <a:r>
              <a:rPr dirty="0" baseline="43650" sz="1050" spc="67" i="1">
                <a:latin typeface="Times New Roman"/>
                <a:cs typeface="Times New Roman"/>
              </a:rPr>
              <a:t>T</a:t>
            </a:r>
            <a:r>
              <a:rPr dirty="0" baseline="43650" sz="1050" spc="225" i="1">
                <a:latin typeface="Times New Roman"/>
                <a:cs typeface="Times New Roman"/>
              </a:rPr>
              <a:t> </a:t>
            </a:r>
            <a:r>
              <a:rPr dirty="0" sz="1200" spc="10">
                <a:latin typeface="Symbol"/>
                <a:cs typeface="Symbol"/>
              </a:rPr>
              <a:t></a:t>
            </a:r>
            <a:r>
              <a:rPr dirty="0" sz="1200" spc="-10">
                <a:latin typeface="Times New Roman"/>
                <a:cs typeface="Times New Roman"/>
              </a:rPr>
              <a:t> </a:t>
            </a:r>
            <a:r>
              <a:rPr dirty="0" sz="1200" spc="10" b="1">
                <a:latin typeface="Times New Roman"/>
                <a:cs typeface="Times New Roman"/>
              </a:rPr>
              <a:t>Σ	</a:t>
            </a:r>
            <a:r>
              <a:rPr dirty="0" sz="1200" spc="30" b="1">
                <a:latin typeface="Times New Roman"/>
                <a:cs typeface="Times New Roman"/>
              </a:rPr>
              <a:t>AΣ</a:t>
            </a:r>
            <a:endParaRPr sz="1200">
              <a:latin typeface="Times New Roman"/>
              <a:cs typeface="Times New Roman"/>
            </a:endParaRPr>
          </a:p>
        </p:txBody>
      </p:sp>
      <p:sp>
        <p:nvSpPr>
          <p:cNvPr id="78" name="object 78"/>
          <p:cNvSpPr txBox="1"/>
          <p:nvPr/>
        </p:nvSpPr>
        <p:spPr>
          <a:xfrm>
            <a:off x="1774712" y="7499747"/>
            <a:ext cx="694055" cy="211454"/>
          </a:xfrm>
          <a:prstGeom prst="rect">
            <a:avLst/>
          </a:prstGeom>
        </p:spPr>
        <p:txBody>
          <a:bodyPr wrap="square" lIns="0" tIns="14604" rIns="0" bIns="0" rtlCol="0" vert="horz">
            <a:spAutoFit/>
          </a:bodyPr>
          <a:lstStyle/>
          <a:p>
            <a:pPr>
              <a:lnSpc>
                <a:spcPct val="100000"/>
              </a:lnSpc>
              <a:spcBef>
                <a:spcPts val="114"/>
              </a:spcBef>
              <a:tabLst>
                <a:tab pos="621665" algn="l"/>
              </a:tabLst>
            </a:pPr>
            <a:r>
              <a:rPr dirty="0" sz="1200" spc="10" b="1">
                <a:latin typeface="Times New Roman"/>
                <a:cs typeface="Times New Roman"/>
              </a:rPr>
              <a:t>μ</a:t>
            </a:r>
            <a:r>
              <a:rPr dirty="0" sz="1200" spc="10" b="1">
                <a:latin typeface="Times New Roman"/>
                <a:cs typeface="Times New Roman"/>
              </a:rPr>
              <a:t> </a:t>
            </a:r>
            <a:r>
              <a:rPr dirty="0" sz="1200" spc="10">
                <a:latin typeface="Symbol"/>
                <a:cs typeface="Symbol"/>
              </a:rPr>
              <a:t></a:t>
            </a:r>
            <a:r>
              <a:rPr dirty="0" sz="1200" spc="-10">
                <a:latin typeface="Times New Roman"/>
                <a:cs typeface="Times New Roman"/>
              </a:rPr>
              <a:t> </a:t>
            </a:r>
            <a:r>
              <a:rPr dirty="0" baseline="2314" sz="1800" spc="-637">
                <a:latin typeface="Symbol"/>
                <a:cs typeface="Symbol"/>
              </a:rPr>
              <a:t>⎜</a:t>
            </a:r>
            <a:r>
              <a:rPr dirty="0" baseline="2314" sz="1800">
                <a:latin typeface="Times New Roman"/>
                <a:cs typeface="Times New Roman"/>
              </a:rPr>
              <a:t>	</a:t>
            </a:r>
            <a:r>
              <a:rPr dirty="0" baseline="2314" sz="1800" spc="-1035">
                <a:latin typeface="Symbol"/>
                <a:cs typeface="Symbol"/>
              </a:rPr>
              <a:t>⎟</a:t>
            </a:r>
            <a:endParaRPr baseline="2314" sz="1800">
              <a:latin typeface="Symbol"/>
              <a:cs typeface="Symbol"/>
            </a:endParaRPr>
          </a:p>
        </p:txBody>
      </p:sp>
      <p:sp>
        <p:nvSpPr>
          <p:cNvPr id="79" name="object 79"/>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80" name="object 80"/>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10</a:t>
            </a:fld>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307335" y="3777996"/>
            <a:ext cx="407670" cy="353060"/>
          </a:xfrm>
          <a:custGeom>
            <a:avLst/>
            <a:gdLst/>
            <a:ahLst/>
            <a:cxnLst/>
            <a:rect l="l" t="t" r="r" b="b"/>
            <a:pathLst>
              <a:path w="407669" h="353060">
                <a:moveTo>
                  <a:pt x="0" y="352805"/>
                </a:moveTo>
                <a:lnTo>
                  <a:pt x="407669" y="352805"/>
                </a:lnTo>
                <a:lnTo>
                  <a:pt x="407669" y="0"/>
                </a:lnTo>
                <a:lnTo>
                  <a:pt x="0" y="0"/>
                </a:lnTo>
                <a:lnTo>
                  <a:pt x="0" y="352805"/>
                </a:lnTo>
                <a:close/>
              </a:path>
            </a:pathLst>
          </a:custGeom>
          <a:solidFill>
            <a:srgbClr val="F6F890"/>
          </a:solidFill>
        </p:spPr>
        <p:txBody>
          <a:bodyPr wrap="square" lIns="0" tIns="0" rIns="0" bIns="0" rtlCol="0"/>
          <a:lstStyle/>
          <a:p/>
        </p:txBody>
      </p:sp>
      <p:sp>
        <p:nvSpPr>
          <p:cNvPr id="3" name="object 3"/>
          <p:cNvSpPr/>
          <p:nvPr/>
        </p:nvSpPr>
        <p:spPr>
          <a:xfrm>
            <a:off x="2307335" y="3777996"/>
            <a:ext cx="407034" cy="352425"/>
          </a:xfrm>
          <a:custGeom>
            <a:avLst/>
            <a:gdLst/>
            <a:ahLst/>
            <a:cxnLst/>
            <a:rect l="l" t="t" r="r" b="b"/>
            <a:pathLst>
              <a:path w="407035" h="352425">
                <a:moveTo>
                  <a:pt x="406907" y="0"/>
                </a:moveTo>
                <a:lnTo>
                  <a:pt x="0" y="0"/>
                </a:lnTo>
                <a:lnTo>
                  <a:pt x="0" y="352044"/>
                </a:lnTo>
                <a:lnTo>
                  <a:pt x="406907" y="352044"/>
                </a:lnTo>
                <a:lnTo>
                  <a:pt x="406907" y="0"/>
                </a:lnTo>
                <a:close/>
              </a:path>
            </a:pathLst>
          </a:custGeom>
          <a:ln w="3175">
            <a:solidFill>
              <a:srgbClr val="000000"/>
            </a:solidFill>
          </a:ln>
        </p:spPr>
        <p:txBody>
          <a:bodyPr wrap="square" lIns="0" tIns="0" rIns="0" bIns="0" rtlCol="0"/>
          <a:lstStyle/>
          <a:p/>
        </p:txBody>
      </p:sp>
      <p:sp>
        <p:nvSpPr>
          <p:cNvPr id="4" name="object 4"/>
          <p:cNvSpPr/>
          <p:nvPr/>
        </p:nvSpPr>
        <p:spPr>
          <a:xfrm>
            <a:off x="2019300" y="3832859"/>
            <a:ext cx="152400" cy="43180"/>
          </a:xfrm>
          <a:custGeom>
            <a:avLst/>
            <a:gdLst/>
            <a:ahLst/>
            <a:cxnLst/>
            <a:rect l="l" t="t" r="r" b="b"/>
            <a:pathLst>
              <a:path w="152400" h="43179">
                <a:moveTo>
                  <a:pt x="109727" y="0"/>
                </a:moveTo>
                <a:lnTo>
                  <a:pt x="109727" y="42672"/>
                </a:lnTo>
                <a:lnTo>
                  <a:pt x="138684" y="28193"/>
                </a:lnTo>
                <a:lnTo>
                  <a:pt x="116586" y="28193"/>
                </a:lnTo>
                <a:lnTo>
                  <a:pt x="116586" y="14477"/>
                </a:lnTo>
                <a:lnTo>
                  <a:pt x="138683" y="14477"/>
                </a:lnTo>
                <a:lnTo>
                  <a:pt x="109727" y="0"/>
                </a:lnTo>
                <a:close/>
              </a:path>
              <a:path w="152400" h="43179">
                <a:moveTo>
                  <a:pt x="109727" y="14477"/>
                </a:moveTo>
                <a:lnTo>
                  <a:pt x="0" y="14477"/>
                </a:lnTo>
                <a:lnTo>
                  <a:pt x="0" y="28193"/>
                </a:lnTo>
                <a:lnTo>
                  <a:pt x="109727" y="28193"/>
                </a:lnTo>
                <a:lnTo>
                  <a:pt x="109727" y="14477"/>
                </a:lnTo>
                <a:close/>
              </a:path>
              <a:path w="152400" h="43179">
                <a:moveTo>
                  <a:pt x="138683" y="14477"/>
                </a:moveTo>
                <a:lnTo>
                  <a:pt x="116586" y="14477"/>
                </a:lnTo>
                <a:lnTo>
                  <a:pt x="116586" y="28193"/>
                </a:lnTo>
                <a:lnTo>
                  <a:pt x="138684" y="28193"/>
                </a:lnTo>
                <a:lnTo>
                  <a:pt x="152400" y="21336"/>
                </a:lnTo>
                <a:lnTo>
                  <a:pt x="138683" y="14477"/>
                </a:lnTo>
                <a:close/>
              </a:path>
            </a:pathLst>
          </a:custGeom>
          <a:solidFill>
            <a:srgbClr val="000000"/>
          </a:solidFill>
        </p:spPr>
        <p:txBody>
          <a:bodyPr wrap="square" lIns="0" tIns="0" rIns="0" bIns="0" rtlCol="0"/>
          <a:lstStyle/>
          <a:p/>
        </p:txBody>
      </p:sp>
      <p:sp>
        <p:nvSpPr>
          <p:cNvPr id="5" name="object 5"/>
          <p:cNvSpPr/>
          <p:nvPr/>
        </p:nvSpPr>
        <p:spPr>
          <a:xfrm>
            <a:off x="2857500" y="3947159"/>
            <a:ext cx="152400" cy="43180"/>
          </a:xfrm>
          <a:custGeom>
            <a:avLst/>
            <a:gdLst/>
            <a:ahLst/>
            <a:cxnLst/>
            <a:rect l="l" t="t" r="r" b="b"/>
            <a:pathLst>
              <a:path w="152400" h="43179">
                <a:moveTo>
                  <a:pt x="109727" y="0"/>
                </a:moveTo>
                <a:lnTo>
                  <a:pt x="109727" y="42672"/>
                </a:lnTo>
                <a:lnTo>
                  <a:pt x="138684" y="28193"/>
                </a:lnTo>
                <a:lnTo>
                  <a:pt x="116586" y="28193"/>
                </a:lnTo>
                <a:lnTo>
                  <a:pt x="116586" y="14477"/>
                </a:lnTo>
                <a:lnTo>
                  <a:pt x="138683" y="14477"/>
                </a:lnTo>
                <a:lnTo>
                  <a:pt x="109727" y="0"/>
                </a:lnTo>
                <a:close/>
              </a:path>
              <a:path w="152400" h="43179">
                <a:moveTo>
                  <a:pt x="109727" y="14477"/>
                </a:moveTo>
                <a:lnTo>
                  <a:pt x="0" y="14477"/>
                </a:lnTo>
                <a:lnTo>
                  <a:pt x="0" y="28193"/>
                </a:lnTo>
                <a:lnTo>
                  <a:pt x="109727" y="28193"/>
                </a:lnTo>
                <a:lnTo>
                  <a:pt x="109727" y="14477"/>
                </a:lnTo>
                <a:close/>
              </a:path>
              <a:path w="152400" h="43179">
                <a:moveTo>
                  <a:pt x="138683" y="14477"/>
                </a:moveTo>
                <a:lnTo>
                  <a:pt x="116586" y="14477"/>
                </a:lnTo>
                <a:lnTo>
                  <a:pt x="116586" y="28193"/>
                </a:lnTo>
                <a:lnTo>
                  <a:pt x="138684" y="28193"/>
                </a:lnTo>
                <a:lnTo>
                  <a:pt x="152400" y="21336"/>
                </a:lnTo>
                <a:lnTo>
                  <a:pt x="138683" y="14477"/>
                </a:lnTo>
                <a:close/>
              </a:path>
            </a:pathLst>
          </a:custGeom>
          <a:solidFill>
            <a:srgbClr val="000000"/>
          </a:solidFill>
        </p:spPr>
        <p:txBody>
          <a:bodyPr wrap="square" lIns="0" tIns="0" rIns="0" bIns="0" rtlCol="0"/>
          <a:lstStyle/>
          <a:p/>
        </p:txBody>
      </p:sp>
      <p:sp>
        <p:nvSpPr>
          <p:cNvPr id="6" name="object 6"/>
          <p:cNvSpPr/>
          <p:nvPr/>
        </p:nvSpPr>
        <p:spPr>
          <a:xfrm>
            <a:off x="2019300" y="4023359"/>
            <a:ext cx="152400" cy="43180"/>
          </a:xfrm>
          <a:custGeom>
            <a:avLst/>
            <a:gdLst/>
            <a:ahLst/>
            <a:cxnLst/>
            <a:rect l="l" t="t" r="r" b="b"/>
            <a:pathLst>
              <a:path w="152400" h="43179">
                <a:moveTo>
                  <a:pt x="109727" y="0"/>
                </a:moveTo>
                <a:lnTo>
                  <a:pt x="109727" y="42672"/>
                </a:lnTo>
                <a:lnTo>
                  <a:pt x="138684" y="28193"/>
                </a:lnTo>
                <a:lnTo>
                  <a:pt x="116586" y="28193"/>
                </a:lnTo>
                <a:lnTo>
                  <a:pt x="116586" y="14477"/>
                </a:lnTo>
                <a:lnTo>
                  <a:pt x="138683" y="14477"/>
                </a:lnTo>
                <a:lnTo>
                  <a:pt x="109727" y="0"/>
                </a:lnTo>
                <a:close/>
              </a:path>
              <a:path w="152400" h="43179">
                <a:moveTo>
                  <a:pt x="109727" y="14477"/>
                </a:moveTo>
                <a:lnTo>
                  <a:pt x="0" y="14477"/>
                </a:lnTo>
                <a:lnTo>
                  <a:pt x="0" y="28193"/>
                </a:lnTo>
                <a:lnTo>
                  <a:pt x="109727" y="28193"/>
                </a:lnTo>
                <a:lnTo>
                  <a:pt x="109727" y="14477"/>
                </a:lnTo>
                <a:close/>
              </a:path>
              <a:path w="152400" h="43179">
                <a:moveTo>
                  <a:pt x="138683" y="14477"/>
                </a:moveTo>
                <a:lnTo>
                  <a:pt x="116586" y="14477"/>
                </a:lnTo>
                <a:lnTo>
                  <a:pt x="116586" y="28193"/>
                </a:lnTo>
                <a:lnTo>
                  <a:pt x="138684" y="28193"/>
                </a:lnTo>
                <a:lnTo>
                  <a:pt x="152400" y="21336"/>
                </a:lnTo>
                <a:lnTo>
                  <a:pt x="138683" y="14477"/>
                </a:lnTo>
                <a:close/>
              </a:path>
            </a:pathLst>
          </a:custGeom>
          <a:solidFill>
            <a:srgbClr val="000000"/>
          </a:solidFill>
        </p:spPr>
        <p:txBody>
          <a:bodyPr wrap="square" lIns="0" tIns="0" rIns="0" bIns="0" rtlCol="0"/>
          <a:lstStyle/>
          <a:p/>
        </p:txBody>
      </p:sp>
      <p:sp>
        <p:nvSpPr>
          <p:cNvPr id="7" name="object 7"/>
          <p:cNvSpPr/>
          <p:nvPr/>
        </p:nvSpPr>
        <p:spPr>
          <a:xfrm>
            <a:off x="2061972" y="3206495"/>
            <a:ext cx="666750" cy="353060"/>
          </a:xfrm>
          <a:custGeom>
            <a:avLst/>
            <a:gdLst/>
            <a:ahLst/>
            <a:cxnLst/>
            <a:rect l="l" t="t" r="r" b="b"/>
            <a:pathLst>
              <a:path w="666750" h="353060">
                <a:moveTo>
                  <a:pt x="0" y="352805"/>
                </a:moveTo>
                <a:lnTo>
                  <a:pt x="666750" y="352805"/>
                </a:lnTo>
                <a:lnTo>
                  <a:pt x="666750" y="0"/>
                </a:lnTo>
                <a:lnTo>
                  <a:pt x="0" y="0"/>
                </a:lnTo>
                <a:lnTo>
                  <a:pt x="0" y="352805"/>
                </a:lnTo>
                <a:close/>
              </a:path>
            </a:pathLst>
          </a:custGeom>
          <a:solidFill>
            <a:srgbClr val="ADC6C7"/>
          </a:solidFill>
        </p:spPr>
        <p:txBody>
          <a:bodyPr wrap="square" lIns="0" tIns="0" rIns="0" bIns="0" rtlCol="0"/>
          <a:lstStyle/>
          <a:p/>
        </p:txBody>
      </p:sp>
      <p:sp>
        <p:nvSpPr>
          <p:cNvPr id="8" name="object 8"/>
          <p:cNvSpPr/>
          <p:nvPr/>
        </p:nvSpPr>
        <p:spPr>
          <a:xfrm>
            <a:off x="2061972" y="3206495"/>
            <a:ext cx="666750" cy="352425"/>
          </a:xfrm>
          <a:custGeom>
            <a:avLst/>
            <a:gdLst/>
            <a:ahLst/>
            <a:cxnLst/>
            <a:rect l="l" t="t" r="r" b="b"/>
            <a:pathLst>
              <a:path w="666750" h="352425">
                <a:moveTo>
                  <a:pt x="666750" y="0"/>
                </a:moveTo>
                <a:lnTo>
                  <a:pt x="0" y="0"/>
                </a:lnTo>
                <a:lnTo>
                  <a:pt x="0" y="352044"/>
                </a:lnTo>
                <a:lnTo>
                  <a:pt x="666750" y="352044"/>
                </a:lnTo>
                <a:lnTo>
                  <a:pt x="666750" y="0"/>
                </a:lnTo>
                <a:close/>
              </a:path>
            </a:pathLst>
          </a:custGeom>
          <a:ln w="3175">
            <a:solidFill>
              <a:srgbClr val="000000"/>
            </a:solidFill>
          </a:ln>
        </p:spPr>
        <p:txBody>
          <a:bodyPr wrap="square" lIns="0" tIns="0" rIns="0" bIns="0" rtlCol="0"/>
          <a:lstStyle/>
          <a:p/>
        </p:txBody>
      </p:sp>
      <p:sp>
        <p:nvSpPr>
          <p:cNvPr id="9" name="object 9"/>
          <p:cNvSpPr/>
          <p:nvPr/>
        </p:nvSpPr>
        <p:spPr>
          <a:xfrm>
            <a:off x="1905000" y="3375659"/>
            <a:ext cx="152400" cy="43180"/>
          </a:xfrm>
          <a:custGeom>
            <a:avLst/>
            <a:gdLst/>
            <a:ahLst/>
            <a:cxnLst/>
            <a:rect l="l" t="t" r="r" b="b"/>
            <a:pathLst>
              <a:path w="152400" h="43179">
                <a:moveTo>
                  <a:pt x="109727" y="0"/>
                </a:moveTo>
                <a:lnTo>
                  <a:pt x="109727" y="42672"/>
                </a:lnTo>
                <a:lnTo>
                  <a:pt x="138683" y="28194"/>
                </a:lnTo>
                <a:lnTo>
                  <a:pt x="116586" y="28194"/>
                </a:lnTo>
                <a:lnTo>
                  <a:pt x="116586" y="14478"/>
                </a:lnTo>
                <a:lnTo>
                  <a:pt x="138684" y="14478"/>
                </a:lnTo>
                <a:lnTo>
                  <a:pt x="109727" y="0"/>
                </a:lnTo>
                <a:close/>
              </a:path>
              <a:path w="152400" h="43179">
                <a:moveTo>
                  <a:pt x="109727" y="14478"/>
                </a:moveTo>
                <a:lnTo>
                  <a:pt x="0" y="14478"/>
                </a:lnTo>
                <a:lnTo>
                  <a:pt x="0" y="28194"/>
                </a:lnTo>
                <a:lnTo>
                  <a:pt x="109727" y="28194"/>
                </a:lnTo>
                <a:lnTo>
                  <a:pt x="109727" y="14478"/>
                </a:lnTo>
                <a:close/>
              </a:path>
              <a:path w="152400" h="43179">
                <a:moveTo>
                  <a:pt x="138684" y="14478"/>
                </a:moveTo>
                <a:lnTo>
                  <a:pt x="116586" y="14478"/>
                </a:lnTo>
                <a:lnTo>
                  <a:pt x="116586" y="28194"/>
                </a:lnTo>
                <a:lnTo>
                  <a:pt x="138683" y="28194"/>
                </a:lnTo>
                <a:lnTo>
                  <a:pt x="152400" y="21336"/>
                </a:lnTo>
                <a:lnTo>
                  <a:pt x="138684" y="14478"/>
                </a:lnTo>
                <a:close/>
              </a:path>
            </a:pathLst>
          </a:custGeom>
          <a:solidFill>
            <a:srgbClr val="000000"/>
          </a:solidFill>
        </p:spPr>
        <p:txBody>
          <a:bodyPr wrap="square" lIns="0" tIns="0" rIns="0" bIns="0" rtlCol="0"/>
          <a:lstStyle/>
          <a:p/>
        </p:txBody>
      </p:sp>
      <p:sp>
        <p:nvSpPr>
          <p:cNvPr id="10" name="object 10"/>
          <p:cNvSpPr/>
          <p:nvPr/>
        </p:nvSpPr>
        <p:spPr>
          <a:xfrm>
            <a:off x="2743200" y="3375659"/>
            <a:ext cx="152400" cy="43180"/>
          </a:xfrm>
          <a:custGeom>
            <a:avLst/>
            <a:gdLst/>
            <a:ahLst/>
            <a:cxnLst/>
            <a:rect l="l" t="t" r="r" b="b"/>
            <a:pathLst>
              <a:path w="152400" h="43179">
                <a:moveTo>
                  <a:pt x="109727" y="0"/>
                </a:moveTo>
                <a:lnTo>
                  <a:pt x="109727" y="42672"/>
                </a:lnTo>
                <a:lnTo>
                  <a:pt x="138683" y="28194"/>
                </a:lnTo>
                <a:lnTo>
                  <a:pt x="116586" y="28194"/>
                </a:lnTo>
                <a:lnTo>
                  <a:pt x="116586" y="14478"/>
                </a:lnTo>
                <a:lnTo>
                  <a:pt x="138684" y="14478"/>
                </a:lnTo>
                <a:lnTo>
                  <a:pt x="109727" y="0"/>
                </a:lnTo>
                <a:close/>
              </a:path>
              <a:path w="152400" h="43179">
                <a:moveTo>
                  <a:pt x="109727" y="14478"/>
                </a:moveTo>
                <a:lnTo>
                  <a:pt x="0" y="14478"/>
                </a:lnTo>
                <a:lnTo>
                  <a:pt x="0" y="28194"/>
                </a:lnTo>
                <a:lnTo>
                  <a:pt x="109727" y="28194"/>
                </a:lnTo>
                <a:lnTo>
                  <a:pt x="109727" y="14478"/>
                </a:lnTo>
                <a:close/>
              </a:path>
              <a:path w="152400" h="43179">
                <a:moveTo>
                  <a:pt x="138684" y="14478"/>
                </a:moveTo>
                <a:lnTo>
                  <a:pt x="116586" y="14478"/>
                </a:lnTo>
                <a:lnTo>
                  <a:pt x="116586" y="28194"/>
                </a:lnTo>
                <a:lnTo>
                  <a:pt x="138683" y="28194"/>
                </a:lnTo>
                <a:lnTo>
                  <a:pt x="152400" y="21336"/>
                </a:lnTo>
                <a:lnTo>
                  <a:pt x="138684" y="14478"/>
                </a:lnTo>
                <a:close/>
              </a:path>
            </a:pathLst>
          </a:custGeom>
          <a:solidFill>
            <a:srgbClr val="000000"/>
          </a:solidFill>
        </p:spPr>
        <p:txBody>
          <a:bodyPr wrap="square" lIns="0" tIns="0" rIns="0" bIns="0" rtlCol="0"/>
          <a:lstStyle/>
          <a:p/>
        </p:txBody>
      </p:sp>
      <p:sp>
        <p:nvSpPr>
          <p:cNvPr id="11" name="object 11"/>
          <p:cNvSpPr/>
          <p:nvPr/>
        </p:nvSpPr>
        <p:spPr>
          <a:xfrm>
            <a:off x="2171700" y="2735579"/>
            <a:ext cx="457200" cy="292100"/>
          </a:xfrm>
          <a:custGeom>
            <a:avLst/>
            <a:gdLst/>
            <a:ahLst/>
            <a:cxnLst/>
            <a:rect l="l" t="t" r="r" b="b"/>
            <a:pathLst>
              <a:path w="457200" h="292100">
                <a:moveTo>
                  <a:pt x="0" y="291846"/>
                </a:moveTo>
                <a:lnTo>
                  <a:pt x="457200" y="291846"/>
                </a:lnTo>
                <a:lnTo>
                  <a:pt x="457200" y="0"/>
                </a:lnTo>
                <a:lnTo>
                  <a:pt x="0" y="0"/>
                </a:lnTo>
                <a:lnTo>
                  <a:pt x="0" y="291846"/>
                </a:lnTo>
                <a:close/>
              </a:path>
            </a:pathLst>
          </a:custGeom>
          <a:solidFill>
            <a:srgbClr val="FF0000"/>
          </a:solidFill>
        </p:spPr>
        <p:txBody>
          <a:bodyPr wrap="square" lIns="0" tIns="0" rIns="0" bIns="0" rtlCol="0"/>
          <a:lstStyle/>
          <a:p/>
        </p:txBody>
      </p:sp>
      <p:sp>
        <p:nvSpPr>
          <p:cNvPr id="12" name="object 12"/>
          <p:cNvSpPr/>
          <p:nvPr/>
        </p:nvSpPr>
        <p:spPr>
          <a:xfrm>
            <a:off x="2171700" y="2735579"/>
            <a:ext cx="457200" cy="292100"/>
          </a:xfrm>
          <a:custGeom>
            <a:avLst/>
            <a:gdLst/>
            <a:ahLst/>
            <a:cxnLst/>
            <a:rect l="l" t="t" r="r" b="b"/>
            <a:pathLst>
              <a:path w="457200" h="292100">
                <a:moveTo>
                  <a:pt x="457200" y="0"/>
                </a:moveTo>
                <a:lnTo>
                  <a:pt x="0" y="0"/>
                </a:lnTo>
                <a:lnTo>
                  <a:pt x="0" y="291846"/>
                </a:lnTo>
                <a:lnTo>
                  <a:pt x="457200" y="291846"/>
                </a:lnTo>
                <a:lnTo>
                  <a:pt x="457200" y="0"/>
                </a:lnTo>
                <a:close/>
              </a:path>
            </a:pathLst>
          </a:custGeom>
          <a:ln w="3175">
            <a:solidFill>
              <a:srgbClr val="000000"/>
            </a:solidFill>
          </a:ln>
        </p:spPr>
        <p:txBody>
          <a:bodyPr wrap="square" lIns="0" tIns="0" rIns="0" bIns="0" rtlCol="0"/>
          <a:lstStyle/>
          <a:p/>
        </p:txBody>
      </p:sp>
      <p:sp>
        <p:nvSpPr>
          <p:cNvPr id="13" name="object 13"/>
          <p:cNvSpPr/>
          <p:nvPr/>
        </p:nvSpPr>
        <p:spPr>
          <a:xfrm>
            <a:off x="1905000" y="2766822"/>
            <a:ext cx="228600" cy="43180"/>
          </a:xfrm>
          <a:custGeom>
            <a:avLst/>
            <a:gdLst/>
            <a:ahLst/>
            <a:cxnLst/>
            <a:rect l="l" t="t" r="r" b="b"/>
            <a:pathLst>
              <a:path w="228600" h="43180">
                <a:moveTo>
                  <a:pt x="185927" y="28166"/>
                </a:moveTo>
                <a:lnTo>
                  <a:pt x="185927" y="42672"/>
                </a:lnTo>
                <a:lnTo>
                  <a:pt x="214883" y="28194"/>
                </a:lnTo>
                <a:lnTo>
                  <a:pt x="192786" y="28194"/>
                </a:lnTo>
                <a:lnTo>
                  <a:pt x="185927" y="28166"/>
                </a:lnTo>
                <a:close/>
              </a:path>
              <a:path w="228600" h="43180">
                <a:moveTo>
                  <a:pt x="185927" y="0"/>
                </a:moveTo>
                <a:lnTo>
                  <a:pt x="185927" y="28166"/>
                </a:lnTo>
                <a:lnTo>
                  <a:pt x="192786" y="28194"/>
                </a:lnTo>
                <a:lnTo>
                  <a:pt x="192786" y="13716"/>
                </a:lnTo>
                <a:lnTo>
                  <a:pt x="213360" y="13716"/>
                </a:lnTo>
                <a:lnTo>
                  <a:pt x="185927" y="0"/>
                </a:lnTo>
                <a:close/>
              </a:path>
              <a:path w="228600" h="43180">
                <a:moveTo>
                  <a:pt x="213360" y="13716"/>
                </a:moveTo>
                <a:lnTo>
                  <a:pt x="192786" y="13716"/>
                </a:lnTo>
                <a:lnTo>
                  <a:pt x="192786" y="28194"/>
                </a:lnTo>
                <a:lnTo>
                  <a:pt x="214883" y="28194"/>
                </a:lnTo>
                <a:lnTo>
                  <a:pt x="228600" y="21335"/>
                </a:lnTo>
                <a:lnTo>
                  <a:pt x="213360" y="13716"/>
                </a:lnTo>
                <a:close/>
              </a:path>
              <a:path w="228600" h="43180">
                <a:moveTo>
                  <a:pt x="185927" y="13716"/>
                </a:moveTo>
                <a:lnTo>
                  <a:pt x="0" y="13716"/>
                </a:lnTo>
                <a:lnTo>
                  <a:pt x="0" y="27431"/>
                </a:lnTo>
                <a:lnTo>
                  <a:pt x="185927" y="28166"/>
                </a:lnTo>
                <a:lnTo>
                  <a:pt x="185927" y="13716"/>
                </a:lnTo>
                <a:close/>
              </a:path>
            </a:pathLst>
          </a:custGeom>
          <a:solidFill>
            <a:srgbClr val="000000"/>
          </a:solidFill>
        </p:spPr>
        <p:txBody>
          <a:bodyPr wrap="square" lIns="0" tIns="0" rIns="0" bIns="0" rtlCol="0"/>
          <a:lstStyle/>
          <a:p/>
        </p:txBody>
      </p:sp>
      <p:sp>
        <p:nvSpPr>
          <p:cNvPr id="14" name="object 14"/>
          <p:cNvSpPr/>
          <p:nvPr/>
        </p:nvSpPr>
        <p:spPr>
          <a:xfrm>
            <a:off x="2628900" y="2874264"/>
            <a:ext cx="228600" cy="43815"/>
          </a:xfrm>
          <a:custGeom>
            <a:avLst/>
            <a:gdLst/>
            <a:ahLst/>
            <a:cxnLst/>
            <a:rect l="l" t="t" r="r" b="b"/>
            <a:pathLst>
              <a:path w="228600" h="43814">
                <a:moveTo>
                  <a:pt x="185927" y="28928"/>
                </a:moveTo>
                <a:lnTo>
                  <a:pt x="185927" y="43433"/>
                </a:lnTo>
                <a:lnTo>
                  <a:pt x="214883" y="28955"/>
                </a:lnTo>
                <a:lnTo>
                  <a:pt x="192786" y="28955"/>
                </a:lnTo>
                <a:lnTo>
                  <a:pt x="185927" y="28928"/>
                </a:lnTo>
                <a:close/>
              </a:path>
              <a:path w="228600" h="43814">
                <a:moveTo>
                  <a:pt x="185927" y="14450"/>
                </a:moveTo>
                <a:lnTo>
                  <a:pt x="185927" y="28928"/>
                </a:lnTo>
                <a:lnTo>
                  <a:pt x="192786" y="28955"/>
                </a:lnTo>
                <a:lnTo>
                  <a:pt x="192786" y="14477"/>
                </a:lnTo>
                <a:lnTo>
                  <a:pt x="185927" y="14450"/>
                </a:lnTo>
                <a:close/>
              </a:path>
              <a:path w="228600" h="43814">
                <a:moveTo>
                  <a:pt x="185927" y="0"/>
                </a:moveTo>
                <a:lnTo>
                  <a:pt x="185927" y="14450"/>
                </a:lnTo>
                <a:lnTo>
                  <a:pt x="192786" y="14477"/>
                </a:lnTo>
                <a:lnTo>
                  <a:pt x="192786" y="28955"/>
                </a:lnTo>
                <a:lnTo>
                  <a:pt x="214883" y="28955"/>
                </a:lnTo>
                <a:lnTo>
                  <a:pt x="228600" y="22097"/>
                </a:lnTo>
                <a:lnTo>
                  <a:pt x="185927" y="0"/>
                </a:lnTo>
                <a:close/>
              </a:path>
              <a:path w="228600" h="43814">
                <a:moveTo>
                  <a:pt x="0" y="13715"/>
                </a:moveTo>
                <a:lnTo>
                  <a:pt x="0" y="28193"/>
                </a:lnTo>
                <a:lnTo>
                  <a:pt x="185927" y="28928"/>
                </a:lnTo>
                <a:lnTo>
                  <a:pt x="185927" y="14450"/>
                </a:lnTo>
                <a:lnTo>
                  <a:pt x="0" y="13715"/>
                </a:lnTo>
                <a:close/>
              </a:path>
            </a:pathLst>
          </a:custGeom>
          <a:solidFill>
            <a:srgbClr val="000000"/>
          </a:solidFill>
        </p:spPr>
        <p:txBody>
          <a:bodyPr wrap="square" lIns="0" tIns="0" rIns="0" bIns="0" rtlCol="0"/>
          <a:lstStyle/>
          <a:p/>
        </p:txBody>
      </p:sp>
      <p:sp>
        <p:nvSpPr>
          <p:cNvPr id="15" name="object 15"/>
          <p:cNvSpPr/>
          <p:nvPr/>
        </p:nvSpPr>
        <p:spPr>
          <a:xfrm>
            <a:off x="1905000" y="2957322"/>
            <a:ext cx="228600" cy="43180"/>
          </a:xfrm>
          <a:custGeom>
            <a:avLst/>
            <a:gdLst/>
            <a:ahLst/>
            <a:cxnLst/>
            <a:rect l="l" t="t" r="r" b="b"/>
            <a:pathLst>
              <a:path w="228600" h="43180">
                <a:moveTo>
                  <a:pt x="185927" y="28166"/>
                </a:moveTo>
                <a:lnTo>
                  <a:pt x="185927" y="42672"/>
                </a:lnTo>
                <a:lnTo>
                  <a:pt x="214883" y="28194"/>
                </a:lnTo>
                <a:lnTo>
                  <a:pt x="192786" y="28194"/>
                </a:lnTo>
                <a:lnTo>
                  <a:pt x="185927" y="28166"/>
                </a:lnTo>
                <a:close/>
              </a:path>
              <a:path w="228600" h="43180">
                <a:moveTo>
                  <a:pt x="185927" y="0"/>
                </a:moveTo>
                <a:lnTo>
                  <a:pt x="185927" y="28166"/>
                </a:lnTo>
                <a:lnTo>
                  <a:pt x="192786" y="28194"/>
                </a:lnTo>
                <a:lnTo>
                  <a:pt x="192786" y="13716"/>
                </a:lnTo>
                <a:lnTo>
                  <a:pt x="213360" y="13716"/>
                </a:lnTo>
                <a:lnTo>
                  <a:pt x="185927" y="0"/>
                </a:lnTo>
                <a:close/>
              </a:path>
              <a:path w="228600" h="43180">
                <a:moveTo>
                  <a:pt x="213360" y="13716"/>
                </a:moveTo>
                <a:lnTo>
                  <a:pt x="192786" y="13716"/>
                </a:lnTo>
                <a:lnTo>
                  <a:pt x="192786" y="28194"/>
                </a:lnTo>
                <a:lnTo>
                  <a:pt x="214883" y="28194"/>
                </a:lnTo>
                <a:lnTo>
                  <a:pt x="228600" y="21335"/>
                </a:lnTo>
                <a:lnTo>
                  <a:pt x="213360" y="13716"/>
                </a:lnTo>
                <a:close/>
              </a:path>
              <a:path w="228600" h="43180">
                <a:moveTo>
                  <a:pt x="185927" y="13716"/>
                </a:moveTo>
                <a:lnTo>
                  <a:pt x="0" y="13716"/>
                </a:lnTo>
                <a:lnTo>
                  <a:pt x="0" y="27431"/>
                </a:lnTo>
                <a:lnTo>
                  <a:pt x="185927" y="28166"/>
                </a:lnTo>
                <a:lnTo>
                  <a:pt x="185927" y="13716"/>
                </a:lnTo>
                <a:close/>
              </a:path>
            </a:pathLst>
          </a:custGeom>
          <a:solidFill>
            <a:srgbClr val="000000"/>
          </a:solidFill>
        </p:spPr>
        <p:txBody>
          <a:bodyPr wrap="square" lIns="0" tIns="0" rIns="0" bIns="0" rtlCol="0"/>
          <a:lstStyle/>
          <a:p/>
        </p:txBody>
      </p:sp>
      <p:sp>
        <p:nvSpPr>
          <p:cNvPr id="16" name="object 16"/>
          <p:cNvSpPr/>
          <p:nvPr/>
        </p:nvSpPr>
        <p:spPr>
          <a:xfrm>
            <a:off x="2132076" y="2403348"/>
            <a:ext cx="527050" cy="200025"/>
          </a:xfrm>
          <a:custGeom>
            <a:avLst/>
            <a:gdLst/>
            <a:ahLst/>
            <a:cxnLst/>
            <a:rect l="l" t="t" r="r" b="b"/>
            <a:pathLst>
              <a:path w="527050" h="200025">
                <a:moveTo>
                  <a:pt x="0" y="199644"/>
                </a:moveTo>
                <a:lnTo>
                  <a:pt x="526542" y="199644"/>
                </a:lnTo>
                <a:lnTo>
                  <a:pt x="526542" y="0"/>
                </a:lnTo>
                <a:lnTo>
                  <a:pt x="0" y="0"/>
                </a:lnTo>
                <a:lnTo>
                  <a:pt x="0" y="199644"/>
                </a:lnTo>
                <a:close/>
              </a:path>
            </a:pathLst>
          </a:custGeom>
          <a:solidFill>
            <a:srgbClr val="FFCF01"/>
          </a:solidFill>
        </p:spPr>
        <p:txBody>
          <a:bodyPr wrap="square" lIns="0" tIns="0" rIns="0" bIns="0" rtlCol="0"/>
          <a:lstStyle/>
          <a:p/>
        </p:txBody>
      </p:sp>
      <p:sp>
        <p:nvSpPr>
          <p:cNvPr id="17" name="object 17"/>
          <p:cNvSpPr/>
          <p:nvPr/>
        </p:nvSpPr>
        <p:spPr>
          <a:xfrm>
            <a:off x="2132076" y="2403348"/>
            <a:ext cx="527050" cy="200025"/>
          </a:xfrm>
          <a:custGeom>
            <a:avLst/>
            <a:gdLst/>
            <a:ahLst/>
            <a:cxnLst/>
            <a:rect l="l" t="t" r="r" b="b"/>
            <a:pathLst>
              <a:path w="527050" h="200025">
                <a:moveTo>
                  <a:pt x="526542" y="0"/>
                </a:moveTo>
                <a:lnTo>
                  <a:pt x="0" y="0"/>
                </a:lnTo>
                <a:lnTo>
                  <a:pt x="0" y="199644"/>
                </a:lnTo>
                <a:lnTo>
                  <a:pt x="526542" y="199644"/>
                </a:lnTo>
                <a:lnTo>
                  <a:pt x="526542" y="0"/>
                </a:lnTo>
                <a:close/>
              </a:path>
            </a:pathLst>
          </a:custGeom>
          <a:ln w="3175">
            <a:solidFill>
              <a:srgbClr val="000000"/>
            </a:solidFill>
          </a:ln>
        </p:spPr>
        <p:txBody>
          <a:bodyPr wrap="square" lIns="0" tIns="0" rIns="0" bIns="0" rtlCol="0"/>
          <a:lstStyle/>
          <a:p/>
        </p:txBody>
      </p:sp>
      <p:sp>
        <p:nvSpPr>
          <p:cNvPr id="18" name="object 18"/>
          <p:cNvSpPr/>
          <p:nvPr/>
        </p:nvSpPr>
        <p:spPr>
          <a:xfrm>
            <a:off x="1905000" y="2496311"/>
            <a:ext cx="228600" cy="43180"/>
          </a:xfrm>
          <a:custGeom>
            <a:avLst/>
            <a:gdLst/>
            <a:ahLst/>
            <a:cxnLst/>
            <a:rect l="l" t="t" r="r" b="b"/>
            <a:pathLst>
              <a:path w="228600" h="43180">
                <a:moveTo>
                  <a:pt x="185927" y="0"/>
                </a:moveTo>
                <a:lnTo>
                  <a:pt x="185927" y="42672"/>
                </a:lnTo>
                <a:lnTo>
                  <a:pt x="214884" y="28194"/>
                </a:lnTo>
                <a:lnTo>
                  <a:pt x="192786" y="28194"/>
                </a:lnTo>
                <a:lnTo>
                  <a:pt x="192786" y="13716"/>
                </a:lnTo>
                <a:lnTo>
                  <a:pt x="213359" y="13716"/>
                </a:lnTo>
                <a:lnTo>
                  <a:pt x="185927" y="0"/>
                </a:lnTo>
                <a:close/>
              </a:path>
              <a:path w="228600" h="43180">
                <a:moveTo>
                  <a:pt x="185927" y="13716"/>
                </a:moveTo>
                <a:lnTo>
                  <a:pt x="0" y="13716"/>
                </a:lnTo>
                <a:lnTo>
                  <a:pt x="0" y="28194"/>
                </a:lnTo>
                <a:lnTo>
                  <a:pt x="185927" y="28194"/>
                </a:lnTo>
                <a:lnTo>
                  <a:pt x="185927" y="13716"/>
                </a:lnTo>
                <a:close/>
              </a:path>
              <a:path w="228600" h="43180">
                <a:moveTo>
                  <a:pt x="213359" y="13716"/>
                </a:moveTo>
                <a:lnTo>
                  <a:pt x="192786" y="13716"/>
                </a:lnTo>
                <a:lnTo>
                  <a:pt x="192786" y="28194"/>
                </a:lnTo>
                <a:lnTo>
                  <a:pt x="214884" y="28194"/>
                </a:lnTo>
                <a:lnTo>
                  <a:pt x="228600" y="21336"/>
                </a:lnTo>
                <a:lnTo>
                  <a:pt x="213359" y="13716"/>
                </a:lnTo>
                <a:close/>
              </a:path>
            </a:pathLst>
          </a:custGeom>
          <a:solidFill>
            <a:srgbClr val="000000"/>
          </a:solidFill>
        </p:spPr>
        <p:txBody>
          <a:bodyPr wrap="square" lIns="0" tIns="0" rIns="0" bIns="0" rtlCol="0"/>
          <a:lstStyle/>
          <a:p/>
        </p:txBody>
      </p:sp>
      <p:sp>
        <p:nvSpPr>
          <p:cNvPr id="19" name="object 19"/>
          <p:cNvSpPr/>
          <p:nvPr/>
        </p:nvSpPr>
        <p:spPr>
          <a:xfrm>
            <a:off x="2667000" y="2496311"/>
            <a:ext cx="228600" cy="43180"/>
          </a:xfrm>
          <a:custGeom>
            <a:avLst/>
            <a:gdLst/>
            <a:ahLst/>
            <a:cxnLst/>
            <a:rect l="l" t="t" r="r" b="b"/>
            <a:pathLst>
              <a:path w="228600" h="43180">
                <a:moveTo>
                  <a:pt x="185927" y="0"/>
                </a:moveTo>
                <a:lnTo>
                  <a:pt x="185927" y="42672"/>
                </a:lnTo>
                <a:lnTo>
                  <a:pt x="214884" y="28194"/>
                </a:lnTo>
                <a:lnTo>
                  <a:pt x="192786" y="28194"/>
                </a:lnTo>
                <a:lnTo>
                  <a:pt x="192786" y="13716"/>
                </a:lnTo>
                <a:lnTo>
                  <a:pt x="213359" y="13716"/>
                </a:lnTo>
                <a:lnTo>
                  <a:pt x="185927" y="0"/>
                </a:lnTo>
                <a:close/>
              </a:path>
              <a:path w="228600" h="43180">
                <a:moveTo>
                  <a:pt x="185927" y="13716"/>
                </a:moveTo>
                <a:lnTo>
                  <a:pt x="0" y="13716"/>
                </a:lnTo>
                <a:lnTo>
                  <a:pt x="0" y="28194"/>
                </a:lnTo>
                <a:lnTo>
                  <a:pt x="185927" y="28194"/>
                </a:lnTo>
                <a:lnTo>
                  <a:pt x="185927" y="13716"/>
                </a:lnTo>
                <a:close/>
              </a:path>
              <a:path w="228600" h="43180">
                <a:moveTo>
                  <a:pt x="213359" y="13716"/>
                </a:moveTo>
                <a:lnTo>
                  <a:pt x="192786" y="13716"/>
                </a:lnTo>
                <a:lnTo>
                  <a:pt x="192786" y="28194"/>
                </a:lnTo>
                <a:lnTo>
                  <a:pt x="214884" y="28194"/>
                </a:lnTo>
                <a:lnTo>
                  <a:pt x="228600" y="21336"/>
                </a:lnTo>
                <a:lnTo>
                  <a:pt x="213359" y="13716"/>
                </a:lnTo>
                <a:close/>
              </a:path>
            </a:pathLst>
          </a:custGeom>
          <a:solidFill>
            <a:srgbClr val="000000"/>
          </a:solidFill>
        </p:spPr>
        <p:txBody>
          <a:bodyPr wrap="square" lIns="0" tIns="0" rIns="0" bIns="0" rtlCol="0"/>
          <a:lstStyle/>
          <a:p/>
        </p:txBody>
      </p:sp>
      <p:sp>
        <p:nvSpPr>
          <p:cNvPr id="20" name="object 20"/>
          <p:cNvSpPr/>
          <p:nvPr/>
        </p:nvSpPr>
        <p:spPr>
          <a:xfrm>
            <a:off x="2378964" y="2212848"/>
            <a:ext cx="43180" cy="190500"/>
          </a:xfrm>
          <a:custGeom>
            <a:avLst/>
            <a:gdLst/>
            <a:ahLst/>
            <a:cxnLst/>
            <a:rect l="l" t="t" r="r" b="b"/>
            <a:pathLst>
              <a:path w="43180" h="190500">
                <a:moveTo>
                  <a:pt x="14478" y="147827"/>
                </a:moveTo>
                <a:lnTo>
                  <a:pt x="0" y="147827"/>
                </a:lnTo>
                <a:lnTo>
                  <a:pt x="21336" y="190500"/>
                </a:lnTo>
                <a:lnTo>
                  <a:pt x="39243" y="154685"/>
                </a:lnTo>
                <a:lnTo>
                  <a:pt x="14478" y="154685"/>
                </a:lnTo>
                <a:lnTo>
                  <a:pt x="14478" y="147827"/>
                </a:lnTo>
                <a:close/>
              </a:path>
              <a:path w="43180" h="190500">
                <a:moveTo>
                  <a:pt x="28194" y="0"/>
                </a:moveTo>
                <a:lnTo>
                  <a:pt x="14478" y="0"/>
                </a:lnTo>
                <a:lnTo>
                  <a:pt x="14478" y="154685"/>
                </a:lnTo>
                <a:lnTo>
                  <a:pt x="28194" y="154685"/>
                </a:lnTo>
                <a:lnTo>
                  <a:pt x="28194" y="0"/>
                </a:lnTo>
                <a:close/>
              </a:path>
              <a:path w="43180" h="190500">
                <a:moveTo>
                  <a:pt x="42672" y="147827"/>
                </a:moveTo>
                <a:lnTo>
                  <a:pt x="28194" y="147827"/>
                </a:lnTo>
                <a:lnTo>
                  <a:pt x="28194" y="154685"/>
                </a:lnTo>
                <a:lnTo>
                  <a:pt x="39243" y="154685"/>
                </a:lnTo>
                <a:lnTo>
                  <a:pt x="42672" y="147827"/>
                </a:lnTo>
                <a:close/>
              </a:path>
            </a:pathLst>
          </a:custGeom>
          <a:solidFill>
            <a:srgbClr val="000000"/>
          </a:solidFill>
        </p:spPr>
        <p:txBody>
          <a:bodyPr wrap="square" lIns="0" tIns="0" rIns="0" bIns="0" rtlCol="0"/>
          <a:lstStyle/>
          <a:p/>
        </p:txBody>
      </p:sp>
      <p:sp>
        <p:nvSpPr>
          <p:cNvPr id="21" name="object 21"/>
          <p:cNvSpPr/>
          <p:nvPr/>
        </p:nvSpPr>
        <p:spPr>
          <a:xfrm>
            <a:off x="2133600" y="1682495"/>
            <a:ext cx="520065" cy="353060"/>
          </a:xfrm>
          <a:custGeom>
            <a:avLst/>
            <a:gdLst/>
            <a:ahLst/>
            <a:cxnLst/>
            <a:rect l="l" t="t" r="r" b="b"/>
            <a:pathLst>
              <a:path w="520064" h="353060">
                <a:moveTo>
                  <a:pt x="0" y="352805"/>
                </a:moveTo>
                <a:lnTo>
                  <a:pt x="519684" y="352805"/>
                </a:lnTo>
                <a:lnTo>
                  <a:pt x="519684" y="0"/>
                </a:lnTo>
                <a:lnTo>
                  <a:pt x="0" y="0"/>
                </a:lnTo>
                <a:lnTo>
                  <a:pt x="0" y="352805"/>
                </a:lnTo>
                <a:close/>
              </a:path>
            </a:pathLst>
          </a:custGeom>
          <a:solidFill>
            <a:srgbClr val="00E4A8"/>
          </a:solidFill>
        </p:spPr>
        <p:txBody>
          <a:bodyPr wrap="square" lIns="0" tIns="0" rIns="0" bIns="0" rtlCol="0"/>
          <a:lstStyle/>
          <a:p/>
        </p:txBody>
      </p:sp>
      <p:sp>
        <p:nvSpPr>
          <p:cNvPr id="22" name="object 22"/>
          <p:cNvSpPr/>
          <p:nvPr/>
        </p:nvSpPr>
        <p:spPr>
          <a:xfrm>
            <a:off x="2133600" y="1682495"/>
            <a:ext cx="520065" cy="352425"/>
          </a:xfrm>
          <a:custGeom>
            <a:avLst/>
            <a:gdLst/>
            <a:ahLst/>
            <a:cxnLst/>
            <a:rect l="l" t="t" r="r" b="b"/>
            <a:pathLst>
              <a:path w="520064" h="352425">
                <a:moveTo>
                  <a:pt x="519683" y="0"/>
                </a:moveTo>
                <a:lnTo>
                  <a:pt x="0" y="0"/>
                </a:lnTo>
                <a:lnTo>
                  <a:pt x="0" y="352044"/>
                </a:lnTo>
                <a:lnTo>
                  <a:pt x="519683" y="352044"/>
                </a:lnTo>
                <a:lnTo>
                  <a:pt x="519683" y="0"/>
                </a:lnTo>
                <a:close/>
              </a:path>
            </a:pathLst>
          </a:custGeom>
          <a:ln w="3175">
            <a:solidFill>
              <a:srgbClr val="000000"/>
            </a:solidFill>
          </a:ln>
        </p:spPr>
        <p:txBody>
          <a:bodyPr wrap="square" lIns="0" tIns="0" rIns="0" bIns="0" rtlCol="0"/>
          <a:lstStyle/>
          <a:p/>
        </p:txBody>
      </p:sp>
      <p:sp>
        <p:nvSpPr>
          <p:cNvPr id="23" name="object 23"/>
          <p:cNvSpPr/>
          <p:nvPr/>
        </p:nvSpPr>
        <p:spPr>
          <a:xfrm>
            <a:off x="1905000" y="1851660"/>
            <a:ext cx="228600" cy="43180"/>
          </a:xfrm>
          <a:custGeom>
            <a:avLst/>
            <a:gdLst/>
            <a:ahLst/>
            <a:cxnLst/>
            <a:rect l="l" t="t" r="r" b="b"/>
            <a:pathLst>
              <a:path w="228600" h="43180">
                <a:moveTo>
                  <a:pt x="185927" y="0"/>
                </a:moveTo>
                <a:lnTo>
                  <a:pt x="185927" y="42672"/>
                </a:lnTo>
                <a:lnTo>
                  <a:pt x="214883" y="28194"/>
                </a:lnTo>
                <a:lnTo>
                  <a:pt x="192786" y="28194"/>
                </a:lnTo>
                <a:lnTo>
                  <a:pt x="192786" y="14478"/>
                </a:lnTo>
                <a:lnTo>
                  <a:pt x="214884" y="14478"/>
                </a:lnTo>
                <a:lnTo>
                  <a:pt x="185927" y="0"/>
                </a:lnTo>
                <a:close/>
              </a:path>
              <a:path w="228600" h="43180">
                <a:moveTo>
                  <a:pt x="185927" y="14478"/>
                </a:moveTo>
                <a:lnTo>
                  <a:pt x="0" y="14478"/>
                </a:lnTo>
                <a:lnTo>
                  <a:pt x="0" y="28194"/>
                </a:lnTo>
                <a:lnTo>
                  <a:pt x="185927" y="28194"/>
                </a:lnTo>
                <a:lnTo>
                  <a:pt x="185927" y="14478"/>
                </a:lnTo>
                <a:close/>
              </a:path>
              <a:path w="228600" h="43180">
                <a:moveTo>
                  <a:pt x="214884" y="14478"/>
                </a:moveTo>
                <a:lnTo>
                  <a:pt x="192786" y="14478"/>
                </a:lnTo>
                <a:lnTo>
                  <a:pt x="192786" y="28194"/>
                </a:lnTo>
                <a:lnTo>
                  <a:pt x="214883" y="28194"/>
                </a:lnTo>
                <a:lnTo>
                  <a:pt x="228600" y="21336"/>
                </a:lnTo>
                <a:lnTo>
                  <a:pt x="214884" y="14478"/>
                </a:lnTo>
                <a:close/>
              </a:path>
            </a:pathLst>
          </a:custGeom>
          <a:solidFill>
            <a:srgbClr val="000000"/>
          </a:solidFill>
        </p:spPr>
        <p:txBody>
          <a:bodyPr wrap="square" lIns="0" tIns="0" rIns="0" bIns="0" rtlCol="0"/>
          <a:lstStyle/>
          <a:p/>
        </p:txBody>
      </p:sp>
      <p:sp>
        <p:nvSpPr>
          <p:cNvPr id="24" name="object 24"/>
          <p:cNvSpPr/>
          <p:nvPr/>
        </p:nvSpPr>
        <p:spPr>
          <a:xfrm>
            <a:off x="2667000" y="1851660"/>
            <a:ext cx="228600" cy="43180"/>
          </a:xfrm>
          <a:custGeom>
            <a:avLst/>
            <a:gdLst/>
            <a:ahLst/>
            <a:cxnLst/>
            <a:rect l="l" t="t" r="r" b="b"/>
            <a:pathLst>
              <a:path w="228600" h="43180">
                <a:moveTo>
                  <a:pt x="185927" y="0"/>
                </a:moveTo>
                <a:lnTo>
                  <a:pt x="185927" y="42672"/>
                </a:lnTo>
                <a:lnTo>
                  <a:pt x="214883" y="28194"/>
                </a:lnTo>
                <a:lnTo>
                  <a:pt x="192786" y="28194"/>
                </a:lnTo>
                <a:lnTo>
                  <a:pt x="192786" y="14478"/>
                </a:lnTo>
                <a:lnTo>
                  <a:pt x="214884" y="14478"/>
                </a:lnTo>
                <a:lnTo>
                  <a:pt x="185927" y="0"/>
                </a:lnTo>
                <a:close/>
              </a:path>
              <a:path w="228600" h="43180">
                <a:moveTo>
                  <a:pt x="185927" y="14478"/>
                </a:moveTo>
                <a:lnTo>
                  <a:pt x="0" y="14478"/>
                </a:lnTo>
                <a:lnTo>
                  <a:pt x="0" y="28194"/>
                </a:lnTo>
                <a:lnTo>
                  <a:pt x="185927" y="28194"/>
                </a:lnTo>
                <a:lnTo>
                  <a:pt x="185927" y="14478"/>
                </a:lnTo>
                <a:close/>
              </a:path>
              <a:path w="228600" h="43180">
                <a:moveTo>
                  <a:pt x="214884" y="14478"/>
                </a:moveTo>
                <a:lnTo>
                  <a:pt x="192786" y="14478"/>
                </a:lnTo>
                <a:lnTo>
                  <a:pt x="192786" y="28194"/>
                </a:lnTo>
                <a:lnTo>
                  <a:pt x="214883" y="28194"/>
                </a:lnTo>
                <a:lnTo>
                  <a:pt x="228600" y="21336"/>
                </a:lnTo>
                <a:lnTo>
                  <a:pt x="214884" y="14478"/>
                </a:lnTo>
                <a:close/>
              </a:path>
            </a:pathLst>
          </a:custGeom>
          <a:solidFill>
            <a:srgbClr val="000000"/>
          </a:solidFill>
        </p:spPr>
        <p:txBody>
          <a:bodyPr wrap="square" lIns="0" tIns="0" rIns="0" bIns="0" rtlCol="0"/>
          <a:lstStyle/>
          <a:p/>
        </p:txBody>
      </p:sp>
      <p:sp>
        <p:nvSpPr>
          <p:cNvPr id="25" name="object 25"/>
          <p:cNvSpPr/>
          <p:nvPr/>
        </p:nvSpPr>
        <p:spPr>
          <a:xfrm>
            <a:off x="3086100" y="1644395"/>
            <a:ext cx="2590800" cy="381000"/>
          </a:xfrm>
          <a:custGeom>
            <a:avLst/>
            <a:gdLst/>
            <a:ahLst/>
            <a:cxnLst/>
            <a:rect l="l" t="t" r="r" b="b"/>
            <a:pathLst>
              <a:path w="2590800" h="381000">
                <a:moveTo>
                  <a:pt x="2590800" y="0"/>
                </a:moveTo>
                <a:lnTo>
                  <a:pt x="0" y="0"/>
                </a:lnTo>
                <a:lnTo>
                  <a:pt x="0" y="381000"/>
                </a:lnTo>
                <a:lnTo>
                  <a:pt x="2590800" y="381000"/>
                </a:lnTo>
                <a:lnTo>
                  <a:pt x="2590800" y="0"/>
                </a:lnTo>
                <a:close/>
              </a:path>
            </a:pathLst>
          </a:custGeom>
          <a:ln w="19050">
            <a:solidFill>
              <a:srgbClr val="00E4A8"/>
            </a:solidFill>
          </a:ln>
        </p:spPr>
        <p:txBody>
          <a:bodyPr wrap="square" lIns="0" tIns="0" rIns="0" bIns="0" rtlCol="0"/>
          <a:lstStyle/>
          <a:p/>
        </p:txBody>
      </p:sp>
      <p:sp>
        <p:nvSpPr>
          <p:cNvPr id="26" name="object 26"/>
          <p:cNvSpPr/>
          <p:nvPr/>
        </p:nvSpPr>
        <p:spPr>
          <a:xfrm>
            <a:off x="3162300" y="2253995"/>
            <a:ext cx="2933700" cy="266700"/>
          </a:xfrm>
          <a:custGeom>
            <a:avLst/>
            <a:gdLst/>
            <a:ahLst/>
            <a:cxnLst/>
            <a:rect l="l" t="t" r="r" b="b"/>
            <a:pathLst>
              <a:path w="2933700" h="266700">
                <a:moveTo>
                  <a:pt x="2933700" y="0"/>
                </a:moveTo>
                <a:lnTo>
                  <a:pt x="0" y="0"/>
                </a:lnTo>
                <a:lnTo>
                  <a:pt x="0" y="266700"/>
                </a:lnTo>
                <a:lnTo>
                  <a:pt x="2933700" y="266700"/>
                </a:lnTo>
                <a:lnTo>
                  <a:pt x="2933700" y="0"/>
                </a:lnTo>
                <a:close/>
              </a:path>
            </a:pathLst>
          </a:custGeom>
          <a:ln w="19050">
            <a:solidFill>
              <a:srgbClr val="FFCF01"/>
            </a:solidFill>
          </a:ln>
        </p:spPr>
        <p:txBody>
          <a:bodyPr wrap="square" lIns="0" tIns="0" rIns="0" bIns="0" rtlCol="0"/>
          <a:lstStyle/>
          <a:p/>
        </p:txBody>
      </p:sp>
      <p:sp>
        <p:nvSpPr>
          <p:cNvPr id="27" name="object 27"/>
          <p:cNvSpPr/>
          <p:nvPr/>
        </p:nvSpPr>
        <p:spPr>
          <a:xfrm>
            <a:off x="3314700" y="2558795"/>
            <a:ext cx="2590800" cy="381000"/>
          </a:xfrm>
          <a:custGeom>
            <a:avLst/>
            <a:gdLst/>
            <a:ahLst/>
            <a:cxnLst/>
            <a:rect l="l" t="t" r="r" b="b"/>
            <a:pathLst>
              <a:path w="2590800" h="381000">
                <a:moveTo>
                  <a:pt x="2590800" y="0"/>
                </a:moveTo>
                <a:lnTo>
                  <a:pt x="0" y="0"/>
                </a:lnTo>
                <a:lnTo>
                  <a:pt x="0" y="381000"/>
                </a:lnTo>
                <a:lnTo>
                  <a:pt x="2590800" y="381000"/>
                </a:lnTo>
                <a:lnTo>
                  <a:pt x="2590800" y="0"/>
                </a:lnTo>
                <a:close/>
              </a:path>
            </a:pathLst>
          </a:custGeom>
          <a:ln w="19050">
            <a:solidFill>
              <a:srgbClr val="FF0000"/>
            </a:solidFill>
          </a:ln>
        </p:spPr>
        <p:txBody>
          <a:bodyPr wrap="square" lIns="0" tIns="0" rIns="0" bIns="0" rtlCol="0"/>
          <a:lstStyle/>
          <a:p/>
        </p:txBody>
      </p:sp>
      <p:sp>
        <p:nvSpPr>
          <p:cNvPr id="28" name="object 28"/>
          <p:cNvSpPr txBox="1"/>
          <p:nvPr/>
        </p:nvSpPr>
        <p:spPr>
          <a:xfrm>
            <a:off x="5199118" y="3066091"/>
            <a:ext cx="81915" cy="125730"/>
          </a:xfrm>
          <a:prstGeom prst="rect">
            <a:avLst/>
          </a:prstGeom>
        </p:spPr>
        <p:txBody>
          <a:bodyPr wrap="square" lIns="0" tIns="0" rIns="0" bIns="0" rtlCol="0" vert="horz">
            <a:spAutoFit/>
          </a:bodyPr>
          <a:lstStyle/>
          <a:p>
            <a:pPr>
              <a:lnSpc>
                <a:spcPts val="975"/>
              </a:lnSpc>
            </a:pPr>
            <a:r>
              <a:rPr dirty="0" sz="900" spc="-10" b="1">
                <a:latin typeface="Times New Roman"/>
                <a:cs typeface="Times New Roman"/>
              </a:rPr>
              <a:t>U</a:t>
            </a:r>
            <a:endParaRPr sz="900">
              <a:latin typeface="Times New Roman"/>
              <a:cs typeface="Times New Roman"/>
            </a:endParaRPr>
          </a:p>
        </p:txBody>
      </p:sp>
      <p:sp>
        <p:nvSpPr>
          <p:cNvPr id="29" name="object 29"/>
          <p:cNvSpPr/>
          <p:nvPr/>
        </p:nvSpPr>
        <p:spPr>
          <a:xfrm>
            <a:off x="3390900" y="3739896"/>
            <a:ext cx="2628900" cy="571500"/>
          </a:xfrm>
          <a:custGeom>
            <a:avLst/>
            <a:gdLst/>
            <a:ahLst/>
            <a:cxnLst/>
            <a:rect l="l" t="t" r="r" b="b"/>
            <a:pathLst>
              <a:path w="2628900" h="571500">
                <a:moveTo>
                  <a:pt x="2628900" y="0"/>
                </a:moveTo>
                <a:lnTo>
                  <a:pt x="0" y="0"/>
                </a:lnTo>
                <a:lnTo>
                  <a:pt x="0" y="571500"/>
                </a:lnTo>
                <a:lnTo>
                  <a:pt x="2628900" y="571500"/>
                </a:lnTo>
                <a:lnTo>
                  <a:pt x="2628900" y="0"/>
                </a:lnTo>
                <a:close/>
              </a:path>
            </a:pathLst>
          </a:custGeom>
          <a:ln w="19050">
            <a:solidFill>
              <a:srgbClr val="F6F890"/>
            </a:solidFill>
          </a:ln>
        </p:spPr>
        <p:txBody>
          <a:bodyPr wrap="square" lIns="0" tIns="0" rIns="0" bIns="0" rtlCol="0"/>
          <a:lstStyle/>
          <a:p/>
        </p:txBody>
      </p:sp>
      <p:graphicFrame>
        <p:nvGraphicFramePr>
          <p:cNvPr id="30" name="object 30"/>
          <p:cNvGraphicFramePr>
            <a:graphicFrameLocks noGrp="1"/>
          </p:cNvGraphicFramePr>
          <p:nvPr/>
        </p:nvGraphicFramePr>
        <p:xfrm>
          <a:off x="1599819" y="1224914"/>
          <a:ext cx="4598035" cy="3429000"/>
        </p:xfrm>
        <a:graphic>
          <a:graphicData uri="http://schemas.openxmlformats.org/drawingml/2006/table">
            <a:tbl>
              <a:tblPr firstRow="1" bandRow="1">
                <a:tableStyleId>{2D5ABB26-0587-4C30-8999-92F81FD0307C}</a:tableStyleId>
              </a:tblPr>
              <a:tblGrid>
                <a:gridCol w="1641475"/>
                <a:gridCol w="2926715"/>
              </a:tblGrid>
              <a:tr h="1746503">
                <a:tc gridSpan="2">
                  <a:txBody>
                    <a:bodyPr/>
                    <a:lstStyle/>
                    <a:p>
                      <a:pPr algn="ctr" marR="67945">
                        <a:lnSpc>
                          <a:spcPct val="100000"/>
                        </a:lnSpc>
                        <a:spcBef>
                          <a:spcPts val="420"/>
                        </a:spcBef>
                      </a:pPr>
                      <a:r>
                        <a:rPr dirty="0" sz="2200" spc="-5">
                          <a:solidFill>
                            <a:srgbClr val="006500"/>
                          </a:solidFill>
                          <a:latin typeface="Tahoma"/>
                          <a:cs typeface="Tahoma"/>
                        </a:rPr>
                        <a:t>Available Gaussian</a:t>
                      </a:r>
                      <a:r>
                        <a:rPr dirty="0" sz="2200" spc="-10">
                          <a:solidFill>
                            <a:srgbClr val="006500"/>
                          </a:solidFill>
                          <a:latin typeface="Tahoma"/>
                          <a:cs typeface="Tahoma"/>
                        </a:rPr>
                        <a:t> </a:t>
                      </a:r>
                      <a:r>
                        <a:rPr dirty="0" sz="2200" spc="-5">
                          <a:solidFill>
                            <a:srgbClr val="006500"/>
                          </a:solidFill>
                          <a:latin typeface="Tahoma"/>
                          <a:cs typeface="Tahoma"/>
                        </a:rPr>
                        <a:t>tools</a:t>
                      </a:r>
                      <a:endParaRPr sz="2200">
                        <a:latin typeface="Tahoma"/>
                        <a:cs typeface="Tahoma"/>
                      </a:endParaRPr>
                    </a:p>
                    <a:p>
                      <a:pPr marL="13335">
                        <a:lnSpc>
                          <a:spcPts val="994"/>
                        </a:lnSpc>
                        <a:spcBef>
                          <a:spcPts val="204"/>
                        </a:spcBef>
                        <a:tabLst>
                          <a:tab pos="573405" algn="l"/>
                          <a:tab pos="1727835" algn="l"/>
                          <a:tab pos="2063750" algn="l"/>
                        </a:tabLst>
                      </a:pPr>
                      <a:r>
                        <a:rPr dirty="0" baseline="-4629" sz="1800" spc="-637">
                          <a:latin typeface="Symbol"/>
                          <a:cs typeface="Symbol"/>
                        </a:rPr>
                        <a:t>⎛</a:t>
                      </a:r>
                      <a:r>
                        <a:rPr dirty="0" baseline="-4629" sz="1800" spc="-179">
                          <a:latin typeface="Times New Roman"/>
                          <a:cs typeface="Times New Roman"/>
                        </a:rPr>
                        <a:t> </a:t>
                      </a:r>
                      <a:r>
                        <a:rPr dirty="0" sz="1200" spc="5" b="1">
                          <a:latin typeface="Times New Roman"/>
                          <a:cs typeface="Times New Roman"/>
                        </a:rPr>
                        <a:t>U</a:t>
                      </a:r>
                      <a:r>
                        <a:rPr dirty="0" sz="1200" spc="-135" b="1">
                          <a:latin typeface="Times New Roman"/>
                          <a:cs typeface="Times New Roman"/>
                        </a:rPr>
                        <a:t> </a:t>
                      </a:r>
                      <a:r>
                        <a:rPr dirty="0" baseline="-4629" sz="1800" spc="-637">
                          <a:latin typeface="Symbol"/>
                          <a:cs typeface="Symbol"/>
                        </a:rPr>
                        <a:t>⎞</a:t>
                      </a:r>
                      <a:r>
                        <a:rPr dirty="0" baseline="-4629" sz="1800" spc="-637">
                          <a:latin typeface="Times New Roman"/>
                          <a:cs typeface="Times New Roman"/>
                        </a:rPr>
                        <a:t>	</a:t>
                      </a:r>
                      <a:r>
                        <a:rPr dirty="0" baseline="-13888" sz="1500" spc="-7">
                          <a:latin typeface="Tahoma"/>
                          <a:cs typeface="Tahoma"/>
                        </a:rPr>
                        <a:t>Margin-	</a:t>
                      </a:r>
                      <a:r>
                        <a:rPr dirty="0" sz="700" spc="-235">
                          <a:latin typeface="Symbol"/>
                          <a:cs typeface="Symbol"/>
                        </a:rPr>
                        <a:t>⎛</a:t>
                      </a:r>
                      <a:r>
                        <a:rPr dirty="0" sz="700" spc="-75">
                          <a:latin typeface="Times New Roman"/>
                          <a:cs typeface="Times New Roman"/>
                        </a:rPr>
                        <a:t> </a:t>
                      </a:r>
                      <a:r>
                        <a:rPr dirty="0" baseline="3968" sz="1050" spc="22" b="1">
                          <a:latin typeface="Times New Roman"/>
                          <a:cs typeface="Times New Roman"/>
                        </a:rPr>
                        <a:t>U</a:t>
                      </a:r>
                      <a:r>
                        <a:rPr dirty="0" baseline="3968" sz="1050" spc="-112" b="1">
                          <a:latin typeface="Times New Roman"/>
                          <a:cs typeface="Times New Roman"/>
                        </a:rPr>
                        <a:t> </a:t>
                      </a:r>
                      <a:r>
                        <a:rPr dirty="0" sz="700" spc="-235">
                          <a:latin typeface="Symbol"/>
                          <a:cs typeface="Symbol"/>
                        </a:rPr>
                        <a:t>⎞</a:t>
                      </a:r>
                      <a:r>
                        <a:rPr dirty="0" sz="700" spc="-235">
                          <a:latin typeface="Times New Roman"/>
                          <a:cs typeface="Times New Roman"/>
                        </a:rPr>
                        <a:t>	</a:t>
                      </a:r>
                      <a:r>
                        <a:rPr dirty="0" baseline="3968" sz="1050" spc="-292">
                          <a:latin typeface="Symbol"/>
                          <a:cs typeface="Symbol"/>
                        </a:rPr>
                        <a:t>⎛</a:t>
                      </a:r>
                      <a:r>
                        <a:rPr dirty="0" sz="700" spc="-195">
                          <a:latin typeface="Symbol"/>
                          <a:cs typeface="Symbol"/>
                        </a:rPr>
                        <a:t>⎛</a:t>
                      </a:r>
                      <a:r>
                        <a:rPr dirty="0" sz="700" spc="-95">
                          <a:latin typeface="Times New Roman"/>
                          <a:cs typeface="Times New Roman"/>
                        </a:rPr>
                        <a:t> </a:t>
                      </a:r>
                      <a:r>
                        <a:rPr dirty="0" baseline="3968" sz="1050" spc="60" b="1">
                          <a:latin typeface="Times New Roman"/>
                          <a:cs typeface="Times New Roman"/>
                        </a:rPr>
                        <a:t>μ</a:t>
                      </a:r>
                      <a:r>
                        <a:rPr dirty="0" baseline="-13888" sz="600" spc="60" i="1">
                          <a:latin typeface="Times New Roman"/>
                          <a:cs typeface="Times New Roman"/>
                        </a:rPr>
                        <a:t>u </a:t>
                      </a:r>
                      <a:r>
                        <a:rPr dirty="0" sz="700" spc="-235">
                          <a:latin typeface="Symbol"/>
                          <a:cs typeface="Symbol"/>
                        </a:rPr>
                        <a:t>⎞</a:t>
                      </a:r>
                      <a:r>
                        <a:rPr dirty="0" sz="700" spc="90">
                          <a:latin typeface="Times New Roman"/>
                          <a:cs typeface="Times New Roman"/>
                        </a:rPr>
                        <a:t> </a:t>
                      </a:r>
                      <a:r>
                        <a:rPr dirty="0" sz="700" spc="-235">
                          <a:latin typeface="Symbol"/>
                          <a:cs typeface="Symbol"/>
                        </a:rPr>
                        <a:t>⎛</a:t>
                      </a:r>
                      <a:r>
                        <a:rPr dirty="0" sz="700" spc="-65">
                          <a:latin typeface="Times New Roman"/>
                          <a:cs typeface="Times New Roman"/>
                        </a:rPr>
                        <a:t> </a:t>
                      </a:r>
                      <a:r>
                        <a:rPr dirty="0" baseline="3968" sz="1050" spc="44" b="1">
                          <a:latin typeface="Times New Roman"/>
                          <a:cs typeface="Times New Roman"/>
                        </a:rPr>
                        <a:t>Σ</a:t>
                      </a:r>
                      <a:r>
                        <a:rPr dirty="0" baseline="-13888" sz="600" spc="44" i="1">
                          <a:latin typeface="Times New Roman"/>
                          <a:cs typeface="Times New Roman"/>
                        </a:rPr>
                        <a:t>uu  </a:t>
                      </a:r>
                      <a:r>
                        <a:rPr dirty="0" baseline="3968" sz="1050" spc="44" b="1">
                          <a:latin typeface="Times New Roman"/>
                          <a:cs typeface="Times New Roman"/>
                        </a:rPr>
                        <a:t>Σ</a:t>
                      </a:r>
                      <a:r>
                        <a:rPr dirty="0" baseline="-13888" sz="600" spc="44" i="1">
                          <a:latin typeface="Times New Roman"/>
                          <a:cs typeface="Times New Roman"/>
                        </a:rPr>
                        <a:t>uv</a:t>
                      </a:r>
                      <a:r>
                        <a:rPr dirty="0" baseline="-13888" sz="600" spc="30" i="1">
                          <a:latin typeface="Times New Roman"/>
                          <a:cs typeface="Times New Roman"/>
                        </a:rPr>
                        <a:t> </a:t>
                      </a:r>
                      <a:r>
                        <a:rPr dirty="0" sz="700" spc="-204">
                          <a:latin typeface="Symbol"/>
                          <a:cs typeface="Symbol"/>
                        </a:rPr>
                        <a:t>⎞</a:t>
                      </a:r>
                      <a:r>
                        <a:rPr dirty="0" baseline="3968" sz="1050" spc="-307">
                          <a:latin typeface="Symbol"/>
                          <a:cs typeface="Symbol"/>
                        </a:rPr>
                        <a:t>⎞</a:t>
                      </a:r>
                      <a:endParaRPr baseline="3968" sz="1050">
                        <a:latin typeface="Symbol"/>
                        <a:cs typeface="Symbol"/>
                      </a:endParaRPr>
                    </a:p>
                    <a:p>
                      <a:pPr marL="13335">
                        <a:lnSpc>
                          <a:spcPts val="640"/>
                        </a:lnSpc>
                        <a:tabLst>
                          <a:tab pos="227965" algn="l"/>
                          <a:tab pos="662305" algn="l"/>
                          <a:tab pos="1313180" algn="l"/>
                          <a:tab pos="1556385" algn="l"/>
                          <a:tab pos="2613025" algn="l"/>
                          <a:tab pos="2971165" algn="l"/>
                        </a:tabLst>
                      </a:pPr>
                      <a:r>
                        <a:rPr dirty="0" baseline="-16203" sz="1800">
                          <a:latin typeface="Symbol"/>
                          <a:cs typeface="Symbol"/>
                        </a:rPr>
                        <a:t>⎜</a:t>
                      </a:r>
                      <a:r>
                        <a:rPr dirty="0" baseline="-16203" sz="1800">
                          <a:latin typeface="Times New Roman"/>
                          <a:cs typeface="Times New Roman"/>
                        </a:rPr>
                        <a:t>	</a:t>
                      </a:r>
                      <a:r>
                        <a:rPr dirty="0" baseline="-16203" sz="1800">
                          <a:latin typeface="Symbol"/>
                          <a:cs typeface="Symbol"/>
                        </a:rPr>
                        <a:t>⎟</a:t>
                      </a:r>
                      <a:r>
                        <a:rPr dirty="0" baseline="-16203" sz="1800">
                          <a:latin typeface="Times New Roman"/>
                          <a:cs typeface="Times New Roman"/>
                        </a:rPr>
                        <a:t>	</a:t>
                      </a:r>
                      <a:r>
                        <a:rPr dirty="0" baseline="-50000" sz="1500" spc="-7">
                          <a:latin typeface="Tahoma"/>
                          <a:cs typeface="Tahoma"/>
                        </a:rPr>
                        <a:t>aliz</a:t>
                      </a:r>
                      <a:r>
                        <a:rPr dirty="0" baseline="-50000" sz="1500">
                          <a:latin typeface="Tahoma"/>
                          <a:cs typeface="Tahoma"/>
                        </a:rPr>
                        <a:t>e</a:t>
                      </a:r>
                      <a:r>
                        <a:rPr dirty="0" baseline="-50000" sz="1500">
                          <a:latin typeface="Tahoma"/>
                          <a:cs typeface="Tahoma"/>
                        </a:rPr>
                        <a:t>	</a:t>
                      </a:r>
                      <a:r>
                        <a:rPr dirty="0" baseline="-11574" sz="1800" b="1">
                          <a:latin typeface="Times New Roman"/>
                          <a:cs typeface="Times New Roman"/>
                        </a:rPr>
                        <a:t>U</a:t>
                      </a:r>
                      <a:r>
                        <a:rPr dirty="0" baseline="-11574" sz="1800" b="1">
                          <a:latin typeface="Times New Roman"/>
                          <a:cs typeface="Times New Roman"/>
                        </a:rPr>
                        <a:t>	</a:t>
                      </a:r>
                      <a:r>
                        <a:rPr dirty="0" baseline="3968" sz="1050">
                          <a:latin typeface="Times New Roman"/>
                          <a:cs typeface="Times New Roman"/>
                        </a:rPr>
                        <a:t>IF</a:t>
                      </a:r>
                      <a:r>
                        <a:rPr dirty="0" baseline="3968" sz="1050">
                          <a:latin typeface="Times New Roman"/>
                          <a:cs typeface="Times New Roman"/>
                        </a:rPr>
                        <a:t>    </a:t>
                      </a:r>
                      <a:r>
                        <a:rPr dirty="0" baseline="7936" sz="1050">
                          <a:latin typeface="Symbol"/>
                          <a:cs typeface="Symbol"/>
                        </a:rPr>
                        <a:t>⎜</a:t>
                      </a:r>
                      <a:r>
                        <a:rPr dirty="0" baseline="7936" sz="1050" spc="-120">
                          <a:latin typeface="Times New Roman"/>
                          <a:cs typeface="Times New Roman"/>
                        </a:rPr>
                        <a:t> </a:t>
                      </a:r>
                      <a:r>
                        <a:rPr dirty="0" baseline="-39682" sz="1050" b="1">
                          <a:latin typeface="Times New Roman"/>
                          <a:cs typeface="Times New Roman"/>
                        </a:rPr>
                        <a:t>V</a:t>
                      </a:r>
                      <a:r>
                        <a:rPr dirty="0" baseline="-39682" sz="1050" spc="-97" b="1">
                          <a:latin typeface="Times New Roman"/>
                          <a:cs typeface="Times New Roman"/>
                        </a:rPr>
                        <a:t> </a:t>
                      </a:r>
                      <a:r>
                        <a:rPr dirty="0" baseline="7936" sz="1050">
                          <a:latin typeface="Symbol"/>
                          <a:cs typeface="Symbol"/>
                        </a:rPr>
                        <a:t>⎟</a:t>
                      </a:r>
                      <a:r>
                        <a:rPr dirty="0" baseline="7936" sz="1050" spc="-30">
                          <a:latin typeface="Times New Roman"/>
                          <a:cs typeface="Times New Roman"/>
                        </a:rPr>
                        <a:t> </a:t>
                      </a:r>
                      <a:r>
                        <a:rPr dirty="0" baseline="3968" sz="1050">
                          <a:latin typeface="Times New Roman"/>
                          <a:cs typeface="Times New Roman"/>
                        </a:rPr>
                        <a:t>~</a:t>
                      </a:r>
                      <a:r>
                        <a:rPr dirty="0" baseline="3968" sz="1050" spc="97">
                          <a:latin typeface="Times New Roman"/>
                          <a:cs typeface="Times New Roman"/>
                        </a:rPr>
                        <a:t> </a:t>
                      </a:r>
                      <a:r>
                        <a:rPr dirty="0" baseline="3968" sz="1050" spc="44">
                          <a:latin typeface="Times New Roman"/>
                          <a:cs typeface="Times New Roman"/>
                        </a:rPr>
                        <a:t>N</a:t>
                      </a:r>
                      <a:r>
                        <a:rPr dirty="0" baseline="11904" sz="1050" spc="120">
                          <a:latin typeface="Symbol"/>
                          <a:cs typeface="Symbol"/>
                        </a:rPr>
                        <a:t>⎜</a:t>
                      </a:r>
                      <a:r>
                        <a:rPr dirty="0" baseline="7936" sz="1050">
                          <a:latin typeface="Symbol"/>
                          <a:cs typeface="Symbol"/>
                        </a:rPr>
                        <a:t>⎜</a:t>
                      </a:r>
                      <a:r>
                        <a:rPr dirty="0" baseline="7936" sz="1050" spc="-127">
                          <a:latin typeface="Times New Roman"/>
                          <a:cs typeface="Times New Roman"/>
                        </a:rPr>
                        <a:t> </a:t>
                      </a:r>
                      <a:r>
                        <a:rPr dirty="0" baseline="-39682" sz="1050" b="1">
                          <a:latin typeface="Times New Roman"/>
                          <a:cs typeface="Times New Roman"/>
                        </a:rPr>
                        <a:t>μ</a:t>
                      </a:r>
                      <a:r>
                        <a:rPr dirty="0" baseline="-39682" sz="1050" b="1">
                          <a:latin typeface="Times New Roman"/>
                          <a:cs typeface="Times New Roman"/>
                        </a:rPr>
                        <a:t> </a:t>
                      </a:r>
                      <a:r>
                        <a:rPr dirty="0" baseline="-39682" sz="1050" spc="104" b="1">
                          <a:latin typeface="Times New Roman"/>
                          <a:cs typeface="Times New Roman"/>
                        </a:rPr>
                        <a:t> </a:t>
                      </a:r>
                      <a:r>
                        <a:rPr dirty="0" baseline="7936" sz="1050" spc="7">
                          <a:latin typeface="Symbol"/>
                          <a:cs typeface="Symbol"/>
                        </a:rPr>
                        <a:t>⎟</a:t>
                      </a:r>
                      <a:r>
                        <a:rPr dirty="0" baseline="3968" sz="1050">
                          <a:latin typeface="Times New Roman"/>
                          <a:cs typeface="Times New Roman"/>
                        </a:rPr>
                        <a:t>,</a:t>
                      </a:r>
                      <a:r>
                        <a:rPr dirty="0" baseline="3968" sz="1050" spc="-150">
                          <a:latin typeface="Times New Roman"/>
                          <a:cs typeface="Times New Roman"/>
                        </a:rPr>
                        <a:t> </a:t>
                      </a:r>
                      <a:r>
                        <a:rPr dirty="0" baseline="7936" sz="1050">
                          <a:latin typeface="Symbol"/>
                          <a:cs typeface="Symbol"/>
                        </a:rPr>
                        <a:t>⎜</a:t>
                      </a:r>
                      <a:r>
                        <a:rPr dirty="0" baseline="7936" sz="1050" spc="-67">
                          <a:latin typeface="Times New Roman"/>
                          <a:cs typeface="Times New Roman"/>
                        </a:rPr>
                        <a:t> </a:t>
                      </a:r>
                      <a:r>
                        <a:rPr dirty="0" baseline="-39682" sz="1050" spc="60" b="1">
                          <a:latin typeface="Times New Roman"/>
                          <a:cs typeface="Times New Roman"/>
                        </a:rPr>
                        <a:t>Σ</a:t>
                      </a:r>
                      <a:r>
                        <a:rPr dirty="0" baseline="-20833" sz="600" i="1">
                          <a:latin typeface="Times New Roman"/>
                          <a:cs typeface="Times New Roman"/>
                        </a:rPr>
                        <a:t>T</a:t>
                      </a:r>
                      <a:r>
                        <a:rPr dirty="0" baseline="-20833" sz="600" i="1">
                          <a:latin typeface="Times New Roman"/>
                          <a:cs typeface="Times New Roman"/>
                        </a:rPr>
                        <a:t>	</a:t>
                      </a:r>
                      <a:r>
                        <a:rPr dirty="0" baseline="-39682" sz="1050" b="1">
                          <a:latin typeface="Times New Roman"/>
                          <a:cs typeface="Times New Roman"/>
                        </a:rPr>
                        <a:t>Σ</a:t>
                      </a:r>
                      <a:r>
                        <a:rPr dirty="0" baseline="-39682" sz="1050" b="1">
                          <a:latin typeface="Times New Roman"/>
                          <a:cs typeface="Times New Roman"/>
                        </a:rPr>
                        <a:t>  </a:t>
                      </a:r>
                      <a:r>
                        <a:rPr dirty="0" baseline="-39682" sz="1050" spc="127" b="1">
                          <a:latin typeface="Times New Roman"/>
                          <a:cs typeface="Times New Roman"/>
                        </a:rPr>
                        <a:t> </a:t>
                      </a:r>
                      <a:r>
                        <a:rPr dirty="0" baseline="7936" sz="1050" spc="89">
                          <a:latin typeface="Symbol"/>
                          <a:cs typeface="Symbol"/>
                        </a:rPr>
                        <a:t>⎟</a:t>
                      </a:r>
                      <a:r>
                        <a:rPr dirty="0" baseline="11904" sz="1050">
                          <a:latin typeface="Symbol"/>
                          <a:cs typeface="Symbol"/>
                        </a:rPr>
                        <a:t>⎟</a:t>
                      </a:r>
                      <a:r>
                        <a:rPr dirty="0" baseline="11904" sz="1050">
                          <a:latin typeface="Times New Roman"/>
                          <a:cs typeface="Times New Roman"/>
                        </a:rPr>
                        <a:t>	</a:t>
                      </a:r>
                      <a:r>
                        <a:rPr dirty="0" sz="850">
                          <a:latin typeface="Times New Roman"/>
                          <a:cs typeface="Times New Roman"/>
                        </a:rPr>
                        <a:t>THEN</a:t>
                      </a:r>
                      <a:r>
                        <a:rPr dirty="0" sz="850" spc="90">
                          <a:latin typeface="Times New Roman"/>
                          <a:cs typeface="Times New Roman"/>
                        </a:rPr>
                        <a:t> </a:t>
                      </a:r>
                      <a:r>
                        <a:rPr dirty="0" sz="850" b="1">
                          <a:latin typeface="Times New Roman"/>
                          <a:cs typeface="Times New Roman"/>
                        </a:rPr>
                        <a:t>U</a:t>
                      </a:r>
                      <a:r>
                        <a:rPr dirty="0" sz="850" spc="10" b="1">
                          <a:latin typeface="Times New Roman"/>
                          <a:cs typeface="Times New Roman"/>
                        </a:rPr>
                        <a:t> </a:t>
                      </a:r>
                      <a:r>
                        <a:rPr dirty="0" sz="850">
                          <a:latin typeface="Times New Roman"/>
                          <a:cs typeface="Times New Roman"/>
                        </a:rPr>
                        <a:t>~</a:t>
                      </a:r>
                      <a:r>
                        <a:rPr dirty="0" sz="850" spc="65">
                          <a:latin typeface="Times New Roman"/>
                          <a:cs typeface="Times New Roman"/>
                        </a:rPr>
                        <a:t> </a:t>
                      </a:r>
                      <a:r>
                        <a:rPr dirty="0" sz="850" spc="50">
                          <a:latin typeface="Times New Roman"/>
                          <a:cs typeface="Times New Roman"/>
                        </a:rPr>
                        <a:t>N</a:t>
                      </a:r>
                      <a:r>
                        <a:rPr dirty="0" sz="1100" spc="-40">
                          <a:latin typeface="Symbol"/>
                          <a:cs typeface="Symbol"/>
                        </a:rPr>
                        <a:t></a:t>
                      </a:r>
                      <a:r>
                        <a:rPr dirty="0" sz="850" spc="60" b="1">
                          <a:latin typeface="Times New Roman"/>
                          <a:cs typeface="Times New Roman"/>
                        </a:rPr>
                        <a:t>μ</a:t>
                      </a:r>
                      <a:r>
                        <a:rPr dirty="0" baseline="-22222" sz="750" i="1">
                          <a:latin typeface="Times New Roman"/>
                          <a:cs typeface="Times New Roman"/>
                        </a:rPr>
                        <a:t>u</a:t>
                      </a:r>
                      <a:r>
                        <a:rPr dirty="0" baseline="-22222" sz="750" spc="-7" i="1">
                          <a:latin typeface="Times New Roman"/>
                          <a:cs typeface="Times New Roman"/>
                        </a:rPr>
                        <a:t> </a:t>
                      </a:r>
                      <a:r>
                        <a:rPr dirty="0" sz="850">
                          <a:latin typeface="Times New Roman"/>
                          <a:cs typeface="Times New Roman"/>
                        </a:rPr>
                        <a:t>,</a:t>
                      </a:r>
                      <a:r>
                        <a:rPr dirty="0" sz="850" spc="-75">
                          <a:latin typeface="Times New Roman"/>
                          <a:cs typeface="Times New Roman"/>
                        </a:rPr>
                        <a:t> </a:t>
                      </a:r>
                      <a:r>
                        <a:rPr dirty="0" sz="850" spc="60" b="1">
                          <a:latin typeface="Times New Roman"/>
                          <a:cs typeface="Times New Roman"/>
                        </a:rPr>
                        <a:t>Σ</a:t>
                      </a:r>
                      <a:r>
                        <a:rPr dirty="0" baseline="-22222" sz="750" i="1">
                          <a:latin typeface="Times New Roman"/>
                          <a:cs typeface="Times New Roman"/>
                        </a:rPr>
                        <a:t>uu</a:t>
                      </a:r>
                      <a:r>
                        <a:rPr dirty="0" baseline="-22222" sz="750" spc="75" i="1">
                          <a:latin typeface="Times New Roman"/>
                          <a:cs typeface="Times New Roman"/>
                        </a:rPr>
                        <a:t> </a:t>
                      </a:r>
                      <a:r>
                        <a:rPr dirty="0" sz="1100">
                          <a:latin typeface="Symbol"/>
                          <a:cs typeface="Symbol"/>
                        </a:rPr>
                        <a:t></a:t>
                      </a:r>
                      <a:endParaRPr sz="1100">
                        <a:latin typeface="Symbol"/>
                        <a:cs typeface="Symbol"/>
                      </a:endParaRPr>
                    </a:p>
                    <a:p>
                      <a:pPr marL="13335">
                        <a:lnSpc>
                          <a:spcPts val="1090"/>
                        </a:lnSpc>
                        <a:tabLst>
                          <a:tab pos="1727835" algn="l"/>
                          <a:tab pos="2063750" algn="l"/>
                          <a:tab pos="2681605" algn="l"/>
                        </a:tabLst>
                      </a:pPr>
                      <a:r>
                        <a:rPr dirty="0" baseline="-39351" sz="1800" spc="-637">
                          <a:latin typeface="Symbol"/>
                          <a:cs typeface="Symbol"/>
                        </a:rPr>
                        <a:t>⎝</a:t>
                      </a:r>
                      <a:r>
                        <a:rPr dirty="0" baseline="-39351" sz="1800" spc="-195">
                          <a:latin typeface="Times New Roman"/>
                          <a:cs typeface="Times New Roman"/>
                        </a:rPr>
                        <a:t> </a:t>
                      </a:r>
                      <a:r>
                        <a:rPr dirty="0" baseline="-25462" sz="1800" spc="7" b="1">
                          <a:latin typeface="Times New Roman"/>
                          <a:cs typeface="Times New Roman"/>
                        </a:rPr>
                        <a:t>V</a:t>
                      </a:r>
                      <a:r>
                        <a:rPr dirty="0" baseline="-25462" sz="1800" spc="-179" b="1">
                          <a:latin typeface="Times New Roman"/>
                          <a:cs typeface="Times New Roman"/>
                        </a:rPr>
                        <a:t> </a:t>
                      </a:r>
                      <a:r>
                        <a:rPr dirty="0" baseline="-39351" sz="1800" spc="-637">
                          <a:latin typeface="Symbol"/>
                          <a:cs typeface="Symbol"/>
                        </a:rPr>
                        <a:t>⎠</a:t>
                      </a:r>
                      <a:r>
                        <a:rPr dirty="0" baseline="-39351" sz="1800" spc="-637">
                          <a:latin typeface="Times New Roman"/>
                          <a:cs typeface="Times New Roman"/>
                        </a:rPr>
                        <a:t>	</a:t>
                      </a:r>
                      <a:r>
                        <a:rPr dirty="0" baseline="3968" sz="1050" spc="-352">
                          <a:latin typeface="Symbol"/>
                          <a:cs typeface="Symbol"/>
                        </a:rPr>
                        <a:t>⎝</a:t>
                      </a:r>
                      <a:r>
                        <a:rPr dirty="0" baseline="3968" sz="1050" spc="832">
                          <a:latin typeface="Times New Roman"/>
                          <a:cs typeface="Times New Roman"/>
                        </a:rPr>
                        <a:t> </a:t>
                      </a:r>
                      <a:r>
                        <a:rPr dirty="0" baseline="3968" sz="1050" spc="-352">
                          <a:latin typeface="Symbol"/>
                          <a:cs typeface="Symbol"/>
                        </a:rPr>
                        <a:t>⎠</a:t>
                      </a:r>
                      <a:r>
                        <a:rPr dirty="0" baseline="3968" sz="1050" spc="-352">
                          <a:latin typeface="Times New Roman"/>
                          <a:cs typeface="Times New Roman"/>
                        </a:rPr>
                        <a:t>	</a:t>
                      </a:r>
                      <a:r>
                        <a:rPr dirty="0" sz="700" spc="-195">
                          <a:latin typeface="Symbol"/>
                          <a:cs typeface="Symbol"/>
                        </a:rPr>
                        <a:t>⎝</a:t>
                      </a:r>
                      <a:r>
                        <a:rPr dirty="0" baseline="3968" sz="1050" spc="-292">
                          <a:latin typeface="Symbol"/>
                          <a:cs typeface="Symbol"/>
                        </a:rPr>
                        <a:t>⎝</a:t>
                      </a:r>
                      <a:r>
                        <a:rPr dirty="0" baseline="3968" sz="1050" spc="585">
                          <a:latin typeface="Times New Roman"/>
                          <a:cs typeface="Times New Roman"/>
                        </a:rPr>
                        <a:t> </a:t>
                      </a:r>
                      <a:r>
                        <a:rPr dirty="0" baseline="6944" sz="600" spc="15" i="1">
                          <a:latin typeface="Times New Roman"/>
                          <a:cs typeface="Times New Roman"/>
                        </a:rPr>
                        <a:t>v</a:t>
                      </a:r>
                      <a:r>
                        <a:rPr dirty="0" baseline="6944" sz="600" spc="104" i="1">
                          <a:latin typeface="Times New Roman"/>
                          <a:cs typeface="Times New Roman"/>
                        </a:rPr>
                        <a:t> </a:t>
                      </a:r>
                      <a:r>
                        <a:rPr dirty="0" baseline="3968" sz="1050" spc="-352">
                          <a:latin typeface="Symbol"/>
                          <a:cs typeface="Symbol"/>
                        </a:rPr>
                        <a:t>⎠</a:t>
                      </a:r>
                      <a:r>
                        <a:rPr dirty="0" baseline="3968" sz="1050" spc="135">
                          <a:latin typeface="Times New Roman"/>
                          <a:cs typeface="Times New Roman"/>
                        </a:rPr>
                        <a:t> </a:t>
                      </a:r>
                      <a:r>
                        <a:rPr dirty="0" baseline="3968" sz="1050" spc="-352">
                          <a:latin typeface="Symbol"/>
                          <a:cs typeface="Symbol"/>
                        </a:rPr>
                        <a:t>⎝</a:t>
                      </a:r>
                      <a:r>
                        <a:rPr dirty="0" baseline="3968" sz="1050" spc="727">
                          <a:latin typeface="Times New Roman"/>
                          <a:cs typeface="Times New Roman"/>
                        </a:rPr>
                        <a:t> </a:t>
                      </a:r>
                      <a:r>
                        <a:rPr dirty="0" baseline="6944" sz="600" spc="15" i="1">
                          <a:latin typeface="Times New Roman"/>
                          <a:cs typeface="Times New Roman"/>
                        </a:rPr>
                        <a:t>uv	vv</a:t>
                      </a:r>
                      <a:r>
                        <a:rPr dirty="0" baseline="6944" sz="600" spc="97" i="1">
                          <a:latin typeface="Times New Roman"/>
                          <a:cs typeface="Times New Roman"/>
                        </a:rPr>
                        <a:t> </a:t>
                      </a:r>
                      <a:r>
                        <a:rPr dirty="0" baseline="3968" sz="1050" spc="-307">
                          <a:latin typeface="Symbol"/>
                          <a:cs typeface="Symbol"/>
                        </a:rPr>
                        <a:t>⎠</a:t>
                      </a:r>
                      <a:r>
                        <a:rPr dirty="0" sz="700" spc="-204">
                          <a:latin typeface="Symbol"/>
                          <a:cs typeface="Symbol"/>
                        </a:rPr>
                        <a:t>⎠</a:t>
                      </a:r>
                      <a:endParaRPr sz="700">
                        <a:latin typeface="Symbol"/>
                        <a:cs typeface="Symbol"/>
                      </a:endParaRPr>
                    </a:p>
                    <a:p>
                      <a:pPr marL="565150">
                        <a:lnSpc>
                          <a:spcPct val="100000"/>
                        </a:lnSpc>
                        <a:spcBef>
                          <a:spcPts val="690"/>
                        </a:spcBef>
                      </a:pPr>
                      <a:r>
                        <a:rPr dirty="0" sz="1000">
                          <a:latin typeface="Tahoma"/>
                          <a:cs typeface="Tahoma"/>
                        </a:rPr>
                        <a:t>Matrix</a:t>
                      </a:r>
                      <a:r>
                        <a:rPr dirty="0" sz="1000" spc="-10">
                          <a:latin typeface="Tahoma"/>
                          <a:cs typeface="Tahoma"/>
                        </a:rPr>
                        <a:t> </a:t>
                      </a:r>
                      <a:r>
                        <a:rPr dirty="0" sz="1050" spc="-35" b="1" i="1">
                          <a:latin typeface="Tahoma"/>
                          <a:cs typeface="Tahoma"/>
                        </a:rPr>
                        <a:t>A</a:t>
                      </a:r>
                      <a:endParaRPr sz="1050">
                        <a:latin typeface="Tahoma"/>
                        <a:cs typeface="Tahoma"/>
                      </a:endParaRPr>
                    </a:p>
                    <a:p>
                      <a:pPr marL="1603375">
                        <a:lnSpc>
                          <a:spcPts val="1385"/>
                        </a:lnSpc>
                        <a:spcBef>
                          <a:spcPts val="240"/>
                        </a:spcBef>
                      </a:pPr>
                      <a:r>
                        <a:rPr dirty="0" baseline="6172" sz="1350">
                          <a:latin typeface="Times New Roman"/>
                          <a:cs typeface="Times New Roman"/>
                        </a:rPr>
                        <a:t>IF </a:t>
                      </a:r>
                      <a:r>
                        <a:rPr dirty="0" baseline="6172" sz="1350" b="1">
                          <a:latin typeface="Times New Roman"/>
                          <a:cs typeface="Times New Roman"/>
                        </a:rPr>
                        <a:t>X </a:t>
                      </a:r>
                      <a:r>
                        <a:rPr dirty="0" baseline="6172" sz="1350">
                          <a:latin typeface="Times New Roman"/>
                          <a:cs typeface="Times New Roman"/>
                        </a:rPr>
                        <a:t>~ </a:t>
                      </a:r>
                      <a:r>
                        <a:rPr dirty="0" baseline="6172" sz="1350" spc="-22">
                          <a:latin typeface="Times New Roman"/>
                          <a:cs typeface="Times New Roman"/>
                        </a:rPr>
                        <a:t>N</a:t>
                      </a:r>
                      <a:r>
                        <a:rPr dirty="0" baseline="4629" sz="1800" spc="-22">
                          <a:latin typeface="Symbol"/>
                          <a:cs typeface="Symbol"/>
                        </a:rPr>
                        <a:t></a:t>
                      </a:r>
                      <a:r>
                        <a:rPr dirty="0" baseline="6172" sz="1350" spc="-22" b="1">
                          <a:latin typeface="Times New Roman"/>
                          <a:cs typeface="Times New Roman"/>
                        </a:rPr>
                        <a:t>μ</a:t>
                      </a:r>
                      <a:r>
                        <a:rPr dirty="0" baseline="6172" sz="1350" spc="-22">
                          <a:latin typeface="Times New Roman"/>
                          <a:cs typeface="Times New Roman"/>
                        </a:rPr>
                        <a:t>, </a:t>
                      </a:r>
                      <a:r>
                        <a:rPr dirty="0" baseline="6172" sz="1350" spc="-15" b="1">
                          <a:latin typeface="Times New Roman"/>
                          <a:cs typeface="Times New Roman"/>
                        </a:rPr>
                        <a:t>Σ</a:t>
                      </a:r>
                      <a:r>
                        <a:rPr dirty="0" baseline="4629" sz="1800" spc="-15">
                          <a:latin typeface="Symbol"/>
                          <a:cs typeface="Symbol"/>
                        </a:rPr>
                        <a:t></a:t>
                      </a:r>
                      <a:r>
                        <a:rPr dirty="0" baseline="4629" sz="1800" spc="-15">
                          <a:latin typeface="Times New Roman"/>
                          <a:cs typeface="Times New Roman"/>
                        </a:rPr>
                        <a:t> </a:t>
                      </a:r>
                      <a:r>
                        <a:rPr dirty="0" baseline="12345" sz="1350" spc="-7">
                          <a:latin typeface="Times New Roman"/>
                          <a:cs typeface="Times New Roman"/>
                        </a:rPr>
                        <a:t>AND </a:t>
                      </a:r>
                      <a:r>
                        <a:rPr dirty="0" baseline="12345" sz="1350" b="1">
                          <a:latin typeface="Times New Roman"/>
                          <a:cs typeface="Times New Roman"/>
                        </a:rPr>
                        <a:t>Y </a:t>
                      </a:r>
                      <a:r>
                        <a:rPr dirty="0" baseline="12345" sz="1350">
                          <a:latin typeface="Symbol"/>
                          <a:cs typeface="Symbol"/>
                        </a:rPr>
                        <a:t></a:t>
                      </a:r>
                      <a:r>
                        <a:rPr dirty="0" baseline="12345" sz="1350">
                          <a:latin typeface="Times New Roman"/>
                          <a:cs typeface="Times New Roman"/>
                        </a:rPr>
                        <a:t> </a:t>
                      </a:r>
                      <a:r>
                        <a:rPr dirty="0" baseline="12345" sz="1350" spc="-7" b="1">
                          <a:latin typeface="Times New Roman"/>
                          <a:cs typeface="Times New Roman"/>
                        </a:rPr>
                        <a:t>AX </a:t>
                      </a:r>
                      <a:r>
                        <a:rPr dirty="0" sz="900" spc="-5">
                          <a:latin typeface="Times New Roman"/>
                          <a:cs typeface="Times New Roman"/>
                        </a:rPr>
                        <a:t>THEN </a:t>
                      </a:r>
                      <a:r>
                        <a:rPr dirty="0" sz="900" b="1">
                          <a:latin typeface="Times New Roman"/>
                          <a:cs typeface="Times New Roman"/>
                        </a:rPr>
                        <a:t>Y </a:t>
                      </a:r>
                      <a:r>
                        <a:rPr dirty="0" sz="900">
                          <a:latin typeface="Times New Roman"/>
                          <a:cs typeface="Times New Roman"/>
                        </a:rPr>
                        <a:t>~ </a:t>
                      </a:r>
                      <a:r>
                        <a:rPr dirty="0" sz="900" spc="-20">
                          <a:latin typeface="Times New Roman"/>
                          <a:cs typeface="Times New Roman"/>
                        </a:rPr>
                        <a:t>N</a:t>
                      </a:r>
                      <a:r>
                        <a:rPr dirty="0" sz="1450" spc="-20">
                          <a:latin typeface="Symbol"/>
                          <a:cs typeface="Symbol"/>
                        </a:rPr>
                        <a:t></a:t>
                      </a:r>
                      <a:r>
                        <a:rPr dirty="0" sz="900" spc="-20" b="1">
                          <a:latin typeface="Times New Roman"/>
                          <a:cs typeface="Times New Roman"/>
                        </a:rPr>
                        <a:t>Aμ</a:t>
                      </a:r>
                      <a:r>
                        <a:rPr dirty="0" sz="900" spc="-20">
                          <a:latin typeface="Times New Roman"/>
                          <a:cs typeface="Times New Roman"/>
                        </a:rPr>
                        <a:t>, </a:t>
                      </a:r>
                      <a:r>
                        <a:rPr dirty="0" sz="900" spc="15" b="1">
                          <a:latin typeface="Times New Roman"/>
                          <a:cs typeface="Times New Roman"/>
                        </a:rPr>
                        <a:t>AΣ </a:t>
                      </a:r>
                      <a:r>
                        <a:rPr dirty="0" sz="900" spc="35" b="1">
                          <a:latin typeface="Times New Roman"/>
                          <a:cs typeface="Times New Roman"/>
                        </a:rPr>
                        <a:t>A</a:t>
                      </a:r>
                      <a:r>
                        <a:rPr dirty="0" baseline="44444" sz="750" spc="52" i="1">
                          <a:latin typeface="Times New Roman"/>
                          <a:cs typeface="Times New Roman"/>
                        </a:rPr>
                        <a:t>T </a:t>
                      </a:r>
                      <a:r>
                        <a:rPr dirty="0" sz="1450" spc="-175">
                          <a:latin typeface="Symbol"/>
                          <a:cs typeface="Symbol"/>
                        </a:rPr>
                        <a:t></a:t>
                      </a:r>
                      <a:endParaRPr sz="1450">
                        <a:latin typeface="Symbol"/>
                        <a:cs typeface="Symbol"/>
                      </a:endParaRPr>
                    </a:p>
                    <a:p>
                      <a:pPr marL="20320">
                        <a:lnSpc>
                          <a:spcPts val="890"/>
                        </a:lnSpc>
                        <a:tabLst>
                          <a:tab pos="572135" algn="l"/>
                          <a:tab pos="1261745" algn="l"/>
                        </a:tabLst>
                      </a:pPr>
                      <a:r>
                        <a:rPr dirty="0" baseline="-11574" sz="1800" spc="15" b="1">
                          <a:latin typeface="Times New Roman"/>
                          <a:cs typeface="Times New Roman"/>
                        </a:rPr>
                        <a:t>X	</a:t>
                      </a:r>
                      <a:r>
                        <a:rPr dirty="0" sz="1000" spc="-5">
                          <a:latin typeface="Tahoma"/>
                          <a:cs typeface="Tahoma"/>
                        </a:rPr>
                        <a:t>Multiply	</a:t>
                      </a:r>
                      <a:r>
                        <a:rPr dirty="0" sz="1200" spc="5" b="1">
                          <a:latin typeface="Times New Roman"/>
                          <a:cs typeface="Times New Roman"/>
                        </a:rPr>
                        <a:t>AX</a:t>
                      </a:r>
                      <a:endParaRPr sz="1200">
                        <a:latin typeface="Times New Roman"/>
                        <a:cs typeface="Times New Roman"/>
                      </a:endParaRPr>
                    </a:p>
                    <a:p>
                      <a:pPr algn="ctr" marL="1207135">
                        <a:lnSpc>
                          <a:spcPts val="1145"/>
                        </a:lnSpc>
                      </a:pPr>
                      <a:r>
                        <a:rPr dirty="0" sz="900">
                          <a:latin typeface="Times New Roman"/>
                          <a:cs typeface="Times New Roman"/>
                        </a:rPr>
                        <a:t>if </a:t>
                      </a:r>
                      <a:r>
                        <a:rPr dirty="0" sz="900" spc="5" b="1">
                          <a:latin typeface="Times New Roman"/>
                          <a:cs typeface="Times New Roman"/>
                        </a:rPr>
                        <a:t>X </a:t>
                      </a:r>
                      <a:r>
                        <a:rPr dirty="0" sz="900" spc="5">
                          <a:latin typeface="Times New Roman"/>
                          <a:cs typeface="Times New Roman"/>
                        </a:rPr>
                        <a:t>~ </a:t>
                      </a:r>
                      <a:r>
                        <a:rPr dirty="0" sz="900" spc="-20">
                          <a:latin typeface="Times New Roman"/>
                          <a:cs typeface="Times New Roman"/>
                        </a:rPr>
                        <a:t>N</a:t>
                      </a:r>
                      <a:r>
                        <a:rPr dirty="0" sz="1200" spc="-20">
                          <a:latin typeface="Symbol"/>
                          <a:cs typeface="Symbol"/>
                        </a:rPr>
                        <a:t></a:t>
                      </a:r>
                      <a:r>
                        <a:rPr dirty="0" sz="900" spc="-20" b="1">
                          <a:latin typeface="Times New Roman"/>
                          <a:cs typeface="Times New Roman"/>
                        </a:rPr>
                        <a:t>μ </a:t>
                      </a:r>
                      <a:r>
                        <a:rPr dirty="0" sz="900">
                          <a:latin typeface="Times New Roman"/>
                          <a:cs typeface="Times New Roman"/>
                        </a:rPr>
                        <a:t>, </a:t>
                      </a:r>
                      <a:r>
                        <a:rPr dirty="0" sz="900" spc="5" b="1">
                          <a:latin typeface="Times New Roman"/>
                          <a:cs typeface="Times New Roman"/>
                        </a:rPr>
                        <a:t>Σ </a:t>
                      </a:r>
                      <a:r>
                        <a:rPr dirty="0" sz="1200" spc="5">
                          <a:latin typeface="Symbol"/>
                          <a:cs typeface="Symbol"/>
                        </a:rPr>
                        <a:t></a:t>
                      </a:r>
                      <a:r>
                        <a:rPr dirty="0" sz="900" spc="5">
                          <a:latin typeface="Times New Roman"/>
                          <a:cs typeface="Times New Roman"/>
                        </a:rPr>
                        <a:t>and </a:t>
                      </a:r>
                      <a:r>
                        <a:rPr dirty="0" sz="900" spc="5" b="1">
                          <a:latin typeface="Times New Roman"/>
                          <a:cs typeface="Times New Roman"/>
                        </a:rPr>
                        <a:t>Y </a:t>
                      </a:r>
                      <a:r>
                        <a:rPr dirty="0" sz="900" spc="5">
                          <a:latin typeface="Times New Roman"/>
                          <a:cs typeface="Times New Roman"/>
                        </a:rPr>
                        <a:t>~ </a:t>
                      </a:r>
                      <a:r>
                        <a:rPr dirty="0" sz="900" spc="-55">
                          <a:latin typeface="Times New Roman"/>
                          <a:cs typeface="Times New Roman"/>
                        </a:rPr>
                        <a:t>N</a:t>
                      </a:r>
                      <a:r>
                        <a:rPr dirty="0" sz="1400" spc="-55">
                          <a:latin typeface="Symbol"/>
                          <a:cs typeface="Symbol"/>
                        </a:rPr>
                        <a:t></a:t>
                      </a:r>
                      <a:r>
                        <a:rPr dirty="0" sz="900" spc="-55" b="1">
                          <a:latin typeface="Times New Roman"/>
                          <a:cs typeface="Times New Roman"/>
                        </a:rPr>
                        <a:t>μ </a:t>
                      </a:r>
                      <a:r>
                        <a:rPr dirty="0" sz="900">
                          <a:latin typeface="Times New Roman"/>
                          <a:cs typeface="Times New Roman"/>
                        </a:rPr>
                        <a:t>, </a:t>
                      </a:r>
                      <a:r>
                        <a:rPr dirty="0" sz="900" spc="5" b="1">
                          <a:latin typeface="Times New Roman"/>
                          <a:cs typeface="Times New Roman"/>
                        </a:rPr>
                        <a:t>Σ </a:t>
                      </a:r>
                      <a:r>
                        <a:rPr dirty="0" sz="1400" spc="-20">
                          <a:latin typeface="Symbol"/>
                          <a:cs typeface="Symbol"/>
                        </a:rPr>
                        <a:t></a:t>
                      </a:r>
                      <a:r>
                        <a:rPr dirty="0" sz="900" spc="-20">
                          <a:latin typeface="Times New Roman"/>
                          <a:cs typeface="Times New Roman"/>
                        </a:rPr>
                        <a:t>and </a:t>
                      </a:r>
                      <a:r>
                        <a:rPr dirty="0" sz="900" spc="5" b="1">
                          <a:latin typeface="Times New Roman"/>
                          <a:cs typeface="Times New Roman"/>
                        </a:rPr>
                        <a:t>X </a:t>
                      </a:r>
                      <a:r>
                        <a:rPr dirty="0" sz="900" spc="5">
                          <a:latin typeface="Symbol"/>
                          <a:cs typeface="Symbol"/>
                        </a:rPr>
                        <a:t></a:t>
                      </a:r>
                      <a:r>
                        <a:rPr dirty="0" sz="900" spc="225">
                          <a:latin typeface="Times New Roman"/>
                          <a:cs typeface="Times New Roman"/>
                        </a:rPr>
                        <a:t> </a:t>
                      </a:r>
                      <a:r>
                        <a:rPr dirty="0" sz="900" spc="5" b="1">
                          <a:latin typeface="Times New Roman"/>
                          <a:cs typeface="Times New Roman"/>
                        </a:rPr>
                        <a:t>Y</a:t>
                      </a:r>
                      <a:endParaRPr sz="900">
                        <a:latin typeface="Times New Roman"/>
                        <a:cs typeface="Times New Roman"/>
                      </a:endParaRPr>
                    </a:p>
                    <a:p>
                      <a:pPr marL="20320">
                        <a:lnSpc>
                          <a:spcPts val="95"/>
                        </a:lnSpc>
                        <a:tabLst>
                          <a:tab pos="718820" algn="l"/>
                          <a:tab pos="1277620" algn="l"/>
                        </a:tabLst>
                      </a:pPr>
                      <a:r>
                        <a:rPr dirty="0" baseline="4629" sz="1800" spc="15" b="1">
                          <a:latin typeface="Times New Roman"/>
                          <a:cs typeface="Times New Roman"/>
                        </a:rPr>
                        <a:t>X	</a:t>
                      </a:r>
                      <a:r>
                        <a:rPr dirty="0" baseline="-26041" sz="2400">
                          <a:latin typeface="Tahoma"/>
                          <a:cs typeface="Tahoma"/>
                        </a:rPr>
                        <a:t>+	</a:t>
                      </a:r>
                      <a:r>
                        <a:rPr dirty="0" baseline="-23148" sz="1800" spc="15" b="1">
                          <a:latin typeface="Times New Roman"/>
                          <a:cs typeface="Times New Roman"/>
                        </a:rPr>
                        <a:t>X </a:t>
                      </a:r>
                      <a:r>
                        <a:rPr dirty="0" baseline="-23148" sz="1800" spc="15">
                          <a:latin typeface="Symbol"/>
                          <a:cs typeface="Symbol"/>
                        </a:rPr>
                        <a:t></a:t>
                      </a:r>
                      <a:r>
                        <a:rPr dirty="0" baseline="-23148" sz="1800" spc="15">
                          <a:latin typeface="Times New Roman"/>
                          <a:cs typeface="Times New Roman"/>
                        </a:rPr>
                        <a:t> </a:t>
                      </a:r>
                      <a:r>
                        <a:rPr dirty="0" baseline="-23148" sz="1800" spc="15" b="1">
                          <a:latin typeface="Times New Roman"/>
                          <a:cs typeface="Times New Roman"/>
                        </a:rPr>
                        <a:t>Y</a:t>
                      </a:r>
                      <a:r>
                        <a:rPr dirty="0" baseline="-23148" sz="1800" spc="97" b="1">
                          <a:latin typeface="Times New Roman"/>
                          <a:cs typeface="Times New Roman"/>
                        </a:rPr>
                        <a:t> </a:t>
                      </a:r>
                      <a:r>
                        <a:rPr dirty="0" sz="900" spc="5">
                          <a:latin typeface="Times New Roman"/>
                          <a:cs typeface="Times New Roman"/>
                        </a:rPr>
                        <a:t>then </a:t>
                      </a:r>
                      <a:r>
                        <a:rPr dirty="0" sz="900" spc="5" b="1">
                          <a:latin typeface="Times New Roman"/>
                          <a:cs typeface="Times New Roman"/>
                        </a:rPr>
                        <a:t>X </a:t>
                      </a:r>
                      <a:r>
                        <a:rPr dirty="0" sz="900" spc="5">
                          <a:latin typeface="Symbol"/>
                          <a:cs typeface="Symbol"/>
                        </a:rPr>
                        <a:t></a:t>
                      </a:r>
                      <a:r>
                        <a:rPr dirty="0" sz="900" spc="5">
                          <a:latin typeface="Times New Roman"/>
                          <a:cs typeface="Times New Roman"/>
                        </a:rPr>
                        <a:t> </a:t>
                      </a:r>
                      <a:r>
                        <a:rPr dirty="0" sz="900" spc="5" b="1">
                          <a:latin typeface="Times New Roman"/>
                          <a:cs typeface="Times New Roman"/>
                        </a:rPr>
                        <a:t>Y </a:t>
                      </a:r>
                      <a:r>
                        <a:rPr dirty="0" sz="900" spc="5">
                          <a:latin typeface="Times New Roman"/>
                          <a:cs typeface="Times New Roman"/>
                        </a:rPr>
                        <a:t>~ </a:t>
                      </a:r>
                      <a:r>
                        <a:rPr dirty="0" sz="900" spc="-55">
                          <a:latin typeface="Times New Roman"/>
                          <a:cs typeface="Times New Roman"/>
                        </a:rPr>
                        <a:t>N</a:t>
                      </a:r>
                      <a:r>
                        <a:rPr dirty="0" sz="1400" spc="-55">
                          <a:latin typeface="Symbol"/>
                          <a:cs typeface="Symbol"/>
                        </a:rPr>
                        <a:t></a:t>
                      </a:r>
                      <a:r>
                        <a:rPr dirty="0" sz="900" spc="-55" b="1">
                          <a:latin typeface="Times New Roman"/>
                          <a:cs typeface="Times New Roman"/>
                        </a:rPr>
                        <a:t>μ </a:t>
                      </a:r>
                      <a:r>
                        <a:rPr dirty="0" baseline="-27777" sz="750" spc="15" i="1">
                          <a:latin typeface="Times New Roman"/>
                          <a:cs typeface="Times New Roman"/>
                        </a:rPr>
                        <a:t>x  </a:t>
                      </a:r>
                      <a:r>
                        <a:rPr dirty="0" sz="900" spc="5">
                          <a:latin typeface="Symbol"/>
                          <a:cs typeface="Symbol"/>
                        </a:rPr>
                        <a:t></a:t>
                      </a:r>
                      <a:r>
                        <a:rPr dirty="0" sz="900" spc="5">
                          <a:latin typeface="Times New Roman"/>
                          <a:cs typeface="Times New Roman"/>
                        </a:rPr>
                        <a:t> </a:t>
                      </a:r>
                      <a:r>
                        <a:rPr dirty="0" sz="900" spc="5" b="1">
                          <a:latin typeface="Times New Roman"/>
                          <a:cs typeface="Times New Roman"/>
                        </a:rPr>
                        <a:t>μ </a:t>
                      </a:r>
                      <a:r>
                        <a:rPr dirty="0" baseline="-27777" sz="750" spc="15" i="1">
                          <a:latin typeface="Times New Roman"/>
                          <a:cs typeface="Times New Roman"/>
                        </a:rPr>
                        <a:t>y </a:t>
                      </a:r>
                      <a:r>
                        <a:rPr dirty="0" sz="900">
                          <a:latin typeface="Times New Roman"/>
                          <a:cs typeface="Times New Roman"/>
                        </a:rPr>
                        <a:t>, </a:t>
                      </a:r>
                      <a:r>
                        <a:rPr dirty="0" sz="900" spc="5" b="1">
                          <a:latin typeface="Times New Roman"/>
                          <a:cs typeface="Times New Roman"/>
                        </a:rPr>
                        <a:t>Σ </a:t>
                      </a:r>
                      <a:r>
                        <a:rPr dirty="0" baseline="-27777" sz="750" spc="15" i="1">
                          <a:latin typeface="Times New Roman"/>
                          <a:cs typeface="Times New Roman"/>
                        </a:rPr>
                        <a:t>x  </a:t>
                      </a:r>
                      <a:r>
                        <a:rPr dirty="0" sz="900" spc="5">
                          <a:latin typeface="Symbol"/>
                          <a:cs typeface="Symbol"/>
                        </a:rPr>
                        <a:t></a:t>
                      </a:r>
                      <a:r>
                        <a:rPr dirty="0" sz="900" spc="5">
                          <a:latin typeface="Times New Roman"/>
                          <a:cs typeface="Times New Roman"/>
                        </a:rPr>
                        <a:t> </a:t>
                      </a:r>
                      <a:r>
                        <a:rPr dirty="0" sz="900" spc="5" b="1">
                          <a:latin typeface="Times New Roman"/>
                          <a:cs typeface="Times New Roman"/>
                        </a:rPr>
                        <a:t>Σ </a:t>
                      </a:r>
                      <a:r>
                        <a:rPr dirty="0" baseline="-27777" sz="750" spc="15" i="1">
                          <a:latin typeface="Times New Roman"/>
                          <a:cs typeface="Times New Roman"/>
                        </a:rPr>
                        <a:t>y </a:t>
                      </a:r>
                      <a:r>
                        <a:rPr dirty="0" sz="1400" spc="-155">
                          <a:latin typeface="Symbol"/>
                          <a:cs typeface="Symbol"/>
                        </a:rPr>
                        <a:t></a:t>
                      </a:r>
                      <a:endParaRPr sz="1400">
                        <a:latin typeface="Symbol"/>
                        <a:cs typeface="Symbol"/>
                      </a:endParaRPr>
                    </a:p>
                    <a:p>
                      <a:pPr algn="ctr" marL="1162050">
                        <a:lnSpc>
                          <a:spcPts val="290"/>
                        </a:lnSpc>
                        <a:tabLst>
                          <a:tab pos="1344930" algn="l"/>
                          <a:tab pos="2069464" algn="l"/>
                          <a:tab pos="2256790" algn="l"/>
                        </a:tabLst>
                      </a:pPr>
                      <a:r>
                        <a:rPr dirty="0" sz="500" spc="10" i="1">
                          <a:latin typeface="Times New Roman"/>
                          <a:cs typeface="Times New Roman"/>
                        </a:rPr>
                        <a:t>x	x	y	y</a:t>
                      </a:r>
                      <a:endParaRPr sz="500">
                        <a:latin typeface="Times New Roman"/>
                        <a:cs typeface="Times New Roman"/>
                      </a:endParaRPr>
                    </a:p>
                    <a:p>
                      <a:pPr>
                        <a:lnSpc>
                          <a:spcPct val="100000"/>
                        </a:lnSpc>
                      </a:pPr>
                      <a:endParaRPr sz="600">
                        <a:latin typeface="Times New Roman"/>
                        <a:cs typeface="Times New Roman"/>
                      </a:endParaRPr>
                    </a:p>
                    <a:p>
                      <a:pPr>
                        <a:lnSpc>
                          <a:spcPct val="100000"/>
                        </a:lnSpc>
                        <a:spcBef>
                          <a:spcPts val="50"/>
                        </a:spcBef>
                      </a:pPr>
                      <a:endParaRPr sz="800">
                        <a:latin typeface="Times New Roman"/>
                        <a:cs typeface="Times New Roman"/>
                      </a:endParaRPr>
                    </a:p>
                    <a:p>
                      <a:pPr marL="17780">
                        <a:lnSpc>
                          <a:spcPts val="20"/>
                        </a:lnSpc>
                        <a:tabLst>
                          <a:tab pos="1888489" algn="l"/>
                          <a:tab pos="2299335" algn="l"/>
                          <a:tab pos="2969260" algn="l"/>
                        </a:tabLst>
                      </a:pPr>
                      <a:r>
                        <a:rPr dirty="0" baseline="27777" sz="1800" spc="15" b="1">
                          <a:latin typeface="Times New Roman"/>
                          <a:cs typeface="Times New Roman"/>
                        </a:rPr>
                        <a:t>Y	</a:t>
                      </a:r>
                      <a:r>
                        <a:rPr dirty="0" sz="850" spc="-285">
                          <a:latin typeface="Symbol"/>
                          <a:cs typeface="Symbol"/>
                        </a:rPr>
                        <a:t>⎛</a:t>
                      </a:r>
                      <a:r>
                        <a:rPr dirty="0" sz="850" spc="-80">
                          <a:latin typeface="Times New Roman"/>
                          <a:cs typeface="Times New Roman"/>
                        </a:rPr>
                        <a:t> </a:t>
                      </a:r>
                      <a:r>
                        <a:rPr dirty="0" baseline="3267" sz="1275" spc="37" b="1">
                          <a:latin typeface="Times New Roman"/>
                          <a:cs typeface="Times New Roman"/>
                        </a:rPr>
                        <a:t>U</a:t>
                      </a:r>
                      <a:r>
                        <a:rPr dirty="0" baseline="3267" sz="1275" spc="-142" b="1">
                          <a:latin typeface="Times New Roman"/>
                          <a:cs typeface="Times New Roman"/>
                        </a:rPr>
                        <a:t> </a:t>
                      </a:r>
                      <a:r>
                        <a:rPr dirty="0" sz="850" spc="-285">
                          <a:latin typeface="Symbol"/>
                          <a:cs typeface="Symbol"/>
                        </a:rPr>
                        <a:t>⎞</a:t>
                      </a:r>
                      <a:r>
                        <a:rPr dirty="0" sz="850" spc="-285">
                          <a:latin typeface="Times New Roman"/>
                          <a:cs typeface="Times New Roman"/>
                        </a:rPr>
                        <a:t>	</a:t>
                      </a:r>
                      <a:r>
                        <a:rPr dirty="0" baseline="6535" sz="1275" spc="-352">
                          <a:latin typeface="Symbol"/>
                          <a:cs typeface="Symbol"/>
                        </a:rPr>
                        <a:t>⎛</a:t>
                      </a:r>
                      <a:r>
                        <a:rPr dirty="0" sz="850" spc="-235">
                          <a:latin typeface="Symbol"/>
                          <a:cs typeface="Symbol"/>
                        </a:rPr>
                        <a:t>⎛</a:t>
                      </a:r>
                      <a:r>
                        <a:rPr dirty="0" sz="850" spc="-120">
                          <a:latin typeface="Times New Roman"/>
                          <a:cs typeface="Times New Roman"/>
                        </a:rPr>
                        <a:t> </a:t>
                      </a:r>
                      <a:r>
                        <a:rPr dirty="0" baseline="6535" sz="1275" spc="30" b="1">
                          <a:latin typeface="Times New Roman"/>
                          <a:cs typeface="Times New Roman"/>
                        </a:rPr>
                        <a:t>μ </a:t>
                      </a:r>
                      <a:r>
                        <a:rPr dirty="0" baseline="6535" sz="1275" spc="135" b="1">
                          <a:latin typeface="Times New Roman"/>
                          <a:cs typeface="Times New Roman"/>
                        </a:rPr>
                        <a:t> </a:t>
                      </a:r>
                      <a:r>
                        <a:rPr dirty="0" sz="850" spc="-285">
                          <a:latin typeface="Symbol"/>
                          <a:cs typeface="Symbol"/>
                        </a:rPr>
                        <a:t>⎞</a:t>
                      </a:r>
                      <a:r>
                        <a:rPr dirty="0" sz="850" spc="110">
                          <a:latin typeface="Times New Roman"/>
                          <a:cs typeface="Times New Roman"/>
                        </a:rPr>
                        <a:t> </a:t>
                      </a:r>
                      <a:r>
                        <a:rPr dirty="0" sz="850" spc="-285">
                          <a:latin typeface="Symbol"/>
                          <a:cs typeface="Symbol"/>
                        </a:rPr>
                        <a:t>⎛</a:t>
                      </a:r>
                      <a:r>
                        <a:rPr dirty="0" sz="850" spc="-75">
                          <a:latin typeface="Times New Roman"/>
                          <a:cs typeface="Times New Roman"/>
                        </a:rPr>
                        <a:t> </a:t>
                      </a:r>
                      <a:r>
                        <a:rPr dirty="0" baseline="6535" sz="1275" spc="37" b="1">
                          <a:latin typeface="Times New Roman"/>
                          <a:cs typeface="Times New Roman"/>
                        </a:rPr>
                        <a:t>Σ	Σ</a:t>
                      </a:r>
                      <a:r>
                        <a:rPr dirty="0" baseline="6535" sz="1275" spc="89" b="1">
                          <a:latin typeface="Times New Roman"/>
                          <a:cs typeface="Times New Roman"/>
                        </a:rPr>
                        <a:t> </a:t>
                      </a:r>
                      <a:r>
                        <a:rPr dirty="0" sz="850" spc="-245">
                          <a:latin typeface="Symbol"/>
                          <a:cs typeface="Symbol"/>
                        </a:rPr>
                        <a:t>⎞</a:t>
                      </a:r>
                      <a:r>
                        <a:rPr dirty="0" baseline="6535" sz="1275" spc="-367">
                          <a:latin typeface="Symbol"/>
                          <a:cs typeface="Symbol"/>
                        </a:rPr>
                        <a:t>⎞</a:t>
                      </a:r>
                      <a:r>
                        <a:rPr dirty="0" baseline="6535" sz="1275" spc="172">
                          <a:latin typeface="Times New Roman"/>
                          <a:cs typeface="Times New Roman"/>
                        </a:rPr>
                        <a:t> </a:t>
                      </a:r>
                      <a:r>
                        <a:rPr dirty="0" sz="900" spc="-5">
                          <a:latin typeface="Times New Roman"/>
                          <a:cs typeface="Times New Roman"/>
                        </a:rPr>
                        <a:t>THEN</a:t>
                      </a:r>
                      <a:endParaRPr sz="900">
                        <a:latin typeface="Times New Roman"/>
                        <a:cs typeface="Times New Roman"/>
                      </a:endParaRPr>
                    </a:p>
                  </a:txBody>
                  <a:tcPr marL="0" marR="0" marB="0" marT="53340">
                    <a:lnL w="19050">
                      <a:solidFill>
                        <a:srgbClr val="000000"/>
                      </a:solidFill>
                      <a:prstDash val="solid"/>
                    </a:lnL>
                    <a:lnR w="19050">
                      <a:solidFill>
                        <a:srgbClr val="000000"/>
                      </a:solidFill>
                      <a:prstDash val="solid"/>
                    </a:lnR>
                    <a:lnT w="19050">
                      <a:solidFill>
                        <a:srgbClr val="000000"/>
                      </a:solidFill>
                      <a:prstDash val="solid"/>
                    </a:lnT>
                  </a:tcPr>
                </a:tc>
                <a:tc hMerge="1">
                  <a:txBody>
                    <a:bodyPr/>
                    <a:lstStyle/>
                    <a:p>
                      <a:pPr/>
                    </a:p>
                  </a:txBody>
                  <a:tcPr marL="0" marR="0" marB="0" marT="0"/>
                </a:tc>
              </a:tr>
              <a:tr h="685800">
                <a:tc>
                  <a:txBody>
                    <a:bodyPr/>
                    <a:lstStyle/>
                    <a:p>
                      <a:pPr marL="13335">
                        <a:lnSpc>
                          <a:spcPts val="1320"/>
                        </a:lnSpc>
                        <a:spcBef>
                          <a:spcPts val="1780"/>
                        </a:spcBef>
                        <a:tabLst>
                          <a:tab pos="502284" algn="l"/>
                          <a:tab pos="1313180" algn="l"/>
                        </a:tabLst>
                      </a:pPr>
                      <a:r>
                        <a:rPr dirty="0" baseline="6944" sz="1800" spc="-637">
                          <a:latin typeface="Symbol"/>
                          <a:cs typeface="Symbol"/>
                        </a:rPr>
                        <a:t>⎛</a:t>
                      </a:r>
                      <a:r>
                        <a:rPr dirty="0" baseline="6944" sz="1800" spc="-179">
                          <a:latin typeface="Times New Roman"/>
                          <a:cs typeface="Times New Roman"/>
                        </a:rPr>
                        <a:t> </a:t>
                      </a:r>
                      <a:r>
                        <a:rPr dirty="0" baseline="11574" sz="1800" spc="7" b="1">
                          <a:latin typeface="Times New Roman"/>
                          <a:cs typeface="Times New Roman"/>
                        </a:rPr>
                        <a:t>U</a:t>
                      </a:r>
                      <a:r>
                        <a:rPr dirty="0" baseline="11574" sz="1800" spc="-202" b="1">
                          <a:latin typeface="Times New Roman"/>
                          <a:cs typeface="Times New Roman"/>
                        </a:rPr>
                        <a:t> </a:t>
                      </a:r>
                      <a:r>
                        <a:rPr dirty="0" baseline="6944" sz="1800" spc="-637">
                          <a:latin typeface="Symbol"/>
                          <a:cs typeface="Symbol"/>
                        </a:rPr>
                        <a:t>⎞</a:t>
                      </a:r>
                      <a:r>
                        <a:rPr dirty="0" baseline="6944" sz="1800" spc="-637">
                          <a:latin typeface="Times New Roman"/>
                          <a:cs typeface="Times New Roman"/>
                        </a:rPr>
                        <a:t>	</a:t>
                      </a:r>
                      <a:r>
                        <a:rPr dirty="0" sz="1000" spc="-5">
                          <a:latin typeface="Tahoma"/>
                          <a:cs typeface="Tahoma"/>
                        </a:rPr>
                        <a:t>Condition-	</a:t>
                      </a:r>
                      <a:r>
                        <a:rPr dirty="0" baseline="-25462" sz="1800" spc="15" b="1">
                          <a:latin typeface="Times New Roman"/>
                          <a:cs typeface="Times New Roman"/>
                        </a:rPr>
                        <a:t>U </a:t>
                      </a:r>
                      <a:r>
                        <a:rPr dirty="0" baseline="-25462" sz="1800">
                          <a:latin typeface="Times New Roman"/>
                          <a:cs typeface="Times New Roman"/>
                        </a:rPr>
                        <a:t>|</a:t>
                      </a:r>
                      <a:r>
                        <a:rPr dirty="0" baseline="-25462" sz="1800" spc="-247">
                          <a:latin typeface="Times New Roman"/>
                          <a:cs typeface="Times New Roman"/>
                        </a:rPr>
                        <a:t> </a:t>
                      </a:r>
                      <a:r>
                        <a:rPr dirty="0" baseline="-25462" sz="1800" spc="15" b="1">
                          <a:latin typeface="Times New Roman"/>
                          <a:cs typeface="Times New Roman"/>
                        </a:rPr>
                        <a:t>V</a:t>
                      </a:r>
                      <a:endParaRPr baseline="-25462" sz="1800">
                        <a:latin typeface="Times New Roman"/>
                        <a:cs typeface="Times New Roman"/>
                      </a:endParaRPr>
                    </a:p>
                    <a:p>
                      <a:pPr marL="13335" marR="3175">
                        <a:lnSpc>
                          <a:spcPts val="935"/>
                        </a:lnSpc>
                        <a:tabLst>
                          <a:tab pos="227965" algn="l"/>
                          <a:tab pos="664210" algn="l"/>
                        </a:tabLst>
                      </a:pPr>
                      <a:r>
                        <a:rPr dirty="0" baseline="27777" sz="1800" spc="-637">
                          <a:latin typeface="Symbol"/>
                          <a:cs typeface="Symbol"/>
                        </a:rPr>
                        <a:t>⎜</a:t>
                      </a:r>
                      <a:r>
                        <a:rPr dirty="0" baseline="27777" sz="1800" spc="-637">
                          <a:latin typeface="Times New Roman"/>
                          <a:cs typeface="Times New Roman"/>
                        </a:rPr>
                        <a:t>	</a:t>
                      </a:r>
                      <a:r>
                        <a:rPr dirty="0" baseline="27777" sz="1800" spc="-637">
                          <a:latin typeface="Symbol"/>
                          <a:cs typeface="Symbol"/>
                        </a:rPr>
                        <a:t>⎟</a:t>
                      </a:r>
                      <a:r>
                        <a:rPr dirty="0" baseline="27777" sz="1800" spc="-637">
                          <a:latin typeface="Times New Roman"/>
                          <a:cs typeface="Times New Roman"/>
                        </a:rPr>
                        <a:t>	</a:t>
                      </a:r>
                      <a:r>
                        <a:rPr dirty="0" sz="1000" spc="-5">
                          <a:latin typeface="Tahoma"/>
                          <a:cs typeface="Tahoma"/>
                        </a:rPr>
                        <a:t>alize</a:t>
                      </a:r>
                      <a:endParaRPr sz="1000">
                        <a:latin typeface="Tahoma"/>
                        <a:cs typeface="Tahoma"/>
                      </a:endParaRPr>
                    </a:p>
                    <a:p>
                      <a:pPr marL="13335" marR="3175">
                        <a:lnSpc>
                          <a:spcPts val="1055"/>
                        </a:lnSpc>
                      </a:pPr>
                      <a:r>
                        <a:rPr dirty="0" sz="1200" spc="-425">
                          <a:latin typeface="Symbol"/>
                          <a:cs typeface="Symbol"/>
                        </a:rPr>
                        <a:t>⎝</a:t>
                      </a:r>
                      <a:r>
                        <a:rPr dirty="0" sz="1200" spc="-135">
                          <a:latin typeface="Times New Roman"/>
                          <a:cs typeface="Times New Roman"/>
                        </a:rPr>
                        <a:t> </a:t>
                      </a:r>
                      <a:r>
                        <a:rPr dirty="0" baseline="13888" sz="1800" spc="7" b="1">
                          <a:latin typeface="Times New Roman"/>
                          <a:cs typeface="Times New Roman"/>
                        </a:rPr>
                        <a:t>V</a:t>
                      </a:r>
                      <a:r>
                        <a:rPr dirty="0" baseline="13888" sz="1800" spc="-179" b="1">
                          <a:latin typeface="Times New Roman"/>
                          <a:cs typeface="Times New Roman"/>
                        </a:rPr>
                        <a:t> </a:t>
                      </a:r>
                      <a:r>
                        <a:rPr dirty="0" sz="1200" spc="-425">
                          <a:latin typeface="Symbol"/>
                          <a:cs typeface="Symbol"/>
                        </a:rPr>
                        <a:t>⎠</a:t>
                      </a:r>
                      <a:endParaRPr sz="1200">
                        <a:latin typeface="Symbol"/>
                        <a:cs typeface="Symbol"/>
                      </a:endParaRPr>
                    </a:p>
                  </a:txBody>
                  <a:tcPr marL="0" marR="0" marB="0" marT="226060">
                    <a:lnL w="19050">
                      <a:solidFill>
                        <a:srgbClr val="000000"/>
                      </a:solidFill>
                      <a:prstDash val="solid"/>
                    </a:lnL>
                    <a:lnR w="19050">
                      <a:solidFill>
                        <a:srgbClr val="ADC6C7"/>
                      </a:solidFill>
                      <a:prstDash val="solid"/>
                    </a:lnR>
                  </a:tcPr>
                </a:tc>
                <a:tc>
                  <a:txBody>
                    <a:bodyPr/>
                    <a:lstStyle/>
                    <a:p>
                      <a:pPr marL="46990">
                        <a:lnSpc>
                          <a:spcPts val="1545"/>
                        </a:lnSpc>
                        <a:spcBef>
                          <a:spcPts val="365"/>
                        </a:spcBef>
                        <a:tabLst>
                          <a:tab pos="1419225" algn="l"/>
                          <a:tab pos="2067560" algn="l"/>
                        </a:tabLst>
                      </a:pPr>
                      <a:r>
                        <a:rPr dirty="0" sz="850">
                          <a:latin typeface="Times New Roman"/>
                          <a:cs typeface="Times New Roman"/>
                        </a:rPr>
                        <a:t>IF</a:t>
                      </a:r>
                      <a:r>
                        <a:rPr dirty="0" sz="850">
                          <a:latin typeface="Times New Roman"/>
                          <a:cs typeface="Times New Roman"/>
                        </a:rPr>
                        <a:t>   </a:t>
                      </a:r>
                      <a:r>
                        <a:rPr dirty="0" sz="850" spc="5">
                          <a:latin typeface="Times New Roman"/>
                          <a:cs typeface="Times New Roman"/>
                        </a:rPr>
                        <a:t> </a:t>
                      </a:r>
                      <a:r>
                        <a:rPr dirty="0" baseline="3267" sz="1275">
                          <a:latin typeface="Symbol"/>
                          <a:cs typeface="Symbol"/>
                        </a:rPr>
                        <a:t>⎜</a:t>
                      </a:r>
                      <a:r>
                        <a:rPr dirty="0" baseline="3267" sz="1275">
                          <a:latin typeface="Times New Roman"/>
                          <a:cs typeface="Times New Roman"/>
                        </a:rPr>
                        <a:t>   </a:t>
                      </a:r>
                      <a:r>
                        <a:rPr dirty="0" baseline="3267" sz="1275" spc="60">
                          <a:latin typeface="Times New Roman"/>
                          <a:cs typeface="Times New Roman"/>
                        </a:rPr>
                        <a:t> </a:t>
                      </a:r>
                      <a:r>
                        <a:rPr dirty="0" baseline="3267" sz="1275">
                          <a:latin typeface="Symbol"/>
                          <a:cs typeface="Symbol"/>
                        </a:rPr>
                        <a:t>⎟</a:t>
                      </a:r>
                      <a:r>
                        <a:rPr dirty="0" baseline="3267" sz="1275" spc="-22">
                          <a:latin typeface="Times New Roman"/>
                          <a:cs typeface="Times New Roman"/>
                        </a:rPr>
                        <a:t> </a:t>
                      </a:r>
                      <a:r>
                        <a:rPr dirty="0" sz="850">
                          <a:latin typeface="Times New Roman"/>
                          <a:cs typeface="Times New Roman"/>
                        </a:rPr>
                        <a:t>~</a:t>
                      </a:r>
                      <a:r>
                        <a:rPr dirty="0" sz="850" spc="80">
                          <a:latin typeface="Times New Roman"/>
                          <a:cs typeface="Times New Roman"/>
                        </a:rPr>
                        <a:t> </a:t>
                      </a:r>
                      <a:r>
                        <a:rPr dirty="0" sz="850" spc="40">
                          <a:latin typeface="Times New Roman"/>
                          <a:cs typeface="Times New Roman"/>
                        </a:rPr>
                        <a:t>N</a:t>
                      </a:r>
                      <a:r>
                        <a:rPr dirty="0" baseline="6535" sz="1275" spc="142">
                          <a:latin typeface="Symbol"/>
                          <a:cs typeface="Symbol"/>
                        </a:rPr>
                        <a:t>⎜</a:t>
                      </a:r>
                      <a:r>
                        <a:rPr dirty="0" baseline="3267" sz="1275">
                          <a:latin typeface="Symbol"/>
                          <a:cs typeface="Symbol"/>
                        </a:rPr>
                        <a:t>⎜</a:t>
                      </a:r>
                      <a:r>
                        <a:rPr dirty="0" baseline="3267" sz="1275">
                          <a:latin typeface="Times New Roman"/>
                          <a:cs typeface="Times New Roman"/>
                        </a:rPr>
                        <a:t>  </a:t>
                      </a:r>
                      <a:r>
                        <a:rPr dirty="0" baseline="3267" sz="1275" spc="52">
                          <a:latin typeface="Times New Roman"/>
                          <a:cs typeface="Times New Roman"/>
                        </a:rPr>
                        <a:t> </a:t>
                      </a:r>
                      <a:r>
                        <a:rPr dirty="0" baseline="50000" sz="750" i="1">
                          <a:latin typeface="Times New Roman"/>
                          <a:cs typeface="Times New Roman"/>
                        </a:rPr>
                        <a:t>u</a:t>
                      </a:r>
                      <a:r>
                        <a:rPr dirty="0" baseline="50000" sz="750" i="1">
                          <a:latin typeface="Times New Roman"/>
                          <a:cs typeface="Times New Roman"/>
                        </a:rPr>
                        <a:t> </a:t>
                      </a:r>
                      <a:r>
                        <a:rPr dirty="0" baseline="50000" sz="750" spc="-75" i="1">
                          <a:latin typeface="Times New Roman"/>
                          <a:cs typeface="Times New Roman"/>
                        </a:rPr>
                        <a:t> </a:t>
                      </a:r>
                      <a:r>
                        <a:rPr dirty="0" baseline="3267" sz="1275" spc="7">
                          <a:latin typeface="Symbol"/>
                          <a:cs typeface="Symbol"/>
                        </a:rPr>
                        <a:t>⎟</a:t>
                      </a:r>
                      <a:r>
                        <a:rPr dirty="0" sz="850">
                          <a:latin typeface="Times New Roman"/>
                          <a:cs typeface="Times New Roman"/>
                        </a:rPr>
                        <a:t>,</a:t>
                      </a:r>
                      <a:r>
                        <a:rPr dirty="0" sz="850" spc="-120">
                          <a:latin typeface="Times New Roman"/>
                          <a:cs typeface="Times New Roman"/>
                        </a:rPr>
                        <a:t> </a:t>
                      </a:r>
                      <a:r>
                        <a:rPr dirty="0" baseline="3267" sz="1275">
                          <a:latin typeface="Symbol"/>
                          <a:cs typeface="Symbol"/>
                        </a:rPr>
                        <a:t>⎜</a:t>
                      </a:r>
                      <a:r>
                        <a:rPr dirty="0" baseline="3267" sz="1275">
                          <a:latin typeface="Times New Roman"/>
                          <a:cs typeface="Times New Roman"/>
                        </a:rPr>
                        <a:t>   </a:t>
                      </a:r>
                      <a:r>
                        <a:rPr dirty="0" baseline="3267" sz="1275" spc="-97">
                          <a:latin typeface="Times New Roman"/>
                          <a:cs typeface="Times New Roman"/>
                        </a:rPr>
                        <a:t> </a:t>
                      </a:r>
                      <a:r>
                        <a:rPr dirty="0" baseline="50000" sz="750" i="1">
                          <a:latin typeface="Times New Roman"/>
                          <a:cs typeface="Times New Roman"/>
                        </a:rPr>
                        <a:t>uu</a:t>
                      </a:r>
                      <a:r>
                        <a:rPr dirty="0" baseline="50000" sz="750" i="1">
                          <a:latin typeface="Times New Roman"/>
                          <a:cs typeface="Times New Roman"/>
                        </a:rPr>
                        <a:t>	</a:t>
                      </a:r>
                      <a:r>
                        <a:rPr dirty="0" baseline="50000" sz="750" i="1">
                          <a:latin typeface="Times New Roman"/>
                          <a:cs typeface="Times New Roman"/>
                        </a:rPr>
                        <a:t>uv</a:t>
                      </a:r>
                      <a:r>
                        <a:rPr dirty="0" baseline="50000" sz="750" i="1">
                          <a:latin typeface="Times New Roman"/>
                          <a:cs typeface="Times New Roman"/>
                        </a:rPr>
                        <a:t> </a:t>
                      </a:r>
                      <a:r>
                        <a:rPr dirty="0" baseline="50000" sz="750" spc="-75" i="1">
                          <a:latin typeface="Times New Roman"/>
                          <a:cs typeface="Times New Roman"/>
                        </a:rPr>
                        <a:t> </a:t>
                      </a:r>
                      <a:r>
                        <a:rPr dirty="0" baseline="3267" sz="1275" spc="112">
                          <a:latin typeface="Symbol"/>
                          <a:cs typeface="Symbol"/>
                        </a:rPr>
                        <a:t>⎟</a:t>
                      </a:r>
                      <a:r>
                        <a:rPr dirty="0" baseline="6535" sz="1275">
                          <a:latin typeface="Symbol"/>
                          <a:cs typeface="Symbol"/>
                        </a:rPr>
                        <a:t>⎟</a:t>
                      </a:r>
                      <a:r>
                        <a:rPr dirty="0" baseline="6535" sz="1275">
                          <a:latin typeface="Times New Roman"/>
                          <a:cs typeface="Times New Roman"/>
                        </a:rPr>
                        <a:t>	</a:t>
                      </a:r>
                      <a:r>
                        <a:rPr dirty="0" baseline="15432" sz="1350">
                          <a:latin typeface="Times New Roman"/>
                          <a:cs typeface="Times New Roman"/>
                        </a:rPr>
                        <a:t>|</a:t>
                      </a:r>
                      <a:r>
                        <a:rPr dirty="0" baseline="15432" sz="1350" spc="-60">
                          <a:latin typeface="Times New Roman"/>
                          <a:cs typeface="Times New Roman"/>
                        </a:rPr>
                        <a:t> </a:t>
                      </a:r>
                      <a:r>
                        <a:rPr dirty="0" baseline="15432" sz="1350" b="1">
                          <a:latin typeface="Times New Roman"/>
                          <a:cs typeface="Times New Roman"/>
                        </a:rPr>
                        <a:t>V</a:t>
                      </a:r>
                      <a:r>
                        <a:rPr dirty="0" baseline="15432" sz="1350" spc="30" b="1">
                          <a:latin typeface="Times New Roman"/>
                          <a:cs typeface="Times New Roman"/>
                        </a:rPr>
                        <a:t> </a:t>
                      </a:r>
                      <a:r>
                        <a:rPr dirty="0" baseline="15432" sz="1350">
                          <a:latin typeface="Times New Roman"/>
                          <a:cs typeface="Times New Roman"/>
                        </a:rPr>
                        <a:t>~</a:t>
                      </a:r>
                      <a:r>
                        <a:rPr dirty="0" baseline="15432" sz="1350" spc="89">
                          <a:latin typeface="Times New Roman"/>
                          <a:cs typeface="Times New Roman"/>
                        </a:rPr>
                        <a:t> </a:t>
                      </a:r>
                      <a:r>
                        <a:rPr dirty="0" baseline="15432" sz="1350" spc="82">
                          <a:latin typeface="Times New Roman"/>
                          <a:cs typeface="Times New Roman"/>
                        </a:rPr>
                        <a:t>N</a:t>
                      </a:r>
                      <a:r>
                        <a:rPr dirty="0" baseline="10288" sz="2025" spc="-120">
                          <a:latin typeface="Symbol"/>
                          <a:cs typeface="Symbol"/>
                        </a:rPr>
                        <a:t></a:t>
                      </a:r>
                      <a:r>
                        <a:rPr dirty="0" baseline="15432" sz="1350" spc="104" b="1">
                          <a:latin typeface="Times New Roman"/>
                          <a:cs typeface="Times New Roman"/>
                        </a:rPr>
                        <a:t>μ</a:t>
                      </a:r>
                      <a:r>
                        <a:rPr dirty="0" sz="500" spc="25" i="1">
                          <a:latin typeface="Times New Roman"/>
                          <a:cs typeface="Times New Roman"/>
                        </a:rPr>
                        <a:t>u</a:t>
                      </a:r>
                      <a:r>
                        <a:rPr dirty="0" sz="500">
                          <a:latin typeface="Times New Roman"/>
                          <a:cs typeface="Times New Roman"/>
                        </a:rPr>
                        <a:t>|</a:t>
                      </a:r>
                      <a:r>
                        <a:rPr dirty="0" sz="500" i="1">
                          <a:latin typeface="Times New Roman"/>
                          <a:cs typeface="Times New Roman"/>
                        </a:rPr>
                        <a:t>v</a:t>
                      </a:r>
                      <a:r>
                        <a:rPr dirty="0" sz="500" spc="-15" i="1">
                          <a:latin typeface="Times New Roman"/>
                          <a:cs typeface="Times New Roman"/>
                        </a:rPr>
                        <a:t> </a:t>
                      </a:r>
                      <a:r>
                        <a:rPr dirty="0" baseline="15432" sz="1350">
                          <a:latin typeface="Times New Roman"/>
                          <a:cs typeface="Times New Roman"/>
                        </a:rPr>
                        <a:t>,</a:t>
                      </a:r>
                      <a:r>
                        <a:rPr dirty="0" baseline="15432" sz="1350" spc="-127">
                          <a:latin typeface="Times New Roman"/>
                          <a:cs typeface="Times New Roman"/>
                        </a:rPr>
                        <a:t> </a:t>
                      </a:r>
                      <a:r>
                        <a:rPr dirty="0" baseline="15432" sz="1350" spc="82" b="1">
                          <a:latin typeface="Times New Roman"/>
                          <a:cs typeface="Times New Roman"/>
                        </a:rPr>
                        <a:t>Σ</a:t>
                      </a:r>
                      <a:r>
                        <a:rPr dirty="0" sz="500" spc="30" i="1">
                          <a:latin typeface="Times New Roman"/>
                          <a:cs typeface="Times New Roman"/>
                        </a:rPr>
                        <a:t>u</a:t>
                      </a:r>
                      <a:r>
                        <a:rPr dirty="0" sz="500">
                          <a:latin typeface="Times New Roman"/>
                          <a:cs typeface="Times New Roman"/>
                        </a:rPr>
                        <a:t>|</a:t>
                      </a:r>
                      <a:r>
                        <a:rPr dirty="0" sz="500" i="1">
                          <a:latin typeface="Times New Roman"/>
                          <a:cs typeface="Times New Roman"/>
                        </a:rPr>
                        <a:t>v</a:t>
                      </a:r>
                      <a:r>
                        <a:rPr dirty="0" sz="500" spc="25" i="1">
                          <a:latin typeface="Times New Roman"/>
                          <a:cs typeface="Times New Roman"/>
                        </a:rPr>
                        <a:t> </a:t>
                      </a:r>
                      <a:r>
                        <a:rPr dirty="0" baseline="10288" sz="2025">
                          <a:latin typeface="Symbol"/>
                          <a:cs typeface="Symbol"/>
                        </a:rPr>
                        <a:t></a:t>
                      </a:r>
                      <a:endParaRPr baseline="10288" sz="2025">
                        <a:latin typeface="Symbol"/>
                        <a:cs typeface="Symbol"/>
                      </a:endParaRPr>
                    </a:p>
                    <a:p>
                      <a:pPr marL="256540">
                        <a:lnSpc>
                          <a:spcPts val="495"/>
                        </a:lnSpc>
                        <a:tabLst>
                          <a:tab pos="667385" algn="l"/>
                          <a:tab pos="1338580" algn="l"/>
                        </a:tabLst>
                      </a:pPr>
                      <a:r>
                        <a:rPr dirty="0" baseline="6535" sz="1275" spc="-427">
                          <a:latin typeface="Symbol"/>
                          <a:cs typeface="Symbol"/>
                        </a:rPr>
                        <a:t>⎝</a:t>
                      </a:r>
                      <a:r>
                        <a:rPr dirty="0" baseline="6535" sz="1275" spc="-135">
                          <a:latin typeface="Times New Roman"/>
                          <a:cs typeface="Times New Roman"/>
                        </a:rPr>
                        <a:t> </a:t>
                      </a:r>
                      <a:r>
                        <a:rPr dirty="0" baseline="19607" sz="1275" spc="37" b="1">
                          <a:latin typeface="Times New Roman"/>
                          <a:cs typeface="Times New Roman"/>
                        </a:rPr>
                        <a:t>V</a:t>
                      </a:r>
                      <a:r>
                        <a:rPr dirty="0" baseline="19607" sz="1275" spc="-135" b="1">
                          <a:latin typeface="Times New Roman"/>
                          <a:cs typeface="Times New Roman"/>
                        </a:rPr>
                        <a:t> </a:t>
                      </a:r>
                      <a:r>
                        <a:rPr dirty="0" baseline="6535" sz="1275" spc="-427">
                          <a:latin typeface="Symbol"/>
                          <a:cs typeface="Symbol"/>
                        </a:rPr>
                        <a:t>⎠</a:t>
                      </a:r>
                      <a:r>
                        <a:rPr dirty="0" baseline="6535" sz="1275" spc="-427">
                          <a:latin typeface="Times New Roman"/>
                          <a:cs typeface="Times New Roman"/>
                        </a:rPr>
                        <a:t>	</a:t>
                      </a:r>
                      <a:r>
                        <a:rPr dirty="0" sz="850" spc="-235">
                          <a:latin typeface="Symbol"/>
                          <a:cs typeface="Symbol"/>
                        </a:rPr>
                        <a:t>⎝</a:t>
                      </a:r>
                      <a:r>
                        <a:rPr dirty="0" baseline="3267" sz="1275" spc="-352">
                          <a:latin typeface="Symbol"/>
                          <a:cs typeface="Symbol"/>
                        </a:rPr>
                        <a:t>⎝</a:t>
                      </a:r>
                      <a:r>
                        <a:rPr dirty="0" baseline="3267" sz="1275" spc="-150">
                          <a:latin typeface="Times New Roman"/>
                          <a:cs typeface="Times New Roman"/>
                        </a:rPr>
                        <a:t> </a:t>
                      </a:r>
                      <a:r>
                        <a:rPr dirty="0" baseline="19607" sz="1275" spc="30" b="1">
                          <a:latin typeface="Times New Roman"/>
                          <a:cs typeface="Times New Roman"/>
                        </a:rPr>
                        <a:t>μ </a:t>
                      </a:r>
                      <a:r>
                        <a:rPr dirty="0" baseline="19607" sz="1275" spc="112" b="1">
                          <a:latin typeface="Times New Roman"/>
                          <a:cs typeface="Times New Roman"/>
                        </a:rPr>
                        <a:t> </a:t>
                      </a:r>
                      <a:r>
                        <a:rPr dirty="0" baseline="3267" sz="1275" spc="-427">
                          <a:latin typeface="Symbol"/>
                          <a:cs typeface="Symbol"/>
                        </a:rPr>
                        <a:t>⎠</a:t>
                      </a:r>
                      <a:r>
                        <a:rPr dirty="0" baseline="3267" sz="1275" spc="165">
                          <a:latin typeface="Times New Roman"/>
                          <a:cs typeface="Times New Roman"/>
                        </a:rPr>
                        <a:t> </a:t>
                      </a:r>
                      <a:r>
                        <a:rPr dirty="0" baseline="3267" sz="1275" spc="-427">
                          <a:latin typeface="Symbol"/>
                          <a:cs typeface="Symbol"/>
                        </a:rPr>
                        <a:t>⎝</a:t>
                      </a:r>
                      <a:r>
                        <a:rPr dirty="0" baseline="3267" sz="1275" spc="-67">
                          <a:latin typeface="Times New Roman"/>
                          <a:cs typeface="Times New Roman"/>
                        </a:rPr>
                        <a:t> </a:t>
                      </a:r>
                      <a:r>
                        <a:rPr dirty="0" baseline="19607" sz="1275" spc="60" b="1">
                          <a:latin typeface="Times New Roman"/>
                          <a:cs typeface="Times New Roman"/>
                        </a:rPr>
                        <a:t>Σ</a:t>
                      </a:r>
                      <a:r>
                        <a:rPr dirty="0" baseline="77777" sz="750" spc="60" i="1">
                          <a:latin typeface="Times New Roman"/>
                          <a:cs typeface="Times New Roman"/>
                        </a:rPr>
                        <a:t>T	</a:t>
                      </a:r>
                      <a:r>
                        <a:rPr dirty="0" baseline="19607" sz="1275" spc="37" b="1">
                          <a:latin typeface="Times New Roman"/>
                          <a:cs typeface="Times New Roman"/>
                        </a:rPr>
                        <a:t>Σ</a:t>
                      </a:r>
                      <a:r>
                        <a:rPr dirty="0" baseline="19607" sz="1275" spc="67" b="1">
                          <a:latin typeface="Times New Roman"/>
                          <a:cs typeface="Times New Roman"/>
                        </a:rPr>
                        <a:t> </a:t>
                      </a:r>
                      <a:r>
                        <a:rPr dirty="0" baseline="3267" sz="1275" spc="-367">
                          <a:latin typeface="Symbol"/>
                          <a:cs typeface="Symbol"/>
                        </a:rPr>
                        <a:t>⎠</a:t>
                      </a:r>
                      <a:r>
                        <a:rPr dirty="0" sz="850" spc="-245">
                          <a:latin typeface="Symbol"/>
                          <a:cs typeface="Symbol"/>
                        </a:rPr>
                        <a:t>⎠</a:t>
                      </a:r>
                      <a:endParaRPr sz="850">
                        <a:latin typeface="Symbol"/>
                        <a:cs typeface="Symbol"/>
                      </a:endParaRPr>
                    </a:p>
                    <a:p>
                      <a:pPr marL="854710">
                        <a:lnSpc>
                          <a:spcPts val="295"/>
                        </a:lnSpc>
                        <a:tabLst>
                          <a:tab pos="1141095" algn="l"/>
                          <a:tab pos="1421765" algn="l"/>
                        </a:tabLst>
                      </a:pPr>
                      <a:r>
                        <a:rPr dirty="0" sz="500" spc="5" i="1">
                          <a:latin typeface="Times New Roman"/>
                          <a:cs typeface="Times New Roman"/>
                        </a:rPr>
                        <a:t>v	uv	vv</a:t>
                      </a:r>
                      <a:endParaRPr sz="500">
                        <a:latin typeface="Times New Roman"/>
                        <a:cs typeface="Times New Roman"/>
                      </a:endParaRPr>
                    </a:p>
                    <a:p>
                      <a:pPr>
                        <a:lnSpc>
                          <a:spcPct val="100000"/>
                        </a:lnSpc>
                        <a:spcBef>
                          <a:spcPts val="35"/>
                        </a:spcBef>
                      </a:pPr>
                      <a:endParaRPr sz="550">
                        <a:latin typeface="Times New Roman"/>
                        <a:cs typeface="Times New Roman"/>
                      </a:endParaRPr>
                    </a:p>
                    <a:p>
                      <a:pPr marL="57785">
                        <a:lnSpc>
                          <a:spcPts val="650"/>
                        </a:lnSpc>
                        <a:tabLst>
                          <a:tab pos="462915" algn="l"/>
                          <a:tab pos="657860" algn="l"/>
                        </a:tabLst>
                      </a:pPr>
                      <a:r>
                        <a:rPr dirty="0" baseline="9259" sz="1350" spc="-7">
                          <a:latin typeface="Times New Roman"/>
                          <a:cs typeface="Times New Roman"/>
                        </a:rPr>
                        <a:t>where	</a:t>
                      </a:r>
                      <a:r>
                        <a:rPr dirty="0" sz="850" spc="20" b="1">
                          <a:latin typeface="Times New Roman"/>
                          <a:cs typeface="Times New Roman"/>
                        </a:rPr>
                        <a:t>μ	</a:t>
                      </a:r>
                      <a:r>
                        <a:rPr dirty="0" sz="850" spc="20">
                          <a:latin typeface="Symbol"/>
                          <a:cs typeface="Symbol"/>
                        </a:rPr>
                        <a:t></a:t>
                      </a:r>
                      <a:r>
                        <a:rPr dirty="0" sz="850" spc="20">
                          <a:latin typeface="Times New Roman"/>
                          <a:cs typeface="Times New Roman"/>
                        </a:rPr>
                        <a:t> </a:t>
                      </a:r>
                      <a:r>
                        <a:rPr dirty="0" sz="850" spc="20" b="1">
                          <a:latin typeface="Times New Roman"/>
                          <a:cs typeface="Times New Roman"/>
                        </a:rPr>
                        <a:t>μ </a:t>
                      </a:r>
                      <a:r>
                        <a:rPr dirty="0" sz="850" spc="20">
                          <a:latin typeface="Symbol"/>
                          <a:cs typeface="Symbol"/>
                        </a:rPr>
                        <a:t></a:t>
                      </a:r>
                      <a:r>
                        <a:rPr dirty="0" sz="850" spc="20">
                          <a:latin typeface="Times New Roman"/>
                          <a:cs typeface="Times New Roman"/>
                        </a:rPr>
                        <a:t> </a:t>
                      </a:r>
                      <a:r>
                        <a:rPr dirty="0" sz="850" spc="40" b="1">
                          <a:latin typeface="Times New Roman"/>
                          <a:cs typeface="Times New Roman"/>
                        </a:rPr>
                        <a:t>Σ</a:t>
                      </a:r>
                      <a:r>
                        <a:rPr dirty="0" baseline="44444" sz="750" spc="60" i="1">
                          <a:latin typeface="Times New Roman"/>
                          <a:cs typeface="Times New Roman"/>
                        </a:rPr>
                        <a:t>T </a:t>
                      </a:r>
                      <a:r>
                        <a:rPr dirty="0" sz="850" spc="25" b="1">
                          <a:latin typeface="Times New Roman"/>
                          <a:cs typeface="Times New Roman"/>
                        </a:rPr>
                        <a:t>Σ </a:t>
                      </a:r>
                      <a:r>
                        <a:rPr dirty="0" baseline="44444" sz="750" spc="22">
                          <a:latin typeface="Symbol"/>
                          <a:cs typeface="Symbol"/>
                        </a:rPr>
                        <a:t></a:t>
                      </a:r>
                      <a:r>
                        <a:rPr dirty="0" baseline="44444" sz="750" spc="22">
                          <a:latin typeface="Times New Roman"/>
                          <a:cs typeface="Times New Roman"/>
                        </a:rPr>
                        <a:t>1 </a:t>
                      </a:r>
                      <a:r>
                        <a:rPr dirty="0" sz="850" spc="35">
                          <a:latin typeface="Times New Roman"/>
                          <a:cs typeface="Times New Roman"/>
                        </a:rPr>
                        <a:t>(</a:t>
                      </a:r>
                      <a:r>
                        <a:rPr dirty="0" sz="850" spc="35" b="1">
                          <a:latin typeface="Times New Roman"/>
                          <a:cs typeface="Times New Roman"/>
                        </a:rPr>
                        <a:t>V </a:t>
                      </a:r>
                      <a:r>
                        <a:rPr dirty="0" sz="850" spc="20">
                          <a:latin typeface="Symbol"/>
                          <a:cs typeface="Symbol"/>
                        </a:rPr>
                        <a:t></a:t>
                      </a:r>
                      <a:r>
                        <a:rPr dirty="0" sz="850" spc="20">
                          <a:latin typeface="Times New Roman"/>
                          <a:cs typeface="Times New Roman"/>
                        </a:rPr>
                        <a:t> </a:t>
                      </a:r>
                      <a:r>
                        <a:rPr dirty="0" sz="850" spc="20" b="1">
                          <a:latin typeface="Times New Roman"/>
                          <a:cs typeface="Times New Roman"/>
                        </a:rPr>
                        <a:t>μ</a:t>
                      </a:r>
                      <a:r>
                        <a:rPr dirty="0" sz="850" spc="-45" b="1">
                          <a:latin typeface="Times New Roman"/>
                          <a:cs typeface="Times New Roman"/>
                        </a:rPr>
                        <a:t> </a:t>
                      </a:r>
                      <a:r>
                        <a:rPr dirty="0" sz="850" spc="10">
                          <a:latin typeface="Times New Roman"/>
                          <a:cs typeface="Times New Roman"/>
                        </a:rPr>
                        <a:t>)</a:t>
                      </a:r>
                      <a:endParaRPr sz="850">
                        <a:latin typeface="Times New Roman"/>
                        <a:cs typeface="Times New Roman"/>
                      </a:endParaRPr>
                    </a:p>
                    <a:p>
                      <a:pPr marL="535305">
                        <a:lnSpc>
                          <a:spcPts val="610"/>
                        </a:lnSpc>
                        <a:tabLst>
                          <a:tab pos="819785" algn="l"/>
                          <a:tab pos="1060450" algn="l"/>
                          <a:tab pos="1606550" algn="l"/>
                          <a:tab pos="1801495" algn="l"/>
                          <a:tab pos="2005964" algn="l"/>
                        </a:tabLst>
                      </a:pPr>
                      <a:r>
                        <a:rPr dirty="0" sz="500" spc="15" i="1">
                          <a:latin typeface="Times New Roman"/>
                          <a:cs typeface="Times New Roman"/>
                        </a:rPr>
                        <a:t>u</a:t>
                      </a:r>
                      <a:r>
                        <a:rPr dirty="0" sz="500" spc="15">
                          <a:latin typeface="Times New Roman"/>
                          <a:cs typeface="Times New Roman"/>
                        </a:rPr>
                        <a:t>|</a:t>
                      </a:r>
                      <a:r>
                        <a:rPr dirty="0" sz="500" spc="15" i="1">
                          <a:latin typeface="Times New Roman"/>
                          <a:cs typeface="Times New Roman"/>
                        </a:rPr>
                        <a:t>v	</a:t>
                      </a:r>
                      <a:r>
                        <a:rPr dirty="0" sz="500" spc="5" i="1">
                          <a:latin typeface="Times New Roman"/>
                          <a:cs typeface="Times New Roman"/>
                        </a:rPr>
                        <a:t>u	uv    </a:t>
                      </a:r>
                      <a:r>
                        <a:rPr dirty="0" sz="500" spc="110" i="1">
                          <a:latin typeface="Times New Roman"/>
                          <a:cs typeface="Times New Roman"/>
                        </a:rPr>
                        <a:t> </a:t>
                      </a:r>
                      <a:r>
                        <a:rPr dirty="0" sz="500" spc="5" i="1">
                          <a:latin typeface="Times New Roman"/>
                          <a:cs typeface="Times New Roman"/>
                        </a:rPr>
                        <a:t>vv	v	</a:t>
                      </a:r>
                      <a:r>
                        <a:rPr dirty="0" baseline="-24691" sz="1350" spc="-7" b="1">
                          <a:latin typeface="Times New Roman"/>
                          <a:cs typeface="Times New Roman"/>
                        </a:rPr>
                        <a:t>Σ	</a:t>
                      </a:r>
                      <a:r>
                        <a:rPr dirty="0" baseline="-24691" sz="1350" spc="-7">
                          <a:latin typeface="Symbol"/>
                          <a:cs typeface="Symbol"/>
                        </a:rPr>
                        <a:t></a:t>
                      </a:r>
                      <a:r>
                        <a:rPr dirty="0" baseline="-24691" sz="1350" spc="-7">
                          <a:latin typeface="Times New Roman"/>
                          <a:cs typeface="Times New Roman"/>
                        </a:rPr>
                        <a:t> </a:t>
                      </a:r>
                      <a:r>
                        <a:rPr dirty="0" baseline="-24691" sz="1350" spc="-7" b="1">
                          <a:latin typeface="Times New Roman"/>
                          <a:cs typeface="Times New Roman"/>
                        </a:rPr>
                        <a:t>Σ </a:t>
                      </a:r>
                      <a:r>
                        <a:rPr dirty="0" baseline="-24691" sz="1350" spc="-7">
                          <a:latin typeface="Symbol"/>
                          <a:cs typeface="Symbol"/>
                        </a:rPr>
                        <a:t></a:t>
                      </a:r>
                      <a:r>
                        <a:rPr dirty="0" baseline="-24691" sz="1350" spc="-7">
                          <a:latin typeface="Times New Roman"/>
                          <a:cs typeface="Times New Roman"/>
                        </a:rPr>
                        <a:t> </a:t>
                      </a:r>
                      <a:r>
                        <a:rPr dirty="0" baseline="-24691" sz="1350" spc="37" b="1">
                          <a:latin typeface="Times New Roman"/>
                          <a:cs typeface="Times New Roman"/>
                        </a:rPr>
                        <a:t>Σ</a:t>
                      </a:r>
                      <a:r>
                        <a:rPr dirty="0" sz="500" spc="25" i="1">
                          <a:latin typeface="Times New Roman"/>
                          <a:cs typeface="Times New Roman"/>
                        </a:rPr>
                        <a:t>T </a:t>
                      </a:r>
                      <a:r>
                        <a:rPr dirty="0" baseline="-24691" sz="1350" spc="-7" b="1">
                          <a:latin typeface="Times New Roman"/>
                          <a:cs typeface="Times New Roman"/>
                        </a:rPr>
                        <a:t>Σ</a:t>
                      </a:r>
                      <a:r>
                        <a:rPr dirty="0" baseline="-24691" sz="1350" spc="-277" b="1">
                          <a:latin typeface="Times New Roman"/>
                          <a:cs typeface="Times New Roman"/>
                        </a:rPr>
                        <a:t> </a:t>
                      </a:r>
                      <a:r>
                        <a:rPr dirty="0" sz="500" spc="15">
                          <a:latin typeface="Symbol"/>
                          <a:cs typeface="Symbol"/>
                        </a:rPr>
                        <a:t></a:t>
                      </a:r>
                      <a:r>
                        <a:rPr dirty="0" sz="500" spc="15">
                          <a:latin typeface="Times New Roman"/>
                          <a:cs typeface="Times New Roman"/>
                        </a:rPr>
                        <a:t>1</a:t>
                      </a:r>
                      <a:r>
                        <a:rPr dirty="0" baseline="-24691" sz="1350" spc="22" b="1">
                          <a:latin typeface="Times New Roman"/>
                          <a:cs typeface="Times New Roman"/>
                        </a:rPr>
                        <a:t>Σ</a:t>
                      </a:r>
                      <a:endParaRPr baseline="-24691" sz="1350">
                        <a:latin typeface="Times New Roman"/>
                        <a:cs typeface="Times New Roman"/>
                      </a:endParaRPr>
                    </a:p>
                    <a:p>
                      <a:pPr marL="1883410">
                        <a:lnSpc>
                          <a:spcPts val="560"/>
                        </a:lnSpc>
                        <a:tabLst>
                          <a:tab pos="2181860" algn="l"/>
                          <a:tab pos="2454910" algn="l"/>
                        </a:tabLst>
                      </a:pPr>
                      <a:r>
                        <a:rPr dirty="0" sz="500" spc="15" i="1">
                          <a:latin typeface="Times New Roman"/>
                          <a:cs typeface="Times New Roman"/>
                        </a:rPr>
                        <a:t>u</a:t>
                      </a:r>
                      <a:r>
                        <a:rPr dirty="0" sz="500" spc="15">
                          <a:latin typeface="Times New Roman"/>
                          <a:cs typeface="Times New Roman"/>
                        </a:rPr>
                        <a:t>|</a:t>
                      </a:r>
                      <a:r>
                        <a:rPr dirty="0" sz="500" spc="15" i="1">
                          <a:latin typeface="Times New Roman"/>
                          <a:cs typeface="Times New Roman"/>
                        </a:rPr>
                        <a:t>v	</a:t>
                      </a:r>
                      <a:r>
                        <a:rPr dirty="0" sz="500" spc="10" i="1">
                          <a:latin typeface="Times New Roman"/>
                          <a:cs typeface="Times New Roman"/>
                        </a:rPr>
                        <a:t>uu	</a:t>
                      </a:r>
                      <a:r>
                        <a:rPr dirty="0" sz="500" spc="5" i="1">
                          <a:latin typeface="Times New Roman"/>
                          <a:cs typeface="Times New Roman"/>
                        </a:rPr>
                        <a:t>uv vv</a:t>
                      </a:r>
                      <a:r>
                        <a:rPr dirty="0" sz="500" spc="50" i="1">
                          <a:latin typeface="Times New Roman"/>
                          <a:cs typeface="Times New Roman"/>
                        </a:rPr>
                        <a:t> </a:t>
                      </a:r>
                      <a:r>
                        <a:rPr dirty="0" sz="500" spc="5" i="1">
                          <a:latin typeface="Times New Roman"/>
                          <a:cs typeface="Times New Roman"/>
                        </a:rPr>
                        <a:t>uv</a:t>
                      </a:r>
                      <a:endParaRPr sz="500">
                        <a:latin typeface="Times New Roman"/>
                        <a:cs typeface="Times New Roman"/>
                      </a:endParaRPr>
                    </a:p>
                  </a:txBody>
                  <a:tcPr marL="0" marR="0" marB="0" marT="46355">
                    <a:lnL w="19050">
                      <a:solidFill>
                        <a:srgbClr val="ADC6C7"/>
                      </a:solidFill>
                      <a:prstDash val="solid"/>
                    </a:lnL>
                    <a:lnR w="28575">
                      <a:solidFill>
                        <a:srgbClr val="ADC6C7"/>
                      </a:solidFill>
                      <a:prstDash val="solid"/>
                    </a:lnR>
                    <a:lnT w="19050">
                      <a:solidFill>
                        <a:srgbClr val="ADC6C7"/>
                      </a:solidFill>
                      <a:prstDash val="solid"/>
                    </a:lnT>
                    <a:lnB w="19050">
                      <a:solidFill>
                        <a:srgbClr val="ADC6C7"/>
                      </a:solidFill>
                      <a:prstDash val="solid"/>
                    </a:lnB>
                  </a:tcPr>
                </a:tc>
              </a:tr>
              <a:tr h="983742">
                <a:tc gridSpan="2">
                  <a:txBody>
                    <a:bodyPr/>
                    <a:lstStyle/>
                    <a:p>
                      <a:pPr marL="17780">
                        <a:lnSpc>
                          <a:spcPct val="100000"/>
                        </a:lnSpc>
                        <a:spcBef>
                          <a:spcPts val="165"/>
                        </a:spcBef>
                        <a:tabLst>
                          <a:tab pos="748030" algn="l"/>
                          <a:tab pos="1461135" algn="l"/>
                        </a:tabLst>
                      </a:pPr>
                      <a:r>
                        <a:rPr dirty="0" baseline="-27777" sz="1800" spc="15" b="1">
                          <a:latin typeface="Times New Roman"/>
                          <a:cs typeface="Times New Roman"/>
                        </a:rPr>
                        <a:t>U</a:t>
                      </a:r>
                      <a:r>
                        <a:rPr dirty="0" baseline="-27777" sz="1800" spc="-37" b="1">
                          <a:latin typeface="Times New Roman"/>
                          <a:cs typeface="Times New Roman"/>
                        </a:rPr>
                        <a:t> </a:t>
                      </a:r>
                      <a:r>
                        <a:rPr dirty="0" baseline="-27777" sz="1800">
                          <a:latin typeface="Times New Roman"/>
                          <a:cs typeface="Times New Roman"/>
                        </a:rPr>
                        <a:t>|</a:t>
                      </a:r>
                      <a:r>
                        <a:rPr dirty="0" baseline="-27777" sz="1800" spc="-75">
                          <a:latin typeface="Times New Roman"/>
                          <a:cs typeface="Times New Roman"/>
                        </a:rPr>
                        <a:t> </a:t>
                      </a:r>
                      <a:r>
                        <a:rPr dirty="0" baseline="-27777" sz="1800" spc="15" b="1">
                          <a:latin typeface="Times New Roman"/>
                          <a:cs typeface="Times New Roman"/>
                        </a:rPr>
                        <a:t>V	</a:t>
                      </a:r>
                      <a:r>
                        <a:rPr dirty="0" baseline="-36111" sz="1500" spc="-7">
                          <a:latin typeface="Tahoma"/>
                          <a:cs typeface="Tahoma"/>
                        </a:rPr>
                        <a:t>Chain	</a:t>
                      </a:r>
                      <a:r>
                        <a:rPr dirty="0" baseline="-23148" sz="1800" spc="-637">
                          <a:latin typeface="Symbol"/>
                          <a:cs typeface="Symbol"/>
                        </a:rPr>
                        <a:t>⎛</a:t>
                      </a:r>
                      <a:r>
                        <a:rPr dirty="0" baseline="-23148" sz="1800" spc="-179">
                          <a:latin typeface="Times New Roman"/>
                          <a:cs typeface="Times New Roman"/>
                        </a:rPr>
                        <a:t> </a:t>
                      </a:r>
                      <a:r>
                        <a:rPr dirty="0" baseline="-18518" sz="1800" spc="7" b="1">
                          <a:latin typeface="Times New Roman"/>
                          <a:cs typeface="Times New Roman"/>
                        </a:rPr>
                        <a:t>U </a:t>
                      </a:r>
                      <a:r>
                        <a:rPr dirty="0" baseline="-23148" sz="1800" spc="-637">
                          <a:latin typeface="Symbol"/>
                          <a:cs typeface="Symbol"/>
                        </a:rPr>
                        <a:t>⎞</a:t>
                      </a:r>
                      <a:r>
                        <a:rPr dirty="0" baseline="-23148" sz="1800" spc="637">
                          <a:latin typeface="Times New Roman"/>
                          <a:cs typeface="Times New Roman"/>
                        </a:rPr>
                        <a:t> </a:t>
                      </a:r>
                      <a:r>
                        <a:rPr dirty="0" sz="800" spc="5">
                          <a:latin typeface="Times New Roman"/>
                          <a:cs typeface="Times New Roman"/>
                        </a:rPr>
                        <a:t>IF</a:t>
                      </a:r>
                      <a:r>
                        <a:rPr dirty="0" sz="800" spc="125">
                          <a:latin typeface="Times New Roman"/>
                          <a:cs typeface="Times New Roman"/>
                        </a:rPr>
                        <a:t> </a:t>
                      </a:r>
                      <a:r>
                        <a:rPr dirty="0" sz="800" spc="10" b="1">
                          <a:latin typeface="Times New Roman"/>
                          <a:cs typeface="Times New Roman"/>
                        </a:rPr>
                        <a:t>U </a:t>
                      </a:r>
                      <a:r>
                        <a:rPr dirty="0" sz="800">
                          <a:latin typeface="Times New Roman"/>
                          <a:cs typeface="Times New Roman"/>
                        </a:rPr>
                        <a:t>| </a:t>
                      </a:r>
                      <a:r>
                        <a:rPr dirty="0" sz="800" spc="10" b="1">
                          <a:latin typeface="Times New Roman"/>
                          <a:cs typeface="Times New Roman"/>
                        </a:rPr>
                        <a:t>V </a:t>
                      </a:r>
                      <a:r>
                        <a:rPr dirty="0" sz="800" spc="10">
                          <a:latin typeface="Times New Roman"/>
                          <a:cs typeface="Times New Roman"/>
                        </a:rPr>
                        <a:t>~ </a:t>
                      </a:r>
                      <a:r>
                        <a:rPr dirty="0" sz="800" spc="-20">
                          <a:latin typeface="Times New Roman"/>
                          <a:cs typeface="Times New Roman"/>
                        </a:rPr>
                        <a:t>N</a:t>
                      </a:r>
                      <a:r>
                        <a:rPr dirty="0" sz="1250" spc="-20">
                          <a:latin typeface="Symbol"/>
                          <a:cs typeface="Symbol"/>
                        </a:rPr>
                        <a:t></a:t>
                      </a:r>
                      <a:r>
                        <a:rPr dirty="0" sz="800" spc="-20" b="1">
                          <a:latin typeface="Times New Roman"/>
                          <a:cs typeface="Times New Roman"/>
                        </a:rPr>
                        <a:t>AV </a:t>
                      </a:r>
                      <a:r>
                        <a:rPr dirty="0" sz="800">
                          <a:latin typeface="Times New Roman"/>
                          <a:cs typeface="Times New Roman"/>
                        </a:rPr>
                        <a:t>, </a:t>
                      </a:r>
                      <a:r>
                        <a:rPr dirty="0" sz="800" spc="30" b="1">
                          <a:latin typeface="Times New Roman"/>
                          <a:cs typeface="Times New Roman"/>
                        </a:rPr>
                        <a:t>Σ</a:t>
                      </a:r>
                      <a:r>
                        <a:rPr dirty="0" baseline="-24691" sz="675" spc="44" i="1">
                          <a:latin typeface="Times New Roman"/>
                          <a:cs typeface="Times New Roman"/>
                        </a:rPr>
                        <a:t>u</a:t>
                      </a:r>
                      <a:r>
                        <a:rPr dirty="0" baseline="-24691" sz="675" spc="44">
                          <a:latin typeface="Times New Roman"/>
                          <a:cs typeface="Times New Roman"/>
                        </a:rPr>
                        <a:t>|</a:t>
                      </a:r>
                      <a:r>
                        <a:rPr dirty="0" baseline="-24691" sz="675" spc="44" i="1">
                          <a:latin typeface="Times New Roman"/>
                          <a:cs typeface="Times New Roman"/>
                        </a:rPr>
                        <a:t>v </a:t>
                      </a:r>
                      <a:r>
                        <a:rPr dirty="0" sz="1250" spc="-15">
                          <a:latin typeface="Symbol"/>
                          <a:cs typeface="Symbol"/>
                        </a:rPr>
                        <a:t></a:t>
                      </a:r>
                      <a:r>
                        <a:rPr dirty="0" sz="800" spc="-15">
                          <a:latin typeface="Times New Roman"/>
                          <a:cs typeface="Times New Roman"/>
                        </a:rPr>
                        <a:t>and </a:t>
                      </a:r>
                      <a:r>
                        <a:rPr dirty="0" sz="800" spc="10" b="1">
                          <a:latin typeface="Times New Roman"/>
                          <a:cs typeface="Times New Roman"/>
                        </a:rPr>
                        <a:t>V </a:t>
                      </a:r>
                      <a:r>
                        <a:rPr dirty="0" sz="800" spc="10">
                          <a:latin typeface="Times New Roman"/>
                          <a:cs typeface="Times New Roman"/>
                        </a:rPr>
                        <a:t>~ </a:t>
                      </a:r>
                      <a:r>
                        <a:rPr dirty="0" sz="800" spc="-15">
                          <a:latin typeface="Times New Roman"/>
                          <a:cs typeface="Times New Roman"/>
                        </a:rPr>
                        <a:t>N</a:t>
                      </a:r>
                      <a:r>
                        <a:rPr dirty="0" sz="1050" spc="-15">
                          <a:latin typeface="Symbol"/>
                          <a:cs typeface="Symbol"/>
                        </a:rPr>
                        <a:t></a:t>
                      </a:r>
                      <a:r>
                        <a:rPr dirty="0" sz="800" spc="-15" b="1">
                          <a:latin typeface="Times New Roman"/>
                          <a:cs typeface="Times New Roman"/>
                        </a:rPr>
                        <a:t>μ </a:t>
                      </a:r>
                      <a:r>
                        <a:rPr dirty="0" baseline="-24691" sz="675" spc="15" i="1">
                          <a:latin typeface="Times New Roman"/>
                          <a:cs typeface="Times New Roman"/>
                        </a:rPr>
                        <a:t>v </a:t>
                      </a:r>
                      <a:r>
                        <a:rPr dirty="0" sz="800">
                          <a:latin typeface="Times New Roman"/>
                          <a:cs typeface="Times New Roman"/>
                        </a:rPr>
                        <a:t>, </a:t>
                      </a:r>
                      <a:r>
                        <a:rPr dirty="0" sz="800" spc="30" b="1">
                          <a:latin typeface="Times New Roman"/>
                          <a:cs typeface="Times New Roman"/>
                        </a:rPr>
                        <a:t>Σ</a:t>
                      </a:r>
                      <a:r>
                        <a:rPr dirty="0" baseline="-24691" sz="675" spc="44" i="1">
                          <a:latin typeface="Times New Roman"/>
                          <a:cs typeface="Times New Roman"/>
                        </a:rPr>
                        <a:t>vv </a:t>
                      </a:r>
                      <a:r>
                        <a:rPr dirty="0" sz="1050" spc="-70">
                          <a:latin typeface="Symbol"/>
                          <a:cs typeface="Symbol"/>
                        </a:rPr>
                        <a:t></a:t>
                      </a:r>
                      <a:endParaRPr sz="1050">
                        <a:latin typeface="Symbol"/>
                        <a:cs typeface="Symbol"/>
                      </a:endParaRPr>
                    </a:p>
                    <a:p>
                      <a:pPr marL="118745">
                        <a:lnSpc>
                          <a:spcPts val="965"/>
                        </a:lnSpc>
                        <a:spcBef>
                          <a:spcPts val="480"/>
                        </a:spcBef>
                        <a:tabLst>
                          <a:tab pos="781685" algn="l"/>
                          <a:tab pos="1461135" algn="l"/>
                          <a:tab pos="2221865" algn="l"/>
                          <a:tab pos="3301365" algn="l"/>
                          <a:tab pos="4085590" algn="l"/>
                        </a:tabLst>
                      </a:pPr>
                      <a:r>
                        <a:rPr dirty="0" baseline="-11574" sz="1800" spc="15" b="1">
                          <a:latin typeface="Times New Roman"/>
                          <a:cs typeface="Times New Roman"/>
                        </a:rPr>
                        <a:t>V	</a:t>
                      </a:r>
                      <a:r>
                        <a:rPr dirty="0" baseline="2777" sz="1500">
                          <a:latin typeface="Tahoma"/>
                          <a:cs typeface="Tahoma"/>
                        </a:rPr>
                        <a:t>Rule	</a:t>
                      </a:r>
                      <a:r>
                        <a:rPr dirty="0" baseline="30092" sz="1800" spc="-637">
                          <a:latin typeface="Symbol"/>
                          <a:cs typeface="Symbol"/>
                        </a:rPr>
                        <a:t>⎜</a:t>
                      </a:r>
                      <a:r>
                        <a:rPr dirty="0" baseline="30092" sz="1800" spc="-195">
                          <a:latin typeface="Times New Roman"/>
                          <a:cs typeface="Times New Roman"/>
                        </a:rPr>
                        <a:t> </a:t>
                      </a:r>
                      <a:r>
                        <a:rPr dirty="0" baseline="-13888" sz="1800" spc="7" b="1">
                          <a:latin typeface="Times New Roman"/>
                          <a:cs typeface="Times New Roman"/>
                        </a:rPr>
                        <a:t>V</a:t>
                      </a:r>
                      <a:r>
                        <a:rPr dirty="0" baseline="-13888" sz="1800" spc="-179" b="1">
                          <a:latin typeface="Times New Roman"/>
                          <a:cs typeface="Times New Roman"/>
                        </a:rPr>
                        <a:t> </a:t>
                      </a:r>
                      <a:r>
                        <a:rPr dirty="0" baseline="30092" sz="1800" spc="-637">
                          <a:latin typeface="Symbol"/>
                          <a:cs typeface="Symbol"/>
                        </a:rPr>
                        <a:t>⎟</a:t>
                      </a:r>
                      <a:r>
                        <a:rPr dirty="0" baseline="30092" sz="1800" spc="-637">
                          <a:latin typeface="Times New Roman"/>
                          <a:cs typeface="Times New Roman"/>
                        </a:rPr>
                        <a:t>	</a:t>
                      </a:r>
                      <a:r>
                        <a:rPr dirty="0" baseline="3472" sz="1200" spc="-419">
                          <a:latin typeface="Symbol"/>
                          <a:cs typeface="Symbol"/>
                        </a:rPr>
                        <a:t>⎛</a:t>
                      </a:r>
                      <a:r>
                        <a:rPr dirty="0" baseline="3472" sz="1200" spc="-120">
                          <a:latin typeface="Times New Roman"/>
                          <a:cs typeface="Times New Roman"/>
                        </a:rPr>
                        <a:t> </a:t>
                      </a:r>
                      <a:r>
                        <a:rPr dirty="0" baseline="6944" sz="1200" spc="15" b="1">
                          <a:latin typeface="Times New Roman"/>
                          <a:cs typeface="Times New Roman"/>
                        </a:rPr>
                        <a:t>U</a:t>
                      </a:r>
                      <a:r>
                        <a:rPr dirty="0" baseline="6944" sz="1200" spc="-142" b="1">
                          <a:latin typeface="Times New Roman"/>
                          <a:cs typeface="Times New Roman"/>
                        </a:rPr>
                        <a:t> </a:t>
                      </a:r>
                      <a:r>
                        <a:rPr dirty="0" baseline="3472" sz="1200" spc="-419">
                          <a:latin typeface="Symbol"/>
                          <a:cs typeface="Symbol"/>
                        </a:rPr>
                        <a:t>⎞</a:t>
                      </a:r>
                      <a:r>
                        <a:rPr dirty="0" baseline="3472" sz="1200" spc="-419">
                          <a:latin typeface="Times New Roman"/>
                          <a:cs typeface="Times New Roman"/>
                        </a:rPr>
                        <a:t>	</a:t>
                      </a:r>
                      <a:r>
                        <a:rPr dirty="0" baseline="3472" sz="1200" spc="-412">
                          <a:latin typeface="Symbol"/>
                          <a:cs typeface="Symbol"/>
                        </a:rPr>
                        <a:t>⎛</a:t>
                      </a:r>
                      <a:r>
                        <a:rPr dirty="0" baseline="3472" sz="1200" spc="-112">
                          <a:latin typeface="Times New Roman"/>
                          <a:cs typeface="Times New Roman"/>
                        </a:rPr>
                        <a:t> </a:t>
                      </a:r>
                      <a:r>
                        <a:rPr dirty="0" sz="800" spc="25" b="1">
                          <a:latin typeface="Times New Roman"/>
                          <a:cs typeface="Times New Roman"/>
                        </a:rPr>
                        <a:t>AΣ   </a:t>
                      </a:r>
                      <a:r>
                        <a:rPr dirty="0" sz="800" spc="40" b="1">
                          <a:latin typeface="Times New Roman"/>
                          <a:cs typeface="Times New Roman"/>
                        </a:rPr>
                        <a:t>A</a:t>
                      </a:r>
                      <a:r>
                        <a:rPr dirty="0" baseline="43209" sz="675" spc="60" i="1">
                          <a:latin typeface="Times New Roman"/>
                          <a:cs typeface="Times New Roman"/>
                        </a:rPr>
                        <a:t>T</a:t>
                      </a:r>
                      <a:r>
                        <a:rPr dirty="0" baseline="43209" sz="675" spc="157" i="1">
                          <a:latin typeface="Times New Roman"/>
                          <a:cs typeface="Times New Roman"/>
                        </a:rPr>
                        <a:t> </a:t>
                      </a:r>
                      <a:r>
                        <a:rPr dirty="0" sz="800" spc="10">
                          <a:latin typeface="Symbol"/>
                          <a:cs typeface="Symbol"/>
                        </a:rPr>
                        <a:t></a:t>
                      </a:r>
                      <a:r>
                        <a:rPr dirty="0" sz="800" spc="-10">
                          <a:latin typeface="Times New Roman"/>
                          <a:cs typeface="Times New Roman"/>
                        </a:rPr>
                        <a:t> </a:t>
                      </a:r>
                      <a:r>
                        <a:rPr dirty="0" sz="800" spc="10" b="1">
                          <a:latin typeface="Times New Roman"/>
                          <a:cs typeface="Times New Roman"/>
                        </a:rPr>
                        <a:t>Σ	</a:t>
                      </a:r>
                      <a:r>
                        <a:rPr dirty="0" sz="800" spc="25" b="1">
                          <a:latin typeface="Times New Roman"/>
                          <a:cs typeface="Times New Roman"/>
                        </a:rPr>
                        <a:t>AΣ </a:t>
                      </a:r>
                      <a:r>
                        <a:rPr dirty="0" sz="800" spc="145" b="1">
                          <a:latin typeface="Times New Roman"/>
                          <a:cs typeface="Times New Roman"/>
                        </a:rPr>
                        <a:t> </a:t>
                      </a:r>
                      <a:r>
                        <a:rPr dirty="0" baseline="3472" sz="1200" spc="-412">
                          <a:latin typeface="Symbol"/>
                          <a:cs typeface="Symbol"/>
                        </a:rPr>
                        <a:t>⎞</a:t>
                      </a:r>
                      <a:endParaRPr baseline="3472" sz="1200">
                        <a:latin typeface="Symbol"/>
                        <a:cs typeface="Symbol"/>
                      </a:endParaRPr>
                    </a:p>
                    <a:p>
                      <a:pPr marL="1461135">
                        <a:lnSpc>
                          <a:spcPts val="855"/>
                        </a:lnSpc>
                        <a:tabLst>
                          <a:tab pos="1675764" algn="l"/>
                          <a:tab pos="3513454" algn="l"/>
                          <a:tab pos="3891915" algn="l"/>
                          <a:tab pos="4239895" algn="l"/>
                        </a:tabLst>
                      </a:pPr>
                      <a:r>
                        <a:rPr dirty="0" baseline="-4629" sz="1800" spc="-637">
                          <a:latin typeface="Symbol"/>
                          <a:cs typeface="Symbol"/>
                        </a:rPr>
                        <a:t>⎝</a:t>
                      </a:r>
                      <a:r>
                        <a:rPr dirty="0" baseline="-4629" sz="1800" spc="-637">
                          <a:latin typeface="Times New Roman"/>
                          <a:cs typeface="Times New Roman"/>
                        </a:rPr>
                        <a:t>	</a:t>
                      </a:r>
                      <a:r>
                        <a:rPr dirty="0" baseline="-4629" sz="1800" spc="-637">
                          <a:latin typeface="Symbol"/>
                          <a:cs typeface="Symbol"/>
                        </a:rPr>
                        <a:t>⎠</a:t>
                      </a:r>
                      <a:r>
                        <a:rPr dirty="0" baseline="-4629" sz="1800" spc="630">
                          <a:latin typeface="Times New Roman"/>
                          <a:cs typeface="Times New Roman"/>
                        </a:rPr>
                        <a:t> </a:t>
                      </a:r>
                      <a:r>
                        <a:rPr dirty="0" sz="800" spc="10">
                          <a:latin typeface="Times New Roman"/>
                          <a:cs typeface="Times New Roman"/>
                        </a:rPr>
                        <a:t>THEN    </a:t>
                      </a:r>
                      <a:r>
                        <a:rPr dirty="0" sz="800" spc="-280">
                          <a:latin typeface="Symbol"/>
                          <a:cs typeface="Symbol"/>
                        </a:rPr>
                        <a:t>⎜</a:t>
                      </a:r>
                      <a:r>
                        <a:rPr dirty="0" sz="800" spc="635">
                          <a:latin typeface="Times New Roman"/>
                          <a:cs typeface="Times New Roman"/>
                        </a:rPr>
                        <a:t> </a:t>
                      </a:r>
                      <a:r>
                        <a:rPr dirty="0" sz="800" spc="-280">
                          <a:latin typeface="Symbol"/>
                          <a:cs typeface="Symbol"/>
                        </a:rPr>
                        <a:t>⎟</a:t>
                      </a:r>
                      <a:r>
                        <a:rPr dirty="0" sz="800" spc="-20">
                          <a:latin typeface="Times New Roman"/>
                          <a:cs typeface="Times New Roman"/>
                        </a:rPr>
                        <a:t> </a:t>
                      </a:r>
                      <a:r>
                        <a:rPr dirty="0" sz="800" spc="10">
                          <a:latin typeface="Times New Roman"/>
                          <a:cs typeface="Times New Roman"/>
                        </a:rPr>
                        <a:t>~ </a:t>
                      </a:r>
                      <a:r>
                        <a:rPr dirty="0" sz="800">
                          <a:latin typeface="Times New Roman"/>
                          <a:cs typeface="Times New Roman"/>
                        </a:rPr>
                        <a:t>N</a:t>
                      </a:r>
                      <a:r>
                        <a:rPr dirty="0" sz="1050">
                          <a:latin typeface="Symbol"/>
                          <a:cs typeface="Symbol"/>
                        </a:rPr>
                        <a:t></a:t>
                      </a:r>
                      <a:r>
                        <a:rPr dirty="0" sz="800" b="1">
                          <a:latin typeface="Times New Roman"/>
                          <a:cs typeface="Times New Roman"/>
                        </a:rPr>
                        <a:t>μ</a:t>
                      </a:r>
                      <a:r>
                        <a:rPr dirty="0" sz="800">
                          <a:latin typeface="Times New Roman"/>
                          <a:cs typeface="Times New Roman"/>
                        </a:rPr>
                        <a:t>, </a:t>
                      </a:r>
                      <a:r>
                        <a:rPr dirty="0" sz="800" spc="-20" b="1">
                          <a:latin typeface="Times New Roman"/>
                          <a:cs typeface="Times New Roman"/>
                        </a:rPr>
                        <a:t>Σ</a:t>
                      </a:r>
                      <a:r>
                        <a:rPr dirty="0" sz="1050" spc="-20">
                          <a:latin typeface="Symbol"/>
                          <a:cs typeface="Symbol"/>
                        </a:rPr>
                        <a:t></a:t>
                      </a:r>
                      <a:r>
                        <a:rPr dirty="0" sz="800" spc="-20">
                          <a:latin typeface="Times New Roman"/>
                          <a:cs typeface="Times New Roman"/>
                        </a:rPr>
                        <a:t>, </a:t>
                      </a:r>
                      <a:r>
                        <a:rPr dirty="0" sz="800" spc="5">
                          <a:latin typeface="Times New Roman"/>
                          <a:cs typeface="Times New Roman"/>
                        </a:rPr>
                        <a:t>with  </a:t>
                      </a:r>
                      <a:r>
                        <a:rPr dirty="0" baseline="-3472" sz="1200" spc="15" b="1">
                          <a:latin typeface="Times New Roman"/>
                          <a:cs typeface="Times New Roman"/>
                        </a:rPr>
                        <a:t>Σ</a:t>
                      </a:r>
                      <a:r>
                        <a:rPr dirty="0" baseline="-3472" sz="1200" spc="97" b="1">
                          <a:latin typeface="Times New Roman"/>
                          <a:cs typeface="Times New Roman"/>
                        </a:rPr>
                        <a:t> </a:t>
                      </a:r>
                      <a:r>
                        <a:rPr dirty="0" baseline="-3472" sz="1200" spc="15">
                          <a:latin typeface="Symbol"/>
                          <a:cs typeface="Symbol"/>
                        </a:rPr>
                        <a:t></a:t>
                      </a:r>
                      <a:r>
                        <a:rPr dirty="0" baseline="-3472" sz="1200">
                          <a:latin typeface="Times New Roman"/>
                          <a:cs typeface="Times New Roman"/>
                        </a:rPr>
                        <a:t> </a:t>
                      </a:r>
                      <a:r>
                        <a:rPr dirty="0" sz="800" spc="-275">
                          <a:latin typeface="Symbol"/>
                          <a:cs typeface="Symbol"/>
                        </a:rPr>
                        <a:t>⎜</a:t>
                      </a:r>
                      <a:r>
                        <a:rPr dirty="0" sz="800" spc="-275">
                          <a:latin typeface="Times New Roman"/>
                          <a:cs typeface="Times New Roman"/>
                        </a:rPr>
                        <a:t>	</a:t>
                      </a:r>
                      <a:r>
                        <a:rPr dirty="0" baseline="37037" sz="675" spc="15" i="1">
                          <a:latin typeface="Times New Roman"/>
                          <a:cs typeface="Times New Roman"/>
                        </a:rPr>
                        <a:t>vv	</a:t>
                      </a:r>
                      <a:r>
                        <a:rPr dirty="0" baseline="37037" sz="675" spc="22" i="1">
                          <a:latin typeface="Times New Roman"/>
                          <a:cs typeface="Times New Roman"/>
                        </a:rPr>
                        <a:t>u</a:t>
                      </a:r>
                      <a:r>
                        <a:rPr dirty="0" baseline="37037" sz="675" spc="22">
                          <a:latin typeface="Times New Roman"/>
                          <a:cs typeface="Times New Roman"/>
                        </a:rPr>
                        <a:t>|</a:t>
                      </a:r>
                      <a:r>
                        <a:rPr dirty="0" baseline="37037" sz="675" spc="22" i="1">
                          <a:latin typeface="Times New Roman"/>
                          <a:cs typeface="Times New Roman"/>
                        </a:rPr>
                        <a:t>v	</a:t>
                      </a:r>
                      <a:r>
                        <a:rPr dirty="0" baseline="37037" sz="675" spc="15" i="1">
                          <a:latin typeface="Times New Roman"/>
                          <a:cs typeface="Times New Roman"/>
                        </a:rPr>
                        <a:t>vv</a:t>
                      </a:r>
                      <a:r>
                        <a:rPr dirty="0" baseline="37037" sz="675" spc="-37" i="1">
                          <a:latin typeface="Times New Roman"/>
                          <a:cs typeface="Times New Roman"/>
                        </a:rPr>
                        <a:t> </a:t>
                      </a:r>
                      <a:r>
                        <a:rPr dirty="0" sz="800" spc="-275">
                          <a:latin typeface="Symbol"/>
                          <a:cs typeface="Symbol"/>
                        </a:rPr>
                        <a:t>⎟</a:t>
                      </a:r>
                      <a:endParaRPr sz="800">
                        <a:latin typeface="Symbol"/>
                        <a:cs typeface="Symbol"/>
                      </a:endParaRPr>
                    </a:p>
                    <a:p>
                      <a:pPr marL="2221865">
                        <a:lnSpc>
                          <a:spcPts val="610"/>
                        </a:lnSpc>
                        <a:tabLst>
                          <a:tab pos="3301365" algn="l"/>
                          <a:tab pos="3487420" algn="l"/>
                          <a:tab pos="4124325" algn="l"/>
                        </a:tabLst>
                      </a:pPr>
                      <a:r>
                        <a:rPr dirty="0" sz="800" spc="-280">
                          <a:latin typeface="Symbol"/>
                          <a:cs typeface="Symbol"/>
                        </a:rPr>
                        <a:t>⎝</a:t>
                      </a:r>
                      <a:r>
                        <a:rPr dirty="0" sz="800" spc="-90">
                          <a:latin typeface="Times New Roman"/>
                          <a:cs typeface="Times New Roman"/>
                        </a:rPr>
                        <a:t> </a:t>
                      </a:r>
                      <a:r>
                        <a:rPr dirty="0" baseline="13888" sz="1200" spc="15" b="1">
                          <a:latin typeface="Times New Roman"/>
                          <a:cs typeface="Times New Roman"/>
                        </a:rPr>
                        <a:t>V</a:t>
                      </a:r>
                      <a:r>
                        <a:rPr dirty="0" baseline="13888" sz="1200" spc="-120" b="1">
                          <a:latin typeface="Times New Roman"/>
                          <a:cs typeface="Times New Roman"/>
                        </a:rPr>
                        <a:t> </a:t>
                      </a:r>
                      <a:r>
                        <a:rPr dirty="0" sz="800" spc="-280">
                          <a:latin typeface="Symbol"/>
                          <a:cs typeface="Symbol"/>
                        </a:rPr>
                        <a:t>⎠</a:t>
                      </a:r>
                      <a:r>
                        <a:rPr dirty="0" sz="800" spc="-280">
                          <a:latin typeface="Times New Roman"/>
                          <a:cs typeface="Times New Roman"/>
                        </a:rPr>
                        <a:t>	</a:t>
                      </a:r>
                      <a:r>
                        <a:rPr dirty="0" baseline="-10416" sz="1200" spc="-412">
                          <a:latin typeface="Symbol"/>
                          <a:cs typeface="Symbol"/>
                        </a:rPr>
                        <a:t>⎝</a:t>
                      </a:r>
                      <a:r>
                        <a:rPr dirty="0" baseline="-10416" sz="1200" spc="-412">
                          <a:latin typeface="Times New Roman"/>
                          <a:cs typeface="Times New Roman"/>
                        </a:rPr>
                        <a:t>	</a:t>
                      </a:r>
                      <a:r>
                        <a:rPr dirty="0" baseline="6944" sz="1200" spc="52">
                          <a:latin typeface="Times New Roman"/>
                          <a:cs typeface="Times New Roman"/>
                        </a:rPr>
                        <a:t>(</a:t>
                      </a:r>
                      <a:r>
                        <a:rPr dirty="0" baseline="6944" sz="1200" spc="52" b="1">
                          <a:latin typeface="Times New Roman"/>
                          <a:cs typeface="Times New Roman"/>
                        </a:rPr>
                        <a:t>AΣ </a:t>
                      </a:r>
                      <a:r>
                        <a:rPr dirty="0" baseline="6944" sz="1200" spc="284" b="1">
                          <a:latin typeface="Times New Roman"/>
                          <a:cs typeface="Times New Roman"/>
                        </a:rPr>
                        <a:t> </a:t>
                      </a:r>
                      <a:r>
                        <a:rPr dirty="0" baseline="6944" sz="1200" spc="30">
                          <a:latin typeface="Times New Roman"/>
                          <a:cs typeface="Times New Roman"/>
                        </a:rPr>
                        <a:t>)</a:t>
                      </a:r>
                      <a:r>
                        <a:rPr dirty="0" baseline="55555" sz="675" spc="30" i="1">
                          <a:latin typeface="Times New Roman"/>
                          <a:cs typeface="Times New Roman"/>
                        </a:rPr>
                        <a:t>T	</a:t>
                      </a:r>
                      <a:r>
                        <a:rPr dirty="0" baseline="6944" sz="1200" spc="15" b="1">
                          <a:latin typeface="Times New Roman"/>
                          <a:cs typeface="Times New Roman"/>
                        </a:rPr>
                        <a:t>Σ   </a:t>
                      </a:r>
                      <a:r>
                        <a:rPr dirty="0" baseline="6944" sz="1200" spc="89" b="1">
                          <a:latin typeface="Times New Roman"/>
                          <a:cs typeface="Times New Roman"/>
                        </a:rPr>
                        <a:t> </a:t>
                      </a:r>
                      <a:r>
                        <a:rPr dirty="0" baseline="-10416" sz="1200" spc="-412">
                          <a:latin typeface="Symbol"/>
                          <a:cs typeface="Symbol"/>
                        </a:rPr>
                        <a:t>⎠</a:t>
                      </a:r>
                      <a:endParaRPr baseline="-10416" sz="1200">
                        <a:latin typeface="Symbol"/>
                        <a:cs typeface="Symbol"/>
                      </a:endParaRPr>
                    </a:p>
                    <a:p>
                      <a:pPr algn="r" marR="295275">
                        <a:lnSpc>
                          <a:spcPts val="300"/>
                        </a:lnSpc>
                        <a:tabLst>
                          <a:tab pos="516890" algn="l"/>
                        </a:tabLst>
                      </a:pPr>
                      <a:r>
                        <a:rPr dirty="0" sz="450" i="1">
                          <a:latin typeface="Times New Roman"/>
                          <a:cs typeface="Times New Roman"/>
                        </a:rPr>
                        <a:t>vv</a:t>
                      </a:r>
                      <a:r>
                        <a:rPr dirty="0" sz="450" i="1">
                          <a:latin typeface="Times New Roman"/>
                          <a:cs typeface="Times New Roman"/>
                        </a:rPr>
                        <a:t>	</a:t>
                      </a:r>
                      <a:r>
                        <a:rPr dirty="0" sz="450" i="1">
                          <a:latin typeface="Times New Roman"/>
                          <a:cs typeface="Times New Roman"/>
                        </a:rPr>
                        <a:t>vv</a:t>
                      </a:r>
                      <a:endParaRPr sz="45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spcBef>
                          <a:spcPts val="10"/>
                        </a:spcBef>
                      </a:pPr>
                      <a:endParaRPr sz="400">
                        <a:latin typeface="Times New Roman"/>
                        <a:cs typeface="Times New Roman"/>
                      </a:endParaRPr>
                    </a:p>
                    <a:p>
                      <a:pPr marL="15875">
                        <a:lnSpc>
                          <a:spcPct val="100000"/>
                        </a:lnSpc>
                        <a:spcBef>
                          <a:spcPts val="5"/>
                        </a:spcBef>
                        <a:tabLst>
                          <a:tab pos="4319905" algn="l"/>
                        </a:tabLst>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a:t>
                      </a:r>
                      <a:r>
                        <a:rPr dirty="0" sz="450" spc="20">
                          <a:solidFill>
                            <a:srgbClr val="1B1B1B"/>
                          </a:solidFill>
                          <a:latin typeface="Tahoma"/>
                          <a:cs typeface="Tahoma"/>
                        </a:rPr>
                        <a:t> </a:t>
                      </a:r>
                      <a:r>
                        <a:rPr dirty="0" sz="450">
                          <a:solidFill>
                            <a:srgbClr val="1B1B1B"/>
                          </a:solidFill>
                          <a:latin typeface="Tahoma"/>
                          <a:cs typeface="Tahoma"/>
                        </a:rPr>
                        <a:t>W.</a:t>
                      </a:r>
                      <a:r>
                        <a:rPr dirty="0" sz="450" spc="15">
                          <a:solidFill>
                            <a:srgbClr val="1B1B1B"/>
                          </a:solidFill>
                          <a:latin typeface="Tahoma"/>
                          <a:cs typeface="Tahoma"/>
                        </a:rPr>
                        <a:t> </a:t>
                      </a:r>
                      <a:r>
                        <a:rPr dirty="0" sz="450" spc="-5">
                          <a:solidFill>
                            <a:srgbClr val="1B1B1B"/>
                          </a:solidFill>
                          <a:latin typeface="Tahoma"/>
                          <a:cs typeface="Tahoma"/>
                        </a:rPr>
                        <a:t>Moore	</a:t>
                      </a:r>
                      <a:r>
                        <a:rPr dirty="0" sz="450" spc="-5">
                          <a:latin typeface="Tahoma"/>
                          <a:cs typeface="Tahoma"/>
                        </a:rPr>
                        <a:t>Slide</a:t>
                      </a:r>
                      <a:r>
                        <a:rPr dirty="0" sz="450" spc="-35">
                          <a:latin typeface="Tahoma"/>
                          <a:cs typeface="Tahoma"/>
                        </a:rPr>
                        <a:t> </a:t>
                      </a:r>
                      <a:r>
                        <a:rPr dirty="0" sz="450" spc="-5">
                          <a:latin typeface="Tahoma"/>
                          <a:cs typeface="Tahoma"/>
                        </a:rPr>
                        <a:t>49</a:t>
                      </a:r>
                      <a:endParaRPr sz="450">
                        <a:latin typeface="Tahoma"/>
                        <a:cs typeface="Tahoma"/>
                      </a:endParaRPr>
                    </a:p>
                  </a:txBody>
                  <a:tcPr marL="0" marR="0" marB="0" marT="20955">
                    <a:lnL w="19050">
                      <a:solidFill>
                        <a:srgbClr val="000000"/>
                      </a:solidFill>
                      <a:prstDash val="solid"/>
                    </a:lnL>
                    <a:lnR w="19050">
                      <a:solidFill>
                        <a:srgbClr val="000000"/>
                      </a:solidFill>
                      <a:prstDash val="solid"/>
                    </a:lnR>
                    <a:lnB w="19050">
                      <a:solidFill>
                        <a:srgbClr val="000000"/>
                      </a:solidFill>
                      <a:prstDash val="solid"/>
                    </a:lnB>
                  </a:tcPr>
                </a:tc>
                <a:tc hMerge="1">
                  <a:txBody>
                    <a:bodyPr/>
                    <a:lstStyle/>
                    <a:p>
                      <a:pPr/>
                    </a:p>
                  </a:txBody>
                  <a:tcPr marL="0" marR="0" marB="0" marT="0"/>
                </a:tc>
              </a:tr>
            </a:tbl>
          </a:graphicData>
        </a:graphic>
      </p:graphicFrame>
      <p:sp>
        <p:nvSpPr>
          <p:cNvPr id="31" name="object 31"/>
          <p:cNvSpPr txBox="1"/>
          <p:nvPr/>
        </p:nvSpPr>
        <p:spPr>
          <a:xfrm>
            <a:off x="1622297" y="8726678"/>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32" name="object 32"/>
          <p:cNvSpPr txBox="1"/>
          <p:nvPr/>
        </p:nvSpPr>
        <p:spPr>
          <a:xfrm>
            <a:off x="5926835" y="8726678"/>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50</a:t>
            </a:r>
            <a:endParaRPr sz="450">
              <a:latin typeface="Tahoma"/>
              <a:cs typeface="Tahoma"/>
            </a:endParaRPr>
          </a:p>
        </p:txBody>
      </p:sp>
      <p:sp>
        <p:nvSpPr>
          <p:cNvPr id="33" name="object 33"/>
          <p:cNvSpPr txBox="1"/>
          <p:nvPr/>
        </p:nvSpPr>
        <p:spPr>
          <a:xfrm>
            <a:off x="1747520" y="5563123"/>
            <a:ext cx="2703830" cy="1095375"/>
          </a:xfrm>
          <a:prstGeom prst="rect">
            <a:avLst/>
          </a:prstGeom>
        </p:spPr>
        <p:txBody>
          <a:bodyPr wrap="square" lIns="0" tIns="127635" rIns="0" bIns="0" rtlCol="0" vert="horz">
            <a:spAutoFit/>
          </a:bodyPr>
          <a:lstStyle/>
          <a:p>
            <a:pPr marL="1508125">
              <a:lnSpc>
                <a:spcPct val="100000"/>
              </a:lnSpc>
              <a:spcBef>
                <a:spcPts val="1005"/>
              </a:spcBef>
            </a:pPr>
            <a:r>
              <a:rPr dirty="0" sz="2200" spc="-5">
                <a:solidFill>
                  <a:srgbClr val="006500"/>
                </a:solidFill>
                <a:latin typeface="Tahoma"/>
                <a:cs typeface="Tahoma"/>
              </a:rPr>
              <a:t>Assume…</a:t>
            </a:r>
            <a:endParaRPr sz="2200">
              <a:latin typeface="Tahoma"/>
              <a:cs typeface="Tahoma"/>
            </a:endParaRPr>
          </a:p>
          <a:p>
            <a:pPr marL="184150" indent="-172085">
              <a:lnSpc>
                <a:spcPct val="100000"/>
              </a:lnSpc>
              <a:spcBef>
                <a:spcPts val="660"/>
              </a:spcBef>
              <a:buChar char="•"/>
              <a:tabLst>
                <a:tab pos="184785" algn="l"/>
              </a:tabLst>
            </a:pPr>
            <a:r>
              <a:rPr dirty="0" sz="1600">
                <a:latin typeface="Tahoma"/>
                <a:cs typeface="Tahoma"/>
              </a:rPr>
              <a:t>You are an intellectual</a:t>
            </a:r>
            <a:r>
              <a:rPr dirty="0" sz="1600" spc="-95">
                <a:latin typeface="Tahoma"/>
                <a:cs typeface="Tahoma"/>
              </a:rPr>
              <a:t> </a:t>
            </a:r>
            <a:r>
              <a:rPr dirty="0" sz="1600">
                <a:latin typeface="Tahoma"/>
                <a:cs typeface="Tahoma"/>
              </a:rPr>
              <a:t>snob</a:t>
            </a:r>
            <a:endParaRPr sz="1600">
              <a:latin typeface="Tahoma"/>
              <a:cs typeface="Tahoma"/>
            </a:endParaRPr>
          </a:p>
          <a:p>
            <a:pPr marL="184150" indent="-172085">
              <a:lnSpc>
                <a:spcPct val="100000"/>
              </a:lnSpc>
              <a:spcBef>
                <a:spcPts val="375"/>
              </a:spcBef>
              <a:buChar char="•"/>
              <a:tabLst>
                <a:tab pos="184785" algn="l"/>
              </a:tabLst>
            </a:pPr>
            <a:r>
              <a:rPr dirty="0" sz="1600" spc="-5">
                <a:latin typeface="Tahoma"/>
                <a:cs typeface="Tahoma"/>
              </a:rPr>
              <a:t>You </a:t>
            </a:r>
            <a:r>
              <a:rPr dirty="0" sz="1600">
                <a:latin typeface="Tahoma"/>
                <a:cs typeface="Tahoma"/>
              </a:rPr>
              <a:t>have a</a:t>
            </a:r>
            <a:r>
              <a:rPr dirty="0" sz="1600" spc="-25">
                <a:latin typeface="Tahoma"/>
                <a:cs typeface="Tahoma"/>
              </a:rPr>
              <a:t> </a:t>
            </a:r>
            <a:r>
              <a:rPr dirty="0" sz="1600" spc="-5">
                <a:latin typeface="Tahoma"/>
                <a:cs typeface="Tahoma"/>
              </a:rPr>
              <a:t>child</a:t>
            </a:r>
            <a:endParaRPr sz="1600">
              <a:latin typeface="Tahoma"/>
              <a:cs typeface="Tahoma"/>
            </a:endParaRPr>
          </a:p>
        </p:txBody>
      </p:sp>
      <p:sp>
        <p:nvSpPr>
          <p:cNvPr id="34" name="object 34"/>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35" name="object 35"/>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10</a:t>
            </a:fld>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22297" y="4549394"/>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3" name="object 3"/>
          <p:cNvSpPr txBox="1"/>
          <p:nvPr/>
        </p:nvSpPr>
        <p:spPr>
          <a:xfrm>
            <a:off x="5926835" y="4549394"/>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51</a:t>
            </a:r>
            <a:endParaRPr sz="450">
              <a:latin typeface="Tahoma"/>
              <a:cs typeface="Tahoma"/>
            </a:endParaRPr>
          </a:p>
        </p:txBody>
      </p:sp>
      <p:sp>
        <p:nvSpPr>
          <p:cNvPr id="4" name="object 4"/>
          <p:cNvSpPr txBox="1">
            <a:spLocks noGrp="1"/>
          </p:cNvSpPr>
          <p:nvPr>
            <p:ph type="title"/>
          </p:nvPr>
        </p:nvSpPr>
        <p:spPr>
          <a:xfrm>
            <a:off x="1922779" y="1500630"/>
            <a:ext cx="3848100" cy="361315"/>
          </a:xfrm>
          <a:prstGeom prst="rect"/>
        </p:spPr>
        <p:txBody>
          <a:bodyPr wrap="square" lIns="0" tIns="12700" rIns="0" bIns="0" rtlCol="0" vert="horz">
            <a:spAutoFit/>
          </a:bodyPr>
          <a:lstStyle/>
          <a:p>
            <a:pPr marL="12700">
              <a:lnSpc>
                <a:spcPct val="100000"/>
              </a:lnSpc>
              <a:spcBef>
                <a:spcPts val="100"/>
              </a:spcBef>
            </a:pPr>
            <a:r>
              <a:rPr dirty="0" spc="-5"/>
              <a:t>Intellectual snobs with</a:t>
            </a:r>
            <a:r>
              <a:rPr dirty="0" spc="-70"/>
              <a:t> </a:t>
            </a:r>
            <a:r>
              <a:rPr dirty="0" spc="-5"/>
              <a:t>children</a:t>
            </a:r>
          </a:p>
        </p:txBody>
      </p:sp>
      <p:sp>
        <p:nvSpPr>
          <p:cNvPr id="5" name="object 5"/>
          <p:cNvSpPr txBox="1"/>
          <p:nvPr/>
        </p:nvSpPr>
        <p:spPr>
          <a:xfrm>
            <a:off x="1734820" y="1872021"/>
            <a:ext cx="4234180" cy="853440"/>
          </a:xfrm>
          <a:prstGeom prst="rect">
            <a:avLst/>
          </a:prstGeom>
        </p:spPr>
        <p:txBody>
          <a:bodyPr wrap="square" lIns="0" tIns="60325" rIns="0" bIns="0" rtlCol="0" vert="horz">
            <a:spAutoFit/>
          </a:bodyPr>
          <a:lstStyle/>
          <a:p>
            <a:pPr marL="196850" indent="-172085">
              <a:lnSpc>
                <a:spcPct val="100000"/>
              </a:lnSpc>
              <a:spcBef>
                <a:spcPts val="475"/>
              </a:spcBef>
              <a:buChar char="•"/>
              <a:tabLst>
                <a:tab pos="197485" algn="l"/>
              </a:tabLst>
            </a:pPr>
            <a:r>
              <a:rPr dirty="0" sz="1600" spc="-5">
                <a:latin typeface="Tahoma"/>
                <a:cs typeface="Tahoma"/>
              </a:rPr>
              <a:t>…are obsessed with</a:t>
            </a:r>
            <a:r>
              <a:rPr dirty="0" sz="1600" spc="-15">
                <a:latin typeface="Tahoma"/>
                <a:cs typeface="Tahoma"/>
              </a:rPr>
              <a:t> </a:t>
            </a:r>
            <a:r>
              <a:rPr dirty="0" sz="1600" spc="-5">
                <a:latin typeface="Tahoma"/>
                <a:cs typeface="Tahoma"/>
              </a:rPr>
              <a:t>IQ</a:t>
            </a:r>
            <a:endParaRPr sz="1600">
              <a:latin typeface="Tahoma"/>
              <a:cs typeface="Tahoma"/>
            </a:endParaRPr>
          </a:p>
          <a:p>
            <a:pPr marL="196850" marR="17780" indent="-171450">
              <a:lnSpc>
                <a:spcPct val="100000"/>
              </a:lnSpc>
              <a:spcBef>
                <a:spcPts val="380"/>
              </a:spcBef>
              <a:buChar char="•"/>
              <a:tabLst>
                <a:tab pos="197485" algn="l"/>
              </a:tabLst>
            </a:pPr>
            <a:r>
              <a:rPr dirty="0" sz="1600">
                <a:latin typeface="Tahoma"/>
                <a:cs typeface="Tahoma"/>
              </a:rPr>
              <a:t>In the world as a whole, IQs are drawn</a:t>
            </a:r>
            <a:r>
              <a:rPr dirty="0" sz="1600" spc="-120">
                <a:latin typeface="Tahoma"/>
                <a:cs typeface="Tahoma"/>
              </a:rPr>
              <a:t> </a:t>
            </a:r>
            <a:r>
              <a:rPr dirty="0" sz="1600">
                <a:latin typeface="Tahoma"/>
                <a:cs typeface="Tahoma"/>
              </a:rPr>
              <a:t>from  a </a:t>
            </a:r>
            <a:r>
              <a:rPr dirty="0" sz="1600" spc="-5">
                <a:latin typeface="Tahoma"/>
                <a:cs typeface="Tahoma"/>
              </a:rPr>
              <a:t>Gaussian</a:t>
            </a:r>
            <a:r>
              <a:rPr dirty="0" sz="1600" spc="-15">
                <a:latin typeface="Tahoma"/>
                <a:cs typeface="Tahoma"/>
              </a:rPr>
              <a:t> </a:t>
            </a:r>
            <a:r>
              <a:rPr dirty="0" sz="1600" spc="-5">
                <a:latin typeface="Tahoma"/>
                <a:cs typeface="Tahoma"/>
              </a:rPr>
              <a:t>N(100,15</a:t>
            </a:r>
            <a:r>
              <a:rPr dirty="0" baseline="26455" sz="1575" spc="-7">
                <a:latin typeface="Tahoma"/>
                <a:cs typeface="Tahoma"/>
              </a:rPr>
              <a:t>2</a:t>
            </a:r>
            <a:r>
              <a:rPr dirty="0" sz="1600" spc="-5">
                <a:latin typeface="Tahoma"/>
                <a:cs typeface="Tahoma"/>
              </a:rPr>
              <a:t>)</a:t>
            </a:r>
            <a:endParaRPr sz="1600">
              <a:latin typeface="Tahoma"/>
              <a:cs typeface="Tahoma"/>
            </a:endParaRPr>
          </a:p>
        </p:txBody>
      </p:sp>
      <p:sp>
        <p:nvSpPr>
          <p:cNvPr id="6" name="object 6"/>
          <p:cNvSpPr/>
          <p:nvPr/>
        </p:nvSpPr>
        <p:spPr>
          <a:xfrm>
            <a:off x="1714499" y="2836925"/>
            <a:ext cx="4381500" cy="1632204"/>
          </a:xfrm>
          <a:prstGeom prst="rect">
            <a:avLst/>
          </a:prstGeom>
          <a:blipFill>
            <a:blip r:embed="rId2" cstate="print"/>
            <a:stretch>
              <a:fillRect/>
            </a:stretch>
          </a:blipFill>
        </p:spPr>
        <p:txBody>
          <a:bodyPr wrap="square" lIns="0" tIns="0" rIns="0" bIns="0" rtlCol="0"/>
          <a:lstStyle/>
          <a:p/>
        </p:txBody>
      </p:sp>
      <p:sp>
        <p:nvSpPr>
          <p:cNvPr id="7" name="object 7"/>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8" name="object 8"/>
          <p:cNvSpPr txBox="1"/>
          <p:nvPr/>
        </p:nvSpPr>
        <p:spPr>
          <a:xfrm>
            <a:off x="1622297" y="8726678"/>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9" name="object 9"/>
          <p:cNvSpPr txBox="1"/>
          <p:nvPr/>
        </p:nvSpPr>
        <p:spPr>
          <a:xfrm>
            <a:off x="5926835" y="8726678"/>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52</a:t>
            </a:r>
            <a:endParaRPr sz="450">
              <a:latin typeface="Tahoma"/>
              <a:cs typeface="Tahoma"/>
            </a:endParaRPr>
          </a:p>
        </p:txBody>
      </p:sp>
      <p:sp>
        <p:nvSpPr>
          <p:cNvPr id="10" name="object 10"/>
          <p:cNvSpPr txBox="1"/>
          <p:nvPr/>
        </p:nvSpPr>
        <p:spPr>
          <a:xfrm>
            <a:off x="1747520" y="5563123"/>
            <a:ext cx="4217670" cy="2654935"/>
          </a:xfrm>
          <a:prstGeom prst="rect">
            <a:avLst/>
          </a:prstGeom>
        </p:spPr>
        <p:txBody>
          <a:bodyPr wrap="square" lIns="0" tIns="127635" rIns="0" bIns="0" rtlCol="0" vert="horz">
            <a:spAutoFit/>
          </a:bodyPr>
          <a:lstStyle/>
          <a:p>
            <a:pPr algn="ctr" marR="9525">
              <a:lnSpc>
                <a:spcPct val="100000"/>
              </a:lnSpc>
              <a:spcBef>
                <a:spcPts val="1005"/>
              </a:spcBef>
            </a:pPr>
            <a:r>
              <a:rPr dirty="0" sz="2200" spc="-5">
                <a:solidFill>
                  <a:srgbClr val="006500"/>
                </a:solidFill>
                <a:latin typeface="Tahoma"/>
                <a:cs typeface="Tahoma"/>
              </a:rPr>
              <a:t>IQ tests</a:t>
            </a:r>
            <a:endParaRPr sz="2200">
              <a:latin typeface="Tahoma"/>
              <a:cs typeface="Tahoma"/>
            </a:endParaRPr>
          </a:p>
          <a:p>
            <a:pPr marL="184150" marR="17780" indent="-171450">
              <a:lnSpc>
                <a:spcPct val="100000"/>
              </a:lnSpc>
              <a:spcBef>
                <a:spcPts val="660"/>
              </a:spcBef>
              <a:buChar char="•"/>
              <a:tabLst>
                <a:tab pos="184785" algn="l"/>
              </a:tabLst>
            </a:pPr>
            <a:r>
              <a:rPr dirty="0" sz="1600">
                <a:latin typeface="Tahoma"/>
                <a:cs typeface="Tahoma"/>
              </a:rPr>
              <a:t>If you take an IQ test you’ll get a score</a:t>
            </a:r>
            <a:r>
              <a:rPr dirty="0" sz="1600" spc="-75">
                <a:latin typeface="Tahoma"/>
                <a:cs typeface="Tahoma"/>
              </a:rPr>
              <a:t> </a:t>
            </a:r>
            <a:r>
              <a:rPr dirty="0" sz="1600">
                <a:latin typeface="Tahoma"/>
                <a:cs typeface="Tahoma"/>
              </a:rPr>
              <a:t>that,  on average (over many tests) will be your  IQ</a:t>
            </a:r>
            <a:endParaRPr sz="1600">
              <a:latin typeface="Tahoma"/>
              <a:cs typeface="Tahoma"/>
            </a:endParaRPr>
          </a:p>
          <a:p>
            <a:pPr marL="184150" marR="339725" indent="-171450">
              <a:lnSpc>
                <a:spcPct val="100000"/>
              </a:lnSpc>
              <a:spcBef>
                <a:spcPts val="375"/>
              </a:spcBef>
              <a:buChar char="•"/>
              <a:tabLst>
                <a:tab pos="184785" algn="l"/>
              </a:tabLst>
            </a:pPr>
            <a:r>
              <a:rPr dirty="0" sz="1600" spc="-5">
                <a:latin typeface="Tahoma"/>
                <a:cs typeface="Tahoma"/>
              </a:rPr>
              <a:t>But </a:t>
            </a:r>
            <a:r>
              <a:rPr dirty="0" sz="1600">
                <a:latin typeface="Tahoma"/>
                <a:cs typeface="Tahoma"/>
              </a:rPr>
              <a:t>because of noise on any one test</a:t>
            </a:r>
            <a:r>
              <a:rPr dirty="0" sz="1600" spc="-65">
                <a:latin typeface="Tahoma"/>
                <a:cs typeface="Tahoma"/>
              </a:rPr>
              <a:t> </a:t>
            </a:r>
            <a:r>
              <a:rPr dirty="0" sz="1600">
                <a:latin typeface="Tahoma"/>
                <a:cs typeface="Tahoma"/>
              </a:rPr>
              <a:t>the  score will often be a few points lower or  higher than your true</a:t>
            </a:r>
            <a:r>
              <a:rPr dirty="0" sz="1600" spc="-35">
                <a:latin typeface="Tahoma"/>
                <a:cs typeface="Tahoma"/>
              </a:rPr>
              <a:t> </a:t>
            </a:r>
            <a:r>
              <a:rPr dirty="0" sz="1600">
                <a:latin typeface="Tahoma"/>
                <a:cs typeface="Tahoma"/>
              </a:rPr>
              <a:t>IQ.</a:t>
            </a:r>
            <a:endParaRPr sz="1600">
              <a:latin typeface="Tahoma"/>
              <a:cs typeface="Tahoma"/>
            </a:endParaRPr>
          </a:p>
          <a:p>
            <a:pPr>
              <a:lnSpc>
                <a:spcPct val="100000"/>
              </a:lnSpc>
              <a:spcBef>
                <a:spcPts val="35"/>
              </a:spcBef>
            </a:pPr>
            <a:endParaRPr sz="2300">
              <a:latin typeface="Times New Roman"/>
              <a:cs typeface="Times New Roman"/>
            </a:endParaRPr>
          </a:p>
          <a:p>
            <a:pPr algn="ctr" marL="1905">
              <a:lnSpc>
                <a:spcPct val="100000"/>
              </a:lnSpc>
            </a:pPr>
            <a:r>
              <a:rPr dirty="0" sz="1600">
                <a:latin typeface="Tahoma"/>
                <a:cs typeface="Tahoma"/>
              </a:rPr>
              <a:t>SCORE | IQ ~</a:t>
            </a:r>
            <a:r>
              <a:rPr dirty="0" sz="1600" spc="-35">
                <a:latin typeface="Tahoma"/>
                <a:cs typeface="Tahoma"/>
              </a:rPr>
              <a:t> </a:t>
            </a:r>
            <a:r>
              <a:rPr dirty="0" sz="1600">
                <a:latin typeface="Tahoma"/>
                <a:cs typeface="Tahoma"/>
              </a:rPr>
              <a:t>N(IQ,10</a:t>
            </a:r>
            <a:r>
              <a:rPr dirty="0" baseline="25462" sz="1800">
                <a:latin typeface="Tahoma"/>
                <a:cs typeface="Tahoma"/>
              </a:rPr>
              <a:t>2</a:t>
            </a:r>
            <a:r>
              <a:rPr dirty="0" sz="1600">
                <a:latin typeface="Tahoma"/>
                <a:cs typeface="Tahoma"/>
              </a:rPr>
              <a:t>)</a:t>
            </a:r>
            <a:endParaRPr sz="1600">
              <a:latin typeface="Tahoma"/>
              <a:cs typeface="Tahoma"/>
            </a:endParaRPr>
          </a:p>
        </p:txBody>
      </p:sp>
      <p:sp>
        <p:nvSpPr>
          <p:cNvPr id="11" name="object 11"/>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2" name="object 12"/>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10</a:t>
            </a:fld>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22297" y="4549394"/>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3" name="object 3"/>
          <p:cNvSpPr txBox="1"/>
          <p:nvPr/>
        </p:nvSpPr>
        <p:spPr>
          <a:xfrm>
            <a:off x="5926835" y="4549394"/>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53</a:t>
            </a:r>
            <a:endParaRPr sz="450">
              <a:latin typeface="Tahoma"/>
              <a:cs typeface="Tahoma"/>
            </a:endParaRPr>
          </a:p>
        </p:txBody>
      </p:sp>
      <p:sp>
        <p:nvSpPr>
          <p:cNvPr id="4" name="object 4"/>
          <p:cNvSpPr txBox="1">
            <a:spLocks noGrp="1"/>
          </p:cNvSpPr>
          <p:nvPr>
            <p:ph type="title"/>
          </p:nvPr>
        </p:nvSpPr>
        <p:spPr>
          <a:xfrm>
            <a:off x="3243326" y="1272030"/>
            <a:ext cx="1207770" cy="361315"/>
          </a:xfrm>
          <a:prstGeom prst="rect"/>
        </p:spPr>
        <p:txBody>
          <a:bodyPr wrap="square" lIns="0" tIns="12700" rIns="0" bIns="0" rtlCol="0" vert="horz">
            <a:spAutoFit/>
          </a:bodyPr>
          <a:lstStyle/>
          <a:p>
            <a:pPr marL="12700">
              <a:lnSpc>
                <a:spcPct val="100000"/>
              </a:lnSpc>
              <a:spcBef>
                <a:spcPts val="100"/>
              </a:spcBef>
            </a:pPr>
            <a:r>
              <a:rPr dirty="0" spc="-5"/>
              <a:t>Assume…</a:t>
            </a:r>
          </a:p>
        </p:txBody>
      </p:sp>
      <p:sp>
        <p:nvSpPr>
          <p:cNvPr id="5" name="object 5"/>
          <p:cNvSpPr txBox="1"/>
          <p:nvPr/>
        </p:nvSpPr>
        <p:spPr>
          <a:xfrm>
            <a:off x="1747520" y="1605320"/>
            <a:ext cx="4210050" cy="1388745"/>
          </a:xfrm>
          <a:prstGeom prst="rect">
            <a:avLst/>
          </a:prstGeom>
        </p:spPr>
        <p:txBody>
          <a:bodyPr wrap="square" lIns="0" tIns="60325" rIns="0" bIns="0" rtlCol="0" vert="horz">
            <a:spAutoFit/>
          </a:bodyPr>
          <a:lstStyle/>
          <a:p>
            <a:pPr marL="184150" indent="-172085">
              <a:lnSpc>
                <a:spcPct val="100000"/>
              </a:lnSpc>
              <a:spcBef>
                <a:spcPts val="475"/>
              </a:spcBef>
              <a:buChar char="•"/>
              <a:tabLst>
                <a:tab pos="184785" algn="l"/>
              </a:tabLst>
            </a:pPr>
            <a:r>
              <a:rPr dirty="0" sz="1600">
                <a:latin typeface="Tahoma"/>
                <a:cs typeface="Tahoma"/>
              </a:rPr>
              <a:t>You drag your kid off to get</a:t>
            </a:r>
            <a:r>
              <a:rPr dirty="0" sz="1600" spc="-30">
                <a:latin typeface="Tahoma"/>
                <a:cs typeface="Tahoma"/>
              </a:rPr>
              <a:t> </a:t>
            </a:r>
            <a:r>
              <a:rPr dirty="0" sz="1600">
                <a:latin typeface="Tahoma"/>
                <a:cs typeface="Tahoma"/>
              </a:rPr>
              <a:t>tested</a:t>
            </a:r>
            <a:endParaRPr sz="1600">
              <a:latin typeface="Tahoma"/>
              <a:cs typeface="Tahoma"/>
            </a:endParaRPr>
          </a:p>
          <a:p>
            <a:pPr marL="184150" indent="-172085">
              <a:lnSpc>
                <a:spcPct val="100000"/>
              </a:lnSpc>
              <a:spcBef>
                <a:spcPts val="380"/>
              </a:spcBef>
              <a:buChar char="•"/>
              <a:tabLst>
                <a:tab pos="184785" algn="l"/>
              </a:tabLst>
            </a:pPr>
            <a:r>
              <a:rPr dirty="0" sz="1600">
                <a:latin typeface="Tahoma"/>
                <a:cs typeface="Tahoma"/>
              </a:rPr>
              <a:t>She gets a score of</a:t>
            </a:r>
            <a:r>
              <a:rPr dirty="0" sz="1600" spc="-40">
                <a:latin typeface="Tahoma"/>
                <a:cs typeface="Tahoma"/>
              </a:rPr>
              <a:t> </a:t>
            </a:r>
            <a:r>
              <a:rPr dirty="0" sz="1600">
                <a:latin typeface="Tahoma"/>
                <a:cs typeface="Tahoma"/>
              </a:rPr>
              <a:t>130</a:t>
            </a:r>
            <a:endParaRPr sz="1600">
              <a:latin typeface="Tahoma"/>
              <a:cs typeface="Tahoma"/>
            </a:endParaRPr>
          </a:p>
          <a:p>
            <a:pPr marL="184150" marR="5080" indent="-171450">
              <a:lnSpc>
                <a:spcPct val="100000"/>
              </a:lnSpc>
              <a:spcBef>
                <a:spcPts val="384"/>
              </a:spcBef>
              <a:buChar char="•"/>
              <a:tabLst>
                <a:tab pos="184785" algn="l"/>
              </a:tabLst>
            </a:pPr>
            <a:r>
              <a:rPr dirty="0" sz="1600">
                <a:latin typeface="Tahoma"/>
                <a:cs typeface="Tahoma"/>
              </a:rPr>
              <a:t>“Yippee” you screech and start deciding</a:t>
            </a:r>
            <a:r>
              <a:rPr dirty="0" sz="1600" spc="-80">
                <a:latin typeface="Tahoma"/>
                <a:cs typeface="Tahoma"/>
              </a:rPr>
              <a:t> </a:t>
            </a:r>
            <a:r>
              <a:rPr dirty="0" sz="1600">
                <a:latin typeface="Tahoma"/>
                <a:cs typeface="Tahoma"/>
              </a:rPr>
              <a:t>how  </a:t>
            </a:r>
            <a:r>
              <a:rPr dirty="0" sz="1600" spc="-5">
                <a:latin typeface="Tahoma"/>
                <a:cs typeface="Tahoma"/>
              </a:rPr>
              <a:t>to casually refer to </a:t>
            </a:r>
            <a:r>
              <a:rPr dirty="0" sz="1600">
                <a:latin typeface="Tahoma"/>
                <a:cs typeface="Tahoma"/>
              </a:rPr>
              <a:t>her membership </a:t>
            </a:r>
            <a:r>
              <a:rPr dirty="0" sz="1600" spc="-5">
                <a:latin typeface="Tahoma"/>
                <a:cs typeface="Tahoma"/>
              </a:rPr>
              <a:t>of the  </a:t>
            </a:r>
            <a:r>
              <a:rPr dirty="0" sz="1600">
                <a:latin typeface="Tahoma"/>
                <a:cs typeface="Tahoma"/>
              </a:rPr>
              <a:t>top 2% of IQs in your Christmas</a:t>
            </a:r>
            <a:r>
              <a:rPr dirty="0" sz="1600" spc="-105">
                <a:latin typeface="Tahoma"/>
                <a:cs typeface="Tahoma"/>
              </a:rPr>
              <a:t> </a:t>
            </a:r>
            <a:r>
              <a:rPr dirty="0" sz="1600">
                <a:latin typeface="Tahoma"/>
                <a:cs typeface="Tahoma"/>
              </a:rPr>
              <a:t>newsletter.</a:t>
            </a:r>
            <a:endParaRPr sz="1600">
              <a:latin typeface="Tahoma"/>
              <a:cs typeface="Tahoma"/>
            </a:endParaRPr>
          </a:p>
        </p:txBody>
      </p:sp>
      <p:sp>
        <p:nvSpPr>
          <p:cNvPr id="6" name="object 6"/>
          <p:cNvSpPr/>
          <p:nvPr/>
        </p:nvSpPr>
        <p:spPr>
          <a:xfrm>
            <a:off x="1714499" y="2977895"/>
            <a:ext cx="2628900" cy="762000"/>
          </a:xfrm>
          <a:prstGeom prst="rect">
            <a:avLst/>
          </a:prstGeom>
          <a:blipFill>
            <a:blip r:embed="rId2" cstate="print"/>
            <a:stretch>
              <a:fillRect/>
            </a:stretch>
          </a:blipFill>
        </p:spPr>
        <p:txBody>
          <a:bodyPr wrap="square" lIns="0" tIns="0" rIns="0" bIns="0" rtlCol="0"/>
          <a:lstStyle/>
          <a:p/>
        </p:txBody>
      </p:sp>
      <p:sp>
        <p:nvSpPr>
          <p:cNvPr id="7" name="object 7"/>
          <p:cNvSpPr txBox="1"/>
          <p:nvPr/>
        </p:nvSpPr>
        <p:spPr>
          <a:xfrm>
            <a:off x="4363716" y="3291673"/>
            <a:ext cx="1592580" cy="712470"/>
          </a:xfrm>
          <a:prstGeom prst="rect">
            <a:avLst/>
          </a:prstGeom>
        </p:spPr>
        <p:txBody>
          <a:bodyPr wrap="square" lIns="0" tIns="12065" rIns="0" bIns="0" rtlCol="0" vert="horz">
            <a:spAutoFit/>
          </a:bodyPr>
          <a:lstStyle/>
          <a:p>
            <a:pPr marL="25400" marR="30480">
              <a:lnSpc>
                <a:spcPct val="150300"/>
              </a:lnSpc>
              <a:spcBef>
                <a:spcPts val="95"/>
              </a:spcBef>
            </a:pPr>
            <a:r>
              <a:rPr dirty="0" sz="1000" spc="-5">
                <a:latin typeface="Tahoma"/>
                <a:cs typeface="Tahoma"/>
              </a:rPr>
              <a:t>P(X&lt;130|</a:t>
            </a:r>
            <a:r>
              <a:rPr dirty="0" sz="1000" spc="-5">
                <a:latin typeface="Symbol"/>
                <a:cs typeface="Symbol"/>
              </a:rPr>
              <a:t></a:t>
            </a:r>
            <a:r>
              <a:rPr dirty="0" sz="1000" spc="-5">
                <a:latin typeface="Tahoma"/>
                <a:cs typeface="Tahoma"/>
              </a:rPr>
              <a:t>=100,</a:t>
            </a:r>
            <a:r>
              <a:rPr dirty="0" sz="1000" spc="-5">
                <a:latin typeface="Symbol"/>
                <a:cs typeface="Symbol"/>
              </a:rPr>
              <a:t></a:t>
            </a:r>
            <a:r>
              <a:rPr dirty="0" baseline="25641" sz="975" spc="-7">
                <a:latin typeface="Tahoma"/>
                <a:cs typeface="Tahoma"/>
              </a:rPr>
              <a:t>2</a:t>
            </a:r>
            <a:r>
              <a:rPr dirty="0" sz="1000" spc="-5">
                <a:latin typeface="Tahoma"/>
                <a:cs typeface="Tahoma"/>
              </a:rPr>
              <a:t>=15</a:t>
            </a:r>
            <a:r>
              <a:rPr dirty="0" baseline="25641" sz="975" spc="-7">
                <a:latin typeface="Tahoma"/>
                <a:cs typeface="Tahoma"/>
              </a:rPr>
              <a:t>2</a:t>
            </a:r>
            <a:r>
              <a:rPr dirty="0" sz="1000" spc="-5">
                <a:latin typeface="Tahoma"/>
                <a:cs typeface="Tahoma"/>
              </a:rPr>
              <a:t>)</a:t>
            </a:r>
            <a:r>
              <a:rPr dirty="0" sz="1000" spc="-55">
                <a:latin typeface="Tahoma"/>
                <a:cs typeface="Tahoma"/>
              </a:rPr>
              <a:t> </a:t>
            </a:r>
            <a:r>
              <a:rPr dirty="0" sz="1000">
                <a:latin typeface="Tahoma"/>
                <a:cs typeface="Tahoma"/>
              </a:rPr>
              <a:t>=  </a:t>
            </a:r>
            <a:r>
              <a:rPr dirty="0" sz="1000" spc="-5">
                <a:latin typeface="Tahoma"/>
                <a:cs typeface="Tahoma"/>
              </a:rPr>
              <a:t>P(X&lt;2| </a:t>
            </a:r>
            <a:r>
              <a:rPr dirty="0" sz="1000" spc="-5">
                <a:latin typeface="Symbol"/>
                <a:cs typeface="Symbol"/>
              </a:rPr>
              <a:t></a:t>
            </a:r>
            <a:r>
              <a:rPr dirty="0" sz="1000" spc="-5">
                <a:latin typeface="Tahoma"/>
                <a:cs typeface="Tahoma"/>
              </a:rPr>
              <a:t>=0,</a:t>
            </a:r>
            <a:r>
              <a:rPr dirty="0" sz="1000" spc="-5">
                <a:latin typeface="Symbol"/>
                <a:cs typeface="Symbol"/>
              </a:rPr>
              <a:t></a:t>
            </a:r>
            <a:r>
              <a:rPr dirty="0" baseline="25641" sz="975" spc="-7">
                <a:latin typeface="Tahoma"/>
                <a:cs typeface="Tahoma"/>
              </a:rPr>
              <a:t>2</a:t>
            </a:r>
            <a:r>
              <a:rPr dirty="0" sz="1000" spc="-5">
                <a:latin typeface="Tahoma"/>
                <a:cs typeface="Tahoma"/>
              </a:rPr>
              <a:t>=1) </a:t>
            </a:r>
            <a:r>
              <a:rPr dirty="0" sz="1000">
                <a:latin typeface="Tahoma"/>
                <a:cs typeface="Tahoma"/>
              </a:rPr>
              <a:t>=  </a:t>
            </a:r>
            <a:r>
              <a:rPr dirty="0" sz="1000" spc="-5">
                <a:latin typeface="Tahoma"/>
                <a:cs typeface="Tahoma"/>
              </a:rPr>
              <a:t>erf(2) </a:t>
            </a:r>
            <a:r>
              <a:rPr dirty="0" sz="1000">
                <a:latin typeface="Tahoma"/>
                <a:cs typeface="Tahoma"/>
              </a:rPr>
              <a:t>=</a:t>
            </a:r>
            <a:r>
              <a:rPr dirty="0" sz="1000" spc="-20">
                <a:latin typeface="Tahoma"/>
                <a:cs typeface="Tahoma"/>
              </a:rPr>
              <a:t> </a:t>
            </a:r>
            <a:r>
              <a:rPr dirty="0" sz="1000" spc="-5">
                <a:latin typeface="Tahoma"/>
                <a:cs typeface="Tahoma"/>
              </a:rPr>
              <a:t>0.977</a:t>
            </a:r>
            <a:endParaRPr sz="1000">
              <a:latin typeface="Tahoma"/>
              <a:cs typeface="Tahoma"/>
            </a:endParaRPr>
          </a:p>
        </p:txBody>
      </p:sp>
      <p:sp>
        <p:nvSpPr>
          <p:cNvPr id="8" name="object 8"/>
          <p:cNvSpPr/>
          <p:nvPr/>
        </p:nvSpPr>
        <p:spPr>
          <a:xfrm>
            <a:off x="3695700" y="3473196"/>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solidFill>
            <a:srgbClr val="FF0000"/>
          </a:solidFill>
        </p:spPr>
        <p:txBody>
          <a:bodyPr wrap="square" lIns="0" tIns="0" rIns="0" bIns="0" rtlCol="0"/>
          <a:lstStyle/>
          <a:p/>
        </p:txBody>
      </p:sp>
      <p:sp>
        <p:nvSpPr>
          <p:cNvPr id="9" name="object 9"/>
          <p:cNvSpPr/>
          <p:nvPr/>
        </p:nvSpPr>
        <p:spPr>
          <a:xfrm>
            <a:off x="3695700" y="3473196"/>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ln w="3175">
            <a:solidFill>
              <a:srgbClr val="000000"/>
            </a:solidFill>
          </a:ln>
        </p:spPr>
        <p:txBody>
          <a:bodyPr wrap="square" lIns="0" tIns="0" rIns="0" bIns="0" rtlCol="0"/>
          <a:lstStyle/>
          <a:p/>
        </p:txBody>
      </p:sp>
      <p:sp>
        <p:nvSpPr>
          <p:cNvPr id="10" name="object 10"/>
          <p:cNvSpPr/>
          <p:nvPr/>
        </p:nvSpPr>
        <p:spPr>
          <a:xfrm>
            <a:off x="1600200" y="3739895"/>
            <a:ext cx="2743199" cy="718565"/>
          </a:xfrm>
          <a:prstGeom prst="rect">
            <a:avLst/>
          </a:prstGeom>
          <a:blipFill>
            <a:blip r:embed="rId3" cstate="print"/>
            <a:stretch>
              <a:fillRect/>
            </a:stretch>
          </a:blipFill>
        </p:spPr>
        <p:txBody>
          <a:bodyPr wrap="square" lIns="0" tIns="0" rIns="0" bIns="0" rtlCol="0"/>
          <a:lstStyle/>
          <a:p/>
        </p:txBody>
      </p:sp>
      <p:sp>
        <p:nvSpPr>
          <p:cNvPr id="11" name="object 11"/>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2" name="object 12"/>
          <p:cNvSpPr txBox="1"/>
          <p:nvPr/>
        </p:nvSpPr>
        <p:spPr>
          <a:xfrm>
            <a:off x="1622297" y="8726678"/>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13" name="object 13"/>
          <p:cNvSpPr txBox="1"/>
          <p:nvPr/>
        </p:nvSpPr>
        <p:spPr>
          <a:xfrm>
            <a:off x="5926835" y="8726678"/>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54</a:t>
            </a:r>
            <a:endParaRPr sz="450">
              <a:latin typeface="Tahoma"/>
              <a:cs typeface="Tahoma"/>
            </a:endParaRPr>
          </a:p>
        </p:txBody>
      </p:sp>
      <p:sp>
        <p:nvSpPr>
          <p:cNvPr id="14" name="object 14"/>
          <p:cNvSpPr txBox="1"/>
          <p:nvPr/>
        </p:nvSpPr>
        <p:spPr>
          <a:xfrm>
            <a:off x="1760220" y="5386891"/>
            <a:ext cx="3296285" cy="713105"/>
          </a:xfrm>
          <a:prstGeom prst="rect">
            <a:avLst/>
          </a:prstGeom>
        </p:spPr>
        <p:txBody>
          <a:bodyPr wrap="square" lIns="0" tIns="74930" rIns="0" bIns="0" rtlCol="0" vert="horz">
            <a:spAutoFit/>
          </a:bodyPr>
          <a:lstStyle/>
          <a:p>
            <a:pPr marL="1495425">
              <a:lnSpc>
                <a:spcPct val="100000"/>
              </a:lnSpc>
              <a:spcBef>
                <a:spcPts val="590"/>
              </a:spcBef>
            </a:pPr>
            <a:r>
              <a:rPr dirty="0" sz="2200" spc="-5">
                <a:solidFill>
                  <a:srgbClr val="006500"/>
                </a:solidFill>
                <a:latin typeface="Tahoma"/>
                <a:cs typeface="Tahoma"/>
              </a:rPr>
              <a:t>Assume…</a:t>
            </a:r>
            <a:endParaRPr sz="2200">
              <a:latin typeface="Tahoma"/>
              <a:cs typeface="Tahoma"/>
            </a:endParaRPr>
          </a:p>
          <a:p>
            <a:pPr marL="171450" indent="-172085">
              <a:lnSpc>
                <a:spcPct val="100000"/>
              </a:lnSpc>
              <a:spcBef>
                <a:spcPts val="360"/>
              </a:spcBef>
              <a:buChar char="•"/>
              <a:tabLst>
                <a:tab pos="172085" algn="l"/>
              </a:tabLst>
            </a:pPr>
            <a:r>
              <a:rPr dirty="0" sz="1600">
                <a:latin typeface="Tahoma"/>
                <a:cs typeface="Tahoma"/>
              </a:rPr>
              <a:t>You drag your kid off to get</a:t>
            </a:r>
            <a:r>
              <a:rPr dirty="0" sz="1600" spc="-80">
                <a:latin typeface="Tahoma"/>
                <a:cs typeface="Tahoma"/>
              </a:rPr>
              <a:t> </a:t>
            </a:r>
            <a:r>
              <a:rPr dirty="0" sz="1600">
                <a:latin typeface="Tahoma"/>
                <a:cs typeface="Tahoma"/>
              </a:rPr>
              <a:t>tested</a:t>
            </a:r>
            <a:endParaRPr sz="1600">
              <a:latin typeface="Tahoma"/>
              <a:cs typeface="Tahoma"/>
            </a:endParaRPr>
          </a:p>
        </p:txBody>
      </p:sp>
      <p:sp>
        <p:nvSpPr>
          <p:cNvPr id="15" name="object 15"/>
          <p:cNvSpPr txBox="1"/>
          <p:nvPr/>
        </p:nvSpPr>
        <p:spPr>
          <a:xfrm>
            <a:off x="1760220" y="6122170"/>
            <a:ext cx="2303780" cy="269875"/>
          </a:xfrm>
          <a:prstGeom prst="rect">
            <a:avLst/>
          </a:prstGeom>
        </p:spPr>
        <p:txBody>
          <a:bodyPr wrap="square" lIns="0" tIns="12700" rIns="0" bIns="0" rtlCol="0" vert="horz">
            <a:spAutoFit/>
          </a:bodyPr>
          <a:lstStyle/>
          <a:p>
            <a:pPr marL="171450" indent="-172085">
              <a:lnSpc>
                <a:spcPct val="100000"/>
              </a:lnSpc>
              <a:spcBef>
                <a:spcPts val="100"/>
              </a:spcBef>
              <a:buChar char="•"/>
              <a:tabLst>
                <a:tab pos="172085" algn="l"/>
              </a:tabLst>
            </a:pPr>
            <a:r>
              <a:rPr dirty="0" sz="1600">
                <a:latin typeface="Tahoma"/>
                <a:cs typeface="Tahoma"/>
              </a:rPr>
              <a:t>She gets a score of</a:t>
            </a:r>
            <a:r>
              <a:rPr dirty="0" sz="1600" spc="-110">
                <a:latin typeface="Tahoma"/>
                <a:cs typeface="Tahoma"/>
              </a:rPr>
              <a:t> </a:t>
            </a:r>
            <a:r>
              <a:rPr dirty="0" sz="1600">
                <a:latin typeface="Tahoma"/>
                <a:cs typeface="Tahoma"/>
              </a:rPr>
              <a:t>130</a:t>
            </a:r>
            <a:endParaRPr sz="1600">
              <a:latin typeface="Tahoma"/>
              <a:cs typeface="Tahoma"/>
            </a:endParaRPr>
          </a:p>
        </p:txBody>
      </p:sp>
      <p:sp>
        <p:nvSpPr>
          <p:cNvPr id="16" name="object 16"/>
          <p:cNvSpPr/>
          <p:nvPr/>
        </p:nvSpPr>
        <p:spPr>
          <a:xfrm>
            <a:off x="1714499" y="7155179"/>
            <a:ext cx="2628900" cy="762000"/>
          </a:xfrm>
          <a:prstGeom prst="rect">
            <a:avLst/>
          </a:prstGeom>
          <a:blipFill>
            <a:blip r:embed="rId2" cstate="print"/>
            <a:stretch>
              <a:fillRect/>
            </a:stretch>
          </a:blipFill>
        </p:spPr>
        <p:txBody>
          <a:bodyPr wrap="square" lIns="0" tIns="0" rIns="0" bIns="0" rtlCol="0"/>
          <a:lstStyle/>
          <a:p/>
        </p:txBody>
      </p:sp>
      <p:sp>
        <p:nvSpPr>
          <p:cNvPr id="17" name="object 17"/>
          <p:cNvSpPr/>
          <p:nvPr/>
        </p:nvSpPr>
        <p:spPr>
          <a:xfrm>
            <a:off x="3695700" y="7650480"/>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solidFill>
            <a:srgbClr val="FF0000"/>
          </a:solidFill>
        </p:spPr>
        <p:txBody>
          <a:bodyPr wrap="square" lIns="0" tIns="0" rIns="0" bIns="0" rtlCol="0"/>
          <a:lstStyle/>
          <a:p/>
        </p:txBody>
      </p:sp>
      <p:sp>
        <p:nvSpPr>
          <p:cNvPr id="18" name="object 18"/>
          <p:cNvSpPr/>
          <p:nvPr/>
        </p:nvSpPr>
        <p:spPr>
          <a:xfrm>
            <a:off x="3695700" y="7650480"/>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ln w="3175">
            <a:solidFill>
              <a:srgbClr val="000000"/>
            </a:solidFill>
          </a:ln>
        </p:spPr>
        <p:txBody>
          <a:bodyPr wrap="square" lIns="0" tIns="0" rIns="0" bIns="0" rtlCol="0"/>
          <a:lstStyle/>
          <a:p/>
        </p:txBody>
      </p:sp>
      <p:sp>
        <p:nvSpPr>
          <p:cNvPr id="19" name="object 19"/>
          <p:cNvSpPr/>
          <p:nvPr/>
        </p:nvSpPr>
        <p:spPr>
          <a:xfrm>
            <a:off x="1600200" y="7917179"/>
            <a:ext cx="2743199" cy="718565"/>
          </a:xfrm>
          <a:prstGeom prst="rect">
            <a:avLst/>
          </a:prstGeom>
          <a:blipFill>
            <a:blip r:embed="rId3" cstate="print"/>
            <a:stretch>
              <a:fillRect/>
            </a:stretch>
          </a:blipFill>
        </p:spPr>
        <p:txBody>
          <a:bodyPr wrap="square" lIns="0" tIns="0" rIns="0" bIns="0" rtlCol="0"/>
          <a:lstStyle/>
          <a:p/>
        </p:txBody>
      </p:sp>
      <p:sp>
        <p:nvSpPr>
          <p:cNvPr id="20" name="object 20"/>
          <p:cNvSpPr/>
          <p:nvPr/>
        </p:nvSpPr>
        <p:spPr>
          <a:xfrm>
            <a:off x="2819400" y="5707379"/>
            <a:ext cx="3199765" cy="1790700"/>
          </a:xfrm>
          <a:custGeom>
            <a:avLst/>
            <a:gdLst/>
            <a:ahLst/>
            <a:cxnLst/>
            <a:rect l="l" t="t" r="r" b="b"/>
            <a:pathLst>
              <a:path w="3199765" h="1790700">
                <a:moveTo>
                  <a:pt x="2050334" y="1620774"/>
                </a:moveTo>
                <a:lnTo>
                  <a:pt x="1219962" y="1620774"/>
                </a:lnTo>
                <a:lnTo>
                  <a:pt x="1219419" y="1620996"/>
                </a:lnTo>
                <a:lnTo>
                  <a:pt x="1252458" y="1654497"/>
                </a:lnTo>
                <a:lnTo>
                  <a:pt x="1289968" y="1684934"/>
                </a:lnTo>
                <a:lnTo>
                  <a:pt x="1331298" y="1711903"/>
                </a:lnTo>
                <a:lnTo>
                  <a:pt x="1376015" y="1735222"/>
                </a:lnTo>
                <a:lnTo>
                  <a:pt x="1423685" y="1754709"/>
                </a:lnTo>
                <a:lnTo>
                  <a:pt x="1473877" y="1770182"/>
                </a:lnTo>
                <a:lnTo>
                  <a:pt x="1526157" y="1781459"/>
                </a:lnTo>
                <a:lnTo>
                  <a:pt x="1580093" y="1788359"/>
                </a:lnTo>
                <a:lnTo>
                  <a:pt x="1635252" y="1790700"/>
                </a:lnTo>
                <a:lnTo>
                  <a:pt x="1689706" y="1788432"/>
                </a:lnTo>
                <a:lnTo>
                  <a:pt x="1742718" y="1781771"/>
                </a:lnTo>
                <a:lnTo>
                  <a:pt x="1793926" y="1770923"/>
                </a:lnTo>
                <a:lnTo>
                  <a:pt x="1842967" y="1756099"/>
                </a:lnTo>
                <a:lnTo>
                  <a:pt x="1889479" y="1737507"/>
                </a:lnTo>
                <a:lnTo>
                  <a:pt x="1933098" y="1715357"/>
                </a:lnTo>
                <a:lnTo>
                  <a:pt x="1973464" y="1689857"/>
                </a:lnTo>
                <a:lnTo>
                  <a:pt x="2010212" y="1661216"/>
                </a:lnTo>
                <a:lnTo>
                  <a:pt x="2042981" y="1629644"/>
                </a:lnTo>
                <a:lnTo>
                  <a:pt x="2050334" y="1620774"/>
                </a:lnTo>
                <a:close/>
              </a:path>
              <a:path w="3199765" h="1790700">
                <a:moveTo>
                  <a:pt x="2661296" y="1461516"/>
                </a:moveTo>
                <a:lnTo>
                  <a:pt x="431292" y="1461516"/>
                </a:lnTo>
                <a:lnTo>
                  <a:pt x="429006" y="1463040"/>
                </a:lnTo>
                <a:lnTo>
                  <a:pt x="458971" y="1498722"/>
                </a:lnTo>
                <a:lnTo>
                  <a:pt x="492956" y="1531692"/>
                </a:lnTo>
                <a:lnTo>
                  <a:pt x="530634" y="1561803"/>
                </a:lnTo>
                <a:lnTo>
                  <a:pt x="571678" y="1588912"/>
                </a:lnTo>
                <a:lnTo>
                  <a:pt x="615761" y="1612875"/>
                </a:lnTo>
                <a:lnTo>
                  <a:pt x="662559" y="1633547"/>
                </a:lnTo>
                <a:lnTo>
                  <a:pt x="711744" y="1650783"/>
                </a:lnTo>
                <a:lnTo>
                  <a:pt x="762989" y="1664441"/>
                </a:lnTo>
                <a:lnTo>
                  <a:pt x="815970" y="1674375"/>
                </a:lnTo>
                <a:lnTo>
                  <a:pt x="870359" y="1680441"/>
                </a:lnTo>
                <a:lnTo>
                  <a:pt x="925829" y="1682496"/>
                </a:lnTo>
                <a:lnTo>
                  <a:pt x="977462" y="1680728"/>
                </a:lnTo>
                <a:lnTo>
                  <a:pt x="1028502" y="1675468"/>
                </a:lnTo>
                <a:lnTo>
                  <a:pt x="1078611" y="1666779"/>
                </a:lnTo>
                <a:lnTo>
                  <a:pt x="1127449" y="1654725"/>
                </a:lnTo>
                <a:lnTo>
                  <a:pt x="1174679" y="1639368"/>
                </a:lnTo>
                <a:lnTo>
                  <a:pt x="1219419" y="1620996"/>
                </a:lnTo>
                <a:lnTo>
                  <a:pt x="1219200" y="1620774"/>
                </a:lnTo>
                <a:lnTo>
                  <a:pt x="2050334" y="1620774"/>
                </a:lnTo>
                <a:lnTo>
                  <a:pt x="2071408" y="1595349"/>
                </a:lnTo>
                <a:lnTo>
                  <a:pt x="2095131" y="1558540"/>
                </a:lnTo>
                <a:lnTo>
                  <a:pt x="2113788" y="1519428"/>
                </a:lnTo>
                <a:lnTo>
                  <a:pt x="2570671" y="1519428"/>
                </a:lnTo>
                <a:lnTo>
                  <a:pt x="2585081" y="1512768"/>
                </a:lnTo>
                <a:lnTo>
                  <a:pt x="2624786" y="1489159"/>
                </a:lnTo>
                <a:lnTo>
                  <a:pt x="2660554" y="1462223"/>
                </a:lnTo>
                <a:lnTo>
                  <a:pt x="2661296" y="1461516"/>
                </a:lnTo>
                <a:close/>
              </a:path>
              <a:path w="3199765" h="1790700">
                <a:moveTo>
                  <a:pt x="2570671" y="1519428"/>
                </a:moveTo>
                <a:lnTo>
                  <a:pt x="2113788" y="1519428"/>
                </a:lnTo>
                <a:lnTo>
                  <a:pt x="2114550" y="1520952"/>
                </a:lnTo>
                <a:lnTo>
                  <a:pt x="2156453" y="1538685"/>
                </a:lnTo>
                <a:lnTo>
                  <a:pt x="2200515" y="1552541"/>
                </a:lnTo>
                <a:lnTo>
                  <a:pt x="2246333" y="1562484"/>
                </a:lnTo>
                <a:lnTo>
                  <a:pt x="2293504" y="1568476"/>
                </a:lnTo>
                <a:lnTo>
                  <a:pt x="2341626" y="1570482"/>
                </a:lnTo>
                <a:lnTo>
                  <a:pt x="2394961" y="1567975"/>
                </a:lnTo>
                <a:lnTo>
                  <a:pt x="2446378" y="1560652"/>
                </a:lnTo>
                <a:lnTo>
                  <a:pt x="2495473" y="1548812"/>
                </a:lnTo>
                <a:lnTo>
                  <a:pt x="2541842" y="1532751"/>
                </a:lnTo>
                <a:lnTo>
                  <a:pt x="2570671" y="1519428"/>
                </a:lnTo>
                <a:close/>
              </a:path>
              <a:path w="3199765" h="1790700">
                <a:moveTo>
                  <a:pt x="156274" y="1051468"/>
                </a:moveTo>
                <a:lnTo>
                  <a:pt x="120253" y="1086838"/>
                </a:lnTo>
                <a:lnTo>
                  <a:pt x="92773" y="1127855"/>
                </a:lnTo>
                <a:lnTo>
                  <a:pt x="75866" y="1171872"/>
                </a:lnTo>
                <a:lnTo>
                  <a:pt x="70104" y="1217676"/>
                </a:lnTo>
                <a:lnTo>
                  <a:pt x="74336" y="1257505"/>
                </a:lnTo>
                <a:lnTo>
                  <a:pt x="86587" y="1295278"/>
                </a:lnTo>
                <a:lnTo>
                  <a:pt x="106190" y="1330490"/>
                </a:lnTo>
                <a:lnTo>
                  <a:pt x="132478" y="1362638"/>
                </a:lnTo>
                <a:lnTo>
                  <a:pt x="164782" y="1391221"/>
                </a:lnTo>
                <a:lnTo>
                  <a:pt x="202435" y="1415735"/>
                </a:lnTo>
                <a:lnTo>
                  <a:pt x="244771" y="1435676"/>
                </a:lnTo>
                <a:lnTo>
                  <a:pt x="291120" y="1450543"/>
                </a:lnTo>
                <a:lnTo>
                  <a:pt x="340816" y="1459831"/>
                </a:lnTo>
                <a:lnTo>
                  <a:pt x="393192" y="1463040"/>
                </a:lnTo>
                <a:lnTo>
                  <a:pt x="402788" y="1462909"/>
                </a:lnTo>
                <a:lnTo>
                  <a:pt x="412241" y="1462563"/>
                </a:lnTo>
                <a:lnTo>
                  <a:pt x="431292" y="1461516"/>
                </a:lnTo>
                <a:lnTo>
                  <a:pt x="2661296" y="1461516"/>
                </a:lnTo>
                <a:lnTo>
                  <a:pt x="2691980" y="1432257"/>
                </a:lnTo>
                <a:lnTo>
                  <a:pt x="2718663" y="1399559"/>
                </a:lnTo>
                <a:lnTo>
                  <a:pt x="2740196" y="1364426"/>
                </a:lnTo>
                <a:lnTo>
                  <a:pt x="2756178" y="1327156"/>
                </a:lnTo>
                <a:lnTo>
                  <a:pt x="2766203" y="1288046"/>
                </a:lnTo>
                <a:lnTo>
                  <a:pt x="2769870" y="1247394"/>
                </a:lnTo>
                <a:lnTo>
                  <a:pt x="2769108" y="1246632"/>
                </a:lnTo>
                <a:lnTo>
                  <a:pt x="2824904" y="1237981"/>
                </a:lnTo>
                <a:lnTo>
                  <a:pt x="2878127" y="1224879"/>
                </a:lnTo>
                <a:lnTo>
                  <a:pt x="2928446" y="1207609"/>
                </a:lnTo>
                <a:lnTo>
                  <a:pt x="2975534" y="1186454"/>
                </a:lnTo>
                <a:lnTo>
                  <a:pt x="3019060" y="1161696"/>
                </a:lnTo>
                <a:lnTo>
                  <a:pt x="3058698" y="1133620"/>
                </a:lnTo>
                <a:lnTo>
                  <a:pt x="3094117" y="1102507"/>
                </a:lnTo>
                <a:lnTo>
                  <a:pt x="3124990" y="1068641"/>
                </a:lnTo>
                <a:lnTo>
                  <a:pt x="3136120" y="1053084"/>
                </a:lnTo>
                <a:lnTo>
                  <a:pt x="159257" y="1053084"/>
                </a:lnTo>
                <a:lnTo>
                  <a:pt x="156274" y="1051468"/>
                </a:lnTo>
                <a:close/>
              </a:path>
              <a:path w="3199765" h="1790700">
                <a:moveTo>
                  <a:pt x="3138300" y="1050036"/>
                </a:moveTo>
                <a:lnTo>
                  <a:pt x="157733" y="1050036"/>
                </a:lnTo>
                <a:lnTo>
                  <a:pt x="159257" y="1053084"/>
                </a:lnTo>
                <a:lnTo>
                  <a:pt x="3136120" y="1053084"/>
                </a:lnTo>
                <a:lnTo>
                  <a:pt x="3138300" y="1050036"/>
                </a:lnTo>
                <a:close/>
              </a:path>
              <a:path w="3199765" h="1790700">
                <a:moveTo>
                  <a:pt x="287937" y="595245"/>
                </a:moveTo>
                <a:lnTo>
                  <a:pt x="235544" y="602783"/>
                </a:lnTo>
                <a:lnTo>
                  <a:pt x="185972" y="616736"/>
                </a:lnTo>
                <a:lnTo>
                  <a:pt x="140772" y="636382"/>
                </a:lnTo>
                <a:lnTo>
                  <a:pt x="100633" y="661128"/>
                </a:lnTo>
                <a:lnTo>
                  <a:pt x="66244" y="690377"/>
                </a:lnTo>
                <a:lnTo>
                  <a:pt x="38297" y="723533"/>
                </a:lnTo>
                <a:lnTo>
                  <a:pt x="17481" y="760000"/>
                </a:lnTo>
                <a:lnTo>
                  <a:pt x="4485" y="799183"/>
                </a:lnTo>
                <a:lnTo>
                  <a:pt x="0" y="840486"/>
                </a:lnTo>
                <a:lnTo>
                  <a:pt x="4917" y="883591"/>
                </a:lnTo>
                <a:lnTo>
                  <a:pt x="19275" y="924729"/>
                </a:lnTo>
                <a:lnTo>
                  <a:pt x="42481" y="963072"/>
                </a:lnTo>
                <a:lnTo>
                  <a:pt x="73942" y="997796"/>
                </a:lnTo>
                <a:lnTo>
                  <a:pt x="113065" y="1028075"/>
                </a:lnTo>
                <a:lnTo>
                  <a:pt x="156274" y="1051468"/>
                </a:lnTo>
                <a:lnTo>
                  <a:pt x="157733" y="1050036"/>
                </a:lnTo>
                <a:lnTo>
                  <a:pt x="3138300" y="1050036"/>
                </a:lnTo>
                <a:lnTo>
                  <a:pt x="3171778" y="993781"/>
                </a:lnTo>
                <a:lnTo>
                  <a:pt x="3187036" y="953353"/>
                </a:lnTo>
                <a:lnTo>
                  <a:pt x="3196432" y="911304"/>
                </a:lnTo>
                <a:lnTo>
                  <a:pt x="3199638" y="867918"/>
                </a:lnTo>
                <a:lnTo>
                  <a:pt x="3195297" y="817924"/>
                </a:lnTo>
                <a:lnTo>
                  <a:pt x="3182471" y="768992"/>
                </a:lnTo>
                <a:lnTo>
                  <a:pt x="3161452" y="721815"/>
                </a:lnTo>
                <a:lnTo>
                  <a:pt x="3132533" y="677088"/>
                </a:lnTo>
                <a:lnTo>
                  <a:pt x="3096005" y="635508"/>
                </a:lnTo>
                <a:lnTo>
                  <a:pt x="3095244" y="634746"/>
                </a:lnTo>
                <a:lnTo>
                  <a:pt x="3108924" y="606218"/>
                </a:lnTo>
                <a:lnTo>
                  <a:pt x="3112454" y="595884"/>
                </a:lnTo>
                <a:lnTo>
                  <a:pt x="288036" y="595884"/>
                </a:lnTo>
                <a:lnTo>
                  <a:pt x="287937" y="595245"/>
                </a:lnTo>
                <a:close/>
              </a:path>
              <a:path w="3199765" h="1790700">
                <a:moveTo>
                  <a:pt x="3112714" y="595122"/>
                </a:moveTo>
                <a:lnTo>
                  <a:pt x="288798" y="595122"/>
                </a:lnTo>
                <a:lnTo>
                  <a:pt x="288036" y="595884"/>
                </a:lnTo>
                <a:lnTo>
                  <a:pt x="3112454" y="595884"/>
                </a:lnTo>
                <a:lnTo>
                  <a:pt x="3112714" y="595122"/>
                </a:lnTo>
                <a:close/>
              </a:path>
              <a:path w="3199765" h="1790700">
                <a:moveTo>
                  <a:pt x="783336" y="163830"/>
                </a:moveTo>
                <a:lnTo>
                  <a:pt x="728909" y="166057"/>
                </a:lnTo>
                <a:lnTo>
                  <a:pt x="676170" y="172585"/>
                </a:lnTo>
                <a:lnTo>
                  <a:pt x="625425" y="183184"/>
                </a:lnTo>
                <a:lnTo>
                  <a:pt x="576980" y="197624"/>
                </a:lnTo>
                <a:lnTo>
                  <a:pt x="531142" y="215674"/>
                </a:lnTo>
                <a:lnTo>
                  <a:pt x="488216" y="237103"/>
                </a:lnTo>
                <a:lnTo>
                  <a:pt x="448509" y="261683"/>
                </a:lnTo>
                <a:lnTo>
                  <a:pt x="412327" y="289181"/>
                </a:lnTo>
                <a:lnTo>
                  <a:pt x="379975" y="319369"/>
                </a:lnTo>
                <a:lnTo>
                  <a:pt x="351761" y="352015"/>
                </a:lnTo>
                <a:lnTo>
                  <a:pt x="327990" y="386890"/>
                </a:lnTo>
                <a:lnTo>
                  <a:pt x="308969" y="423763"/>
                </a:lnTo>
                <a:lnTo>
                  <a:pt x="295003" y="462404"/>
                </a:lnTo>
                <a:lnTo>
                  <a:pt x="286400" y="502582"/>
                </a:lnTo>
                <a:lnTo>
                  <a:pt x="283463" y="544068"/>
                </a:lnTo>
                <a:lnTo>
                  <a:pt x="283749" y="557093"/>
                </a:lnTo>
                <a:lnTo>
                  <a:pt x="284606" y="569976"/>
                </a:lnTo>
                <a:lnTo>
                  <a:pt x="286035" y="582858"/>
                </a:lnTo>
                <a:lnTo>
                  <a:pt x="287937" y="595245"/>
                </a:lnTo>
                <a:lnTo>
                  <a:pt x="288798" y="595122"/>
                </a:lnTo>
                <a:lnTo>
                  <a:pt x="3112714" y="595122"/>
                </a:lnTo>
                <a:lnTo>
                  <a:pt x="3118961" y="576834"/>
                </a:lnTo>
                <a:lnTo>
                  <a:pt x="3125140" y="546877"/>
                </a:lnTo>
                <a:lnTo>
                  <a:pt x="3127248" y="516636"/>
                </a:lnTo>
                <a:lnTo>
                  <a:pt x="3122909" y="471909"/>
                </a:lnTo>
                <a:lnTo>
                  <a:pt x="3110260" y="429019"/>
                </a:lnTo>
                <a:lnTo>
                  <a:pt x="3089853" y="388507"/>
                </a:lnTo>
                <a:lnTo>
                  <a:pt x="3062240" y="350910"/>
                </a:lnTo>
                <a:lnTo>
                  <a:pt x="3027973" y="316770"/>
                </a:lnTo>
                <a:lnTo>
                  <a:pt x="2987604" y="286624"/>
                </a:lnTo>
                <a:lnTo>
                  <a:pt x="2941684" y="261013"/>
                </a:lnTo>
                <a:lnTo>
                  <a:pt x="2890766" y="240476"/>
                </a:lnTo>
                <a:lnTo>
                  <a:pt x="2835402" y="225552"/>
                </a:lnTo>
                <a:lnTo>
                  <a:pt x="2836926" y="224790"/>
                </a:lnTo>
                <a:lnTo>
                  <a:pt x="2833886" y="215646"/>
                </a:lnTo>
                <a:lnTo>
                  <a:pt x="1036320" y="215646"/>
                </a:lnTo>
                <a:lnTo>
                  <a:pt x="989015" y="197089"/>
                </a:lnTo>
                <a:lnTo>
                  <a:pt x="939698" y="182593"/>
                </a:lnTo>
                <a:lnTo>
                  <a:pt x="888735" y="172193"/>
                </a:lnTo>
                <a:lnTo>
                  <a:pt x="836493" y="165927"/>
                </a:lnTo>
                <a:lnTo>
                  <a:pt x="783336" y="163830"/>
                </a:lnTo>
                <a:close/>
              </a:path>
              <a:path w="3199765" h="1790700">
                <a:moveTo>
                  <a:pt x="1386839" y="54102"/>
                </a:moveTo>
                <a:lnTo>
                  <a:pt x="1332651" y="56913"/>
                </a:lnTo>
                <a:lnTo>
                  <a:pt x="1280231" y="65162"/>
                </a:lnTo>
                <a:lnTo>
                  <a:pt x="1230204" y="78573"/>
                </a:lnTo>
                <a:lnTo>
                  <a:pt x="1183195" y="96869"/>
                </a:lnTo>
                <a:lnTo>
                  <a:pt x="1139829" y="119772"/>
                </a:lnTo>
                <a:lnTo>
                  <a:pt x="1100732" y="147006"/>
                </a:lnTo>
                <a:lnTo>
                  <a:pt x="1066529" y="178294"/>
                </a:lnTo>
                <a:lnTo>
                  <a:pt x="1037844" y="213360"/>
                </a:lnTo>
                <a:lnTo>
                  <a:pt x="1036320" y="215646"/>
                </a:lnTo>
                <a:lnTo>
                  <a:pt x="2833886" y="215646"/>
                </a:lnTo>
                <a:lnTo>
                  <a:pt x="2824309" y="186832"/>
                </a:lnTo>
                <a:lnTo>
                  <a:pt x="2805123" y="151375"/>
                </a:lnTo>
                <a:lnTo>
                  <a:pt x="2796493" y="140208"/>
                </a:lnTo>
                <a:lnTo>
                  <a:pt x="1663446" y="140208"/>
                </a:lnTo>
                <a:lnTo>
                  <a:pt x="1624488" y="114515"/>
                </a:lnTo>
                <a:lnTo>
                  <a:pt x="1581912" y="93161"/>
                </a:lnTo>
                <a:lnTo>
                  <a:pt x="1536287" y="76295"/>
                </a:lnTo>
                <a:lnTo>
                  <a:pt x="1488185" y="64064"/>
                </a:lnTo>
                <a:lnTo>
                  <a:pt x="1438179" y="56617"/>
                </a:lnTo>
                <a:lnTo>
                  <a:pt x="1386839" y="54102"/>
                </a:lnTo>
                <a:close/>
              </a:path>
              <a:path w="3199765" h="1790700">
                <a:moveTo>
                  <a:pt x="1952244" y="0"/>
                </a:moveTo>
                <a:lnTo>
                  <a:pt x="1900454" y="3156"/>
                </a:lnTo>
                <a:lnTo>
                  <a:pt x="1850784" y="12378"/>
                </a:lnTo>
                <a:lnTo>
                  <a:pt x="1804047" y="27292"/>
                </a:lnTo>
                <a:lnTo>
                  <a:pt x="1761055" y="47523"/>
                </a:lnTo>
                <a:lnTo>
                  <a:pt x="1722622" y="72701"/>
                </a:lnTo>
                <a:lnTo>
                  <a:pt x="1689560" y="102450"/>
                </a:lnTo>
                <a:lnTo>
                  <a:pt x="1662684" y="136398"/>
                </a:lnTo>
                <a:lnTo>
                  <a:pt x="1663446" y="140208"/>
                </a:lnTo>
                <a:lnTo>
                  <a:pt x="2796493" y="140208"/>
                </a:lnTo>
                <a:lnTo>
                  <a:pt x="2779929" y="118772"/>
                </a:lnTo>
                <a:lnTo>
                  <a:pt x="2757002" y="96774"/>
                </a:lnTo>
                <a:lnTo>
                  <a:pt x="2208276" y="96774"/>
                </a:lnTo>
                <a:lnTo>
                  <a:pt x="2208674" y="96464"/>
                </a:lnTo>
                <a:lnTo>
                  <a:pt x="2175834" y="68438"/>
                </a:lnTo>
                <a:lnTo>
                  <a:pt x="2137720" y="44591"/>
                </a:lnTo>
                <a:lnTo>
                  <a:pt x="2095499" y="25526"/>
                </a:lnTo>
                <a:lnTo>
                  <a:pt x="2049977" y="11542"/>
                </a:lnTo>
                <a:lnTo>
                  <a:pt x="2001957" y="2935"/>
                </a:lnTo>
                <a:lnTo>
                  <a:pt x="1952244" y="0"/>
                </a:lnTo>
                <a:close/>
              </a:path>
              <a:path w="3199765" h="1790700">
                <a:moveTo>
                  <a:pt x="2482596" y="0"/>
                </a:moveTo>
                <a:lnTo>
                  <a:pt x="2430526" y="2882"/>
                </a:lnTo>
                <a:lnTo>
                  <a:pt x="2379979" y="11373"/>
                </a:lnTo>
                <a:lnTo>
                  <a:pt x="2331719" y="25241"/>
                </a:lnTo>
                <a:lnTo>
                  <a:pt x="2286507" y="44252"/>
                </a:lnTo>
                <a:lnTo>
                  <a:pt x="2245105" y="68174"/>
                </a:lnTo>
                <a:lnTo>
                  <a:pt x="2208674" y="96464"/>
                </a:lnTo>
                <a:lnTo>
                  <a:pt x="2209038" y="96774"/>
                </a:lnTo>
                <a:lnTo>
                  <a:pt x="2757002" y="96774"/>
                </a:lnTo>
                <a:lnTo>
                  <a:pt x="2749289" y="89373"/>
                </a:lnTo>
                <a:lnTo>
                  <a:pt x="2713767" y="63531"/>
                </a:lnTo>
                <a:lnTo>
                  <a:pt x="2673925" y="41599"/>
                </a:lnTo>
                <a:lnTo>
                  <a:pt x="2630324" y="23927"/>
                </a:lnTo>
                <a:lnTo>
                  <a:pt x="2583527" y="10869"/>
                </a:lnTo>
                <a:lnTo>
                  <a:pt x="2534097" y="2775"/>
                </a:lnTo>
                <a:lnTo>
                  <a:pt x="2482596" y="0"/>
                </a:lnTo>
                <a:close/>
              </a:path>
            </a:pathLst>
          </a:custGeom>
          <a:solidFill>
            <a:srgbClr val="F6F890"/>
          </a:solidFill>
        </p:spPr>
        <p:txBody>
          <a:bodyPr wrap="square" lIns="0" tIns="0" rIns="0" bIns="0" rtlCol="0"/>
          <a:lstStyle/>
          <a:p/>
        </p:txBody>
      </p:sp>
      <p:sp>
        <p:nvSpPr>
          <p:cNvPr id="21" name="object 21"/>
          <p:cNvSpPr/>
          <p:nvPr/>
        </p:nvSpPr>
        <p:spPr>
          <a:xfrm>
            <a:off x="2819400" y="5707379"/>
            <a:ext cx="3199765" cy="1790700"/>
          </a:xfrm>
          <a:custGeom>
            <a:avLst/>
            <a:gdLst/>
            <a:ahLst/>
            <a:cxnLst/>
            <a:rect l="l" t="t" r="r" b="b"/>
            <a:pathLst>
              <a:path w="3199765" h="1790700">
                <a:moveTo>
                  <a:pt x="288798" y="595122"/>
                </a:moveTo>
                <a:lnTo>
                  <a:pt x="235544" y="602783"/>
                </a:lnTo>
                <a:lnTo>
                  <a:pt x="185972" y="616736"/>
                </a:lnTo>
                <a:lnTo>
                  <a:pt x="140772" y="636382"/>
                </a:lnTo>
                <a:lnTo>
                  <a:pt x="100633" y="661128"/>
                </a:lnTo>
                <a:lnTo>
                  <a:pt x="66244" y="690377"/>
                </a:lnTo>
                <a:lnTo>
                  <a:pt x="38297" y="723533"/>
                </a:lnTo>
                <a:lnTo>
                  <a:pt x="17481" y="760000"/>
                </a:lnTo>
                <a:lnTo>
                  <a:pt x="4485" y="799183"/>
                </a:lnTo>
                <a:lnTo>
                  <a:pt x="0" y="840486"/>
                </a:lnTo>
                <a:lnTo>
                  <a:pt x="4917" y="883591"/>
                </a:lnTo>
                <a:lnTo>
                  <a:pt x="19275" y="924729"/>
                </a:lnTo>
                <a:lnTo>
                  <a:pt x="42481" y="963072"/>
                </a:lnTo>
                <a:lnTo>
                  <a:pt x="73942" y="997796"/>
                </a:lnTo>
                <a:lnTo>
                  <a:pt x="113065" y="1028075"/>
                </a:lnTo>
                <a:lnTo>
                  <a:pt x="159257" y="1053084"/>
                </a:lnTo>
                <a:lnTo>
                  <a:pt x="120253" y="1086838"/>
                </a:lnTo>
                <a:lnTo>
                  <a:pt x="92773" y="1127855"/>
                </a:lnTo>
                <a:lnTo>
                  <a:pt x="75866" y="1171872"/>
                </a:lnTo>
                <a:lnTo>
                  <a:pt x="70104" y="1217676"/>
                </a:lnTo>
                <a:lnTo>
                  <a:pt x="74336" y="1257505"/>
                </a:lnTo>
                <a:lnTo>
                  <a:pt x="86587" y="1295278"/>
                </a:lnTo>
                <a:lnTo>
                  <a:pt x="106190" y="1330490"/>
                </a:lnTo>
                <a:lnTo>
                  <a:pt x="132478" y="1362638"/>
                </a:lnTo>
                <a:lnTo>
                  <a:pt x="164782" y="1391221"/>
                </a:lnTo>
                <a:lnTo>
                  <a:pt x="202435" y="1415735"/>
                </a:lnTo>
                <a:lnTo>
                  <a:pt x="244771" y="1435676"/>
                </a:lnTo>
                <a:lnTo>
                  <a:pt x="291120" y="1450543"/>
                </a:lnTo>
                <a:lnTo>
                  <a:pt x="340816" y="1459831"/>
                </a:lnTo>
                <a:lnTo>
                  <a:pt x="393192" y="1463040"/>
                </a:lnTo>
                <a:lnTo>
                  <a:pt x="402788" y="1462909"/>
                </a:lnTo>
                <a:lnTo>
                  <a:pt x="412241" y="1462563"/>
                </a:lnTo>
                <a:lnTo>
                  <a:pt x="421695" y="1462075"/>
                </a:lnTo>
                <a:lnTo>
                  <a:pt x="431292" y="1461516"/>
                </a:lnTo>
                <a:lnTo>
                  <a:pt x="429006" y="1463040"/>
                </a:lnTo>
                <a:lnTo>
                  <a:pt x="458971" y="1498722"/>
                </a:lnTo>
                <a:lnTo>
                  <a:pt x="492956" y="1531692"/>
                </a:lnTo>
                <a:lnTo>
                  <a:pt x="530634" y="1561803"/>
                </a:lnTo>
                <a:lnTo>
                  <a:pt x="571678" y="1588912"/>
                </a:lnTo>
                <a:lnTo>
                  <a:pt x="615761" y="1612875"/>
                </a:lnTo>
                <a:lnTo>
                  <a:pt x="662559" y="1633547"/>
                </a:lnTo>
                <a:lnTo>
                  <a:pt x="711744" y="1650783"/>
                </a:lnTo>
                <a:lnTo>
                  <a:pt x="762989" y="1664441"/>
                </a:lnTo>
                <a:lnTo>
                  <a:pt x="815970" y="1674375"/>
                </a:lnTo>
                <a:lnTo>
                  <a:pt x="870359" y="1680441"/>
                </a:lnTo>
                <a:lnTo>
                  <a:pt x="925829" y="1682496"/>
                </a:lnTo>
                <a:lnTo>
                  <a:pt x="977462" y="1680728"/>
                </a:lnTo>
                <a:lnTo>
                  <a:pt x="1028502" y="1675468"/>
                </a:lnTo>
                <a:lnTo>
                  <a:pt x="1078611" y="1666779"/>
                </a:lnTo>
                <a:lnTo>
                  <a:pt x="1127449" y="1654725"/>
                </a:lnTo>
                <a:lnTo>
                  <a:pt x="1174679" y="1639368"/>
                </a:lnTo>
                <a:lnTo>
                  <a:pt x="1219962" y="1620774"/>
                </a:lnTo>
                <a:lnTo>
                  <a:pt x="1252458" y="1654497"/>
                </a:lnTo>
                <a:lnTo>
                  <a:pt x="1289968" y="1684934"/>
                </a:lnTo>
                <a:lnTo>
                  <a:pt x="1331298" y="1711903"/>
                </a:lnTo>
                <a:lnTo>
                  <a:pt x="1376015" y="1735222"/>
                </a:lnTo>
                <a:lnTo>
                  <a:pt x="1423685" y="1754709"/>
                </a:lnTo>
                <a:lnTo>
                  <a:pt x="1473877" y="1770182"/>
                </a:lnTo>
                <a:lnTo>
                  <a:pt x="1526157" y="1781459"/>
                </a:lnTo>
                <a:lnTo>
                  <a:pt x="1580093" y="1788359"/>
                </a:lnTo>
                <a:lnTo>
                  <a:pt x="1635252" y="1790700"/>
                </a:lnTo>
                <a:lnTo>
                  <a:pt x="1689706" y="1788432"/>
                </a:lnTo>
                <a:lnTo>
                  <a:pt x="1742718" y="1781771"/>
                </a:lnTo>
                <a:lnTo>
                  <a:pt x="1793926" y="1770923"/>
                </a:lnTo>
                <a:lnTo>
                  <a:pt x="1842967" y="1756099"/>
                </a:lnTo>
                <a:lnTo>
                  <a:pt x="1889479" y="1737507"/>
                </a:lnTo>
                <a:lnTo>
                  <a:pt x="1933098" y="1715357"/>
                </a:lnTo>
                <a:lnTo>
                  <a:pt x="1973464" y="1689857"/>
                </a:lnTo>
                <a:lnTo>
                  <a:pt x="2010212" y="1661216"/>
                </a:lnTo>
                <a:lnTo>
                  <a:pt x="2042981" y="1629644"/>
                </a:lnTo>
                <a:lnTo>
                  <a:pt x="2071408" y="1595349"/>
                </a:lnTo>
                <a:lnTo>
                  <a:pt x="2095131" y="1558540"/>
                </a:lnTo>
                <a:lnTo>
                  <a:pt x="2113788" y="1519428"/>
                </a:lnTo>
                <a:lnTo>
                  <a:pt x="2114550" y="1520952"/>
                </a:lnTo>
                <a:lnTo>
                  <a:pt x="2156453" y="1538685"/>
                </a:lnTo>
                <a:lnTo>
                  <a:pt x="2200515" y="1552541"/>
                </a:lnTo>
                <a:lnTo>
                  <a:pt x="2246333" y="1562484"/>
                </a:lnTo>
                <a:lnTo>
                  <a:pt x="2293504" y="1568476"/>
                </a:lnTo>
                <a:lnTo>
                  <a:pt x="2341626" y="1570482"/>
                </a:lnTo>
                <a:lnTo>
                  <a:pt x="2394961" y="1567975"/>
                </a:lnTo>
                <a:lnTo>
                  <a:pt x="2446378" y="1560652"/>
                </a:lnTo>
                <a:lnTo>
                  <a:pt x="2495473" y="1548812"/>
                </a:lnTo>
                <a:lnTo>
                  <a:pt x="2541842" y="1532751"/>
                </a:lnTo>
                <a:lnTo>
                  <a:pt x="2585081" y="1512768"/>
                </a:lnTo>
                <a:lnTo>
                  <a:pt x="2624786" y="1489159"/>
                </a:lnTo>
                <a:lnTo>
                  <a:pt x="2660554" y="1462223"/>
                </a:lnTo>
                <a:lnTo>
                  <a:pt x="2691980" y="1432257"/>
                </a:lnTo>
                <a:lnTo>
                  <a:pt x="2718663" y="1399559"/>
                </a:lnTo>
                <a:lnTo>
                  <a:pt x="2740196" y="1364426"/>
                </a:lnTo>
                <a:lnTo>
                  <a:pt x="2756178" y="1327156"/>
                </a:lnTo>
                <a:lnTo>
                  <a:pt x="2766203" y="1288046"/>
                </a:lnTo>
                <a:lnTo>
                  <a:pt x="2769870" y="1247394"/>
                </a:lnTo>
                <a:lnTo>
                  <a:pt x="2769108" y="1246632"/>
                </a:lnTo>
                <a:lnTo>
                  <a:pt x="2824904" y="1237981"/>
                </a:lnTo>
                <a:lnTo>
                  <a:pt x="2878127" y="1224879"/>
                </a:lnTo>
                <a:lnTo>
                  <a:pt x="2928446" y="1207609"/>
                </a:lnTo>
                <a:lnTo>
                  <a:pt x="2975534" y="1186454"/>
                </a:lnTo>
                <a:lnTo>
                  <a:pt x="3019060" y="1161696"/>
                </a:lnTo>
                <a:lnTo>
                  <a:pt x="3058698" y="1133620"/>
                </a:lnTo>
                <a:lnTo>
                  <a:pt x="3094117" y="1102507"/>
                </a:lnTo>
                <a:lnTo>
                  <a:pt x="3124990" y="1068641"/>
                </a:lnTo>
                <a:lnTo>
                  <a:pt x="3150986" y="1032304"/>
                </a:lnTo>
                <a:lnTo>
                  <a:pt x="3171778" y="993781"/>
                </a:lnTo>
                <a:lnTo>
                  <a:pt x="3187036" y="953353"/>
                </a:lnTo>
                <a:lnTo>
                  <a:pt x="3196432" y="911304"/>
                </a:lnTo>
                <a:lnTo>
                  <a:pt x="3199638" y="867918"/>
                </a:lnTo>
                <a:lnTo>
                  <a:pt x="3195297" y="817924"/>
                </a:lnTo>
                <a:lnTo>
                  <a:pt x="3182471" y="768992"/>
                </a:lnTo>
                <a:lnTo>
                  <a:pt x="3161452" y="721815"/>
                </a:lnTo>
                <a:lnTo>
                  <a:pt x="3132533" y="677088"/>
                </a:lnTo>
                <a:lnTo>
                  <a:pt x="3096005" y="635508"/>
                </a:lnTo>
                <a:lnTo>
                  <a:pt x="3095244" y="634746"/>
                </a:lnTo>
                <a:lnTo>
                  <a:pt x="3108924" y="606218"/>
                </a:lnTo>
                <a:lnTo>
                  <a:pt x="3118961" y="576834"/>
                </a:lnTo>
                <a:lnTo>
                  <a:pt x="3125140" y="546877"/>
                </a:lnTo>
                <a:lnTo>
                  <a:pt x="3127248" y="516636"/>
                </a:lnTo>
                <a:lnTo>
                  <a:pt x="3122909" y="471909"/>
                </a:lnTo>
                <a:lnTo>
                  <a:pt x="3110260" y="429019"/>
                </a:lnTo>
                <a:lnTo>
                  <a:pt x="3089853" y="388507"/>
                </a:lnTo>
                <a:lnTo>
                  <a:pt x="3062240" y="350910"/>
                </a:lnTo>
                <a:lnTo>
                  <a:pt x="3027973" y="316770"/>
                </a:lnTo>
                <a:lnTo>
                  <a:pt x="2987604" y="286624"/>
                </a:lnTo>
                <a:lnTo>
                  <a:pt x="2941684" y="261013"/>
                </a:lnTo>
                <a:lnTo>
                  <a:pt x="2890766" y="240476"/>
                </a:lnTo>
                <a:lnTo>
                  <a:pt x="2835402" y="225552"/>
                </a:lnTo>
                <a:lnTo>
                  <a:pt x="2836926" y="224790"/>
                </a:lnTo>
                <a:lnTo>
                  <a:pt x="2824309" y="186832"/>
                </a:lnTo>
                <a:lnTo>
                  <a:pt x="2805123" y="151375"/>
                </a:lnTo>
                <a:lnTo>
                  <a:pt x="2779929" y="118772"/>
                </a:lnTo>
                <a:lnTo>
                  <a:pt x="2749289" y="89373"/>
                </a:lnTo>
                <a:lnTo>
                  <a:pt x="2713767" y="63531"/>
                </a:lnTo>
                <a:lnTo>
                  <a:pt x="2673925" y="41599"/>
                </a:lnTo>
                <a:lnTo>
                  <a:pt x="2630324" y="23927"/>
                </a:lnTo>
                <a:lnTo>
                  <a:pt x="2583527" y="10869"/>
                </a:lnTo>
                <a:lnTo>
                  <a:pt x="2534097" y="2775"/>
                </a:lnTo>
                <a:lnTo>
                  <a:pt x="2482596" y="0"/>
                </a:lnTo>
                <a:lnTo>
                  <a:pt x="2430526" y="2882"/>
                </a:lnTo>
                <a:lnTo>
                  <a:pt x="2379979" y="11373"/>
                </a:lnTo>
                <a:lnTo>
                  <a:pt x="2331719" y="25241"/>
                </a:lnTo>
                <a:lnTo>
                  <a:pt x="2286507" y="44252"/>
                </a:lnTo>
                <a:lnTo>
                  <a:pt x="2245105" y="68174"/>
                </a:lnTo>
                <a:lnTo>
                  <a:pt x="2208276" y="96774"/>
                </a:lnTo>
                <a:lnTo>
                  <a:pt x="2175834" y="68438"/>
                </a:lnTo>
                <a:lnTo>
                  <a:pt x="2137720" y="44591"/>
                </a:lnTo>
                <a:lnTo>
                  <a:pt x="2095499" y="25526"/>
                </a:lnTo>
                <a:lnTo>
                  <a:pt x="2049977" y="11542"/>
                </a:lnTo>
                <a:lnTo>
                  <a:pt x="2001957" y="2935"/>
                </a:lnTo>
                <a:lnTo>
                  <a:pt x="1952244" y="0"/>
                </a:lnTo>
                <a:lnTo>
                  <a:pt x="1900454" y="3156"/>
                </a:lnTo>
                <a:lnTo>
                  <a:pt x="1850784" y="12378"/>
                </a:lnTo>
                <a:lnTo>
                  <a:pt x="1804047" y="27292"/>
                </a:lnTo>
                <a:lnTo>
                  <a:pt x="1761055" y="47523"/>
                </a:lnTo>
                <a:lnTo>
                  <a:pt x="1722622" y="72701"/>
                </a:lnTo>
                <a:lnTo>
                  <a:pt x="1689560" y="102450"/>
                </a:lnTo>
                <a:lnTo>
                  <a:pt x="1662684" y="136398"/>
                </a:lnTo>
                <a:lnTo>
                  <a:pt x="1663446" y="140208"/>
                </a:lnTo>
                <a:lnTo>
                  <a:pt x="1624488" y="114515"/>
                </a:lnTo>
                <a:lnTo>
                  <a:pt x="1581912" y="93161"/>
                </a:lnTo>
                <a:lnTo>
                  <a:pt x="1536287" y="76295"/>
                </a:lnTo>
                <a:lnTo>
                  <a:pt x="1488185" y="64064"/>
                </a:lnTo>
                <a:lnTo>
                  <a:pt x="1438179" y="56617"/>
                </a:lnTo>
                <a:lnTo>
                  <a:pt x="1386839" y="54102"/>
                </a:lnTo>
                <a:lnTo>
                  <a:pt x="1332651" y="56913"/>
                </a:lnTo>
                <a:lnTo>
                  <a:pt x="1280231" y="65162"/>
                </a:lnTo>
                <a:lnTo>
                  <a:pt x="1230204" y="78573"/>
                </a:lnTo>
                <a:lnTo>
                  <a:pt x="1183195" y="96869"/>
                </a:lnTo>
                <a:lnTo>
                  <a:pt x="1139829" y="119772"/>
                </a:lnTo>
                <a:lnTo>
                  <a:pt x="1100732" y="147006"/>
                </a:lnTo>
                <a:lnTo>
                  <a:pt x="1066529" y="178294"/>
                </a:lnTo>
                <a:lnTo>
                  <a:pt x="1037844" y="213360"/>
                </a:lnTo>
                <a:lnTo>
                  <a:pt x="1036320" y="215646"/>
                </a:lnTo>
                <a:lnTo>
                  <a:pt x="989015" y="197089"/>
                </a:lnTo>
                <a:lnTo>
                  <a:pt x="939698" y="182593"/>
                </a:lnTo>
                <a:lnTo>
                  <a:pt x="888735" y="172193"/>
                </a:lnTo>
                <a:lnTo>
                  <a:pt x="836493" y="165927"/>
                </a:lnTo>
                <a:lnTo>
                  <a:pt x="783336" y="163830"/>
                </a:lnTo>
                <a:lnTo>
                  <a:pt x="728909" y="166057"/>
                </a:lnTo>
                <a:lnTo>
                  <a:pt x="676170" y="172585"/>
                </a:lnTo>
                <a:lnTo>
                  <a:pt x="625425" y="183184"/>
                </a:lnTo>
                <a:lnTo>
                  <a:pt x="576980" y="197624"/>
                </a:lnTo>
                <a:lnTo>
                  <a:pt x="531142" y="215674"/>
                </a:lnTo>
                <a:lnTo>
                  <a:pt x="488216" y="237103"/>
                </a:lnTo>
                <a:lnTo>
                  <a:pt x="448509" y="261683"/>
                </a:lnTo>
                <a:lnTo>
                  <a:pt x="412327" y="289181"/>
                </a:lnTo>
                <a:lnTo>
                  <a:pt x="379975" y="319369"/>
                </a:lnTo>
                <a:lnTo>
                  <a:pt x="351761" y="352015"/>
                </a:lnTo>
                <a:lnTo>
                  <a:pt x="327990" y="386890"/>
                </a:lnTo>
                <a:lnTo>
                  <a:pt x="308969" y="423763"/>
                </a:lnTo>
                <a:lnTo>
                  <a:pt x="295003" y="462404"/>
                </a:lnTo>
                <a:lnTo>
                  <a:pt x="286400" y="502582"/>
                </a:lnTo>
                <a:lnTo>
                  <a:pt x="283463" y="544068"/>
                </a:lnTo>
                <a:lnTo>
                  <a:pt x="283749" y="557093"/>
                </a:lnTo>
                <a:lnTo>
                  <a:pt x="284606" y="569976"/>
                </a:lnTo>
                <a:lnTo>
                  <a:pt x="286035" y="582858"/>
                </a:lnTo>
                <a:lnTo>
                  <a:pt x="288036" y="595884"/>
                </a:lnTo>
                <a:lnTo>
                  <a:pt x="288798" y="595122"/>
                </a:lnTo>
                <a:close/>
              </a:path>
            </a:pathLst>
          </a:custGeom>
          <a:ln w="3175">
            <a:solidFill>
              <a:srgbClr val="000000"/>
            </a:solidFill>
          </a:ln>
        </p:spPr>
        <p:txBody>
          <a:bodyPr wrap="square" lIns="0" tIns="0" rIns="0" bIns="0" rtlCol="0"/>
          <a:lstStyle/>
          <a:p/>
        </p:txBody>
      </p:sp>
      <p:sp>
        <p:nvSpPr>
          <p:cNvPr id="22" name="object 22"/>
          <p:cNvSpPr/>
          <p:nvPr/>
        </p:nvSpPr>
        <p:spPr>
          <a:xfrm>
            <a:off x="2978657" y="6760464"/>
            <a:ext cx="187960" cy="33655"/>
          </a:xfrm>
          <a:custGeom>
            <a:avLst/>
            <a:gdLst/>
            <a:ahLst/>
            <a:cxnLst/>
            <a:rect l="l" t="t" r="r" b="b"/>
            <a:pathLst>
              <a:path w="187960" h="33654">
                <a:moveTo>
                  <a:pt x="0" y="0"/>
                </a:moveTo>
                <a:lnTo>
                  <a:pt x="38219" y="14561"/>
                </a:lnTo>
                <a:lnTo>
                  <a:pt x="78295" y="25050"/>
                </a:lnTo>
                <a:lnTo>
                  <a:pt x="119800" y="31396"/>
                </a:lnTo>
                <a:lnTo>
                  <a:pt x="162306" y="33528"/>
                </a:lnTo>
                <a:lnTo>
                  <a:pt x="170687" y="33528"/>
                </a:lnTo>
                <a:lnTo>
                  <a:pt x="179069" y="33528"/>
                </a:lnTo>
                <a:lnTo>
                  <a:pt x="187452" y="32766"/>
                </a:lnTo>
              </a:path>
            </a:pathLst>
          </a:custGeom>
          <a:ln w="3175">
            <a:solidFill>
              <a:srgbClr val="000000"/>
            </a:solidFill>
          </a:ln>
        </p:spPr>
        <p:txBody>
          <a:bodyPr wrap="square" lIns="0" tIns="0" rIns="0" bIns="0" rtlCol="0"/>
          <a:lstStyle/>
          <a:p/>
        </p:txBody>
      </p:sp>
      <p:sp>
        <p:nvSpPr>
          <p:cNvPr id="23" name="object 23"/>
          <p:cNvSpPr/>
          <p:nvPr/>
        </p:nvSpPr>
        <p:spPr>
          <a:xfrm>
            <a:off x="3250692" y="7152893"/>
            <a:ext cx="81915" cy="16510"/>
          </a:xfrm>
          <a:custGeom>
            <a:avLst/>
            <a:gdLst/>
            <a:ahLst/>
            <a:cxnLst/>
            <a:rect l="l" t="t" r="r" b="b"/>
            <a:pathLst>
              <a:path w="81914" h="16509">
                <a:moveTo>
                  <a:pt x="0" y="16001"/>
                </a:moveTo>
                <a:lnTo>
                  <a:pt x="20990" y="13715"/>
                </a:lnTo>
                <a:lnTo>
                  <a:pt x="41624" y="10286"/>
                </a:lnTo>
                <a:lnTo>
                  <a:pt x="61829" y="5714"/>
                </a:lnTo>
                <a:lnTo>
                  <a:pt x="81533" y="0"/>
                </a:lnTo>
              </a:path>
            </a:pathLst>
          </a:custGeom>
          <a:ln w="3175">
            <a:solidFill>
              <a:srgbClr val="000000"/>
            </a:solidFill>
          </a:ln>
        </p:spPr>
        <p:txBody>
          <a:bodyPr wrap="square" lIns="0" tIns="0" rIns="0" bIns="0" rtlCol="0"/>
          <a:lstStyle/>
          <a:p/>
        </p:txBody>
      </p:sp>
      <p:sp>
        <p:nvSpPr>
          <p:cNvPr id="24" name="object 24"/>
          <p:cNvSpPr/>
          <p:nvPr/>
        </p:nvSpPr>
        <p:spPr>
          <a:xfrm>
            <a:off x="3989070" y="7255764"/>
            <a:ext cx="49530" cy="72390"/>
          </a:xfrm>
          <a:custGeom>
            <a:avLst/>
            <a:gdLst/>
            <a:ahLst/>
            <a:cxnLst/>
            <a:rect l="l" t="t" r="r" b="b"/>
            <a:pathLst>
              <a:path w="49529" h="72390">
                <a:moveTo>
                  <a:pt x="0" y="0"/>
                </a:moveTo>
                <a:lnTo>
                  <a:pt x="10417" y="18704"/>
                </a:lnTo>
                <a:lnTo>
                  <a:pt x="22193" y="37052"/>
                </a:lnTo>
                <a:lnTo>
                  <a:pt x="35254" y="54971"/>
                </a:lnTo>
                <a:lnTo>
                  <a:pt x="49529" y="72390"/>
                </a:lnTo>
              </a:path>
            </a:pathLst>
          </a:custGeom>
          <a:ln w="3175">
            <a:solidFill>
              <a:srgbClr val="000000"/>
            </a:solidFill>
          </a:ln>
        </p:spPr>
        <p:txBody>
          <a:bodyPr wrap="square" lIns="0" tIns="0" rIns="0" bIns="0" rtlCol="0"/>
          <a:lstStyle/>
          <a:p/>
        </p:txBody>
      </p:sp>
      <p:sp>
        <p:nvSpPr>
          <p:cNvPr id="25" name="object 25"/>
          <p:cNvSpPr/>
          <p:nvPr/>
        </p:nvSpPr>
        <p:spPr>
          <a:xfrm>
            <a:off x="4933188" y="7147559"/>
            <a:ext cx="20320" cy="79375"/>
          </a:xfrm>
          <a:custGeom>
            <a:avLst/>
            <a:gdLst/>
            <a:ahLst/>
            <a:cxnLst/>
            <a:rect l="l" t="t" r="r" b="b"/>
            <a:pathLst>
              <a:path w="20320" h="79375">
                <a:moveTo>
                  <a:pt x="0" y="79248"/>
                </a:moveTo>
                <a:lnTo>
                  <a:pt x="7167" y="59686"/>
                </a:lnTo>
                <a:lnTo>
                  <a:pt x="12763" y="39909"/>
                </a:lnTo>
                <a:lnTo>
                  <a:pt x="16930" y="19990"/>
                </a:lnTo>
                <a:lnTo>
                  <a:pt x="19812" y="0"/>
                </a:lnTo>
              </a:path>
            </a:pathLst>
          </a:custGeom>
          <a:ln w="3175">
            <a:solidFill>
              <a:srgbClr val="000000"/>
            </a:solidFill>
          </a:ln>
        </p:spPr>
        <p:txBody>
          <a:bodyPr wrap="square" lIns="0" tIns="0" rIns="0" bIns="0" rtlCol="0"/>
          <a:lstStyle/>
          <a:p/>
        </p:txBody>
      </p:sp>
      <p:sp>
        <p:nvSpPr>
          <p:cNvPr id="26" name="object 26"/>
          <p:cNvSpPr/>
          <p:nvPr/>
        </p:nvSpPr>
        <p:spPr>
          <a:xfrm>
            <a:off x="5348478" y="6659118"/>
            <a:ext cx="241300" cy="295910"/>
          </a:xfrm>
          <a:custGeom>
            <a:avLst/>
            <a:gdLst/>
            <a:ahLst/>
            <a:cxnLst/>
            <a:rect l="l" t="t" r="r" b="b"/>
            <a:pathLst>
              <a:path w="241300" h="295909">
                <a:moveTo>
                  <a:pt x="240792" y="295656"/>
                </a:moveTo>
                <a:lnTo>
                  <a:pt x="240792" y="294894"/>
                </a:lnTo>
                <a:lnTo>
                  <a:pt x="240792" y="294132"/>
                </a:lnTo>
                <a:lnTo>
                  <a:pt x="240792" y="292608"/>
                </a:lnTo>
                <a:lnTo>
                  <a:pt x="236477" y="246593"/>
                </a:lnTo>
                <a:lnTo>
                  <a:pt x="223849" y="202096"/>
                </a:lnTo>
                <a:lnTo>
                  <a:pt x="203381" y="159707"/>
                </a:lnTo>
                <a:lnTo>
                  <a:pt x="175545" y="120015"/>
                </a:lnTo>
                <a:lnTo>
                  <a:pt x="140816" y="83608"/>
                </a:lnTo>
                <a:lnTo>
                  <a:pt x="99667" y="51077"/>
                </a:lnTo>
                <a:lnTo>
                  <a:pt x="52570" y="23011"/>
                </a:lnTo>
                <a:lnTo>
                  <a:pt x="0" y="0"/>
                </a:lnTo>
              </a:path>
            </a:pathLst>
          </a:custGeom>
          <a:ln w="3175">
            <a:solidFill>
              <a:srgbClr val="000000"/>
            </a:solidFill>
          </a:ln>
        </p:spPr>
        <p:txBody>
          <a:bodyPr wrap="square" lIns="0" tIns="0" rIns="0" bIns="0" rtlCol="0"/>
          <a:lstStyle/>
          <a:p/>
        </p:txBody>
      </p:sp>
      <p:sp>
        <p:nvSpPr>
          <p:cNvPr id="27" name="object 27"/>
          <p:cNvSpPr/>
          <p:nvPr/>
        </p:nvSpPr>
        <p:spPr>
          <a:xfrm>
            <a:off x="5807202" y="6342126"/>
            <a:ext cx="107950" cy="111760"/>
          </a:xfrm>
          <a:custGeom>
            <a:avLst/>
            <a:gdLst/>
            <a:ahLst/>
            <a:cxnLst/>
            <a:rect l="l" t="t" r="r" b="b"/>
            <a:pathLst>
              <a:path w="107950" h="111760">
                <a:moveTo>
                  <a:pt x="0" y="111251"/>
                </a:moveTo>
                <a:lnTo>
                  <a:pt x="32968" y="87118"/>
                </a:lnTo>
                <a:lnTo>
                  <a:pt x="62007" y="60483"/>
                </a:lnTo>
                <a:lnTo>
                  <a:pt x="86903" y="31420"/>
                </a:lnTo>
                <a:lnTo>
                  <a:pt x="107442" y="0"/>
                </a:lnTo>
              </a:path>
            </a:pathLst>
          </a:custGeom>
          <a:ln w="3175">
            <a:solidFill>
              <a:srgbClr val="000000"/>
            </a:solidFill>
          </a:ln>
        </p:spPr>
        <p:txBody>
          <a:bodyPr wrap="square" lIns="0" tIns="0" rIns="0" bIns="0" rtlCol="0"/>
          <a:lstStyle/>
          <a:p/>
        </p:txBody>
      </p:sp>
      <p:sp>
        <p:nvSpPr>
          <p:cNvPr id="28" name="object 28"/>
          <p:cNvSpPr/>
          <p:nvPr/>
        </p:nvSpPr>
        <p:spPr>
          <a:xfrm>
            <a:off x="5656326" y="5932170"/>
            <a:ext cx="6350" cy="52705"/>
          </a:xfrm>
          <a:custGeom>
            <a:avLst/>
            <a:gdLst/>
            <a:ahLst/>
            <a:cxnLst/>
            <a:rect l="l" t="t" r="r" b="b"/>
            <a:pathLst>
              <a:path w="6350" h="52704">
                <a:moveTo>
                  <a:pt x="6096" y="52577"/>
                </a:moveTo>
                <a:lnTo>
                  <a:pt x="6096" y="51053"/>
                </a:lnTo>
                <a:lnTo>
                  <a:pt x="6096" y="49529"/>
                </a:lnTo>
                <a:lnTo>
                  <a:pt x="6096" y="48767"/>
                </a:lnTo>
                <a:lnTo>
                  <a:pt x="5679" y="36325"/>
                </a:lnTo>
                <a:lnTo>
                  <a:pt x="4476" y="24098"/>
                </a:lnTo>
                <a:lnTo>
                  <a:pt x="2559" y="12013"/>
                </a:lnTo>
                <a:lnTo>
                  <a:pt x="0" y="0"/>
                </a:lnTo>
              </a:path>
            </a:pathLst>
          </a:custGeom>
          <a:ln w="3175">
            <a:solidFill>
              <a:srgbClr val="000000"/>
            </a:solidFill>
          </a:ln>
        </p:spPr>
        <p:txBody>
          <a:bodyPr wrap="square" lIns="0" tIns="0" rIns="0" bIns="0" rtlCol="0"/>
          <a:lstStyle/>
          <a:p/>
        </p:txBody>
      </p:sp>
      <p:sp>
        <p:nvSpPr>
          <p:cNvPr id="29" name="object 29"/>
          <p:cNvSpPr/>
          <p:nvPr/>
        </p:nvSpPr>
        <p:spPr>
          <a:xfrm>
            <a:off x="4972811" y="5804153"/>
            <a:ext cx="55244" cy="66675"/>
          </a:xfrm>
          <a:custGeom>
            <a:avLst/>
            <a:gdLst/>
            <a:ahLst/>
            <a:cxnLst/>
            <a:rect l="l" t="t" r="r" b="b"/>
            <a:pathLst>
              <a:path w="55245" h="66675">
                <a:moveTo>
                  <a:pt x="54863" y="0"/>
                </a:moveTo>
                <a:lnTo>
                  <a:pt x="38897" y="15394"/>
                </a:lnTo>
                <a:lnTo>
                  <a:pt x="24288" y="31718"/>
                </a:lnTo>
                <a:lnTo>
                  <a:pt x="11251" y="48756"/>
                </a:lnTo>
                <a:lnTo>
                  <a:pt x="0" y="66294"/>
                </a:lnTo>
              </a:path>
            </a:pathLst>
          </a:custGeom>
          <a:ln w="3175">
            <a:solidFill>
              <a:srgbClr val="000000"/>
            </a:solidFill>
          </a:ln>
        </p:spPr>
        <p:txBody>
          <a:bodyPr wrap="square" lIns="0" tIns="0" rIns="0" bIns="0" rtlCol="0"/>
          <a:lstStyle/>
          <a:p/>
        </p:txBody>
      </p:sp>
      <p:sp>
        <p:nvSpPr>
          <p:cNvPr id="30" name="object 30"/>
          <p:cNvSpPr/>
          <p:nvPr/>
        </p:nvSpPr>
        <p:spPr>
          <a:xfrm>
            <a:off x="4455414" y="5843778"/>
            <a:ext cx="26670" cy="58419"/>
          </a:xfrm>
          <a:custGeom>
            <a:avLst/>
            <a:gdLst/>
            <a:ahLst/>
            <a:cxnLst/>
            <a:rect l="l" t="t" r="r" b="b"/>
            <a:pathLst>
              <a:path w="26670" h="58420">
                <a:moveTo>
                  <a:pt x="26670" y="0"/>
                </a:moveTo>
                <a:lnTo>
                  <a:pt x="18109" y="13870"/>
                </a:lnTo>
                <a:lnTo>
                  <a:pt x="10763" y="28098"/>
                </a:lnTo>
                <a:lnTo>
                  <a:pt x="4702" y="42755"/>
                </a:lnTo>
                <a:lnTo>
                  <a:pt x="0" y="57912"/>
                </a:lnTo>
              </a:path>
            </a:pathLst>
          </a:custGeom>
          <a:ln w="3175">
            <a:solidFill>
              <a:srgbClr val="000000"/>
            </a:solidFill>
          </a:ln>
        </p:spPr>
        <p:txBody>
          <a:bodyPr wrap="square" lIns="0" tIns="0" rIns="0" bIns="0" rtlCol="0"/>
          <a:lstStyle/>
          <a:p/>
        </p:txBody>
      </p:sp>
      <p:sp>
        <p:nvSpPr>
          <p:cNvPr id="31" name="object 31"/>
          <p:cNvSpPr/>
          <p:nvPr/>
        </p:nvSpPr>
        <p:spPr>
          <a:xfrm>
            <a:off x="3855720" y="5923026"/>
            <a:ext cx="96520" cy="55880"/>
          </a:xfrm>
          <a:custGeom>
            <a:avLst/>
            <a:gdLst/>
            <a:ahLst/>
            <a:cxnLst/>
            <a:rect l="l" t="t" r="r" b="b"/>
            <a:pathLst>
              <a:path w="96520" h="55879">
                <a:moveTo>
                  <a:pt x="96012" y="55625"/>
                </a:moveTo>
                <a:lnTo>
                  <a:pt x="73723" y="40183"/>
                </a:lnTo>
                <a:lnTo>
                  <a:pt x="50291" y="25812"/>
                </a:lnTo>
                <a:lnTo>
                  <a:pt x="25717" y="12442"/>
                </a:lnTo>
                <a:lnTo>
                  <a:pt x="0" y="0"/>
                </a:lnTo>
              </a:path>
            </a:pathLst>
          </a:custGeom>
          <a:ln w="3175">
            <a:solidFill>
              <a:srgbClr val="000000"/>
            </a:solidFill>
          </a:ln>
        </p:spPr>
        <p:txBody>
          <a:bodyPr wrap="square" lIns="0" tIns="0" rIns="0" bIns="0" rtlCol="0"/>
          <a:lstStyle/>
          <a:p/>
        </p:txBody>
      </p:sp>
      <p:sp>
        <p:nvSpPr>
          <p:cNvPr id="32" name="object 32"/>
          <p:cNvSpPr/>
          <p:nvPr/>
        </p:nvSpPr>
        <p:spPr>
          <a:xfrm>
            <a:off x="3107435" y="6303264"/>
            <a:ext cx="17145" cy="59055"/>
          </a:xfrm>
          <a:custGeom>
            <a:avLst/>
            <a:gdLst/>
            <a:ahLst/>
            <a:cxnLst/>
            <a:rect l="l" t="t" r="r" b="b"/>
            <a:pathLst>
              <a:path w="17144" h="59054">
                <a:moveTo>
                  <a:pt x="0" y="0"/>
                </a:moveTo>
                <a:lnTo>
                  <a:pt x="2833" y="14847"/>
                </a:lnTo>
                <a:lnTo>
                  <a:pt x="6667" y="29622"/>
                </a:lnTo>
                <a:lnTo>
                  <a:pt x="11358" y="44255"/>
                </a:lnTo>
                <a:lnTo>
                  <a:pt x="16763" y="58674"/>
                </a:lnTo>
              </a:path>
            </a:pathLst>
          </a:custGeom>
          <a:ln w="3175">
            <a:solidFill>
              <a:srgbClr val="000000"/>
            </a:solidFill>
          </a:ln>
        </p:spPr>
        <p:txBody>
          <a:bodyPr wrap="square" lIns="0" tIns="0" rIns="0" bIns="0" rtlCol="0"/>
          <a:lstStyle/>
          <a:p/>
        </p:txBody>
      </p:sp>
      <p:sp>
        <p:nvSpPr>
          <p:cNvPr id="33" name="object 33"/>
          <p:cNvSpPr/>
          <p:nvPr/>
        </p:nvSpPr>
        <p:spPr>
          <a:xfrm>
            <a:off x="2902457" y="7226807"/>
            <a:ext cx="533400" cy="299085"/>
          </a:xfrm>
          <a:custGeom>
            <a:avLst/>
            <a:gdLst/>
            <a:ahLst/>
            <a:cxnLst/>
            <a:rect l="l" t="t" r="r" b="b"/>
            <a:pathLst>
              <a:path w="533400" h="299084">
                <a:moveTo>
                  <a:pt x="266700" y="0"/>
                </a:moveTo>
                <a:lnTo>
                  <a:pt x="205620" y="3954"/>
                </a:lnTo>
                <a:lnTo>
                  <a:pt x="149511" y="15213"/>
                </a:lnTo>
                <a:lnTo>
                  <a:pt x="99988" y="32870"/>
                </a:lnTo>
                <a:lnTo>
                  <a:pt x="58662" y="56019"/>
                </a:lnTo>
                <a:lnTo>
                  <a:pt x="27147" y="83753"/>
                </a:lnTo>
                <a:lnTo>
                  <a:pt x="0" y="149352"/>
                </a:lnTo>
                <a:lnTo>
                  <a:pt x="7055" y="183537"/>
                </a:lnTo>
                <a:lnTo>
                  <a:pt x="58662" y="242684"/>
                </a:lnTo>
                <a:lnTo>
                  <a:pt x="99988" y="265833"/>
                </a:lnTo>
                <a:lnTo>
                  <a:pt x="149511" y="283490"/>
                </a:lnTo>
                <a:lnTo>
                  <a:pt x="205620" y="294749"/>
                </a:lnTo>
                <a:lnTo>
                  <a:pt x="266700" y="298704"/>
                </a:lnTo>
                <a:lnTo>
                  <a:pt x="327779" y="294749"/>
                </a:lnTo>
                <a:lnTo>
                  <a:pt x="383888" y="283490"/>
                </a:lnTo>
                <a:lnTo>
                  <a:pt x="433411" y="265833"/>
                </a:lnTo>
                <a:lnTo>
                  <a:pt x="474737" y="242684"/>
                </a:lnTo>
                <a:lnTo>
                  <a:pt x="506252" y="214950"/>
                </a:lnTo>
                <a:lnTo>
                  <a:pt x="533400" y="149352"/>
                </a:lnTo>
                <a:lnTo>
                  <a:pt x="526344" y="115166"/>
                </a:lnTo>
                <a:lnTo>
                  <a:pt x="474737" y="56019"/>
                </a:lnTo>
                <a:lnTo>
                  <a:pt x="433411" y="32870"/>
                </a:lnTo>
                <a:lnTo>
                  <a:pt x="383888" y="15213"/>
                </a:lnTo>
                <a:lnTo>
                  <a:pt x="327779" y="3954"/>
                </a:lnTo>
                <a:lnTo>
                  <a:pt x="266700" y="0"/>
                </a:lnTo>
                <a:close/>
              </a:path>
            </a:pathLst>
          </a:custGeom>
          <a:solidFill>
            <a:srgbClr val="F6F890"/>
          </a:solidFill>
        </p:spPr>
        <p:txBody>
          <a:bodyPr wrap="square" lIns="0" tIns="0" rIns="0" bIns="0" rtlCol="0"/>
          <a:lstStyle/>
          <a:p/>
        </p:txBody>
      </p:sp>
      <p:sp>
        <p:nvSpPr>
          <p:cNvPr id="34" name="object 34"/>
          <p:cNvSpPr/>
          <p:nvPr/>
        </p:nvSpPr>
        <p:spPr>
          <a:xfrm>
            <a:off x="2902457" y="7226807"/>
            <a:ext cx="533400" cy="299085"/>
          </a:xfrm>
          <a:custGeom>
            <a:avLst/>
            <a:gdLst/>
            <a:ahLst/>
            <a:cxnLst/>
            <a:rect l="l" t="t" r="r" b="b"/>
            <a:pathLst>
              <a:path w="533400" h="299084">
                <a:moveTo>
                  <a:pt x="266700" y="0"/>
                </a:moveTo>
                <a:lnTo>
                  <a:pt x="205620" y="3954"/>
                </a:lnTo>
                <a:lnTo>
                  <a:pt x="149511" y="15213"/>
                </a:lnTo>
                <a:lnTo>
                  <a:pt x="99988" y="32870"/>
                </a:lnTo>
                <a:lnTo>
                  <a:pt x="58662" y="56019"/>
                </a:lnTo>
                <a:lnTo>
                  <a:pt x="27147" y="83753"/>
                </a:lnTo>
                <a:lnTo>
                  <a:pt x="0" y="149352"/>
                </a:lnTo>
                <a:lnTo>
                  <a:pt x="7055" y="183537"/>
                </a:lnTo>
                <a:lnTo>
                  <a:pt x="58662" y="242684"/>
                </a:lnTo>
                <a:lnTo>
                  <a:pt x="99988" y="265833"/>
                </a:lnTo>
                <a:lnTo>
                  <a:pt x="149511" y="283490"/>
                </a:lnTo>
                <a:lnTo>
                  <a:pt x="205620" y="294749"/>
                </a:lnTo>
                <a:lnTo>
                  <a:pt x="266700" y="298704"/>
                </a:lnTo>
                <a:lnTo>
                  <a:pt x="327779" y="294749"/>
                </a:lnTo>
                <a:lnTo>
                  <a:pt x="383888" y="283490"/>
                </a:lnTo>
                <a:lnTo>
                  <a:pt x="433411" y="265833"/>
                </a:lnTo>
                <a:lnTo>
                  <a:pt x="474737" y="242684"/>
                </a:lnTo>
                <a:lnTo>
                  <a:pt x="506252" y="214950"/>
                </a:lnTo>
                <a:lnTo>
                  <a:pt x="533400" y="149352"/>
                </a:lnTo>
                <a:lnTo>
                  <a:pt x="526344" y="115166"/>
                </a:lnTo>
                <a:lnTo>
                  <a:pt x="474737" y="56019"/>
                </a:lnTo>
                <a:lnTo>
                  <a:pt x="433411" y="32870"/>
                </a:lnTo>
                <a:lnTo>
                  <a:pt x="383888" y="15213"/>
                </a:lnTo>
                <a:lnTo>
                  <a:pt x="327779" y="3954"/>
                </a:lnTo>
                <a:lnTo>
                  <a:pt x="266700" y="0"/>
                </a:lnTo>
                <a:close/>
              </a:path>
            </a:pathLst>
          </a:custGeom>
          <a:ln w="3175">
            <a:solidFill>
              <a:srgbClr val="000000"/>
            </a:solidFill>
          </a:ln>
        </p:spPr>
        <p:txBody>
          <a:bodyPr wrap="square" lIns="0" tIns="0" rIns="0" bIns="0" rtlCol="0"/>
          <a:lstStyle/>
          <a:p/>
        </p:txBody>
      </p:sp>
      <p:sp>
        <p:nvSpPr>
          <p:cNvPr id="35" name="object 35"/>
          <p:cNvSpPr/>
          <p:nvPr/>
        </p:nvSpPr>
        <p:spPr>
          <a:xfrm>
            <a:off x="2695194" y="7459980"/>
            <a:ext cx="356235" cy="199390"/>
          </a:xfrm>
          <a:custGeom>
            <a:avLst/>
            <a:gdLst/>
            <a:ahLst/>
            <a:cxnLst/>
            <a:rect l="l" t="t" r="r" b="b"/>
            <a:pathLst>
              <a:path w="356235" h="199390">
                <a:moveTo>
                  <a:pt x="178307" y="0"/>
                </a:moveTo>
                <a:lnTo>
                  <a:pt x="122017" y="5035"/>
                </a:lnTo>
                <a:lnTo>
                  <a:pt x="73078" y="19068"/>
                </a:lnTo>
                <a:lnTo>
                  <a:pt x="34454" y="40489"/>
                </a:lnTo>
                <a:lnTo>
                  <a:pt x="0" y="99060"/>
                </a:lnTo>
                <a:lnTo>
                  <a:pt x="9107" y="130801"/>
                </a:lnTo>
                <a:lnTo>
                  <a:pt x="34454" y="158227"/>
                </a:lnTo>
                <a:lnTo>
                  <a:pt x="73078" y="179764"/>
                </a:lnTo>
                <a:lnTo>
                  <a:pt x="122017" y="193840"/>
                </a:lnTo>
                <a:lnTo>
                  <a:pt x="178307" y="198882"/>
                </a:lnTo>
                <a:lnTo>
                  <a:pt x="234226" y="193840"/>
                </a:lnTo>
                <a:lnTo>
                  <a:pt x="282939" y="179764"/>
                </a:lnTo>
                <a:lnTo>
                  <a:pt x="321448" y="158227"/>
                </a:lnTo>
                <a:lnTo>
                  <a:pt x="346752" y="130801"/>
                </a:lnTo>
                <a:lnTo>
                  <a:pt x="355854" y="99060"/>
                </a:lnTo>
                <a:lnTo>
                  <a:pt x="346752" y="67689"/>
                </a:lnTo>
                <a:lnTo>
                  <a:pt x="321448" y="40489"/>
                </a:lnTo>
                <a:lnTo>
                  <a:pt x="282939" y="19068"/>
                </a:lnTo>
                <a:lnTo>
                  <a:pt x="234226" y="5035"/>
                </a:lnTo>
                <a:lnTo>
                  <a:pt x="178307" y="0"/>
                </a:lnTo>
                <a:close/>
              </a:path>
            </a:pathLst>
          </a:custGeom>
          <a:solidFill>
            <a:srgbClr val="F6F890"/>
          </a:solidFill>
        </p:spPr>
        <p:txBody>
          <a:bodyPr wrap="square" lIns="0" tIns="0" rIns="0" bIns="0" rtlCol="0"/>
          <a:lstStyle/>
          <a:p/>
        </p:txBody>
      </p:sp>
      <p:sp>
        <p:nvSpPr>
          <p:cNvPr id="36" name="object 36"/>
          <p:cNvSpPr/>
          <p:nvPr/>
        </p:nvSpPr>
        <p:spPr>
          <a:xfrm>
            <a:off x="2695194" y="7459980"/>
            <a:ext cx="356235" cy="199390"/>
          </a:xfrm>
          <a:custGeom>
            <a:avLst/>
            <a:gdLst/>
            <a:ahLst/>
            <a:cxnLst/>
            <a:rect l="l" t="t" r="r" b="b"/>
            <a:pathLst>
              <a:path w="356235" h="199390">
                <a:moveTo>
                  <a:pt x="178307" y="0"/>
                </a:moveTo>
                <a:lnTo>
                  <a:pt x="122017" y="5035"/>
                </a:lnTo>
                <a:lnTo>
                  <a:pt x="73078" y="19068"/>
                </a:lnTo>
                <a:lnTo>
                  <a:pt x="34454" y="40489"/>
                </a:lnTo>
                <a:lnTo>
                  <a:pt x="0" y="99060"/>
                </a:lnTo>
                <a:lnTo>
                  <a:pt x="9107" y="130801"/>
                </a:lnTo>
                <a:lnTo>
                  <a:pt x="34454" y="158227"/>
                </a:lnTo>
                <a:lnTo>
                  <a:pt x="73078" y="179764"/>
                </a:lnTo>
                <a:lnTo>
                  <a:pt x="122017" y="193840"/>
                </a:lnTo>
                <a:lnTo>
                  <a:pt x="178307" y="198882"/>
                </a:lnTo>
                <a:lnTo>
                  <a:pt x="234226" y="193840"/>
                </a:lnTo>
                <a:lnTo>
                  <a:pt x="282939" y="179764"/>
                </a:lnTo>
                <a:lnTo>
                  <a:pt x="321448" y="158227"/>
                </a:lnTo>
                <a:lnTo>
                  <a:pt x="346752" y="130801"/>
                </a:lnTo>
                <a:lnTo>
                  <a:pt x="355854" y="99060"/>
                </a:lnTo>
                <a:lnTo>
                  <a:pt x="346752" y="67689"/>
                </a:lnTo>
                <a:lnTo>
                  <a:pt x="321448" y="40489"/>
                </a:lnTo>
                <a:lnTo>
                  <a:pt x="282939" y="19068"/>
                </a:lnTo>
                <a:lnTo>
                  <a:pt x="234226" y="5035"/>
                </a:lnTo>
                <a:lnTo>
                  <a:pt x="178307" y="0"/>
                </a:lnTo>
                <a:close/>
              </a:path>
            </a:pathLst>
          </a:custGeom>
          <a:ln w="3175">
            <a:solidFill>
              <a:srgbClr val="000000"/>
            </a:solidFill>
          </a:ln>
        </p:spPr>
        <p:txBody>
          <a:bodyPr wrap="square" lIns="0" tIns="0" rIns="0" bIns="0" rtlCol="0"/>
          <a:lstStyle/>
          <a:p/>
        </p:txBody>
      </p:sp>
      <p:sp>
        <p:nvSpPr>
          <p:cNvPr id="37" name="object 37"/>
          <p:cNvSpPr/>
          <p:nvPr/>
        </p:nvSpPr>
        <p:spPr>
          <a:xfrm>
            <a:off x="2606770" y="7618444"/>
            <a:ext cx="179133" cy="100647"/>
          </a:xfrm>
          <a:prstGeom prst="rect">
            <a:avLst/>
          </a:prstGeom>
          <a:blipFill>
            <a:blip r:embed="rId4" cstate="print"/>
            <a:stretch>
              <a:fillRect/>
            </a:stretch>
          </a:blipFill>
        </p:spPr>
        <p:txBody>
          <a:bodyPr wrap="square" lIns="0" tIns="0" rIns="0" bIns="0" rtlCol="0"/>
          <a:lstStyle/>
          <a:p/>
        </p:txBody>
      </p:sp>
      <p:sp>
        <p:nvSpPr>
          <p:cNvPr id="38" name="object 38"/>
          <p:cNvSpPr txBox="1"/>
          <p:nvPr/>
        </p:nvSpPr>
        <p:spPr>
          <a:xfrm>
            <a:off x="3827526" y="6015482"/>
            <a:ext cx="976630" cy="178435"/>
          </a:xfrm>
          <a:prstGeom prst="rect">
            <a:avLst/>
          </a:prstGeom>
        </p:spPr>
        <p:txBody>
          <a:bodyPr wrap="square" lIns="0" tIns="12700" rIns="0" bIns="0" rtlCol="0" vert="horz">
            <a:spAutoFit/>
          </a:bodyPr>
          <a:lstStyle/>
          <a:p>
            <a:pPr>
              <a:lnSpc>
                <a:spcPct val="100000"/>
              </a:lnSpc>
              <a:spcBef>
                <a:spcPts val="100"/>
              </a:spcBef>
            </a:pPr>
            <a:r>
              <a:rPr dirty="0" sz="1000" spc="-5">
                <a:latin typeface="Tahoma"/>
                <a:cs typeface="Tahoma"/>
              </a:rPr>
              <a:t>You are</a:t>
            </a:r>
            <a:r>
              <a:rPr dirty="0" sz="1000" spc="-70">
                <a:latin typeface="Tahoma"/>
                <a:cs typeface="Tahoma"/>
              </a:rPr>
              <a:t> </a:t>
            </a:r>
            <a:r>
              <a:rPr dirty="0" sz="1000" spc="-5">
                <a:latin typeface="Tahoma"/>
                <a:cs typeface="Tahoma"/>
              </a:rPr>
              <a:t>thinking:</a:t>
            </a:r>
            <a:endParaRPr sz="1000">
              <a:latin typeface="Tahoma"/>
              <a:cs typeface="Tahoma"/>
            </a:endParaRPr>
          </a:p>
        </p:txBody>
      </p:sp>
      <p:sp>
        <p:nvSpPr>
          <p:cNvPr id="39" name="object 39"/>
          <p:cNvSpPr txBox="1"/>
          <p:nvPr/>
        </p:nvSpPr>
        <p:spPr>
          <a:xfrm>
            <a:off x="3323078" y="6320280"/>
            <a:ext cx="1986914" cy="178435"/>
          </a:xfrm>
          <a:prstGeom prst="rect">
            <a:avLst/>
          </a:prstGeom>
        </p:spPr>
        <p:txBody>
          <a:bodyPr wrap="square" lIns="0" tIns="12700" rIns="0" bIns="0" rtlCol="0" vert="horz">
            <a:spAutoFit/>
          </a:bodyPr>
          <a:lstStyle/>
          <a:p>
            <a:pPr>
              <a:lnSpc>
                <a:spcPct val="100000"/>
              </a:lnSpc>
              <a:spcBef>
                <a:spcPts val="100"/>
              </a:spcBef>
            </a:pPr>
            <a:r>
              <a:rPr dirty="0" sz="1000">
                <a:latin typeface="Tahoma"/>
                <a:cs typeface="Tahoma"/>
              </a:rPr>
              <a:t>Well sure the test isn’t </a:t>
            </a:r>
            <a:r>
              <a:rPr dirty="0" sz="1000" spc="-5">
                <a:latin typeface="Tahoma"/>
                <a:cs typeface="Tahoma"/>
              </a:rPr>
              <a:t>accurate,</a:t>
            </a:r>
            <a:r>
              <a:rPr dirty="0" sz="1000" spc="-65">
                <a:latin typeface="Tahoma"/>
                <a:cs typeface="Tahoma"/>
              </a:rPr>
              <a:t> </a:t>
            </a:r>
            <a:r>
              <a:rPr dirty="0" sz="1000">
                <a:latin typeface="Tahoma"/>
                <a:cs typeface="Tahoma"/>
              </a:rPr>
              <a:t>so</a:t>
            </a:r>
            <a:endParaRPr sz="1000">
              <a:latin typeface="Tahoma"/>
              <a:cs typeface="Tahoma"/>
            </a:endParaRPr>
          </a:p>
        </p:txBody>
      </p:sp>
      <p:sp>
        <p:nvSpPr>
          <p:cNvPr id="40" name="object 40"/>
          <p:cNvSpPr txBox="1"/>
          <p:nvPr/>
        </p:nvSpPr>
        <p:spPr>
          <a:xfrm>
            <a:off x="1734820" y="6414778"/>
            <a:ext cx="4248150" cy="269875"/>
          </a:xfrm>
          <a:prstGeom prst="rect">
            <a:avLst/>
          </a:prstGeom>
        </p:spPr>
        <p:txBody>
          <a:bodyPr wrap="square" lIns="0" tIns="12700" rIns="0" bIns="0" rtlCol="0" vert="horz">
            <a:spAutoFit/>
          </a:bodyPr>
          <a:lstStyle/>
          <a:p>
            <a:pPr marL="196850" indent="-172085">
              <a:lnSpc>
                <a:spcPct val="100000"/>
              </a:lnSpc>
              <a:spcBef>
                <a:spcPts val="100"/>
              </a:spcBef>
              <a:buChar char="•"/>
              <a:tabLst>
                <a:tab pos="197485" algn="l"/>
              </a:tabLst>
            </a:pPr>
            <a:r>
              <a:rPr dirty="0" sz="1600">
                <a:latin typeface="Tahoma"/>
                <a:cs typeface="Tahoma"/>
              </a:rPr>
              <a:t>“Yippee” you </a:t>
            </a:r>
            <a:r>
              <a:rPr dirty="0" sz="1600" spc="-254">
                <a:latin typeface="Tahoma"/>
                <a:cs typeface="Tahoma"/>
              </a:rPr>
              <a:t>sc</a:t>
            </a:r>
            <a:r>
              <a:rPr dirty="0" baseline="8333" sz="1500" spc="-382">
                <a:latin typeface="Tahoma"/>
                <a:cs typeface="Tahoma"/>
              </a:rPr>
              <a:t>s</a:t>
            </a:r>
            <a:r>
              <a:rPr dirty="0" sz="1600" spc="-254">
                <a:latin typeface="Tahoma"/>
                <a:cs typeface="Tahoma"/>
              </a:rPr>
              <a:t>r</a:t>
            </a:r>
            <a:r>
              <a:rPr dirty="0" baseline="8333" sz="1500" spc="-382">
                <a:latin typeface="Tahoma"/>
                <a:cs typeface="Tahoma"/>
              </a:rPr>
              <a:t>h</a:t>
            </a:r>
            <a:r>
              <a:rPr dirty="0" sz="1600" spc="-254">
                <a:latin typeface="Tahoma"/>
                <a:cs typeface="Tahoma"/>
              </a:rPr>
              <a:t>e</a:t>
            </a:r>
            <a:r>
              <a:rPr dirty="0" baseline="8333" sz="1500" spc="-382">
                <a:latin typeface="Tahoma"/>
                <a:cs typeface="Tahoma"/>
              </a:rPr>
              <a:t>e</a:t>
            </a:r>
            <a:r>
              <a:rPr dirty="0" sz="1600" spc="-254">
                <a:latin typeface="Tahoma"/>
                <a:cs typeface="Tahoma"/>
              </a:rPr>
              <a:t>e</a:t>
            </a:r>
            <a:r>
              <a:rPr dirty="0" baseline="8333" sz="1500" spc="-382">
                <a:latin typeface="Tahoma"/>
                <a:cs typeface="Tahoma"/>
              </a:rPr>
              <a:t>m</a:t>
            </a:r>
            <a:r>
              <a:rPr dirty="0" sz="1600" spc="-254">
                <a:latin typeface="Tahoma"/>
                <a:cs typeface="Tahoma"/>
              </a:rPr>
              <a:t>c</a:t>
            </a:r>
            <a:r>
              <a:rPr dirty="0" baseline="8333" sz="1500" spc="-382">
                <a:latin typeface="Tahoma"/>
                <a:cs typeface="Tahoma"/>
              </a:rPr>
              <a:t>ig</a:t>
            </a:r>
            <a:r>
              <a:rPr dirty="0" sz="1600" spc="-254">
                <a:latin typeface="Tahoma"/>
                <a:cs typeface="Tahoma"/>
              </a:rPr>
              <a:t>h</a:t>
            </a:r>
            <a:r>
              <a:rPr dirty="0" baseline="8333" sz="1500" spc="-382">
                <a:latin typeface="Tahoma"/>
                <a:cs typeface="Tahoma"/>
              </a:rPr>
              <a:t>ht </a:t>
            </a:r>
            <a:r>
              <a:rPr dirty="0" sz="1600" spc="-270">
                <a:latin typeface="Tahoma"/>
                <a:cs typeface="Tahoma"/>
              </a:rPr>
              <a:t>a</a:t>
            </a:r>
            <a:r>
              <a:rPr dirty="0" baseline="8333" sz="1500" spc="-405">
                <a:latin typeface="Tahoma"/>
                <a:cs typeface="Tahoma"/>
              </a:rPr>
              <a:t>ha</a:t>
            </a:r>
            <a:r>
              <a:rPr dirty="0" sz="1600" spc="-270">
                <a:latin typeface="Tahoma"/>
                <a:cs typeface="Tahoma"/>
              </a:rPr>
              <a:t>n</a:t>
            </a:r>
            <a:r>
              <a:rPr dirty="0" baseline="8333" sz="1500" spc="-405">
                <a:latin typeface="Tahoma"/>
                <a:cs typeface="Tahoma"/>
              </a:rPr>
              <a:t>ve</a:t>
            </a:r>
            <a:r>
              <a:rPr dirty="0" sz="1600" spc="-270">
                <a:latin typeface="Tahoma"/>
                <a:cs typeface="Tahoma"/>
              </a:rPr>
              <a:t>d</a:t>
            </a:r>
            <a:r>
              <a:rPr dirty="0" baseline="8333" sz="1500" spc="-405">
                <a:latin typeface="Tahoma"/>
                <a:cs typeface="Tahoma"/>
              </a:rPr>
              <a:t>an</a:t>
            </a:r>
            <a:r>
              <a:rPr dirty="0" sz="1600" spc="-270">
                <a:latin typeface="Tahoma"/>
                <a:cs typeface="Tahoma"/>
              </a:rPr>
              <a:t>st</a:t>
            </a:r>
            <a:r>
              <a:rPr dirty="0" baseline="8333" sz="1500" spc="-405">
                <a:latin typeface="Tahoma"/>
                <a:cs typeface="Tahoma"/>
              </a:rPr>
              <a:t>IQ</a:t>
            </a:r>
            <a:r>
              <a:rPr dirty="0" sz="1600" spc="-270">
                <a:latin typeface="Tahoma"/>
                <a:cs typeface="Tahoma"/>
              </a:rPr>
              <a:t>ar</a:t>
            </a:r>
            <a:r>
              <a:rPr dirty="0" baseline="8333" sz="1500" spc="-405">
                <a:latin typeface="Tahoma"/>
                <a:cs typeface="Tahoma"/>
              </a:rPr>
              <a:t>o</a:t>
            </a:r>
            <a:r>
              <a:rPr dirty="0" sz="1600" spc="-270">
                <a:latin typeface="Tahoma"/>
                <a:cs typeface="Tahoma"/>
              </a:rPr>
              <a:t>t</a:t>
            </a:r>
            <a:r>
              <a:rPr dirty="0" baseline="8333" sz="1500" spc="-405">
                <a:latin typeface="Tahoma"/>
                <a:cs typeface="Tahoma"/>
              </a:rPr>
              <a:t>f </a:t>
            </a:r>
            <a:r>
              <a:rPr dirty="0" baseline="8333" sz="1500" spc="-352">
                <a:latin typeface="Tahoma"/>
                <a:cs typeface="Tahoma"/>
              </a:rPr>
              <a:t>1</a:t>
            </a:r>
            <a:r>
              <a:rPr dirty="0" sz="1600" spc="-235">
                <a:latin typeface="Tahoma"/>
                <a:cs typeface="Tahoma"/>
              </a:rPr>
              <a:t>d</a:t>
            </a:r>
            <a:r>
              <a:rPr dirty="0" baseline="8333" sz="1500" spc="-352">
                <a:latin typeface="Tahoma"/>
                <a:cs typeface="Tahoma"/>
              </a:rPr>
              <a:t>20</a:t>
            </a:r>
            <a:r>
              <a:rPr dirty="0" sz="1600" spc="-235">
                <a:latin typeface="Tahoma"/>
                <a:cs typeface="Tahoma"/>
              </a:rPr>
              <a:t>e</a:t>
            </a:r>
            <a:r>
              <a:rPr dirty="0" baseline="8333" sz="1500" spc="-352">
                <a:latin typeface="Tahoma"/>
                <a:cs typeface="Tahoma"/>
              </a:rPr>
              <a:t>o</a:t>
            </a:r>
            <a:r>
              <a:rPr dirty="0" sz="1600" spc="-235">
                <a:latin typeface="Tahoma"/>
                <a:cs typeface="Tahoma"/>
              </a:rPr>
              <a:t>c</a:t>
            </a:r>
            <a:r>
              <a:rPr dirty="0" baseline="8333" sz="1500" spc="-352">
                <a:latin typeface="Tahoma"/>
                <a:cs typeface="Tahoma"/>
              </a:rPr>
              <a:t>r</a:t>
            </a:r>
            <a:r>
              <a:rPr dirty="0" sz="1600" spc="-235">
                <a:latin typeface="Tahoma"/>
                <a:cs typeface="Tahoma"/>
              </a:rPr>
              <a:t>i</a:t>
            </a:r>
            <a:r>
              <a:rPr dirty="0" baseline="8333" sz="1500" spc="-352">
                <a:latin typeface="Tahoma"/>
                <a:cs typeface="Tahoma"/>
              </a:rPr>
              <a:t>s</a:t>
            </a:r>
            <a:r>
              <a:rPr dirty="0" sz="1600" spc="-235">
                <a:latin typeface="Tahoma"/>
                <a:cs typeface="Tahoma"/>
              </a:rPr>
              <a:t>d</a:t>
            </a:r>
            <a:r>
              <a:rPr dirty="0" baseline="8333" sz="1500" spc="-352">
                <a:latin typeface="Tahoma"/>
                <a:cs typeface="Tahoma"/>
              </a:rPr>
              <a:t>h</a:t>
            </a:r>
            <a:r>
              <a:rPr dirty="0" sz="1600" spc="-235">
                <a:latin typeface="Tahoma"/>
                <a:cs typeface="Tahoma"/>
              </a:rPr>
              <a:t>i</a:t>
            </a:r>
            <a:r>
              <a:rPr dirty="0" baseline="8333" sz="1500" spc="-352">
                <a:latin typeface="Tahoma"/>
                <a:cs typeface="Tahoma"/>
              </a:rPr>
              <a:t>e</a:t>
            </a:r>
            <a:r>
              <a:rPr dirty="0" sz="1600" spc="-235">
                <a:latin typeface="Tahoma"/>
                <a:cs typeface="Tahoma"/>
              </a:rPr>
              <a:t>ng</a:t>
            </a:r>
            <a:r>
              <a:rPr dirty="0" sz="1600" spc="-40">
                <a:latin typeface="Tahoma"/>
                <a:cs typeface="Tahoma"/>
              </a:rPr>
              <a:t> </a:t>
            </a:r>
            <a:r>
              <a:rPr dirty="0" sz="1600">
                <a:latin typeface="Tahoma"/>
                <a:cs typeface="Tahoma"/>
              </a:rPr>
              <a:t>how</a:t>
            </a:r>
            <a:endParaRPr sz="1600">
              <a:latin typeface="Tahoma"/>
              <a:cs typeface="Tahoma"/>
            </a:endParaRPr>
          </a:p>
        </p:txBody>
      </p:sp>
      <p:sp>
        <p:nvSpPr>
          <p:cNvPr id="41" name="object 41"/>
          <p:cNvSpPr txBox="1"/>
          <p:nvPr/>
        </p:nvSpPr>
        <p:spPr>
          <a:xfrm>
            <a:off x="1906270" y="6657864"/>
            <a:ext cx="3857625" cy="269875"/>
          </a:xfrm>
          <a:prstGeom prst="rect">
            <a:avLst/>
          </a:prstGeom>
        </p:spPr>
        <p:txBody>
          <a:bodyPr wrap="square" lIns="0" tIns="12700" rIns="0" bIns="0" rtlCol="0" vert="horz">
            <a:spAutoFit/>
          </a:bodyPr>
          <a:lstStyle/>
          <a:p>
            <a:pPr marL="25400">
              <a:lnSpc>
                <a:spcPct val="100000"/>
              </a:lnSpc>
              <a:spcBef>
                <a:spcPts val="100"/>
              </a:spcBef>
            </a:pPr>
            <a:r>
              <a:rPr dirty="0" sz="1600" spc="-5">
                <a:latin typeface="Tahoma"/>
                <a:cs typeface="Tahoma"/>
              </a:rPr>
              <a:t>to casually </a:t>
            </a:r>
            <a:r>
              <a:rPr dirty="0" sz="1600" spc="-185">
                <a:latin typeface="Tahoma"/>
                <a:cs typeface="Tahoma"/>
              </a:rPr>
              <a:t>refer</a:t>
            </a:r>
            <a:r>
              <a:rPr dirty="0" baseline="47222" sz="1500" spc="-277">
                <a:latin typeface="Tahoma"/>
                <a:cs typeface="Tahoma"/>
              </a:rPr>
              <a:t>m</a:t>
            </a:r>
            <a:r>
              <a:rPr dirty="0" sz="1600" spc="-185">
                <a:latin typeface="Tahoma"/>
                <a:cs typeface="Tahoma"/>
              </a:rPr>
              <a:t>t</a:t>
            </a:r>
            <a:r>
              <a:rPr dirty="0" baseline="47222" sz="1500" spc="-277">
                <a:latin typeface="Tahoma"/>
                <a:cs typeface="Tahoma"/>
              </a:rPr>
              <a:t>i</a:t>
            </a:r>
            <a:r>
              <a:rPr dirty="0" sz="1600" spc="-185">
                <a:latin typeface="Tahoma"/>
                <a:cs typeface="Tahoma"/>
              </a:rPr>
              <a:t>o</a:t>
            </a:r>
            <a:r>
              <a:rPr dirty="0" baseline="47222" sz="1500" spc="-277">
                <a:latin typeface="Tahoma"/>
                <a:cs typeface="Tahoma"/>
              </a:rPr>
              <a:t>ght</a:t>
            </a:r>
            <a:r>
              <a:rPr dirty="0" sz="1600" spc="-185">
                <a:latin typeface="Tahoma"/>
                <a:cs typeface="Tahoma"/>
              </a:rPr>
              <a:t>h</a:t>
            </a:r>
            <a:r>
              <a:rPr dirty="0" baseline="47222" sz="1500" spc="-277">
                <a:latin typeface="Tahoma"/>
                <a:cs typeface="Tahoma"/>
              </a:rPr>
              <a:t>h</a:t>
            </a:r>
            <a:r>
              <a:rPr dirty="0" sz="1600" spc="-185">
                <a:latin typeface="Tahoma"/>
                <a:cs typeface="Tahoma"/>
              </a:rPr>
              <a:t>e</a:t>
            </a:r>
            <a:r>
              <a:rPr dirty="0" baseline="47222" sz="1500" spc="-277">
                <a:latin typeface="Tahoma"/>
                <a:cs typeface="Tahoma"/>
              </a:rPr>
              <a:t>av</a:t>
            </a:r>
            <a:r>
              <a:rPr dirty="0" sz="1600" spc="-185">
                <a:latin typeface="Tahoma"/>
                <a:cs typeface="Tahoma"/>
              </a:rPr>
              <a:t>r</a:t>
            </a:r>
            <a:r>
              <a:rPr dirty="0" baseline="47222" sz="1500" spc="-277">
                <a:latin typeface="Tahoma"/>
                <a:cs typeface="Tahoma"/>
              </a:rPr>
              <a:t>e </a:t>
            </a:r>
            <a:r>
              <a:rPr dirty="0" sz="1600" spc="-434">
                <a:latin typeface="Tahoma"/>
                <a:cs typeface="Tahoma"/>
              </a:rPr>
              <a:t>m</a:t>
            </a:r>
            <a:r>
              <a:rPr dirty="0" baseline="47222" sz="1500" spc="-652">
                <a:latin typeface="Tahoma"/>
                <a:cs typeface="Tahoma"/>
              </a:rPr>
              <a:t>an</a:t>
            </a:r>
            <a:r>
              <a:rPr dirty="0" baseline="47222" sz="1500" spc="-150">
                <a:latin typeface="Tahoma"/>
                <a:cs typeface="Tahoma"/>
              </a:rPr>
              <a:t> </a:t>
            </a:r>
            <a:r>
              <a:rPr dirty="0" sz="1600" spc="-385">
                <a:latin typeface="Tahoma"/>
                <a:cs typeface="Tahoma"/>
              </a:rPr>
              <a:t>e</a:t>
            </a:r>
            <a:r>
              <a:rPr dirty="0" baseline="47222" sz="1500" spc="-577">
                <a:latin typeface="Tahoma"/>
                <a:cs typeface="Tahoma"/>
              </a:rPr>
              <a:t>1Q</a:t>
            </a:r>
            <a:r>
              <a:rPr dirty="0" sz="1600" spc="-385">
                <a:latin typeface="Tahoma"/>
                <a:cs typeface="Tahoma"/>
              </a:rPr>
              <a:t>m</a:t>
            </a:r>
            <a:r>
              <a:rPr dirty="0" baseline="47222" sz="1500" spc="-577">
                <a:latin typeface="Tahoma"/>
                <a:cs typeface="Tahoma"/>
              </a:rPr>
              <a:t>o</a:t>
            </a:r>
            <a:r>
              <a:rPr dirty="0" sz="1600" spc="-385">
                <a:latin typeface="Tahoma"/>
                <a:cs typeface="Tahoma"/>
              </a:rPr>
              <a:t>b</a:t>
            </a:r>
            <a:r>
              <a:rPr dirty="0" baseline="47222" sz="1500" spc="-577">
                <a:latin typeface="Tahoma"/>
                <a:cs typeface="Tahoma"/>
              </a:rPr>
              <a:t>f</a:t>
            </a:r>
            <a:r>
              <a:rPr dirty="0" baseline="47222" sz="1500">
                <a:latin typeface="Tahoma"/>
                <a:cs typeface="Tahoma"/>
              </a:rPr>
              <a:t> </a:t>
            </a:r>
            <a:r>
              <a:rPr dirty="0" baseline="47222" sz="1500" spc="-345">
                <a:latin typeface="Tahoma"/>
                <a:cs typeface="Tahoma"/>
              </a:rPr>
              <a:t>1</a:t>
            </a:r>
            <a:r>
              <a:rPr dirty="0" sz="1600" spc="-229">
                <a:latin typeface="Tahoma"/>
                <a:cs typeface="Tahoma"/>
              </a:rPr>
              <a:t>e</a:t>
            </a:r>
            <a:r>
              <a:rPr dirty="0" baseline="47222" sz="1500" spc="-345">
                <a:latin typeface="Tahoma"/>
                <a:cs typeface="Tahoma"/>
              </a:rPr>
              <a:t>4</a:t>
            </a:r>
            <a:r>
              <a:rPr dirty="0" sz="1600" spc="-229">
                <a:latin typeface="Tahoma"/>
                <a:cs typeface="Tahoma"/>
              </a:rPr>
              <a:t>r</a:t>
            </a:r>
            <a:r>
              <a:rPr dirty="0" baseline="47222" sz="1500" spc="-345">
                <a:latin typeface="Tahoma"/>
                <a:cs typeface="Tahoma"/>
              </a:rPr>
              <a:t>0,</a:t>
            </a:r>
            <a:r>
              <a:rPr dirty="0" sz="1600" spc="-229">
                <a:latin typeface="Tahoma"/>
                <a:cs typeface="Tahoma"/>
              </a:rPr>
              <a:t>s</a:t>
            </a:r>
            <a:r>
              <a:rPr dirty="0" baseline="47222" sz="1500" spc="-345">
                <a:latin typeface="Tahoma"/>
                <a:cs typeface="Tahoma"/>
              </a:rPr>
              <a:t>b</a:t>
            </a:r>
            <a:r>
              <a:rPr dirty="0" sz="1600" spc="-229">
                <a:latin typeface="Tahoma"/>
                <a:cs typeface="Tahoma"/>
              </a:rPr>
              <a:t>h</a:t>
            </a:r>
            <a:r>
              <a:rPr dirty="0" baseline="47222" sz="1500" spc="-345">
                <a:latin typeface="Tahoma"/>
                <a:cs typeface="Tahoma"/>
              </a:rPr>
              <a:t>u</a:t>
            </a:r>
            <a:r>
              <a:rPr dirty="0" sz="1600" spc="-229">
                <a:latin typeface="Tahoma"/>
                <a:cs typeface="Tahoma"/>
              </a:rPr>
              <a:t>i</a:t>
            </a:r>
            <a:r>
              <a:rPr dirty="0" baseline="47222" sz="1500" spc="-345">
                <a:latin typeface="Tahoma"/>
                <a:cs typeface="Tahoma"/>
              </a:rPr>
              <a:t>t</a:t>
            </a:r>
            <a:r>
              <a:rPr dirty="0" sz="1600" spc="-229">
                <a:latin typeface="Tahoma"/>
                <a:cs typeface="Tahoma"/>
              </a:rPr>
              <a:t>p</a:t>
            </a:r>
            <a:r>
              <a:rPr dirty="0" baseline="47222" sz="1500" spc="-345">
                <a:latin typeface="Tahoma"/>
                <a:cs typeface="Tahoma"/>
              </a:rPr>
              <a:t>the</a:t>
            </a:r>
            <a:r>
              <a:rPr dirty="0" sz="1600" spc="-229">
                <a:latin typeface="Tahoma"/>
                <a:cs typeface="Tahoma"/>
              </a:rPr>
              <a:t>of</a:t>
            </a:r>
            <a:r>
              <a:rPr dirty="0" sz="1600" spc="30">
                <a:latin typeface="Tahoma"/>
                <a:cs typeface="Tahoma"/>
              </a:rPr>
              <a:t> </a:t>
            </a:r>
            <a:r>
              <a:rPr dirty="0" sz="1600" spc="-5">
                <a:latin typeface="Tahoma"/>
                <a:cs typeface="Tahoma"/>
              </a:rPr>
              <a:t>the</a:t>
            </a:r>
            <a:endParaRPr sz="1600">
              <a:latin typeface="Tahoma"/>
              <a:cs typeface="Tahoma"/>
            </a:endParaRPr>
          </a:p>
        </p:txBody>
      </p:sp>
      <p:sp>
        <p:nvSpPr>
          <p:cNvPr id="42" name="object 42"/>
          <p:cNvSpPr txBox="1"/>
          <p:nvPr/>
        </p:nvSpPr>
        <p:spPr>
          <a:xfrm>
            <a:off x="1906270" y="6777479"/>
            <a:ext cx="4029710" cy="394335"/>
          </a:xfrm>
          <a:prstGeom prst="rect">
            <a:avLst/>
          </a:prstGeom>
        </p:spPr>
        <p:txBody>
          <a:bodyPr wrap="square" lIns="0" tIns="12700" rIns="0" bIns="0" rtlCol="0" vert="horz">
            <a:spAutoFit/>
          </a:bodyPr>
          <a:lstStyle/>
          <a:p>
            <a:pPr marL="1470660">
              <a:lnSpc>
                <a:spcPts val="1090"/>
              </a:lnSpc>
              <a:spcBef>
                <a:spcPts val="100"/>
              </a:spcBef>
            </a:pPr>
            <a:r>
              <a:rPr dirty="0" sz="1000" spc="-5">
                <a:latin typeface="Tahoma"/>
                <a:cs typeface="Tahoma"/>
              </a:rPr>
              <a:t>most likely IQ given the</a:t>
            </a:r>
            <a:r>
              <a:rPr dirty="0" sz="1000">
                <a:latin typeface="Tahoma"/>
                <a:cs typeface="Tahoma"/>
              </a:rPr>
              <a:t> </a:t>
            </a:r>
            <a:r>
              <a:rPr dirty="0" sz="1000" spc="-5">
                <a:latin typeface="Tahoma"/>
                <a:cs typeface="Tahoma"/>
              </a:rPr>
              <a:t>evidence</a:t>
            </a:r>
            <a:endParaRPr sz="1000">
              <a:latin typeface="Tahoma"/>
              <a:cs typeface="Tahoma"/>
            </a:endParaRPr>
          </a:p>
          <a:p>
            <a:pPr marL="25400">
              <a:lnSpc>
                <a:spcPts val="1810"/>
              </a:lnSpc>
            </a:pPr>
            <a:r>
              <a:rPr dirty="0" sz="1600">
                <a:latin typeface="Tahoma"/>
                <a:cs typeface="Tahoma"/>
              </a:rPr>
              <a:t>top 2% of IQs </a:t>
            </a:r>
            <a:r>
              <a:rPr dirty="0" sz="1600" spc="-265">
                <a:latin typeface="Tahoma"/>
                <a:cs typeface="Tahoma"/>
              </a:rPr>
              <a:t>in</a:t>
            </a:r>
            <a:r>
              <a:rPr dirty="0" baseline="22222" sz="1500" spc="-397">
                <a:latin typeface="Tahoma"/>
                <a:cs typeface="Tahoma"/>
              </a:rPr>
              <a:t>“s</a:t>
            </a:r>
            <a:r>
              <a:rPr dirty="0" sz="1600" spc="-265">
                <a:latin typeface="Tahoma"/>
                <a:cs typeface="Tahoma"/>
              </a:rPr>
              <a:t>y</a:t>
            </a:r>
            <a:r>
              <a:rPr dirty="0" baseline="22222" sz="1500" spc="-397">
                <a:latin typeface="Tahoma"/>
                <a:cs typeface="Tahoma"/>
              </a:rPr>
              <a:t>c</a:t>
            </a:r>
            <a:r>
              <a:rPr dirty="0" sz="1600" spc="-265">
                <a:latin typeface="Tahoma"/>
                <a:cs typeface="Tahoma"/>
              </a:rPr>
              <a:t>o</a:t>
            </a:r>
            <a:r>
              <a:rPr dirty="0" baseline="22222" sz="1500" spc="-397">
                <a:latin typeface="Tahoma"/>
                <a:cs typeface="Tahoma"/>
              </a:rPr>
              <a:t>or</a:t>
            </a:r>
            <a:r>
              <a:rPr dirty="0" sz="1600" spc="-265">
                <a:latin typeface="Tahoma"/>
                <a:cs typeface="Tahoma"/>
              </a:rPr>
              <a:t>u</a:t>
            </a:r>
            <a:r>
              <a:rPr dirty="0" baseline="22222" sz="1500" spc="-397">
                <a:latin typeface="Tahoma"/>
                <a:cs typeface="Tahoma"/>
              </a:rPr>
              <a:t>e=</a:t>
            </a:r>
            <a:r>
              <a:rPr dirty="0" sz="1600" spc="-265">
                <a:latin typeface="Tahoma"/>
                <a:cs typeface="Tahoma"/>
              </a:rPr>
              <a:t>r</a:t>
            </a:r>
            <a:r>
              <a:rPr dirty="0" baseline="22222" sz="1500" spc="-397">
                <a:latin typeface="Tahoma"/>
                <a:cs typeface="Tahoma"/>
              </a:rPr>
              <a:t>13</a:t>
            </a:r>
            <a:r>
              <a:rPr dirty="0" sz="1600" spc="-265">
                <a:latin typeface="Tahoma"/>
                <a:cs typeface="Tahoma"/>
              </a:rPr>
              <a:t>C</a:t>
            </a:r>
            <a:r>
              <a:rPr dirty="0" baseline="22222" sz="1500" spc="-397">
                <a:latin typeface="Tahoma"/>
                <a:cs typeface="Tahoma"/>
              </a:rPr>
              <a:t>0</a:t>
            </a:r>
            <a:r>
              <a:rPr dirty="0" sz="1600" spc="-265">
                <a:latin typeface="Tahoma"/>
                <a:cs typeface="Tahoma"/>
              </a:rPr>
              <a:t>h</a:t>
            </a:r>
            <a:r>
              <a:rPr dirty="0" baseline="22222" sz="1500" spc="-397">
                <a:latin typeface="Tahoma"/>
                <a:cs typeface="Tahoma"/>
              </a:rPr>
              <a:t>” </a:t>
            </a:r>
            <a:r>
              <a:rPr dirty="0" baseline="22222" sz="1500" spc="-322">
                <a:latin typeface="Tahoma"/>
                <a:cs typeface="Tahoma"/>
              </a:rPr>
              <a:t>i</a:t>
            </a:r>
            <a:r>
              <a:rPr dirty="0" sz="1600" spc="-215">
                <a:latin typeface="Tahoma"/>
                <a:cs typeface="Tahoma"/>
              </a:rPr>
              <a:t>r</a:t>
            </a:r>
            <a:r>
              <a:rPr dirty="0" baseline="22222" sz="1500" spc="-322">
                <a:latin typeface="Tahoma"/>
                <a:cs typeface="Tahoma"/>
              </a:rPr>
              <a:t>s,</a:t>
            </a:r>
            <a:r>
              <a:rPr dirty="0" sz="1600" spc="-215">
                <a:latin typeface="Tahoma"/>
                <a:cs typeface="Tahoma"/>
              </a:rPr>
              <a:t>is</a:t>
            </a:r>
            <a:r>
              <a:rPr dirty="0" baseline="22222" sz="1500" spc="-322">
                <a:latin typeface="Tahoma"/>
                <a:cs typeface="Tahoma"/>
              </a:rPr>
              <a:t>o</a:t>
            </a:r>
            <a:r>
              <a:rPr dirty="0" sz="1600" spc="-215">
                <a:latin typeface="Tahoma"/>
                <a:cs typeface="Tahoma"/>
              </a:rPr>
              <a:t>t</a:t>
            </a:r>
            <a:r>
              <a:rPr dirty="0" baseline="22222" sz="1500" spc="-322">
                <a:latin typeface="Tahoma"/>
                <a:cs typeface="Tahoma"/>
              </a:rPr>
              <a:t>f</a:t>
            </a:r>
            <a:r>
              <a:rPr dirty="0" baseline="22222" sz="1500" spc="-262">
                <a:latin typeface="Tahoma"/>
                <a:cs typeface="Tahoma"/>
              </a:rPr>
              <a:t> </a:t>
            </a:r>
            <a:r>
              <a:rPr dirty="0" sz="1600" spc="-320">
                <a:latin typeface="Tahoma"/>
                <a:cs typeface="Tahoma"/>
              </a:rPr>
              <a:t>m</a:t>
            </a:r>
            <a:r>
              <a:rPr dirty="0" baseline="22222" sz="1500" spc="-480">
                <a:latin typeface="Tahoma"/>
                <a:cs typeface="Tahoma"/>
              </a:rPr>
              <a:t>cou</a:t>
            </a:r>
            <a:r>
              <a:rPr dirty="0" sz="1600" spc="-320">
                <a:latin typeface="Tahoma"/>
                <a:cs typeface="Tahoma"/>
              </a:rPr>
              <a:t>a</a:t>
            </a:r>
            <a:r>
              <a:rPr dirty="0" baseline="22222" sz="1500" spc="-480">
                <a:latin typeface="Tahoma"/>
                <a:cs typeface="Tahoma"/>
              </a:rPr>
              <a:t>rs</a:t>
            </a:r>
            <a:r>
              <a:rPr dirty="0" sz="1600" spc="-320">
                <a:latin typeface="Tahoma"/>
                <a:cs typeface="Tahoma"/>
              </a:rPr>
              <a:t>s</a:t>
            </a:r>
            <a:r>
              <a:rPr dirty="0" baseline="22222" sz="1500" spc="-480">
                <a:latin typeface="Tahoma"/>
                <a:cs typeface="Tahoma"/>
              </a:rPr>
              <a:t>e,</a:t>
            </a:r>
            <a:r>
              <a:rPr dirty="0" sz="1600" spc="-320">
                <a:latin typeface="Tahoma"/>
                <a:cs typeface="Tahoma"/>
              </a:rPr>
              <a:t>n</a:t>
            </a:r>
            <a:r>
              <a:rPr dirty="0" baseline="22222" sz="1500" spc="-480">
                <a:latin typeface="Tahoma"/>
                <a:cs typeface="Tahoma"/>
              </a:rPr>
              <a:t>13</a:t>
            </a:r>
            <a:r>
              <a:rPr dirty="0" sz="1600" spc="-320">
                <a:latin typeface="Tahoma"/>
                <a:cs typeface="Tahoma"/>
              </a:rPr>
              <a:t>e</a:t>
            </a:r>
            <a:r>
              <a:rPr dirty="0" baseline="22222" sz="1500" spc="-480">
                <a:latin typeface="Tahoma"/>
                <a:cs typeface="Tahoma"/>
              </a:rPr>
              <a:t>0</a:t>
            </a:r>
            <a:r>
              <a:rPr dirty="0" sz="1600" spc="-320">
                <a:latin typeface="Tahoma"/>
                <a:cs typeface="Tahoma"/>
              </a:rPr>
              <a:t>w</a:t>
            </a:r>
            <a:r>
              <a:rPr dirty="0" baseline="22222" sz="1500" spc="-480">
                <a:latin typeface="Tahoma"/>
                <a:cs typeface="Tahoma"/>
              </a:rPr>
              <a:t>.</a:t>
            </a:r>
            <a:r>
              <a:rPr dirty="0" baseline="22222" sz="1500" spc="660">
                <a:latin typeface="Tahoma"/>
                <a:cs typeface="Tahoma"/>
              </a:rPr>
              <a:t> </a:t>
            </a:r>
            <a:r>
              <a:rPr dirty="0" sz="1600">
                <a:latin typeface="Tahoma"/>
                <a:cs typeface="Tahoma"/>
              </a:rPr>
              <a:t>sletter.</a:t>
            </a:r>
            <a:endParaRPr sz="1600">
              <a:latin typeface="Tahoma"/>
              <a:cs typeface="Tahoma"/>
            </a:endParaRPr>
          </a:p>
        </p:txBody>
      </p:sp>
      <p:sp>
        <p:nvSpPr>
          <p:cNvPr id="43" name="object 43"/>
          <p:cNvSpPr/>
          <p:nvPr/>
        </p:nvSpPr>
        <p:spPr>
          <a:xfrm>
            <a:off x="4762500" y="7461504"/>
            <a:ext cx="990600" cy="1179830"/>
          </a:xfrm>
          <a:custGeom>
            <a:avLst/>
            <a:gdLst/>
            <a:ahLst/>
            <a:cxnLst/>
            <a:rect l="l" t="t" r="r" b="b"/>
            <a:pathLst>
              <a:path w="990600" h="1179829">
                <a:moveTo>
                  <a:pt x="990600" y="798576"/>
                </a:moveTo>
                <a:lnTo>
                  <a:pt x="0" y="798576"/>
                </a:lnTo>
                <a:lnTo>
                  <a:pt x="0" y="1179576"/>
                </a:lnTo>
                <a:lnTo>
                  <a:pt x="990600" y="1179576"/>
                </a:lnTo>
                <a:lnTo>
                  <a:pt x="990600" y="798576"/>
                </a:lnTo>
                <a:close/>
              </a:path>
              <a:path w="990600" h="1179829">
                <a:moveTo>
                  <a:pt x="71627" y="0"/>
                </a:moveTo>
                <a:lnTo>
                  <a:pt x="165353" y="798576"/>
                </a:lnTo>
                <a:lnTo>
                  <a:pt x="413003" y="798576"/>
                </a:lnTo>
                <a:lnTo>
                  <a:pt x="71627" y="0"/>
                </a:lnTo>
                <a:close/>
              </a:path>
            </a:pathLst>
          </a:custGeom>
          <a:solidFill>
            <a:srgbClr val="00E4A8"/>
          </a:solidFill>
        </p:spPr>
        <p:txBody>
          <a:bodyPr wrap="square" lIns="0" tIns="0" rIns="0" bIns="0" rtlCol="0"/>
          <a:lstStyle/>
          <a:p/>
        </p:txBody>
      </p:sp>
      <p:sp>
        <p:nvSpPr>
          <p:cNvPr id="44" name="object 44"/>
          <p:cNvSpPr/>
          <p:nvPr/>
        </p:nvSpPr>
        <p:spPr>
          <a:xfrm>
            <a:off x="4762500" y="7461504"/>
            <a:ext cx="990600" cy="1179830"/>
          </a:xfrm>
          <a:custGeom>
            <a:avLst/>
            <a:gdLst/>
            <a:ahLst/>
            <a:cxnLst/>
            <a:rect l="l" t="t" r="r" b="b"/>
            <a:pathLst>
              <a:path w="990600" h="1179829">
                <a:moveTo>
                  <a:pt x="0" y="798576"/>
                </a:moveTo>
                <a:lnTo>
                  <a:pt x="0" y="1179576"/>
                </a:lnTo>
                <a:lnTo>
                  <a:pt x="990600" y="1179576"/>
                </a:lnTo>
                <a:lnTo>
                  <a:pt x="990600" y="798576"/>
                </a:lnTo>
                <a:lnTo>
                  <a:pt x="413003" y="798576"/>
                </a:lnTo>
                <a:lnTo>
                  <a:pt x="71627" y="0"/>
                </a:lnTo>
                <a:lnTo>
                  <a:pt x="165353" y="798576"/>
                </a:lnTo>
                <a:lnTo>
                  <a:pt x="0" y="798576"/>
                </a:lnTo>
                <a:close/>
              </a:path>
            </a:pathLst>
          </a:custGeom>
          <a:ln w="3175">
            <a:solidFill>
              <a:srgbClr val="000000"/>
            </a:solidFill>
          </a:ln>
        </p:spPr>
        <p:txBody>
          <a:bodyPr wrap="square" lIns="0" tIns="0" rIns="0" bIns="0" rtlCol="0"/>
          <a:lstStyle/>
          <a:p/>
        </p:txBody>
      </p:sp>
      <p:sp>
        <p:nvSpPr>
          <p:cNvPr id="45" name="object 45"/>
          <p:cNvSpPr txBox="1"/>
          <p:nvPr/>
        </p:nvSpPr>
        <p:spPr>
          <a:xfrm>
            <a:off x="4363716" y="7468958"/>
            <a:ext cx="1592580" cy="1146810"/>
          </a:xfrm>
          <a:prstGeom prst="rect">
            <a:avLst/>
          </a:prstGeom>
        </p:spPr>
        <p:txBody>
          <a:bodyPr wrap="square" lIns="0" tIns="12065" rIns="0" bIns="0" rtlCol="0" vert="horz">
            <a:spAutoFit/>
          </a:bodyPr>
          <a:lstStyle/>
          <a:p>
            <a:pPr marL="25400" marR="30480">
              <a:lnSpc>
                <a:spcPct val="150300"/>
              </a:lnSpc>
              <a:spcBef>
                <a:spcPts val="95"/>
              </a:spcBef>
            </a:pPr>
            <a:r>
              <a:rPr dirty="0" sz="1000" spc="-5">
                <a:latin typeface="Tahoma"/>
                <a:cs typeface="Tahoma"/>
              </a:rPr>
              <a:t>P(X&lt;130|</a:t>
            </a:r>
            <a:r>
              <a:rPr dirty="0" sz="1000" spc="-5">
                <a:latin typeface="Symbol"/>
                <a:cs typeface="Symbol"/>
              </a:rPr>
              <a:t></a:t>
            </a:r>
            <a:r>
              <a:rPr dirty="0" sz="1000" spc="-5">
                <a:latin typeface="Tahoma"/>
                <a:cs typeface="Tahoma"/>
              </a:rPr>
              <a:t>=100,</a:t>
            </a:r>
            <a:r>
              <a:rPr dirty="0" sz="1000" spc="-5">
                <a:latin typeface="Symbol"/>
                <a:cs typeface="Symbol"/>
              </a:rPr>
              <a:t></a:t>
            </a:r>
            <a:r>
              <a:rPr dirty="0" baseline="25641" sz="975" spc="-7">
                <a:latin typeface="Tahoma"/>
                <a:cs typeface="Tahoma"/>
              </a:rPr>
              <a:t>2</a:t>
            </a:r>
            <a:r>
              <a:rPr dirty="0" sz="1000" spc="-5">
                <a:latin typeface="Tahoma"/>
                <a:cs typeface="Tahoma"/>
              </a:rPr>
              <a:t>=15</a:t>
            </a:r>
            <a:r>
              <a:rPr dirty="0" baseline="25641" sz="975" spc="-7">
                <a:latin typeface="Tahoma"/>
                <a:cs typeface="Tahoma"/>
              </a:rPr>
              <a:t>2</a:t>
            </a:r>
            <a:r>
              <a:rPr dirty="0" sz="1000" spc="-5">
                <a:latin typeface="Tahoma"/>
                <a:cs typeface="Tahoma"/>
              </a:rPr>
              <a:t>)</a:t>
            </a:r>
            <a:r>
              <a:rPr dirty="0" sz="1000" spc="-55">
                <a:latin typeface="Tahoma"/>
                <a:cs typeface="Tahoma"/>
              </a:rPr>
              <a:t> </a:t>
            </a:r>
            <a:r>
              <a:rPr dirty="0" sz="1000">
                <a:latin typeface="Tahoma"/>
                <a:cs typeface="Tahoma"/>
              </a:rPr>
              <a:t>=  </a:t>
            </a:r>
            <a:r>
              <a:rPr dirty="0" sz="1000" spc="-5">
                <a:latin typeface="Tahoma"/>
                <a:cs typeface="Tahoma"/>
              </a:rPr>
              <a:t>P(X&lt;2| </a:t>
            </a:r>
            <a:r>
              <a:rPr dirty="0" sz="1000" spc="-5">
                <a:latin typeface="Symbol"/>
                <a:cs typeface="Symbol"/>
              </a:rPr>
              <a:t></a:t>
            </a:r>
            <a:r>
              <a:rPr dirty="0" sz="1000" spc="-5">
                <a:latin typeface="Tahoma"/>
                <a:cs typeface="Tahoma"/>
              </a:rPr>
              <a:t>=0,</a:t>
            </a:r>
            <a:r>
              <a:rPr dirty="0" sz="1000" spc="-5">
                <a:latin typeface="Symbol"/>
                <a:cs typeface="Symbol"/>
              </a:rPr>
              <a:t></a:t>
            </a:r>
            <a:r>
              <a:rPr dirty="0" baseline="25641" sz="975" spc="-7">
                <a:latin typeface="Tahoma"/>
                <a:cs typeface="Tahoma"/>
              </a:rPr>
              <a:t>2</a:t>
            </a:r>
            <a:r>
              <a:rPr dirty="0" sz="1000" spc="-5">
                <a:latin typeface="Tahoma"/>
                <a:cs typeface="Tahoma"/>
              </a:rPr>
              <a:t>=1) </a:t>
            </a:r>
            <a:r>
              <a:rPr dirty="0" sz="1000">
                <a:latin typeface="Tahoma"/>
                <a:cs typeface="Tahoma"/>
              </a:rPr>
              <a:t>=  </a:t>
            </a:r>
            <a:r>
              <a:rPr dirty="0" sz="1000" spc="-5">
                <a:latin typeface="Tahoma"/>
                <a:cs typeface="Tahoma"/>
              </a:rPr>
              <a:t>erf(2) </a:t>
            </a:r>
            <a:r>
              <a:rPr dirty="0" sz="1000">
                <a:latin typeface="Tahoma"/>
                <a:cs typeface="Tahoma"/>
              </a:rPr>
              <a:t>=</a:t>
            </a:r>
            <a:r>
              <a:rPr dirty="0" sz="1000" spc="-20">
                <a:latin typeface="Tahoma"/>
                <a:cs typeface="Tahoma"/>
              </a:rPr>
              <a:t> </a:t>
            </a:r>
            <a:r>
              <a:rPr dirty="0" sz="1000" spc="-5">
                <a:latin typeface="Tahoma"/>
                <a:cs typeface="Tahoma"/>
              </a:rPr>
              <a:t>0.977</a:t>
            </a:r>
            <a:endParaRPr sz="1000">
              <a:latin typeface="Tahoma"/>
              <a:cs typeface="Tahoma"/>
            </a:endParaRPr>
          </a:p>
          <a:p>
            <a:pPr marL="470534" marR="269240" indent="65405">
              <a:lnSpc>
                <a:spcPct val="100000"/>
              </a:lnSpc>
              <a:spcBef>
                <a:spcPts val="1019"/>
              </a:spcBef>
            </a:pPr>
            <a:r>
              <a:rPr dirty="0" sz="1000">
                <a:latin typeface="Tahoma"/>
                <a:cs typeface="Tahoma"/>
              </a:rPr>
              <a:t>Can we </a:t>
            </a:r>
            <a:r>
              <a:rPr dirty="0" sz="1000" spc="-5">
                <a:latin typeface="Tahoma"/>
                <a:cs typeface="Tahoma"/>
              </a:rPr>
              <a:t>trust  this</a:t>
            </a:r>
            <a:r>
              <a:rPr dirty="0" sz="1000" spc="-80">
                <a:latin typeface="Tahoma"/>
                <a:cs typeface="Tahoma"/>
              </a:rPr>
              <a:t> </a:t>
            </a:r>
            <a:r>
              <a:rPr dirty="0" sz="1000" spc="-5">
                <a:latin typeface="Tahoma"/>
                <a:cs typeface="Tahoma"/>
              </a:rPr>
              <a:t>reasoning?</a:t>
            </a:r>
            <a:endParaRPr sz="1000">
              <a:latin typeface="Tahoma"/>
              <a:cs typeface="Tahoma"/>
            </a:endParaRPr>
          </a:p>
        </p:txBody>
      </p:sp>
      <p:sp>
        <p:nvSpPr>
          <p:cNvPr id="46" name="object 46"/>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47" name="object 47"/>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10</a:t>
            </a:fld>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22297" y="4549394"/>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3" name="object 3"/>
          <p:cNvSpPr txBox="1"/>
          <p:nvPr/>
        </p:nvSpPr>
        <p:spPr>
          <a:xfrm>
            <a:off x="5926835" y="4549394"/>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55</a:t>
            </a:r>
            <a:endParaRPr sz="450">
              <a:latin typeface="Tahoma"/>
              <a:cs typeface="Tahoma"/>
            </a:endParaRPr>
          </a:p>
        </p:txBody>
      </p:sp>
      <p:sp>
        <p:nvSpPr>
          <p:cNvPr id="4" name="object 4"/>
          <p:cNvSpPr txBox="1">
            <a:spLocks noGrp="1"/>
          </p:cNvSpPr>
          <p:nvPr>
            <p:ph type="title"/>
          </p:nvPr>
        </p:nvSpPr>
        <p:spPr>
          <a:xfrm>
            <a:off x="2387600" y="1500630"/>
            <a:ext cx="2921635" cy="361315"/>
          </a:xfrm>
          <a:prstGeom prst="rect"/>
        </p:spPr>
        <p:txBody>
          <a:bodyPr wrap="square" lIns="0" tIns="12700" rIns="0" bIns="0" rtlCol="0" vert="horz">
            <a:spAutoFit/>
          </a:bodyPr>
          <a:lstStyle/>
          <a:p>
            <a:pPr marL="12700">
              <a:lnSpc>
                <a:spcPct val="100000"/>
              </a:lnSpc>
              <a:spcBef>
                <a:spcPts val="100"/>
              </a:spcBef>
            </a:pPr>
            <a:r>
              <a:rPr dirty="0" spc="-5"/>
              <a:t>Maximum Likelihood</a:t>
            </a:r>
            <a:r>
              <a:rPr dirty="0" spc="-70"/>
              <a:t> </a:t>
            </a:r>
            <a:r>
              <a:rPr dirty="0" spc="-5"/>
              <a:t>IQ</a:t>
            </a:r>
          </a:p>
        </p:txBody>
      </p:sp>
      <p:sp>
        <p:nvSpPr>
          <p:cNvPr id="5" name="object 5"/>
          <p:cNvSpPr txBox="1"/>
          <p:nvPr/>
        </p:nvSpPr>
        <p:spPr>
          <a:xfrm>
            <a:off x="1734812" y="1876747"/>
            <a:ext cx="4190365" cy="2361565"/>
          </a:xfrm>
          <a:prstGeom prst="rect">
            <a:avLst/>
          </a:prstGeom>
        </p:spPr>
        <p:txBody>
          <a:bodyPr wrap="square" lIns="0" tIns="55880" rIns="0" bIns="0" rtlCol="0" vert="horz">
            <a:spAutoFit/>
          </a:bodyPr>
          <a:lstStyle/>
          <a:p>
            <a:pPr marL="196850" indent="-172085">
              <a:lnSpc>
                <a:spcPct val="100000"/>
              </a:lnSpc>
              <a:spcBef>
                <a:spcPts val="440"/>
              </a:spcBef>
              <a:buChar char="•"/>
              <a:tabLst>
                <a:tab pos="197485" algn="l"/>
              </a:tabLst>
            </a:pPr>
            <a:r>
              <a:rPr dirty="0" sz="1400" spc="-5">
                <a:latin typeface="Tahoma"/>
                <a:cs typeface="Tahoma"/>
              </a:rPr>
              <a:t>IQ~N(100,15</a:t>
            </a:r>
            <a:r>
              <a:rPr dirty="0" baseline="23391" sz="1425" spc="-7">
                <a:latin typeface="Tahoma"/>
                <a:cs typeface="Tahoma"/>
              </a:rPr>
              <a:t>2</a:t>
            </a:r>
            <a:r>
              <a:rPr dirty="0" sz="1400" spc="-5">
                <a:latin typeface="Tahoma"/>
                <a:cs typeface="Tahoma"/>
              </a:rPr>
              <a:t>)</a:t>
            </a:r>
            <a:endParaRPr sz="1400">
              <a:latin typeface="Tahoma"/>
              <a:cs typeface="Tahoma"/>
            </a:endParaRPr>
          </a:p>
          <a:p>
            <a:pPr marL="196850" indent="-172085">
              <a:lnSpc>
                <a:spcPct val="100000"/>
              </a:lnSpc>
              <a:spcBef>
                <a:spcPts val="345"/>
              </a:spcBef>
              <a:buChar char="•"/>
              <a:tabLst>
                <a:tab pos="197485" algn="l"/>
              </a:tabLst>
            </a:pPr>
            <a:r>
              <a:rPr dirty="0" sz="1400" spc="-5">
                <a:latin typeface="Tahoma"/>
                <a:cs typeface="Tahoma"/>
              </a:rPr>
              <a:t>S|IQ ~ N(IQ,</a:t>
            </a:r>
            <a:r>
              <a:rPr dirty="0" sz="1400" spc="5">
                <a:latin typeface="Tahoma"/>
                <a:cs typeface="Tahoma"/>
              </a:rPr>
              <a:t> </a:t>
            </a:r>
            <a:r>
              <a:rPr dirty="0" sz="1400" spc="-5">
                <a:latin typeface="Tahoma"/>
                <a:cs typeface="Tahoma"/>
              </a:rPr>
              <a:t>10</a:t>
            </a:r>
            <a:r>
              <a:rPr dirty="0" baseline="23391" sz="1425" spc="-7">
                <a:latin typeface="Tahoma"/>
                <a:cs typeface="Tahoma"/>
              </a:rPr>
              <a:t>2</a:t>
            </a:r>
            <a:r>
              <a:rPr dirty="0" sz="1400" spc="-5">
                <a:latin typeface="Tahoma"/>
                <a:cs typeface="Tahoma"/>
              </a:rPr>
              <a:t>)</a:t>
            </a:r>
            <a:endParaRPr sz="1400">
              <a:latin typeface="Tahoma"/>
              <a:cs typeface="Tahoma"/>
            </a:endParaRPr>
          </a:p>
          <a:p>
            <a:pPr marL="196850" indent="-172085">
              <a:lnSpc>
                <a:spcPct val="100000"/>
              </a:lnSpc>
              <a:spcBef>
                <a:spcPts val="335"/>
              </a:spcBef>
              <a:buChar char="•"/>
              <a:tabLst>
                <a:tab pos="197485" algn="l"/>
              </a:tabLst>
            </a:pPr>
            <a:r>
              <a:rPr dirty="0" sz="1400" spc="-5">
                <a:latin typeface="Tahoma"/>
                <a:cs typeface="Tahoma"/>
              </a:rPr>
              <a:t>S=130</a:t>
            </a:r>
            <a:endParaRPr sz="1400">
              <a:latin typeface="Tahoma"/>
              <a:cs typeface="Tahoma"/>
            </a:endParaRPr>
          </a:p>
          <a:p>
            <a:pPr marL="773430">
              <a:lnSpc>
                <a:spcPct val="100000"/>
              </a:lnSpc>
              <a:spcBef>
                <a:spcPts val="1430"/>
              </a:spcBef>
            </a:pPr>
            <a:r>
              <a:rPr dirty="0" sz="1200" spc="5" i="1">
                <a:latin typeface="Times New Roman"/>
                <a:cs typeface="Times New Roman"/>
              </a:rPr>
              <a:t>IQ </a:t>
            </a:r>
            <a:r>
              <a:rPr dirty="0" baseline="43650" sz="1050" i="1">
                <a:latin typeface="Times New Roman"/>
                <a:cs typeface="Times New Roman"/>
              </a:rPr>
              <a:t>mle </a:t>
            </a:r>
            <a:r>
              <a:rPr dirty="0" sz="1200" spc="10">
                <a:latin typeface="Symbol"/>
                <a:cs typeface="Symbol"/>
              </a:rPr>
              <a:t></a:t>
            </a:r>
            <a:r>
              <a:rPr dirty="0" sz="1200" spc="10">
                <a:latin typeface="Times New Roman"/>
                <a:cs typeface="Times New Roman"/>
              </a:rPr>
              <a:t> </a:t>
            </a:r>
            <a:r>
              <a:rPr dirty="0" sz="1200" spc="5">
                <a:latin typeface="Times New Roman"/>
                <a:cs typeface="Times New Roman"/>
              </a:rPr>
              <a:t>arg </a:t>
            </a:r>
            <a:r>
              <a:rPr dirty="0" sz="1200" spc="10">
                <a:latin typeface="Times New Roman"/>
                <a:cs typeface="Times New Roman"/>
              </a:rPr>
              <a:t>max </a:t>
            </a:r>
            <a:r>
              <a:rPr dirty="0" sz="1200" spc="50" i="1">
                <a:latin typeface="Times New Roman"/>
                <a:cs typeface="Times New Roman"/>
              </a:rPr>
              <a:t>p</a:t>
            </a:r>
            <a:r>
              <a:rPr dirty="0" sz="1200" spc="50">
                <a:latin typeface="Times New Roman"/>
                <a:cs typeface="Times New Roman"/>
              </a:rPr>
              <a:t>(</a:t>
            </a:r>
            <a:r>
              <a:rPr dirty="0" sz="1200" spc="50" i="1">
                <a:latin typeface="Times New Roman"/>
                <a:cs typeface="Times New Roman"/>
              </a:rPr>
              <a:t>s </a:t>
            </a:r>
            <a:r>
              <a:rPr dirty="0" sz="1200" spc="10">
                <a:latin typeface="Symbol"/>
                <a:cs typeface="Symbol"/>
              </a:rPr>
              <a:t></a:t>
            </a:r>
            <a:r>
              <a:rPr dirty="0" sz="1200" spc="10">
                <a:latin typeface="Times New Roman"/>
                <a:cs typeface="Times New Roman"/>
              </a:rPr>
              <a:t> </a:t>
            </a:r>
            <a:r>
              <a:rPr dirty="0" sz="1200" spc="5">
                <a:latin typeface="Times New Roman"/>
                <a:cs typeface="Times New Roman"/>
              </a:rPr>
              <a:t>130 </a:t>
            </a:r>
            <a:r>
              <a:rPr dirty="0" sz="1200">
                <a:latin typeface="Times New Roman"/>
                <a:cs typeface="Times New Roman"/>
              </a:rPr>
              <a:t>|</a:t>
            </a:r>
            <a:r>
              <a:rPr dirty="0" sz="1200" spc="-200">
                <a:latin typeface="Times New Roman"/>
                <a:cs typeface="Times New Roman"/>
              </a:rPr>
              <a:t> </a:t>
            </a:r>
            <a:r>
              <a:rPr dirty="0" sz="1200" spc="35" i="1">
                <a:latin typeface="Times New Roman"/>
                <a:cs typeface="Times New Roman"/>
              </a:rPr>
              <a:t>iq</a:t>
            </a:r>
            <a:r>
              <a:rPr dirty="0" sz="1200" spc="35">
                <a:latin typeface="Times New Roman"/>
                <a:cs typeface="Times New Roman"/>
              </a:rPr>
              <a:t>)</a:t>
            </a:r>
            <a:endParaRPr sz="1200">
              <a:latin typeface="Times New Roman"/>
              <a:cs typeface="Times New Roman"/>
            </a:endParaRPr>
          </a:p>
          <a:p>
            <a:pPr algn="ctr" marR="1134745">
              <a:lnSpc>
                <a:spcPct val="100000"/>
              </a:lnSpc>
              <a:spcBef>
                <a:spcPts val="35"/>
              </a:spcBef>
            </a:pPr>
            <a:r>
              <a:rPr dirty="0" sz="700" i="1">
                <a:latin typeface="Times New Roman"/>
                <a:cs typeface="Times New Roman"/>
              </a:rPr>
              <a:t>iq</a:t>
            </a:r>
            <a:endParaRPr sz="700">
              <a:latin typeface="Times New Roman"/>
              <a:cs typeface="Times New Roman"/>
            </a:endParaRPr>
          </a:p>
          <a:p>
            <a:pPr marL="196850" marR="17780" indent="-171450">
              <a:lnSpc>
                <a:spcPct val="100000"/>
              </a:lnSpc>
              <a:spcBef>
                <a:spcPts val="635"/>
              </a:spcBef>
              <a:buChar char="•"/>
              <a:tabLst>
                <a:tab pos="197485" algn="l"/>
              </a:tabLst>
            </a:pPr>
            <a:r>
              <a:rPr dirty="0" sz="1400" spc="-5">
                <a:latin typeface="Tahoma"/>
                <a:cs typeface="Tahoma"/>
              </a:rPr>
              <a:t>The MLE is the value of the hidden parameter that  makes the observed data most</a:t>
            </a:r>
            <a:r>
              <a:rPr dirty="0" sz="1400" spc="20">
                <a:latin typeface="Tahoma"/>
                <a:cs typeface="Tahoma"/>
              </a:rPr>
              <a:t> </a:t>
            </a:r>
            <a:r>
              <a:rPr dirty="0" sz="1400" spc="-5">
                <a:latin typeface="Tahoma"/>
                <a:cs typeface="Tahoma"/>
              </a:rPr>
              <a:t>likely</a:t>
            </a:r>
            <a:endParaRPr sz="1400">
              <a:latin typeface="Tahoma"/>
              <a:cs typeface="Tahoma"/>
            </a:endParaRPr>
          </a:p>
          <a:p>
            <a:pPr marL="196850" indent="-172085">
              <a:lnSpc>
                <a:spcPct val="100000"/>
              </a:lnSpc>
              <a:spcBef>
                <a:spcPts val="335"/>
              </a:spcBef>
              <a:buChar char="•"/>
              <a:tabLst>
                <a:tab pos="197485" algn="l"/>
              </a:tabLst>
            </a:pPr>
            <a:r>
              <a:rPr dirty="0" sz="1400" spc="-5">
                <a:latin typeface="Tahoma"/>
                <a:cs typeface="Tahoma"/>
              </a:rPr>
              <a:t>In this</a:t>
            </a:r>
            <a:r>
              <a:rPr dirty="0" sz="1400">
                <a:latin typeface="Tahoma"/>
                <a:cs typeface="Tahoma"/>
              </a:rPr>
              <a:t> </a:t>
            </a:r>
            <a:r>
              <a:rPr dirty="0" sz="1400" spc="-5">
                <a:latin typeface="Tahoma"/>
                <a:cs typeface="Tahoma"/>
              </a:rPr>
              <a:t>case</a:t>
            </a:r>
            <a:endParaRPr sz="1400">
              <a:latin typeface="Tahoma"/>
              <a:cs typeface="Tahoma"/>
            </a:endParaRPr>
          </a:p>
          <a:p>
            <a:pPr marL="1299210">
              <a:lnSpc>
                <a:spcPct val="100000"/>
              </a:lnSpc>
              <a:spcBef>
                <a:spcPts val="1130"/>
              </a:spcBef>
            </a:pPr>
            <a:r>
              <a:rPr dirty="0" sz="1200" spc="10" i="1">
                <a:latin typeface="Times New Roman"/>
                <a:cs typeface="Times New Roman"/>
              </a:rPr>
              <a:t>IQ </a:t>
            </a:r>
            <a:r>
              <a:rPr dirty="0" baseline="43650" sz="1050" i="1">
                <a:latin typeface="Times New Roman"/>
                <a:cs typeface="Times New Roman"/>
              </a:rPr>
              <a:t>mle </a:t>
            </a:r>
            <a:r>
              <a:rPr dirty="0" sz="1200" spc="10">
                <a:latin typeface="Symbol"/>
                <a:cs typeface="Symbol"/>
              </a:rPr>
              <a:t></a:t>
            </a:r>
            <a:r>
              <a:rPr dirty="0" sz="1200" spc="-165">
                <a:latin typeface="Times New Roman"/>
                <a:cs typeface="Times New Roman"/>
              </a:rPr>
              <a:t> </a:t>
            </a:r>
            <a:r>
              <a:rPr dirty="0" sz="1200" spc="10">
                <a:latin typeface="Times New Roman"/>
                <a:cs typeface="Times New Roman"/>
              </a:rPr>
              <a:t>130</a:t>
            </a:r>
            <a:endParaRPr sz="1200">
              <a:latin typeface="Times New Roman"/>
              <a:cs typeface="Times New Roman"/>
            </a:endParaRPr>
          </a:p>
        </p:txBody>
      </p:sp>
      <p:sp>
        <p:nvSpPr>
          <p:cNvPr id="6" name="object 6"/>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7" name="object 7"/>
          <p:cNvSpPr txBox="1"/>
          <p:nvPr/>
        </p:nvSpPr>
        <p:spPr>
          <a:xfrm>
            <a:off x="1622297" y="8726678"/>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8" name="object 8"/>
          <p:cNvSpPr txBox="1"/>
          <p:nvPr/>
        </p:nvSpPr>
        <p:spPr>
          <a:xfrm>
            <a:off x="5926835" y="8726678"/>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56</a:t>
            </a:r>
            <a:endParaRPr sz="450">
              <a:latin typeface="Tahoma"/>
              <a:cs typeface="Tahoma"/>
            </a:endParaRPr>
          </a:p>
        </p:txBody>
      </p:sp>
      <p:sp>
        <p:nvSpPr>
          <p:cNvPr id="9" name="object 9"/>
          <p:cNvSpPr txBox="1"/>
          <p:nvPr/>
        </p:nvSpPr>
        <p:spPr>
          <a:xfrm>
            <a:off x="1734812" y="5545172"/>
            <a:ext cx="4203065" cy="2543175"/>
          </a:xfrm>
          <a:prstGeom prst="rect">
            <a:avLst/>
          </a:prstGeom>
        </p:spPr>
        <p:txBody>
          <a:bodyPr wrap="square" lIns="0" tIns="145415" rIns="0" bIns="0" rtlCol="0" vert="horz">
            <a:spAutoFit/>
          </a:bodyPr>
          <a:lstStyle/>
          <a:p>
            <a:pPr algn="ctr" marL="21590">
              <a:lnSpc>
                <a:spcPct val="100000"/>
              </a:lnSpc>
              <a:spcBef>
                <a:spcPts val="1145"/>
              </a:spcBef>
            </a:pPr>
            <a:r>
              <a:rPr dirty="0" sz="2200" spc="-5">
                <a:solidFill>
                  <a:srgbClr val="006500"/>
                </a:solidFill>
                <a:latin typeface="Tahoma"/>
                <a:cs typeface="Tahoma"/>
              </a:rPr>
              <a:t>BUT….</a:t>
            </a:r>
            <a:endParaRPr sz="2200">
              <a:latin typeface="Tahoma"/>
              <a:cs typeface="Tahoma"/>
            </a:endParaRPr>
          </a:p>
          <a:p>
            <a:pPr marL="196850" indent="-172085">
              <a:lnSpc>
                <a:spcPct val="100000"/>
              </a:lnSpc>
              <a:spcBef>
                <a:spcPts val="665"/>
              </a:spcBef>
              <a:buChar char="•"/>
              <a:tabLst>
                <a:tab pos="197485" algn="l"/>
              </a:tabLst>
            </a:pPr>
            <a:r>
              <a:rPr dirty="0" sz="1400" spc="-5">
                <a:latin typeface="Tahoma"/>
                <a:cs typeface="Tahoma"/>
              </a:rPr>
              <a:t>IQ~N(100,15</a:t>
            </a:r>
            <a:r>
              <a:rPr dirty="0" baseline="23391" sz="1425" spc="-7">
                <a:latin typeface="Tahoma"/>
                <a:cs typeface="Tahoma"/>
              </a:rPr>
              <a:t>2</a:t>
            </a:r>
            <a:r>
              <a:rPr dirty="0" sz="1400" spc="-5">
                <a:latin typeface="Tahoma"/>
                <a:cs typeface="Tahoma"/>
              </a:rPr>
              <a:t>)</a:t>
            </a:r>
            <a:endParaRPr sz="1400">
              <a:latin typeface="Tahoma"/>
              <a:cs typeface="Tahoma"/>
            </a:endParaRPr>
          </a:p>
          <a:p>
            <a:pPr marL="196850" indent="-172085">
              <a:lnSpc>
                <a:spcPct val="100000"/>
              </a:lnSpc>
              <a:spcBef>
                <a:spcPts val="340"/>
              </a:spcBef>
              <a:buChar char="•"/>
              <a:tabLst>
                <a:tab pos="197485" algn="l"/>
              </a:tabLst>
            </a:pPr>
            <a:r>
              <a:rPr dirty="0" sz="1400" spc="-5">
                <a:latin typeface="Tahoma"/>
                <a:cs typeface="Tahoma"/>
              </a:rPr>
              <a:t>S|IQ ~ N(IQ,</a:t>
            </a:r>
            <a:r>
              <a:rPr dirty="0" sz="1400" spc="5">
                <a:latin typeface="Tahoma"/>
                <a:cs typeface="Tahoma"/>
              </a:rPr>
              <a:t> </a:t>
            </a:r>
            <a:r>
              <a:rPr dirty="0" sz="1400" spc="-5">
                <a:latin typeface="Tahoma"/>
                <a:cs typeface="Tahoma"/>
              </a:rPr>
              <a:t>10</a:t>
            </a:r>
            <a:r>
              <a:rPr dirty="0" baseline="23391" sz="1425" spc="-7">
                <a:latin typeface="Tahoma"/>
                <a:cs typeface="Tahoma"/>
              </a:rPr>
              <a:t>2</a:t>
            </a:r>
            <a:r>
              <a:rPr dirty="0" sz="1400" spc="-5">
                <a:latin typeface="Tahoma"/>
                <a:cs typeface="Tahoma"/>
              </a:rPr>
              <a:t>)</a:t>
            </a:r>
            <a:endParaRPr sz="1400">
              <a:latin typeface="Tahoma"/>
              <a:cs typeface="Tahoma"/>
            </a:endParaRPr>
          </a:p>
          <a:p>
            <a:pPr marL="196850" indent="-172085">
              <a:lnSpc>
                <a:spcPct val="100000"/>
              </a:lnSpc>
              <a:spcBef>
                <a:spcPts val="335"/>
              </a:spcBef>
              <a:buChar char="•"/>
              <a:tabLst>
                <a:tab pos="197485" algn="l"/>
              </a:tabLst>
            </a:pPr>
            <a:r>
              <a:rPr dirty="0" sz="1400" spc="-5">
                <a:latin typeface="Tahoma"/>
                <a:cs typeface="Tahoma"/>
              </a:rPr>
              <a:t>S=130</a:t>
            </a:r>
            <a:endParaRPr sz="1400">
              <a:latin typeface="Tahoma"/>
              <a:cs typeface="Tahoma"/>
            </a:endParaRPr>
          </a:p>
          <a:p>
            <a:pPr marL="773430">
              <a:lnSpc>
                <a:spcPct val="100000"/>
              </a:lnSpc>
              <a:spcBef>
                <a:spcPts val="1430"/>
              </a:spcBef>
            </a:pPr>
            <a:r>
              <a:rPr dirty="0" sz="1200" spc="10" i="1">
                <a:latin typeface="Times New Roman"/>
                <a:cs typeface="Times New Roman"/>
              </a:rPr>
              <a:t>IQ </a:t>
            </a:r>
            <a:r>
              <a:rPr dirty="0" baseline="43650" sz="1050" i="1">
                <a:latin typeface="Times New Roman"/>
                <a:cs typeface="Times New Roman"/>
              </a:rPr>
              <a:t>mle </a:t>
            </a:r>
            <a:r>
              <a:rPr dirty="0" sz="1200" spc="10">
                <a:latin typeface="Symbol"/>
                <a:cs typeface="Symbol"/>
              </a:rPr>
              <a:t></a:t>
            </a:r>
            <a:r>
              <a:rPr dirty="0" sz="1200" spc="10">
                <a:latin typeface="Times New Roman"/>
                <a:cs typeface="Times New Roman"/>
              </a:rPr>
              <a:t> </a:t>
            </a:r>
            <a:r>
              <a:rPr dirty="0" sz="1200" spc="5">
                <a:latin typeface="Times New Roman"/>
                <a:cs typeface="Times New Roman"/>
              </a:rPr>
              <a:t>arg </a:t>
            </a:r>
            <a:r>
              <a:rPr dirty="0" sz="1200" spc="10">
                <a:latin typeface="Times New Roman"/>
                <a:cs typeface="Times New Roman"/>
              </a:rPr>
              <a:t>max </a:t>
            </a:r>
            <a:r>
              <a:rPr dirty="0" sz="1200" spc="50" i="1">
                <a:latin typeface="Times New Roman"/>
                <a:cs typeface="Times New Roman"/>
              </a:rPr>
              <a:t>p</a:t>
            </a:r>
            <a:r>
              <a:rPr dirty="0" sz="1200" spc="50">
                <a:latin typeface="Times New Roman"/>
                <a:cs typeface="Times New Roman"/>
              </a:rPr>
              <a:t>(</a:t>
            </a:r>
            <a:r>
              <a:rPr dirty="0" sz="1200" spc="50" i="1">
                <a:latin typeface="Times New Roman"/>
                <a:cs typeface="Times New Roman"/>
              </a:rPr>
              <a:t>s </a:t>
            </a:r>
            <a:r>
              <a:rPr dirty="0" sz="1200" spc="10">
                <a:latin typeface="Symbol"/>
                <a:cs typeface="Symbol"/>
              </a:rPr>
              <a:t></a:t>
            </a:r>
            <a:r>
              <a:rPr dirty="0" sz="1200" spc="10">
                <a:latin typeface="Times New Roman"/>
                <a:cs typeface="Times New Roman"/>
              </a:rPr>
              <a:t> 130 </a:t>
            </a:r>
            <a:r>
              <a:rPr dirty="0" sz="1200">
                <a:latin typeface="Times New Roman"/>
                <a:cs typeface="Times New Roman"/>
              </a:rPr>
              <a:t>|</a:t>
            </a:r>
            <a:r>
              <a:rPr dirty="0" sz="1200" spc="-220">
                <a:latin typeface="Times New Roman"/>
                <a:cs typeface="Times New Roman"/>
              </a:rPr>
              <a:t> </a:t>
            </a:r>
            <a:r>
              <a:rPr dirty="0" sz="1200" spc="35" i="1">
                <a:latin typeface="Times New Roman"/>
                <a:cs typeface="Times New Roman"/>
              </a:rPr>
              <a:t>iq</a:t>
            </a:r>
            <a:r>
              <a:rPr dirty="0" sz="1200" spc="35">
                <a:latin typeface="Times New Roman"/>
                <a:cs typeface="Times New Roman"/>
              </a:rPr>
              <a:t>)</a:t>
            </a:r>
            <a:endParaRPr sz="1200">
              <a:latin typeface="Times New Roman"/>
              <a:cs typeface="Times New Roman"/>
            </a:endParaRPr>
          </a:p>
          <a:p>
            <a:pPr algn="ctr" marR="1147445">
              <a:lnSpc>
                <a:spcPct val="100000"/>
              </a:lnSpc>
              <a:spcBef>
                <a:spcPts val="40"/>
              </a:spcBef>
            </a:pPr>
            <a:r>
              <a:rPr dirty="0" sz="700" i="1">
                <a:latin typeface="Times New Roman"/>
                <a:cs typeface="Times New Roman"/>
              </a:rPr>
              <a:t>iq</a:t>
            </a:r>
            <a:endParaRPr sz="700">
              <a:latin typeface="Times New Roman"/>
              <a:cs typeface="Times New Roman"/>
            </a:endParaRPr>
          </a:p>
          <a:p>
            <a:pPr marL="196850" marR="30480" indent="-171450">
              <a:lnSpc>
                <a:spcPct val="100000"/>
              </a:lnSpc>
              <a:spcBef>
                <a:spcPts val="630"/>
              </a:spcBef>
              <a:buChar char="•"/>
              <a:tabLst>
                <a:tab pos="197485" algn="l"/>
              </a:tabLst>
            </a:pPr>
            <a:r>
              <a:rPr dirty="0" sz="1400" spc="-5">
                <a:latin typeface="Tahoma"/>
                <a:cs typeface="Tahoma"/>
              </a:rPr>
              <a:t>The MLE is the value of the hidden parameter that  makes the observed data most</a:t>
            </a:r>
            <a:r>
              <a:rPr dirty="0" sz="1400" spc="20">
                <a:latin typeface="Tahoma"/>
                <a:cs typeface="Tahoma"/>
              </a:rPr>
              <a:t> </a:t>
            </a:r>
            <a:r>
              <a:rPr dirty="0" sz="1400" spc="-5">
                <a:latin typeface="Tahoma"/>
                <a:cs typeface="Tahoma"/>
              </a:rPr>
              <a:t>likely</a:t>
            </a:r>
            <a:endParaRPr sz="1400">
              <a:latin typeface="Tahoma"/>
              <a:cs typeface="Tahoma"/>
            </a:endParaRPr>
          </a:p>
          <a:p>
            <a:pPr marL="196850" indent="-172085">
              <a:lnSpc>
                <a:spcPct val="100000"/>
              </a:lnSpc>
              <a:spcBef>
                <a:spcPts val="335"/>
              </a:spcBef>
              <a:buChar char="•"/>
              <a:tabLst>
                <a:tab pos="197485" algn="l"/>
              </a:tabLst>
            </a:pPr>
            <a:r>
              <a:rPr dirty="0" sz="1400" spc="-5">
                <a:latin typeface="Tahoma"/>
                <a:cs typeface="Tahoma"/>
              </a:rPr>
              <a:t>In this</a:t>
            </a:r>
            <a:r>
              <a:rPr dirty="0" sz="1400">
                <a:latin typeface="Tahoma"/>
                <a:cs typeface="Tahoma"/>
              </a:rPr>
              <a:t> </a:t>
            </a:r>
            <a:r>
              <a:rPr dirty="0" sz="1400" spc="-5">
                <a:latin typeface="Tahoma"/>
                <a:cs typeface="Tahoma"/>
              </a:rPr>
              <a:t>case</a:t>
            </a:r>
            <a:endParaRPr sz="1400">
              <a:latin typeface="Tahoma"/>
              <a:cs typeface="Tahoma"/>
            </a:endParaRPr>
          </a:p>
        </p:txBody>
      </p:sp>
      <p:sp>
        <p:nvSpPr>
          <p:cNvPr id="10" name="object 10"/>
          <p:cNvSpPr txBox="1"/>
          <p:nvPr/>
        </p:nvSpPr>
        <p:spPr>
          <a:xfrm>
            <a:off x="3008883" y="8203692"/>
            <a:ext cx="777875" cy="211454"/>
          </a:xfrm>
          <a:prstGeom prst="rect">
            <a:avLst/>
          </a:prstGeom>
        </p:spPr>
        <p:txBody>
          <a:bodyPr wrap="square" lIns="0" tIns="15240" rIns="0" bIns="0" rtlCol="0" vert="horz">
            <a:spAutoFit/>
          </a:bodyPr>
          <a:lstStyle/>
          <a:p>
            <a:pPr marL="25400">
              <a:lnSpc>
                <a:spcPct val="100000"/>
              </a:lnSpc>
              <a:spcBef>
                <a:spcPts val="120"/>
              </a:spcBef>
            </a:pPr>
            <a:r>
              <a:rPr dirty="0" sz="1200" spc="10" i="1">
                <a:latin typeface="Times New Roman"/>
                <a:cs typeface="Times New Roman"/>
              </a:rPr>
              <a:t>IQ </a:t>
            </a:r>
            <a:r>
              <a:rPr dirty="0" baseline="43650" sz="1050" i="1">
                <a:latin typeface="Times New Roman"/>
                <a:cs typeface="Times New Roman"/>
              </a:rPr>
              <a:t>mle </a:t>
            </a:r>
            <a:r>
              <a:rPr dirty="0" sz="1200" spc="10">
                <a:latin typeface="Symbol"/>
                <a:cs typeface="Symbol"/>
              </a:rPr>
              <a:t></a:t>
            </a:r>
            <a:r>
              <a:rPr dirty="0" sz="1200" spc="-229">
                <a:latin typeface="Times New Roman"/>
                <a:cs typeface="Times New Roman"/>
              </a:rPr>
              <a:t> </a:t>
            </a:r>
            <a:r>
              <a:rPr dirty="0" sz="1200" spc="10">
                <a:latin typeface="Times New Roman"/>
                <a:cs typeface="Times New Roman"/>
              </a:rPr>
              <a:t>130</a:t>
            </a:r>
            <a:endParaRPr sz="1200">
              <a:latin typeface="Times New Roman"/>
              <a:cs typeface="Times New Roman"/>
            </a:endParaRPr>
          </a:p>
        </p:txBody>
      </p:sp>
      <p:sp>
        <p:nvSpPr>
          <p:cNvPr id="11" name="object 11"/>
          <p:cNvSpPr/>
          <p:nvPr/>
        </p:nvSpPr>
        <p:spPr>
          <a:xfrm>
            <a:off x="3810000" y="7639811"/>
            <a:ext cx="2095500" cy="925194"/>
          </a:xfrm>
          <a:custGeom>
            <a:avLst/>
            <a:gdLst/>
            <a:ahLst/>
            <a:cxnLst/>
            <a:rect l="l" t="t" r="r" b="b"/>
            <a:pathLst>
              <a:path w="2095500" h="925195">
                <a:moveTo>
                  <a:pt x="2095500" y="201168"/>
                </a:moveTo>
                <a:lnTo>
                  <a:pt x="0" y="201168"/>
                </a:lnTo>
                <a:lnTo>
                  <a:pt x="0" y="925068"/>
                </a:lnTo>
                <a:lnTo>
                  <a:pt x="2095500" y="925068"/>
                </a:lnTo>
                <a:lnTo>
                  <a:pt x="2095500" y="201168"/>
                </a:lnTo>
                <a:close/>
              </a:path>
              <a:path w="2095500" h="925195">
                <a:moveTo>
                  <a:pt x="1168908" y="0"/>
                </a:moveTo>
                <a:lnTo>
                  <a:pt x="1222248" y="201168"/>
                </a:lnTo>
                <a:lnTo>
                  <a:pt x="1746503" y="201168"/>
                </a:lnTo>
                <a:lnTo>
                  <a:pt x="1168908" y="0"/>
                </a:lnTo>
                <a:close/>
              </a:path>
            </a:pathLst>
          </a:custGeom>
          <a:solidFill>
            <a:srgbClr val="F6F890"/>
          </a:solidFill>
        </p:spPr>
        <p:txBody>
          <a:bodyPr wrap="square" lIns="0" tIns="0" rIns="0" bIns="0" rtlCol="0"/>
          <a:lstStyle/>
          <a:p/>
        </p:txBody>
      </p:sp>
      <p:sp>
        <p:nvSpPr>
          <p:cNvPr id="12" name="object 12"/>
          <p:cNvSpPr/>
          <p:nvPr/>
        </p:nvSpPr>
        <p:spPr>
          <a:xfrm>
            <a:off x="3810000" y="7639811"/>
            <a:ext cx="2095500" cy="925194"/>
          </a:xfrm>
          <a:custGeom>
            <a:avLst/>
            <a:gdLst/>
            <a:ahLst/>
            <a:cxnLst/>
            <a:rect l="l" t="t" r="r" b="b"/>
            <a:pathLst>
              <a:path w="2095500" h="925195">
                <a:moveTo>
                  <a:pt x="0" y="201168"/>
                </a:moveTo>
                <a:lnTo>
                  <a:pt x="0" y="925068"/>
                </a:lnTo>
                <a:lnTo>
                  <a:pt x="2095500" y="925068"/>
                </a:lnTo>
                <a:lnTo>
                  <a:pt x="2095500" y="201168"/>
                </a:lnTo>
                <a:lnTo>
                  <a:pt x="1746503" y="201168"/>
                </a:lnTo>
                <a:lnTo>
                  <a:pt x="1168908" y="0"/>
                </a:lnTo>
                <a:lnTo>
                  <a:pt x="1222248" y="201168"/>
                </a:lnTo>
                <a:lnTo>
                  <a:pt x="0" y="201168"/>
                </a:lnTo>
                <a:close/>
              </a:path>
            </a:pathLst>
          </a:custGeom>
          <a:ln w="3175">
            <a:solidFill>
              <a:srgbClr val="000000"/>
            </a:solidFill>
          </a:ln>
        </p:spPr>
        <p:txBody>
          <a:bodyPr wrap="square" lIns="0" tIns="0" rIns="0" bIns="0" rtlCol="0"/>
          <a:lstStyle/>
          <a:p/>
        </p:txBody>
      </p:sp>
      <p:sp>
        <p:nvSpPr>
          <p:cNvPr id="13" name="object 13"/>
          <p:cNvSpPr txBox="1"/>
          <p:nvPr/>
        </p:nvSpPr>
        <p:spPr>
          <a:xfrm>
            <a:off x="4014212" y="7884668"/>
            <a:ext cx="1697989" cy="635635"/>
          </a:xfrm>
          <a:prstGeom prst="rect">
            <a:avLst/>
          </a:prstGeom>
        </p:spPr>
        <p:txBody>
          <a:bodyPr wrap="square" lIns="0" tIns="12700" rIns="0" bIns="0" rtlCol="0" vert="horz">
            <a:spAutoFit/>
          </a:bodyPr>
          <a:lstStyle/>
          <a:p>
            <a:pPr marR="5080" indent="179705">
              <a:lnSpc>
                <a:spcPct val="100000"/>
              </a:lnSpc>
              <a:spcBef>
                <a:spcPts val="100"/>
              </a:spcBef>
            </a:pPr>
            <a:r>
              <a:rPr dirty="0" sz="1000" spc="-5">
                <a:solidFill>
                  <a:srgbClr val="FF0000"/>
                </a:solidFill>
                <a:latin typeface="Tahoma"/>
                <a:cs typeface="Tahoma"/>
              </a:rPr>
              <a:t>This </a:t>
            </a:r>
            <a:r>
              <a:rPr dirty="0" sz="1000">
                <a:solidFill>
                  <a:srgbClr val="FF0000"/>
                </a:solidFill>
                <a:latin typeface="Tahoma"/>
                <a:cs typeface="Tahoma"/>
              </a:rPr>
              <a:t>is </a:t>
            </a:r>
            <a:r>
              <a:rPr dirty="0" sz="1000" b="1">
                <a:solidFill>
                  <a:srgbClr val="33339A"/>
                </a:solidFill>
                <a:latin typeface="Tahoma"/>
                <a:cs typeface="Tahoma"/>
              </a:rPr>
              <a:t>not </a:t>
            </a:r>
            <a:r>
              <a:rPr dirty="0" sz="1000" spc="-5">
                <a:solidFill>
                  <a:srgbClr val="FF0000"/>
                </a:solidFill>
                <a:latin typeface="Tahoma"/>
                <a:cs typeface="Tahoma"/>
              </a:rPr>
              <a:t>the same as  “The most likely value of the  parameter </a:t>
            </a:r>
            <a:r>
              <a:rPr dirty="0" sz="1000">
                <a:solidFill>
                  <a:srgbClr val="FF0000"/>
                </a:solidFill>
                <a:latin typeface="Tahoma"/>
                <a:cs typeface="Tahoma"/>
              </a:rPr>
              <a:t>given </a:t>
            </a:r>
            <a:r>
              <a:rPr dirty="0" sz="1000" spc="-5">
                <a:solidFill>
                  <a:srgbClr val="FF0000"/>
                </a:solidFill>
                <a:latin typeface="Tahoma"/>
                <a:cs typeface="Tahoma"/>
              </a:rPr>
              <a:t>the</a:t>
            </a:r>
            <a:r>
              <a:rPr dirty="0" sz="1000" spc="-45">
                <a:solidFill>
                  <a:srgbClr val="FF0000"/>
                </a:solidFill>
                <a:latin typeface="Tahoma"/>
                <a:cs typeface="Tahoma"/>
              </a:rPr>
              <a:t> </a:t>
            </a:r>
            <a:r>
              <a:rPr dirty="0" sz="1000" spc="-10">
                <a:solidFill>
                  <a:srgbClr val="FF0000"/>
                </a:solidFill>
                <a:latin typeface="Tahoma"/>
                <a:cs typeface="Tahoma"/>
              </a:rPr>
              <a:t>observed</a:t>
            </a:r>
            <a:endParaRPr sz="1000">
              <a:latin typeface="Tahoma"/>
              <a:cs typeface="Tahoma"/>
            </a:endParaRPr>
          </a:p>
          <a:p>
            <a:pPr marL="694055">
              <a:lnSpc>
                <a:spcPct val="100000"/>
              </a:lnSpc>
            </a:pPr>
            <a:r>
              <a:rPr dirty="0" sz="1000">
                <a:solidFill>
                  <a:srgbClr val="FF0000"/>
                </a:solidFill>
                <a:latin typeface="Tahoma"/>
                <a:cs typeface="Tahoma"/>
              </a:rPr>
              <a:t>data”</a:t>
            </a:r>
            <a:endParaRPr sz="1000">
              <a:latin typeface="Tahoma"/>
              <a:cs typeface="Tahoma"/>
            </a:endParaRPr>
          </a:p>
        </p:txBody>
      </p:sp>
      <p:sp>
        <p:nvSpPr>
          <p:cNvPr id="14" name="object 14"/>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5" name="object 15"/>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10</a:t>
            </a:fld>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926835" y="4549394"/>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57</a:t>
            </a:r>
            <a:endParaRPr sz="450">
              <a:latin typeface="Tahoma"/>
              <a:cs typeface="Tahoma"/>
            </a:endParaRPr>
          </a:p>
        </p:txBody>
      </p:sp>
      <p:sp>
        <p:nvSpPr>
          <p:cNvPr id="3" name="object 3"/>
          <p:cNvSpPr txBox="1">
            <a:spLocks noGrp="1"/>
          </p:cNvSpPr>
          <p:nvPr>
            <p:ph type="title"/>
          </p:nvPr>
        </p:nvSpPr>
        <p:spPr>
          <a:xfrm>
            <a:off x="2521711" y="1500630"/>
            <a:ext cx="2652395" cy="361315"/>
          </a:xfrm>
          <a:prstGeom prst="rect"/>
        </p:spPr>
        <p:txBody>
          <a:bodyPr wrap="square" lIns="0" tIns="12700" rIns="0" bIns="0" rtlCol="0" vert="horz">
            <a:spAutoFit/>
          </a:bodyPr>
          <a:lstStyle/>
          <a:p>
            <a:pPr marL="12700">
              <a:lnSpc>
                <a:spcPct val="100000"/>
              </a:lnSpc>
              <a:spcBef>
                <a:spcPts val="100"/>
              </a:spcBef>
            </a:pPr>
            <a:r>
              <a:rPr dirty="0" spc="-5"/>
              <a:t>What we really</a:t>
            </a:r>
            <a:r>
              <a:rPr dirty="0" spc="-60"/>
              <a:t> </a:t>
            </a:r>
            <a:r>
              <a:rPr dirty="0" spc="-5"/>
              <a:t>want:</a:t>
            </a:r>
          </a:p>
        </p:txBody>
      </p:sp>
      <p:sp>
        <p:nvSpPr>
          <p:cNvPr id="4" name="object 4"/>
          <p:cNvSpPr txBox="1"/>
          <p:nvPr/>
        </p:nvSpPr>
        <p:spPr>
          <a:xfrm>
            <a:off x="1722112" y="1876747"/>
            <a:ext cx="1664970" cy="1521460"/>
          </a:xfrm>
          <a:prstGeom prst="rect">
            <a:avLst/>
          </a:prstGeom>
        </p:spPr>
        <p:txBody>
          <a:bodyPr wrap="square" lIns="0" tIns="55880" rIns="0" bIns="0" rtlCol="0" vert="horz">
            <a:spAutoFit/>
          </a:bodyPr>
          <a:lstStyle/>
          <a:p>
            <a:pPr marL="209550" indent="-172085">
              <a:lnSpc>
                <a:spcPct val="100000"/>
              </a:lnSpc>
              <a:spcBef>
                <a:spcPts val="440"/>
              </a:spcBef>
              <a:buChar char="•"/>
              <a:tabLst>
                <a:tab pos="210185" algn="l"/>
              </a:tabLst>
            </a:pPr>
            <a:r>
              <a:rPr dirty="0" sz="1400" spc="-5">
                <a:latin typeface="Tahoma"/>
                <a:cs typeface="Tahoma"/>
              </a:rPr>
              <a:t>IQ~N(100,15</a:t>
            </a:r>
            <a:r>
              <a:rPr dirty="0" baseline="23391" sz="1425" spc="-7">
                <a:latin typeface="Tahoma"/>
                <a:cs typeface="Tahoma"/>
              </a:rPr>
              <a:t>2</a:t>
            </a:r>
            <a:r>
              <a:rPr dirty="0" sz="1400" spc="-5">
                <a:latin typeface="Tahoma"/>
                <a:cs typeface="Tahoma"/>
              </a:rPr>
              <a:t>)</a:t>
            </a:r>
            <a:endParaRPr sz="1400">
              <a:latin typeface="Tahoma"/>
              <a:cs typeface="Tahoma"/>
            </a:endParaRPr>
          </a:p>
          <a:p>
            <a:pPr marL="209550" indent="-172085">
              <a:lnSpc>
                <a:spcPct val="100000"/>
              </a:lnSpc>
              <a:spcBef>
                <a:spcPts val="345"/>
              </a:spcBef>
              <a:buChar char="•"/>
              <a:tabLst>
                <a:tab pos="210185" algn="l"/>
              </a:tabLst>
            </a:pPr>
            <a:r>
              <a:rPr dirty="0" sz="1400" spc="-5">
                <a:latin typeface="Tahoma"/>
                <a:cs typeface="Tahoma"/>
              </a:rPr>
              <a:t>S|IQ ~ N(IQ,</a:t>
            </a:r>
            <a:r>
              <a:rPr dirty="0" sz="1400" spc="-40">
                <a:latin typeface="Tahoma"/>
                <a:cs typeface="Tahoma"/>
              </a:rPr>
              <a:t> </a:t>
            </a:r>
            <a:r>
              <a:rPr dirty="0" sz="1400" spc="-5">
                <a:latin typeface="Tahoma"/>
                <a:cs typeface="Tahoma"/>
              </a:rPr>
              <a:t>10</a:t>
            </a:r>
            <a:r>
              <a:rPr dirty="0" baseline="23391" sz="1425" spc="-7">
                <a:latin typeface="Tahoma"/>
                <a:cs typeface="Tahoma"/>
              </a:rPr>
              <a:t>2</a:t>
            </a:r>
            <a:r>
              <a:rPr dirty="0" sz="1400" spc="-5">
                <a:latin typeface="Tahoma"/>
                <a:cs typeface="Tahoma"/>
              </a:rPr>
              <a:t>)</a:t>
            </a:r>
            <a:endParaRPr sz="1400">
              <a:latin typeface="Tahoma"/>
              <a:cs typeface="Tahoma"/>
            </a:endParaRPr>
          </a:p>
          <a:p>
            <a:pPr marL="209550" indent="-172085">
              <a:lnSpc>
                <a:spcPct val="100000"/>
              </a:lnSpc>
              <a:spcBef>
                <a:spcPts val="335"/>
              </a:spcBef>
              <a:buChar char="•"/>
              <a:tabLst>
                <a:tab pos="210185" algn="l"/>
              </a:tabLst>
            </a:pPr>
            <a:r>
              <a:rPr dirty="0" sz="1400" spc="-5">
                <a:latin typeface="Tahoma"/>
                <a:cs typeface="Tahoma"/>
              </a:rPr>
              <a:t>S=130</a:t>
            </a:r>
            <a:endParaRPr sz="1400">
              <a:latin typeface="Tahoma"/>
              <a:cs typeface="Tahoma"/>
            </a:endParaRPr>
          </a:p>
          <a:p>
            <a:pPr>
              <a:lnSpc>
                <a:spcPct val="100000"/>
              </a:lnSpc>
              <a:buFont typeface="Tahoma"/>
              <a:buChar char="•"/>
            </a:pPr>
            <a:endParaRPr sz="2050">
              <a:latin typeface="Times New Roman"/>
              <a:cs typeface="Times New Roman"/>
            </a:endParaRPr>
          </a:p>
          <a:p>
            <a:pPr marL="209550" marR="46355" indent="-171450">
              <a:lnSpc>
                <a:spcPct val="100000"/>
              </a:lnSpc>
              <a:buChar char="•"/>
              <a:tabLst>
                <a:tab pos="210185" algn="l"/>
              </a:tabLst>
            </a:pPr>
            <a:r>
              <a:rPr dirty="0" sz="1400" spc="-5">
                <a:latin typeface="Tahoma"/>
                <a:cs typeface="Tahoma"/>
              </a:rPr>
              <a:t>Question: What</a:t>
            </a:r>
            <a:r>
              <a:rPr dirty="0" sz="1400" spc="-40">
                <a:latin typeface="Tahoma"/>
                <a:cs typeface="Tahoma"/>
              </a:rPr>
              <a:t> </a:t>
            </a:r>
            <a:r>
              <a:rPr dirty="0" sz="1400" spc="-5">
                <a:latin typeface="Tahoma"/>
                <a:cs typeface="Tahoma"/>
              </a:rPr>
              <a:t>is  IQ |</a:t>
            </a:r>
            <a:r>
              <a:rPr dirty="0" sz="1400" spc="-15">
                <a:latin typeface="Tahoma"/>
                <a:cs typeface="Tahoma"/>
              </a:rPr>
              <a:t> </a:t>
            </a:r>
            <a:r>
              <a:rPr dirty="0" sz="1400" spc="-5">
                <a:latin typeface="Tahoma"/>
                <a:cs typeface="Tahoma"/>
              </a:rPr>
              <a:t>(S=130)?</a:t>
            </a:r>
            <a:endParaRPr sz="1400">
              <a:latin typeface="Tahoma"/>
              <a:cs typeface="Tahoma"/>
            </a:endParaRPr>
          </a:p>
        </p:txBody>
      </p:sp>
      <p:sp>
        <p:nvSpPr>
          <p:cNvPr id="5" name="object 5"/>
          <p:cNvSpPr/>
          <p:nvPr/>
        </p:nvSpPr>
        <p:spPr>
          <a:xfrm>
            <a:off x="1943100" y="3425190"/>
            <a:ext cx="1257300" cy="962660"/>
          </a:xfrm>
          <a:custGeom>
            <a:avLst/>
            <a:gdLst/>
            <a:ahLst/>
            <a:cxnLst/>
            <a:rect l="l" t="t" r="r" b="b"/>
            <a:pathLst>
              <a:path w="1257300" h="962660">
                <a:moveTo>
                  <a:pt x="1257300" y="581405"/>
                </a:moveTo>
                <a:lnTo>
                  <a:pt x="0" y="581405"/>
                </a:lnTo>
                <a:lnTo>
                  <a:pt x="0" y="962405"/>
                </a:lnTo>
                <a:lnTo>
                  <a:pt x="1257300" y="962405"/>
                </a:lnTo>
                <a:lnTo>
                  <a:pt x="1257300" y="581405"/>
                </a:lnTo>
                <a:close/>
              </a:path>
              <a:path w="1257300" h="962660">
                <a:moveTo>
                  <a:pt x="792480" y="0"/>
                </a:moveTo>
                <a:lnTo>
                  <a:pt x="733044" y="581405"/>
                </a:lnTo>
                <a:lnTo>
                  <a:pt x="1047750" y="581405"/>
                </a:lnTo>
                <a:lnTo>
                  <a:pt x="792480" y="0"/>
                </a:lnTo>
                <a:close/>
              </a:path>
            </a:pathLst>
          </a:custGeom>
          <a:solidFill>
            <a:srgbClr val="ADC6C7"/>
          </a:solidFill>
        </p:spPr>
        <p:txBody>
          <a:bodyPr wrap="square" lIns="0" tIns="0" rIns="0" bIns="0" rtlCol="0"/>
          <a:lstStyle/>
          <a:p/>
        </p:txBody>
      </p:sp>
      <p:sp>
        <p:nvSpPr>
          <p:cNvPr id="6" name="object 6"/>
          <p:cNvSpPr/>
          <p:nvPr/>
        </p:nvSpPr>
        <p:spPr>
          <a:xfrm>
            <a:off x="1943100" y="3425190"/>
            <a:ext cx="1257300" cy="962660"/>
          </a:xfrm>
          <a:custGeom>
            <a:avLst/>
            <a:gdLst/>
            <a:ahLst/>
            <a:cxnLst/>
            <a:rect l="l" t="t" r="r" b="b"/>
            <a:pathLst>
              <a:path w="1257300" h="962660">
                <a:moveTo>
                  <a:pt x="0" y="581405"/>
                </a:moveTo>
                <a:lnTo>
                  <a:pt x="0" y="962405"/>
                </a:lnTo>
                <a:lnTo>
                  <a:pt x="1257300" y="962405"/>
                </a:lnTo>
                <a:lnTo>
                  <a:pt x="1257300" y="581405"/>
                </a:lnTo>
                <a:lnTo>
                  <a:pt x="1047750" y="581405"/>
                </a:lnTo>
                <a:lnTo>
                  <a:pt x="792480" y="0"/>
                </a:lnTo>
                <a:lnTo>
                  <a:pt x="733044" y="581405"/>
                </a:lnTo>
                <a:lnTo>
                  <a:pt x="0" y="581405"/>
                </a:lnTo>
                <a:close/>
              </a:path>
            </a:pathLst>
          </a:custGeom>
          <a:ln w="3175">
            <a:solidFill>
              <a:srgbClr val="000000"/>
            </a:solidFill>
          </a:ln>
        </p:spPr>
        <p:txBody>
          <a:bodyPr wrap="square" lIns="0" tIns="0" rIns="0" bIns="0" rtlCol="0"/>
          <a:lstStyle/>
          <a:p/>
        </p:txBody>
      </p:sp>
      <p:sp>
        <p:nvSpPr>
          <p:cNvPr id="7" name="object 7"/>
          <p:cNvSpPr txBox="1"/>
          <p:nvPr/>
        </p:nvSpPr>
        <p:spPr>
          <a:xfrm>
            <a:off x="1622297" y="4031234"/>
            <a:ext cx="1508760" cy="612140"/>
          </a:xfrm>
          <a:prstGeom prst="rect">
            <a:avLst/>
          </a:prstGeom>
        </p:spPr>
        <p:txBody>
          <a:bodyPr wrap="square" lIns="0" tIns="12700" rIns="0" bIns="0" rtlCol="0" vert="horz">
            <a:spAutoFit/>
          </a:bodyPr>
          <a:lstStyle/>
          <a:p>
            <a:pPr marL="464184" marR="5080" indent="-62865">
              <a:lnSpc>
                <a:spcPct val="100000"/>
              </a:lnSpc>
              <a:spcBef>
                <a:spcPts val="100"/>
              </a:spcBef>
            </a:pPr>
            <a:r>
              <a:rPr dirty="0" sz="1000">
                <a:latin typeface="Tahoma"/>
                <a:cs typeface="Tahoma"/>
              </a:rPr>
              <a:t>Called </a:t>
            </a:r>
            <a:r>
              <a:rPr dirty="0" sz="1000" spc="-5">
                <a:latin typeface="Tahoma"/>
                <a:cs typeface="Tahoma"/>
              </a:rPr>
              <a:t>the</a:t>
            </a:r>
            <a:r>
              <a:rPr dirty="0" sz="1000" spc="-80">
                <a:latin typeface="Tahoma"/>
                <a:cs typeface="Tahoma"/>
              </a:rPr>
              <a:t> </a:t>
            </a:r>
            <a:r>
              <a:rPr dirty="0" sz="1000" spc="-5">
                <a:latin typeface="Tahoma"/>
                <a:cs typeface="Tahoma"/>
              </a:rPr>
              <a:t>Posterior  Distribution of</a:t>
            </a:r>
            <a:r>
              <a:rPr dirty="0" sz="1000" spc="-50">
                <a:latin typeface="Tahoma"/>
                <a:cs typeface="Tahoma"/>
              </a:rPr>
              <a:t> </a:t>
            </a:r>
            <a:r>
              <a:rPr dirty="0" sz="1000" spc="-5">
                <a:latin typeface="Tahoma"/>
                <a:cs typeface="Tahoma"/>
              </a:rPr>
              <a:t>IQ</a:t>
            </a:r>
            <a:endParaRPr sz="1000">
              <a:latin typeface="Tahoma"/>
              <a:cs typeface="Tahoma"/>
            </a:endParaRPr>
          </a:p>
          <a:p>
            <a:pPr>
              <a:lnSpc>
                <a:spcPct val="100000"/>
              </a:lnSpc>
              <a:spcBef>
                <a:spcPts val="10"/>
              </a:spcBef>
            </a:pPr>
            <a:endParaRPr sz="1450">
              <a:latin typeface="Times New Roman"/>
              <a:cs typeface="Times New Roman"/>
            </a:endParaRPr>
          </a:p>
          <a:p>
            <a:pPr>
              <a:lnSpc>
                <a:spcPct val="100000"/>
              </a:lnSpc>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 </a:t>
            </a:r>
            <a:r>
              <a:rPr dirty="0" sz="450" spc="-5">
                <a:solidFill>
                  <a:srgbClr val="1B1B1B"/>
                </a:solidFill>
                <a:latin typeface="Tahoma"/>
                <a:cs typeface="Tahoma"/>
              </a:rPr>
              <a:t>Moore</a:t>
            </a:r>
            <a:endParaRPr sz="450">
              <a:latin typeface="Tahoma"/>
              <a:cs typeface="Tahoma"/>
            </a:endParaRPr>
          </a:p>
        </p:txBody>
      </p:sp>
      <p:sp>
        <p:nvSpPr>
          <p:cNvPr id="8" name="object 8"/>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9" name="object 9"/>
          <p:cNvSpPr txBox="1"/>
          <p:nvPr/>
        </p:nvSpPr>
        <p:spPr>
          <a:xfrm>
            <a:off x="5926835" y="8726678"/>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58</a:t>
            </a:r>
            <a:endParaRPr sz="450">
              <a:latin typeface="Tahoma"/>
              <a:cs typeface="Tahoma"/>
            </a:endParaRPr>
          </a:p>
        </p:txBody>
      </p:sp>
      <p:sp>
        <p:nvSpPr>
          <p:cNvPr id="10" name="object 10"/>
          <p:cNvSpPr txBox="1"/>
          <p:nvPr/>
        </p:nvSpPr>
        <p:spPr>
          <a:xfrm>
            <a:off x="2623566" y="5677916"/>
            <a:ext cx="2461260" cy="361315"/>
          </a:xfrm>
          <a:prstGeom prst="rect">
            <a:avLst/>
          </a:prstGeom>
        </p:spPr>
        <p:txBody>
          <a:bodyPr wrap="square" lIns="0" tIns="12700" rIns="0" bIns="0" rtlCol="0" vert="horz">
            <a:spAutoFit/>
          </a:bodyPr>
          <a:lstStyle/>
          <a:p>
            <a:pPr>
              <a:lnSpc>
                <a:spcPct val="100000"/>
              </a:lnSpc>
              <a:spcBef>
                <a:spcPts val="100"/>
              </a:spcBef>
            </a:pPr>
            <a:r>
              <a:rPr dirty="0" sz="2200" spc="-5">
                <a:solidFill>
                  <a:srgbClr val="006500"/>
                </a:solidFill>
                <a:latin typeface="Tahoma"/>
                <a:cs typeface="Tahoma"/>
              </a:rPr>
              <a:t>Which tool or</a:t>
            </a:r>
            <a:r>
              <a:rPr dirty="0" sz="2200" spc="-60">
                <a:solidFill>
                  <a:srgbClr val="006500"/>
                </a:solidFill>
                <a:latin typeface="Tahoma"/>
                <a:cs typeface="Tahoma"/>
              </a:rPr>
              <a:t> </a:t>
            </a:r>
            <a:r>
              <a:rPr dirty="0" sz="2200" spc="-5">
                <a:solidFill>
                  <a:srgbClr val="006500"/>
                </a:solidFill>
                <a:latin typeface="Tahoma"/>
                <a:cs typeface="Tahoma"/>
              </a:rPr>
              <a:t>tools?</a:t>
            </a:r>
            <a:endParaRPr sz="2200">
              <a:latin typeface="Tahoma"/>
              <a:cs typeface="Tahoma"/>
            </a:endParaRPr>
          </a:p>
        </p:txBody>
      </p:sp>
      <p:sp>
        <p:nvSpPr>
          <p:cNvPr id="11" name="object 11"/>
          <p:cNvSpPr txBox="1"/>
          <p:nvPr/>
        </p:nvSpPr>
        <p:spPr>
          <a:xfrm>
            <a:off x="1734812" y="6054029"/>
            <a:ext cx="1652270" cy="795655"/>
          </a:xfrm>
          <a:prstGeom prst="rect">
            <a:avLst/>
          </a:prstGeom>
        </p:spPr>
        <p:txBody>
          <a:bodyPr wrap="square" lIns="0" tIns="55880" rIns="0" bIns="0" rtlCol="0" vert="horz">
            <a:spAutoFit/>
          </a:bodyPr>
          <a:lstStyle/>
          <a:p>
            <a:pPr marL="196850" indent="-172085">
              <a:lnSpc>
                <a:spcPct val="100000"/>
              </a:lnSpc>
              <a:spcBef>
                <a:spcPts val="440"/>
              </a:spcBef>
              <a:buChar char="•"/>
              <a:tabLst>
                <a:tab pos="197485" algn="l"/>
              </a:tabLst>
            </a:pPr>
            <a:r>
              <a:rPr dirty="0" sz="1400" spc="-5">
                <a:latin typeface="Tahoma"/>
                <a:cs typeface="Tahoma"/>
              </a:rPr>
              <a:t>IQ~N(100,15</a:t>
            </a:r>
            <a:r>
              <a:rPr dirty="0" baseline="23391" sz="1425" spc="-7">
                <a:latin typeface="Tahoma"/>
                <a:cs typeface="Tahoma"/>
              </a:rPr>
              <a:t>2</a:t>
            </a:r>
            <a:r>
              <a:rPr dirty="0" sz="1400" spc="-5">
                <a:latin typeface="Tahoma"/>
                <a:cs typeface="Tahoma"/>
              </a:rPr>
              <a:t>)</a:t>
            </a:r>
            <a:endParaRPr sz="1400">
              <a:latin typeface="Tahoma"/>
              <a:cs typeface="Tahoma"/>
            </a:endParaRPr>
          </a:p>
          <a:p>
            <a:pPr marL="196850" indent="-172085">
              <a:lnSpc>
                <a:spcPct val="100000"/>
              </a:lnSpc>
              <a:spcBef>
                <a:spcPts val="345"/>
              </a:spcBef>
              <a:buChar char="•"/>
              <a:tabLst>
                <a:tab pos="197485" algn="l"/>
              </a:tabLst>
            </a:pPr>
            <a:r>
              <a:rPr dirty="0" sz="1400" spc="-5">
                <a:latin typeface="Tahoma"/>
                <a:cs typeface="Tahoma"/>
              </a:rPr>
              <a:t>S|IQ ~ N(IQ,</a:t>
            </a:r>
            <a:r>
              <a:rPr dirty="0" sz="1400" spc="-40">
                <a:latin typeface="Tahoma"/>
                <a:cs typeface="Tahoma"/>
              </a:rPr>
              <a:t> </a:t>
            </a:r>
            <a:r>
              <a:rPr dirty="0" sz="1400" spc="-5">
                <a:latin typeface="Tahoma"/>
                <a:cs typeface="Tahoma"/>
              </a:rPr>
              <a:t>10</a:t>
            </a:r>
            <a:r>
              <a:rPr dirty="0" baseline="23391" sz="1425" spc="-7">
                <a:latin typeface="Tahoma"/>
                <a:cs typeface="Tahoma"/>
              </a:rPr>
              <a:t>2</a:t>
            </a:r>
            <a:r>
              <a:rPr dirty="0" sz="1400" spc="-5">
                <a:latin typeface="Tahoma"/>
                <a:cs typeface="Tahoma"/>
              </a:rPr>
              <a:t>)</a:t>
            </a:r>
            <a:endParaRPr sz="1400">
              <a:latin typeface="Tahoma"/>
              <a:cs typeface="Tahoma"/>
            </a:endParaRPr>
          </a:p>
          <a:p>
            <a:pPr marL="196850" indent="-172085">
              <a:lnSpc>
                <a:spcPct val="100000"/>
              </a:lnSpc>
              <a:spcBef>
                <a:spcPts val="335"/>
              </a:spcBef>
              <a:buChar char="•"/>
              <a:tabLst>
                <a:tab pos="197485" algn="l"/>
              </a:tabLst>
            </a:pPr>
            <a:r>
              <a:rPr dirty="0" sz="1400" spc="-5">
                <a:latin typeface="Tahoma"/>
                <a:cs typeface="Tahoma"/>
              </a:rPr>
              <a:t>S=130</a:t>
            </a:r>
            <a:endParaRPr sz="1400">
              <a:latin typeface="Tahoma"/>
              <a:cs typeface="Tahoma"/>
            </a:endParaRPr>
          </a:p>
        </p:txBody>
      </p:sp>
      <p:sp>
        <p:nvSpPr>
          <p:cNvPr id="12" name="object 12"/>
          <p:cNvSpPr txBox="1"/>
          <p:nvPr/>
        </p:nvSpPr>
        <p:spPr>
          <a:xfrm>
            <a:off x="1760225" y="7123433"/>
            <a:ext cx="1584960" cy="452120"/>
          </a:xfrm>
          <a:prstGeom prst="rect">
            <a:avLst/>
          </a:prstGeom>
        </p:spPr>
        <p:txBody>
          <a:bodyPr wrap="square" lIns="0" tIns="12065" rIns="0" bIns="0" rtlCol="0" vert="horz">
            <a:spAutoFit/>
          </a:bodyPr>
          <a:lstStyle/>
          <a:p>
            <a:pPr marL="171450" marR="5080" indent="-171450">
              <a:lnSpc>
                <a:spcPct val="100000"/>
              </a:lnSpc>
              <a:spcBef>
                <a:spcPts val="95"/>
              </a:spcBef>
              <a:buChar char="•"/>
              <a:tabLst>
                <a:tab pos="172085" algn="l"/>
              </a:tabLst>
            </a:pPr>
            <a:r>
              <a:rPr dirty="0" sz="1400" spc="-5">
                <a:latin typeface="Tahoma"/>
                <a:cs typeface="Tahoma"/>
              </a:rPr>
              <a:t>Question: What</a:t>
            </a:r>
            <a:r>
              <a:rPr dirty="0" sz="1400" spc="-40">
                <a:latin typeface="Tahoma"/>
                <a:cs typeface="Tahoma"/>
              </a:rPr>
              <a:t> </a:t>
            </a:r>
            <a:r>
              <a:rPr dirty="0" sz="1400" spc="-5">
                <a:latin typeface="Tahoma"/>
                <a:cs typeface="Tahoma"/>
              </a:rPr>
              <a:t>is  IQ |</a:t>
            </a:r>
            <a:r>
              <a:rPr dirty="0" sz="1400" spc="-15">
                <a:latin typeface="Tahoma"/>
                <a:cs typeface="Tahoma"/>
              </a:rPr>
              <a:t> </a:t>
            </a:r>
            <a:r>
              <a:rPr dirty="0" sz="1400" spc="-5">
                <a:latin typeface="Tahoma"/>
                <a:cs typeface="Tahoma"/>
              </a:rPr>
              <a:t>(S=130)?</a:t>
            </a:r>
            <a:endParaRPr sz="1400">
              <a:latin typeface="Tahoma"/>
              <a:cs typeface="Tahoma"/>
            </a:endParaRPr>
          </a:p>
        </p:txBody>
      </p:sp>
      <p:sp>
        <p:nvSpPr>
          <p:cNvPr id="13" name="object 13"/>
          <p:cNvSpPr txBox="1"/>
          <p:nvPr/>
        </p:nvSpPr>
        <p:spPr>
          <a:xfrm>
            <a:off x="1622297" y="8442315"/>
            <a:ext cx="4284980" cy="378460"/>
          </a:xfrm>
          <a:prstGeom prst="rect">
            <a:avLst/>
          </a:prstGeom>
        </p:spPr>
        <p:txBody>
          <a:bodyPr wrap="square" lIns="0" tIns="13970" rIns="0" bIns="0" rtlCol="0" vert="horz">
            <a:spAutoFit/>
          </a:bodyPr>
          <a:lstStyle/>
          <a:p>
            <a:pPr algn="r" marR="5080">
              <a:lnSpc>
                <a:spcPct val="100000"/>
              </a:lnSpc>
              <a:spcBef>
                <a:spcPts val="110"/>
              </a:spcBef>
              <a:tabLst>
                <a:tab pos="214629" algn="l"/>
              </a:tabLst>
            </a:pPr>
            <a:r>
              <a:rPr dirty="0" sz="1200" spc="-425">
                <a:latin typeface="Symbol"/>
                <a:cs typeface="Symbol"/>
              </a:rPr>
              <a:t>⎝</a:t>
            </a:r>
            <a:r>
              <a:rPr dirty="0" sz="1200" spc="-425">
                <a:latin typeface="Times New Roman"/>
                <a:cs typeface="Times New Roman"/>
              </a:rPr>
              <a:t>	</a:t>
            </a:r>
            <a:r>
              <a:rPr dirty="0" sz="1200" spc="-425">
                <a:latin typeface="Symbol"/>
                <a:cs typeface="Symbol"/>
              </a:rPr>
              <a:t>⎠</a:t>
            </a:r>
            <a:endParaRPr sz="1200">
              <a:latin typeface="Symbol"/>
              <a:cs typeface="Symbol"/>
            </a:endParaRPr>
          </a:p>
          <a:p>
            <a:pPr>
              <a:lnSpc>
                <a:spcPct val="100000"/>
              </a:lnSpc>
              <a:spcBef>
                <a:spcPts val="79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 </a:t>
            </a:r>
            <a:r>
              <a:rPr dirty="0" sz="450" spc="-5">
                <a:solidFill>
                  <a:srgbClr val="1B1B1B"/>
                </a:solidFill>
                <a:latin typeface="Tahoma"/>
                <a:cs typeface="Tahoma"/>
              </a:rPr>
              <a:t>Moore</a:t>
            </a:r>
            <a:endParaRPr sz="450">
              <a:latin typeface="Tahoma"/>
              <a:cs typeface="Tahoma"/>
            </a:endParaRPr>
          </a:p>
        </p:txBody>
      </p:sp>
      <p:sp>
        <p:nvSpPr>
          <p:cNvPr id="14" name="object 14"/>
          <p:cNvSpPr txBox="1"/>
          <p:nvPr/>
        </p:nvSpPr>
        <p:spPr>
          <a:xfrm>
            <a:off x="5620510" y="8283824"/>
            <a:ext cx="287020" cy="332740"/>
          </a:xfrm>
          <a:prstGeom prst="rect">
            <a:avLst/>
          </a:prstGeom>
        </p:spPr>
        <p:txBody>
          <a:bodyPr wrap="square" lIns="0" tIns="13970" rIns="0" bIns="0" rtlCol="0" vert="horz">
            <a:spAutoFit/>
          </a:bodyPr>
          <a:lstStyle/>
          <a:p>
            <a:pPr>
              <a:lnSpc>
                <a:spcPts val="1200"/>
              </a:lnSpc>
              <a:spcBef>
                <a:spcPts val="110"/>
              </a:spcBef>
              <a:tabLst>
                <a:tab pos="214629" algn="l"/>
              </a:tabLst>
            </a:pPr>
            <a:r>
              <a:rPr dirty="0" sz="1200" spc="-425">
                <a:latin typeface="Symbol"/>
                <a:cs typeface="Symbol"/>
              </a:rPr>
              <a:t>⎜</a:t>
            </a:r>
            <a:r>
              <a:rPr dirty="0" sz="1200" spc="-425">
                <a:latin typeface="Times New Roman"/>
                <a:cs typeface="Times New Roman"/>
              </a:rPr>
              <a:t>	</a:t>
            </a:r>
            <a:r>
              <a:rPr dirty="0" sz="1200" spc="-685">
                <a:latin typeface="Symbol"/>
                <a:cs typeface="Symbol"/>
              </a:rPr>
              <a:t>⎟</a:t>
            </a:r>
            <a:endParaRPr sz="1200">
              <a:latin typeface="Symbol"/>
              <a:cs typeface="Symbol"/>
            </a:endParaRPr>
          </a:p>
          <a:p>
            <a:pPr marL="80645">
              <a:lnSpc>
                <a:spcPts val="1200"/>
              </a:lnSpc>
            </a:pPr>
            <a:r>
              <a:rPr dirty="0" sz="1200" spc="5" b="1">
                <a:latin typeface="Times New Roman"/>
                <a:cs typeface="Times New Roman"/>
              </a:rPr>
              <a:t>V</a:t>
            </a:r>
            <a:endParaRPr sz="1200">
              <a:latin typeface="Times New Roman"/>
              <a:cs typeface="Times New Roman"/>
            </a:endParaRPr>
          </a:p>
        </p:txBody>
      </p:sp>
      <p:sp>
        <p:nvSpPr>
          <p:cNvPr id="15" name="object 15"/>
          <p:cNvSpPr txBox="1"/>
          <p:nvPr/>
        </p:nvSpPr>
        <p:spPr>
          <a:xfrm>
            <a:off x="5620510" y="8185516"/>
            <a:ext cx="287020" cy="210820"/>
          </a:xfrm>
          <a:prstGeom prst="rect">
            <a:avLst/>
          </a:prstGeom>
        </p:spPr>
        <p:txBody>
          <a:bodyPr wrap="square" lIns="0" tIns="13970" rIns="0" bIns="0" rtlCol="0" vert="horz">
            <a:spAutoFit/>
          </a:bodyPr>
          <a:lstStyle/>
          <a:p>
            <a:pPr>
              <a:lnSpc>
                <a:spcPct val="100000"/>
              </a:lnSpc>
              <a:spcBef>
                <a:spcPts val="110"/>
              </a:spcBef>
            </a:pPr>
            <a:r>
              <a:rPr dirty="0" sz="1200" spc="-425">
                <a:latin typeface="Symbol"/>
                <a:cs typeface="Symbol"/>
              </a:rPr>
              <a:t>⎛</a:t>
            </a:r>
            <a:r>
              <a:rPr dirty="0" sz="1200" spc="-165">
                <a:latin typeface="Times New Roman"/>
                <a:cs typeface="Times New Roman"/>
              </a:rPr>
              <a:t> </a:t>
            </a:r>
            <a:r>
              <a:rPr dirty="0" baseline="4629" sz="1800" spc="7" b="1">
                <a:latin typeface="Times New Roman"/>
                <a:cs typeface="Times New Roman"/>
              </a:rPr>
              <a:t>U</a:t>
            </a:r>
            <a:r>
              <a:rPr dirty="0" baseline="4629" sz="1800" spc="-262" b="1">
                <a:latin typeface="Times New Roman"/>
                <a:cs typeface="Times New Roman"/>
              </a:rPr>
              <a:t> </a:t>
            </a:r>
            <a:r>
              <a:rPr dirty="0" sz="1200" spc="-990">
                <a:latin typeface="Symbol"/>
                <a:cs typeface="Symbol"/>
              </a:rPr>
              <a:t>⎞</a:t>
            </a:r>
            <a:endParaRPr sz="1200">
              <a:latin typeface="Symbol"/>
              <a:cs typeface="Symbol"/>
            </a:endParaRPr>
          </a:p>
        </p:txBody>
      </p:sp>
      <p:sp>
        <p:nvSpPr>
          <p:cNvPr id="16" name="object 16"/>
          <p:cNvSpPr/>
          <p:nvPr/>
        </p:nvSpPr>
        <p:spPr>
          <a:xfrm>
            <a:off x="4860035" y="8221980"/>
            <a:ext cx="407670" cy="353060"/>
          </a:xfrm>
          <a:custGeom>
            <a:avLst/>
            <a:gdLst/>
            <a:ahLst/>
            <a:cxnLst/>
            <a:rect l="l" t="t" r="r" b="b"/>
            <a:pathLst>
              <a:path w="407670" h="353059">
                <a:moveTo>
                  <a:pt x="0" y="352806"/>
                </a:moveTo>
                <a:lnTo>
                  <a:pt x="407670" y="352806"/>
                </a:lnTo>
                <a:lnTo>
                  <a:pt x="407670" y="0"/>
                </a:lnTo>
                <a:lnTo>
                  <a:pt x="0" y="0"/>
                </a:lnTo>
                <a:lnTo>
                  <a:pt x="0" y="352806"/>
                </a:lnTo>
                <a:close/>
              </a:path>
            </a:pathLst>
          </a:custGeom>
          <a:solidFill>
            <a:srgbClr val="F6F890"/>
          </a:solidFill>
        </p:spPr>
        <p:txBody>
          <a:bodyPr wrap="square" lIns="0" tIns="0" rIns="0" bIns="0" rtlCol="0"/>
          <a:lstStyle/>
          <a:p/>
        </p:txBody>
      </p:sp>
      <p:sp>
        <p:nvSpPr>
          <p:cNvPr id="17" name="object 17"/>
          <p:cNvSpPr/>
          <p:nvPr/>
        </p:nvSpPr>
        <p:spPr>
          <a:xfrm>
            <a:off x="4860035" y="8221980"/>
            <a:ext cx="407034" cy="352425"/>
          </a:xfrm>
          <a:custGeom>
            <a:avLst/>
            <a:gdLst/>
            <a:ahLst/>
            <a:cxnLst/>
            <a:rect l="l" t="t" r="r" b="b"/>
            <a:pathLst>
              <a:path w="407035" h="352425">
                <a:moveTo>
                  <a:pt x="406908" y="0"/>
                </a:moveTo>
                <a:lnTo>
                  <a:pt x="0" y="0"/>
                </a:lnTo>
                <a:lnTo>
                  <a:pt x="0" y="352044"/>
                </a:lnTo>
                <a:lnTo>
                  <a:pt x="406908" y="352044"/>
                </a:lnTo>
                <a:lnTo>
                  <a:pt x="406908" y="0"/>
                </a:lnTo>
                <a:close/>
              </a:path>
            </a:pathLst>
          </a:custGeom>
          <a:ln w="3175">
            <a:solidFill>
              <a:srgbClr val="000000"/>
            </a:solidFill>
          </a:ln>
        </p:spPr>
        <p:txBody>
          <a:bodyPr wrap="square" lIns="0" tIns="0" rIns="0" bIns="0" rtlCol="0"/>
          <a:lstStyle/>
          <a:p/>
        </p:txBody>
      </p:sp>
      <p:sp>
        <p:nvSpPr>
          <p:cNvPr id="18" name="object 18"/>
          <p:cNvSpPr txBox="1"/>
          <p:nvPr/>
        </p:nvSpPr>
        <p:spPr>
          <a:xfrm>
            <a:off x="4907279" y="8232138"/>
            <a:ext cx="327025" cy="330835"/>
          </a:xfrm>
          <a:prstGeom prst="rect">
            <a:avLst/>
          </a:prstGeom>
        </p:spPr>
        <p:txBody>
          <a:bodyPr wrap="square" lIns="0" tIns="12700" rIns="0" bIns="0" rtlCol="0" vert="horz">
            <a:spAutoFit/>
          </a:bodyPr>
          <a:lstStyle/>
          <a:p>
            <a:pPr marL="33020" marR="5080" indent="-33655">
              <a:lnSpc>
                <a:spcPct val="100000"/>
              </a:lnSpc>
              <a:spcBef>
                <a:spcPts val="100"/>
              </a:spcBef>
            </a:pPr>
            <a:r>
              <a:rPr dirty="0" sz="1000" spc="-5">
                <a:latin typeface="Tahoma"/>
                <a:cs typeface="Tahoma"/>
              </a:rPr>
              <a:t>Chain  </a:t>
            </a:r>
            <a:r>
              <a:rPr dirty="0" sz="1000">
                <a:latin typeface="Tahoma"/>
                <a:cs typeface="Tahoma"/>
              </a:rPr>
              <a:t>Rule</a:t>
            </a:r>
            <a:endParaRPr sz="1000">
              <a:latin typeface="Tahoma"/>
              <a:cs typeface="Tahoma"/>
            </a:endParaRPr>
          </a:p>
        </p:txBody>
      </p:sp>
      <p:sp>
        <p:nvSpPr>
          <p:cNvPr id="19" name="object 19"/>
          <p:cNvSpPr/>
          <p:nvPr/>
        </p:nvSpPr>
        <p:spPr>
          <a:xfrm>
            <a:off x="4572000" y="8276843"/>
            <a:ext cx="152400" cy="43180"/>
          </a:xfrm>
          <a:custGeom>
            <a:avLst/>
            <a:gdLst/>
            <a:ahLst/>
            <a:cxnLst/>
            <a:rect l="l" t="t" r="r" b="b"/>
            <a:pathLst>
              <a:path w="152400" h="43179">
                <a:moveTo>
                  <a:pt x="109727" y="0"/>
                </a:moveTo>
                <a:lnTo>
                  <a:pt x="109727" y="42671"/>
                </a:lnTo>
                <a:lnTo>
                  <a:pt x="138683" y="28193"/>
                </a:lnTo>
                <a:lnTo>
                  <a:pt x="116586" y="28193"/>
                </a:lnTo>
                <a:lnTo>
                  <a:pt x="116586" y="14477"/>
                </a:lnTo>
                <a:lnTo>
                  <a:pt x="138684" y="14477"/>
                </a:lnTo>
                <a:lnTo>
                  <a:pt x="109727" y="0"/>
                </a:lnTo>
                <a:close/>
              </a:path>
              <a:path w="152400" h="43179">
                <a:moveTo>
                  <a:pt x="109727" y="14477"/>
                </a:moveTo>
                <a:lnTo>
                  <a:pt x="0" y="14477"/>
                </a:lnTo>
                <a:lnTo>
                  <a:pt x="0" y="28193"/>
                </a:lnTo>
                <a:lnTo>
                  <a:pt x="109727" y="28193"/>
                </a:lnTo>
                <a:lnTo>
                  <a:pt x="109727" y="14477"/>
                </a:lnTo>
                <a:close/>
              </a:path>
              <a:path w="152400" h="43179">
                <a:moveTo>
                  <a:pt x="138684" y="14477"/>
                </a:moveTo>
                <a:lnTo>
                  <a:pt x="116586" y="14477"/>
                </a:lnTo>
                <a:lnTo>
                  <a:pt x="116586" y="28193"/>
                </a:lnTo>
                <a:lnTo>
                  <a:pt x="138683" y="28193"/>
                </a:lnTo>
                <a:lnTo>
                  <a:pt x="152400" y="21335"/>
                </a:lnTo>
                <a:lnTo>
                  <a:pt x="138684" y="14477"/>
                </a:lnTo>
                <a:close/>
              </a:path>
            </a:pathLst>
          </a:custGeom>
          <a:solidFill>
            <a:srgbClr val="000000"/>
          </a:solidFill>
        </p:spPr>
        <p:txBody>
          <a:bodyPr wrap="square" lIns="0" tIns="0" rIns="0" bIns="0" rtlCol="0"/>
          <a:lstStyle/>
          <a:p/>
        </p:txBody>
      </p:sp>
      <p:sp>
        <p:nvSpPr>
          <p:cNvPr id="20" name="object 20"/>
          <p:cNvSpPr/>
          <p:nvPr/>
        </p:nvSpPr>
        <p:spPr>
          <a:xfrm>
            <a:off x="5410200" y="8391143"/>
            <a:ext cx="152400" cy="43180"/>
          </a:xfrm>
          <a:custGeom>
            <a:avLst/>
            <a:gdLst/>
            <a:ahLst/>
            <a:cxnLst/>
            <a:rect l="l" t="t" r="r" b="b"/>
            <a:pathLst>
              <a:path w="152400" h="43179">
                <a:moveTo>
                  <a:pt x="109727" y="0"/>
                </a:moveTo>
                <a:lnTo>
                  <a:pt x="109727" y="42671"/>
                </a:lnTo>
                <a:lnTo>
                  <a:pt x="138683" y="28193"/>
                </a:lnTo>
                <a:lnTo>
                  <a:pt x="116586" y="28193"/>
                </a:lnTo>
                <a:lnTo>
                  <a:pt x="116586" y="14477"/>
                </a:lnTo>
                <a:lnTo>
                  <a:pt x="138684" y="14477"/>
                </a:lnTo>
                <a:lnTo>
                  <a:pt x="109727" y="0"/>
                </a:lnTo>
                <a:close/>
              </a:path>
              <a:path w="152400" h="43179">
                <a:moveTo>
                  <a:pt x="109727" y="14477"/>
                </a:moveTo>
                <a:lnTo>
                  <a:pt x="0" y="14477"/>
                </a:lnTo>
                <a:lnTo>
                  <a:pt x="0" y="28193"/>
                </a:lnTo>
                <a:lnTo>
                  <a:pt x="109727" y="28193"/>
                </a:lnTo>
                <a:lnTo>
                  <a:pt x="109727" y="14477"/>
                </a:lnTo>
                <a:close/>
              </a:path>
              <a:path w="152400" h="43179">
                <a:moveTo>
                  <a:pt x="138684" y="14477"/>
                </a:moveTo>
                <a:lnTo>
                  <a:pt x="116586" y="14477"/>
                </a:lnTo>
                <a:lnTo>
                  <a:pt x="116586" y="28193"/>
                </a:lnTo>
                <a:lnTo>
                  <a:pt x="138683" y="28193"/>
                </a:lnTo>
                <a:lnTo>
                  <a:pt x="152400" y="21335"/>
                </a:lnTo>
                <a:lnTo>
                  <a:pt x="138684" y="14477"/>
                </a:lnTo>
                <a:close/>
              </a:path>
            </a:pathLst>
          </a:custGeom>
          <a:solidFill>
            <a:srgbClr val="000000"/>
          </a:solidFill>
        </p:spPr>
        <p:txBody>
          <a:bodyPr wrap="square" lIns="0" tIns="0" rIns="0" bIns="0" rtlCol="0"/>
          <a:lstStyle/>
          <a:p/>
        </p:txBody>
      </p:sp>
      <p:sp>
        <p:nvSpPr>
          <p:cNvPr id="21" name="object 21"/>
          <p:cNvSpPr/>
          <p:nvPr/>
        </p:nvSpPr>
        <p:spPr>
          <a:xfrm>
            <a:off x="4572000" y="8467343"/>
            <a:ext cx="152400" cy="43180"/>
          </a:xfrm>
          <a:custGeom>
            <a:avLst/>
            <a:gdLst/>
            <a:ahLst/>
            <a:cxnLst/>
            <a:rect l="l" t="t" r="r" b="b"/>
            <a:pathLst>
              <a:path w="152400" h="43179">
                <a:moveTo>
                  <a:pt x="109727" y="0"/>
                </a:moveTo>
                <a:lnTo>
                  <a:pt x="109727" y="42671"/>
                </a:lnTo>
                <a:lnTo>
                  <a:pt x="138684" y="28193"/>
                </a:lnTo>
                <a:lnTo>
                  <a:pt x="116586" y="28193"/>
                </a:lnTo>
                <a:lnTo>
                  <a:pt x="116586" y="14477"/>
                </a:lnTo>
                <a:lnTo>
                  <a:pt x="138683" y="14477"/>
                </a:lnTo>
                <a:lnTo>
                  <a:pt x="109727" y="0"/>
                </a:lnTo>
                <a:close/>
              </a:path>
              <a:path w="152400" h="43179">
                <a:moveTo>
                  <a:pt x="109727" y="14477"/>
                </a:moveTo>
                <a:lnTo>
                  <a:pt x="0" y="14477"/>
                </a:lnTo>
                <a:lnTo>
                  <a:pt x="0" y="28193"/>
                </a:lnTo>
                <a:lnTo>
                  <a:pt x="109727" y="28193"/>
                </a:lnTo>
                <a:lnTo>
                  <a:pt x="109727" y="14477"/>
                </a:lnTo>
                <a:close/>
              </a:path>
              <a:path w="152400" h="43179">
                <a:moveTo>
                  <a:pt x="138683" y="14477"/>
                </a:moveTo>
                <a:lnTo>
                  <a:pt x="116586" y="14477"/>
                </a:lnTo>
                <a:lnTo>
                  <a:pt x="116586" y="28193"/>
                </a:lnTo>
                <a:lnTo>
                  <a:pt x="138684" y="28193"/>
                </a:lnTo>
                <a:lnTo>
                  <a:pt x="152400" y="21335"/>
                </a:lnTo>
                <a:lnTo>
                  <a:pt x="138683" y="14477"/>
                </a:lnTo>
                <a:close/>
              </a:path>
            </a:pathLst>
          </a:custGeom>
          <a:solidFill>
            <a:srgbClr val="000000"/>
          </a:solidFill>
        </p:spPr>
        <p:txBody>
          <a:bodyPr wrap="square" lIns="0" tIns="0" rIns="0" bIns="0" rtlCol="0"/>
          <a:lstStyle/>
          <a:p/>
        </p:txBody>
      </p:sp>
      <p:sp>
        <p:nvSpPr>
          <p:cNvPr id="22" name="object 22"/>
          <p:cNvSpPr txBox="1"/>
          <p:nvPr/>
        </p:nvSpPr>
        <p:spPr>
          <a:xfrm>
            <a:off x="4147310" y="7712324"/>
            <a:ext cx="390525" cy="898525"/>
          </a:xfrm>
          <a:prstGeom prst="rect">
            <a:avLst/>
          </a:prstGeom>
        </p:spPr>
        <p:txBody>
          <a:bodyPr wrap="square" lIns="0" tIns="13970" rIns="0" bIns="0" rtlCol="0" vert="horz">
            <a:spAutoFit/>
          </a:bodyPr>
          <a:lstStyle/>
          <a:p>
            <a:pPr algn="ctr" marR="57150">
              <a:lnSpc>
                <a:spcPts val="1345"/>
              </a:lnSpc>
              <a:spcBef>
                <a:spcPts val="110"/>
              </a:spcBef>
              <a:tabLst>
                <a:tab pos="214629" algn="l"/>
              </a:tabLst>
            </a:pPr>
            <a:r>
              <a:rPr dirty="0" sz="1200" spc="-425">
                <a:latin typeface="Symbol"/>
                <a:cs typeface="Symbol"/>
              </a:rPr>
              <a:t>⎜</a:t>
            </a:r>
            <a:r>
              <a:rPr dirty="0" sz="1200" spc="-425">
                <a:latin typeface="Times New Roman"/>
                <a:cs typeface="Times New Roman"/>
              </a:rPr>
              <a:t>	</a:t>
            </a:r>
            <a:r>
              <a:rPr dirty="0" sz="1200" spc="-425">
                <a:latin typeface="Symbol"/>
                <a:cs typeface="Symbol"/>
              </a:rPr>
              <a:t>⎟</a:t>
            </a:r>
            <a:endParaRPr sz="1200">
              <a:latin typeface="Symbol"/>
              <a:cs typeface="Symbol"/>
            </a:endParaRPr>
          </a:p>
          <a:p>
            <a:pPr algn="ctr" marR="57150">
              <a:lnSpc>
                <a:spcPts val="1345"/>
              </a:lnSpc>
            </a:pPr>
            <a:r>
              <a:rPr dirty="0" sz="1200" spc="-425">
                <a:latin typeface="Symbol"/>
                <a:cs typeface="Symbol"/>
              </a:rPr>
              <a:t>⎝</a:t>
            </a:r>
            <a:r>
              <a:rPr dirty="0" sz="1200" spc="-180">
                <a:latin typeface="Times New Roman"/>
                <a:cs typeface="Times New Roman"/>
              </a:rPr>
              <a:t> </a:t>
            </a:r>
            <a:r>
              <a:rPr dirty="0" baseline="13888" sz="1800" spc="7" b="1">
                <a:latin typeface="Times New Roman"/>
                <a:cs typeface="Times New Roman"/>
              </a:rPr>
              <a:t>V</a:t>
            </a:r>
            <a:r>
              <a:rPr dirty="0" baseline="13888" sz="1800" spc="-247" b="1">
                <a:latin typeface="Times New Roman"/>
                <a:cs typeface="Times New Roman"/>
              </a:rPr>
              <a:t> </a:t>
            </a:r>
            <a:r>
              <a:rPr dirty="0" sz="1200" spc="-680">
                <a:latin typeface="Symbol"/>
                <a:cs typeface="Symbol"/>
              </a:rPr>
              <a:t>⎠</a:t>
            </a:r>
            <a:endParaRPr sz="1200">
              <a:latin typeface="Symbol"/>
              <a:cs typeface="Symbol"/>
            </a:endParaRPr>
          </a:p>
          <a:p>
            <a:pPr algn="ctr" marL="29845" marR="30480">
              <a:lnSpc>
                <a:spcPct val="111300"/>
              </a:lnSpc>
              <a:spcBef>
                <a:spcPts val="965"/>
              </a:spcBef>
            </a:pPr>
            <a:r>
              <a:rPr dirty="0" sz="1200" spc="10" b="1">
                <a:latin typeface="Times New Roman"/>
                <a:cs typeface="Times New Roman"/>
              </a:rPr>
              <a:t>U</a:t>
            </a:r>
            <a:r>
              <a:rPr dirty="0" sz="1200" spc="-75" b="1">
                <a:latin typeface="Times New Roman"/>
                <a:cs typeface="Times New Roman"/>
              </a:rPr>
              <a:t> </a:t>
            </a:r>
            <a:r>
              <a:rPr dirty="0" sz="1200">
                <a:latin typeface="Times New Roman"/>
                <a:cs typeface="Times New Roman"/>
              </a:rPr>
              <a:t>|</a:t>
            </a:r>
            <a:r>
              <a:rPr dirty="0" sz="1200" spc="-90">
                <a:latin typeface="Times New Roman"/>
                <a:cs typeface="Times New Roman"/>
              </a:rPr>
              <a:t> </a:t>
            </a:r>
            <a:r>
              <a:rPr dirty="0" sz="1200" spc="10" b="1">
                <a:latin typeface="Times New Roman"/>
                <a:cs typeface="Times New Roman"/>
              </a:rPr>
              <a:t>V </a:t>
            </a:r>
            <a:r>
              <a:rPr dirty="0" sz="1200" b="1">
                <a:latin typeface="Times New Roman"/>
                <a:cs typeface="Times New Roman"/>
              </a:rPr>
              <a:t> </a:t>
            </a:r>
            <a:r>
              <a:rPr dirty="0" sz="1200" spc="10" b="1">
                <a:latin typeface="Times New Roman"/>
                <a:cs typeface="Times New Roman"/>
              </a:rPr>
              <a:t>V</a:t>
            </a:r>
            <a:endParaRPr sz="1200">
              <a:latin typeface="Times New Roman"/>
              <a:cs typeface="Times New Roman"/>
            </a:endParaRPr>
          </a:p>
        </p:txBody>
      </p:sp>
      <p:sp>
        <p:nvSpPr>
          <p:cNvPr id="23" name="object 23"/>
          <p:cNvSpPr txBox="1"/>
          <p:nvPr/>
        </p:nvSpPr>
        <p:spPr>
          <a:xfrm>
            <a:off x="4172710" y="7614016"/>
            <a:ext cx="287020" cy="210820"/>
          </a:xfrm>
          <a:prstGeom prst="rect">
            <a:avLst/>
          </a:prstGeom>
        </p:spPr>
        <p:txBody>
          <a:bodyPr wrap="square" lIns="0" tIns="13970" rIns="0" bIns="0" rtlCol="0" vert="horz">
            <a:spAutoFit/>
          </a:bodyPr>
          <a:lstStyle/>
          <a:p>
            <a:pPr>
              <a:lnSpc>
                <a:spcPct val="100000"/>
              </a:lnSpc>
              <a:spcBef>
                <a:spcPts val="110"/>
              </a:spcBef>
            </a:pPr>
            <a:r>
              <a:rPr dirty="0" sz="1200" spc="-425">
                <a:latin typeface="Symbol"/>
                <a:cs typeface="Symbol"/>
              </a:rPr>
              <a:t>⎛</a:t>
            </a:r>
            <a:r>
              <a:rPr dirty="0" sz="1200" spc="-165">
                <a:latin typeface="Times New Roman"/>
                <a:cs typeface="Times New Roman"/>
              </a:rPr>
              <a:t> </a:t>
            </a:r>
            <a:r>
              <a:rPr dirty="0" baseline="4629" sz="1800" spc="7" b="1">
                <a:latin typeface="Times New Roman"/>
                <a:cs typeface="Times New Roman"/>
              </a:rPr>
              <a:t>U</a:t>
            </a:r>
            <a:r>
              <a:rPr dirty="0" baseline="4629" sz="1800" spc="-262" b="1">
                <a:latin typeface="Times New Roman"/>
                <a:cs typeface="Times New Roman"/>
              </a:rPr>
              <a:t> </a:t>
            </a:r>
            <a:r>
              <a:rPr dirty="0" sz="1200" spc="-990">
                <a:latin typeface="Symbol"/>
                <a:cs typeface="Symbol"/>
              </a:rPr>
              <a:t>⎞</a:t>
            </a:r>
            <a:endParaRPr sz="1200">
              <a:latin typeface="Symbol"/>
              <a:cs typeface="Symbol"/>
            </a:endParaRPr>
          </a:p>
        </p:txBody>
      </p:sp>
      <p:sp>
        <p:nvSpPr>
          <p:cNvPr id="24" name="object 24"/>
          <p:cNvSpPr txBox="1"/>
          <p:nvPr/>
        </p:nvSpPr>
        <p:spPr>
          <a:xfrm>
            <a:off x="4614671" y="7650480"/>
            <a:ext cx="666750" cy="352425"/>
          </a:xfrm>
          <a:prstGeom prst="rect">
            <a:avLst/>
          </a:prstGeom>
          <a:solidFill>
            <a:srgbClr val="ADC6C7"/>
          </a:solidFill>
          <a:ln w="3175">
            <a:solidFill>
              <a:srgbClr val="000000"/>
            </a:solidFill>
          </a:ln>
        </p:spPr>
        <p:txBody>
          <a:bodyPr wrap="square" lIns="0" tIns="22860" rIns="0" bIns="0" rtlCol="0" vert="horz">
            <a:spAutoFit/>
          </a:bodyPr>
          <a:lstStyle/>
          <a:p>
            <a:pPr marL="208279" marR="38100" indent="-161925">
              <a:lnSpc>
                <a:spcPct val="100000"/>
              </a:lnSpc>
              <a:spcBef>
                <a:spcPts val="180"/>
              </a:spcBef>
            </a:pPr>
            <a:r>
              <a:rPr dirty="0" sz="1000" spc="-5">
                <a:latin typeface="Tahoma"/>
                <a:cs typeface="Tahoma"/>
              </a:rPr>
              <a:t>Condition-  </a:t>
            </a:r>
            <a:r>
              <a:rPr dirty="0" sz="1000" spc="-5">
                <a:latin typeface="Tahoma"/>
                <a:cs typeface="Tahoma"/>
              </a:rPr>
              <a:t>alize</a:t>
            </a:r>
            <a:endParaRPr sz="1000">
              <a:latin typeface="Tahoma"/>
              <a:cs typeface="Tahoma"/>
            </a:endParaRPr>
          </a:p>
        </p:txBody>
      </p:sp>
      <p:sp>
        <p:nvSpPr>
          <p:cNvPr id="25" name="object 25"/>
          <p:cNvSpPr txBox="1"/>
          <p:nvPr/>
        </p:nvSpPr>
        <p:spPr>
          <a:xfrm>
            <a:off x="5472677" y="7700773"/>
            <a:ext cx="335280" cy="211454"/>
          </a:xfrm>
          <a:prstGeom prst="rect">
            <a:avLst/>
          </a:prstGeom>
        </p:spPr>
        <p:txBody>
          <a:bodyPr wrap="square" lIns="0" tIns="15240" rIns="0" bIns="0" rtlCol="0" vert="horz">
            <a:spAutoFit/>
          </a:bodyPr>
          <a:lstStyle/>
          <a:p>
            <a:pPr>
              <a:lnSpc>
                <a:spcPct val="100000"/>
              </a:lnSpc>
              <a:spcBef>
                <a:spcPts val="120"/>
              </a:spcBef>
            </a:pPr>
            <a:r>
              <a:rPr dirty="0" sz="1200" spc="10" b="1">
                <a:latin typeface="Times New Roman"/>
                <a:cs typeface="Times New Roman"/>
              </a:rPr>
              <a:t>U </a:t>
            </a:r>
            <a:r>
              <a:rPr dirty="0" sz="1200">
                <a:latin typeface="Times New Roman"/>
                <a:cs typeface="Times New Roman"/>
              </a:rPr>
              <a:t>|</a:t>
            </a:r>
            <a:r>
              <a:rPr dirty="0" sz="1200" spc="-160">
                <a:latin typeface="Times New Roman"/>
                <a:cs typeface="Times New Roman"/>
              </a:rPr>
              <a:t> </a:t>
            </a:r>
            <a:r>
              <a:rPr dirty="0" sz="1200" spc="10" b="1">
                <a:latin typeface="Times New Roman"/>
                <a:cs typeface="Times New Roman"/>
              </a:rPr>
              <a:t>V</a:t>
            </a:r>
            <a:endParaRPr sz="1200">
              <a:latin typeface="Times New Roman"/>
              <a:cs typeface="Times New Roman"/>
            </a:endParaRPr>
          </a:p>
        </p:txBody>
      </p:sp>
      <p:sp>
        <p:nvSpPr>
          <p:cNvPr id="26" name="object 26"/>
          <p:cNvSpPr/>
          <p:nvPr/>
        </p:nvSpPr>
        <p:spPr>
          <a:xfrm>
            <a:off x="4457700" y="7819643"/>
            <a:ext cx="152400" cy="43180"/>
          </a:xfrm>
          <a:custGeom>
            <a:avLst/>
            <a:gdLst/>
            <a:ahLst/>
            <a:cxnLst/>
            <a:rect l="l" t="t" r="r" b="b"/>
            <a:pathLst>
              <a:path w="152400" h="43179">
                <a:moveTo>
                  <a:pt x="109727" y="0"/>
                </a:moveTo>
                <a:lnTo>
                  <a:pt x="109727" y="42671"/>
                </a:lnTo>
                <a:lnTo>
                  <a:pt x="138683" y="28193"/>
                </a:lnTo>
                <a:lnTo>
                  <a:pt x="116586" y="28193"/>
                </a:lnTo>
                <a:lnTo>
                  <a:pt x="116586" y="14477"/>
                </a:lnTo>
                <a:lnTo>
                  <a:pt x="138684" y="14477"/>
                </a:lnTo>
                <a:lnTo>
                  <a:pt x="109727" y="0"/>
                </a:lnTo>
                <a:close/>
              </a:path>
              <a:path w="152400" h="43179">
                <a:moveTo>
                  <a:pt x="109727" y="14477"/>
                </a:moveTo>
                <a:lnTo>
                  <a:pt x="0" y="14477"/>
                </a:lnTo>
                <a:lnTo>
                  <a:pt x="0" y="28193"/>
                </a:lnTo>
                <a:lnTo>
                  <a:pt x="109727" y="28193"/>
                </a:lnTo>
                <a:lnTo>
                  <a:pt x="109727" y="14477"/>
                </a:lnTo>
                <a:close/>
              </a:path>
              <a:path w="152400" h="43179">
                <a:moveTo>
                  <a:pt x="138684" y="14477"/>
                </a:moveTo>
                <a:lnTo>
                  <a:pt x="116586" y="14477"/>
                </a:lnTo>
                <a:lnTo>
                  <a:pt x="116586" y="28193"/>
                </a:lnTo>
                <a:lnTo>
                  <a:pt x="138683" y="28193"/>
                </a:lnTo>
                <a:lnTo>
                  <a:pt x="152400" y="21335"/>
                </a:lnTo>
                <a:lnTo>
                  <a:pt x="138684" y="14477"/>
                </a:lnTo>
                <a:close/>
              </a:path>
            </a:pathLst>
          </a:custGeom>
          <a:solidFill>
            <a:srgbClr val="000000"/>
          </a:solidFill>
        </p:spPr>
        <p:txBody>
          <a:bodyPr wrap="square" lIns="0" tIns="0" rIns="0" bIns="0" rtlCol="0"/>
          <a:lstStyle/>
          <a:p/>
        </p:txBody>
      </p:sp>
      <p:sp>
        <p:nvSpPr>
          <p:cNvPr id="27" name="object 27"/>
          <p:cNvSpPr/>
          <p:nvPr/>
        </p:nvSpPr>
        <p:spPr>
          <a:xfrm>
            <a:off x="5295900" y="7819643"/>
            <a:ext cx="152400" cy="43180"/>
          </a:xfrm>
          <a:custGeom>
            <a:avLst/>
            <a:gdLst/>
            <a:ahLst/>
            <a:cxnLst/>
            <a:rect l="l" t="t" r="r" b="b"/>
            <a:pathLst>
              <a:path w="152400" h="43179">
                <a:moveTo>
                  <a:pt x="109727" y="0"/>
                </a:moveTo>
                <a:lnTo>
                  <a:pt x="109727" y="42671"/>
                </a:lnTo>
                <a:lnTo>
                  <a:pt x="138683" y="28193"/>
                </a:lnTo>
                <a:lnTo>
                  <a:pt x="116586" y="28193"/>
                </a:lnTo>
                <a:lnTo>
                  <a:pt x="116586" y="14477"/>
                </a:lnTo>
                <a:lnTo>
                  <a:pt x="138684" y="14477"/>
                </a:lnTo>
                <a:lnTo>
                  <a:pt x="109727" y="0"/>
                </a:lnTo>
                <a:close/>
              </a:path>
              <a:path w="152400" h="43179">
                <a:moveTo>
                  <a:pt x="109727" y="14477"/>
                </a:moveTo>
                <a:lnTo>
                  <a:pt x="0" y="14477"/>
                </a:lnTo>
                <a:lnTo>
                  <a:pt x="0" y="28193"/>
                </a:lnTo>
                <a:lnTo>
                  <a:pt x="109727" y="28193"/>
                </a:lnTo>
                <a:lnTo>
                  <a:pt x="109727" y="14477"/>
                </a:lnTo>
                <a:close/>
              </a:path>
              <a:path w="152400" h="43179">
                <a:moveTo>
                  <a:pt x="138684" y="14477"/>
                </a:moveTo>
                <a:lnTo>
                  <a:pt x="116586" y="14477"/>
                </a:lnTo>
                <a:lnTo>
                  <a:pt x="116586" y="28193"/>
                </a:lnTo>
                <a:lnTo>
                  <a:pt x="138683" y="28193"/>
                </a:lnTo>
                <a:lnTo>
                  <a:pt x="152400" y="21335"/>
                </a:lnTo>
                <a:lnTo>
                  <a:pt x="138684" y="14477"/>
                </a:lnTo>
                <a:close/>
              </a:path>
            </a:pathLst>
          </a:custGeom>
          <a:solidFill>
            <a:srgbClr val="000000"/>
          </a:solidFill>
        </p:spPr>
        <p:txBody>
          <a:bodyPr wrap="square" lIns="0" tIns="0" rIns="0" bIns="0" rtlCol="0"/>
          <a:lstStyle/>
          <a:p/>
        </p:txBody>
      </p:sp>
      <p:sp>
        <p:nvSpPr>
          <p:cNvPr id="28" name="object 28"/>
          <p:cNvSpPr txBox="1"/>
          <p:nvPr/>
        </p:nvSpPr>
        <p:spPr>
          <a:xfrm>
            <a:off x="4724400" y="7179564"/>
            <a:ext cx="457200" cy="292100"/>
          </a:xfrm>
          <a:prstGeom prst="rect">
            <a:avLst/>
          </a:prstGeom>
          <a:solidFill>
            <a:srgbClr val="FF0000"/>
          </a:solidFill>
          <a:ln w="3175">
            <a:solidFill>
              <a:srgbClr val="000000"/>
            </a:solidFill>
          </a:ln>
        </p:spPr>
        <p:txBody>
          <a:bodyPr wrap="square" lIns="0" tIns="22225" rIns="0" bIns="0" rtlCol="0" vert="horz">
            <a:spAutoFit/>
          </a:bodyPr>
          <a:lstStyle/>
          <a:p>
            <a:pPr algn="ctr">
              <a:lnSpc>
                <a:spcPct val="100000"/>
              </a:lnSpc>
              <a:spcBef>
                <a:spcPts val="175"/>
              </a:spcBef>
            </a:pPr>
            <a:r>
              <a:rPr dirty="0" sz="1600">
                <a:latin typeface="Tahoma"/>
                <a:cs typeface="Tahoma"/>
              </a:rPr>
              <a:t>+</a:t>
            </a:r>
            <a:endParaRPr sz="1600">
              <a:latin typeface="Tahoma"/>
              <a:cs typeface="Tahoma"/>
            </a:endParaRPr>
          </a:p>
        </p:txBody>
      </p:sp>
      <p:sp>
        <p:nvSpPr>
          <p:cNvPr id="29" name="object 29"/>
          <p:cNvSpPr/>
          <p:nvPr/>
        </p:nvSpPr>
        <p:spPr>
          <a:xfrm>
            <a:off x="4457700" y="7210806"/>
            <a:ext cx="228600" cy="43180"/>
          </a:xfrm>
          <a:custGeom>
            <a:avLst/>
            <a:gdLst/>
            <a:ahLst/>
            <a:cxnLst/>
            <a:rect l="l" t="t" r="r" b="b"/>
            <a:pathLst>
              <a:path w="228600" h="43179">
                <a:moveTo>
                  <a:pt x="185927" y="28166"/>
                </a:moveTo>
                <a:lnTo>
                  <a:pt x="185927" y="42672"/>
                </a:lnTo>
                <a:lnTo>
                  <a:pt x="214884" y="28194"/>
                </a:lnTo>
                <a:lnTo>
                  <a:pt x="192786" y="28194"/>
                </a:lnTo>
                <a:lnTo>
                  <a:pt x="185927" y="28166"/>
                </a:lnTo>
                <a:close/>
              </a:path>
              <a:path w="228600" h="43179">
                <a:moveTo>
                  <a:pt x="185927" y="0"/>
                </a:moveTo>
                <a:lnTo>
                  <a:pt x="185927" y="28166"/>
                </a:lnTo>
                <a:lnTo>
                  <a:pt x="192786" y="28194"/>
                </a:lnTo>
                <a:lnTo>
                  <a:pt x="192786" y="13716"/>
                </a:lnTo>
                <a:lnTo>
                  <a:pt x="213360" y="13716"/>
                </a:lnTo>
                <a:lnTo>
                  <a:pt x="185927" y="0"/>
                </a:lnTo>
                <a:close/>
              </a:path>
              <a:path w="228600" h="43179">
                <a:moveTo>
                  <a:pt x="213360" y="13716"/>
                </a:moveTo>
                <a:lnTo>
                  <a:pt x="192786" y="13716"/>
                </a:lnTo>
                <a:lnTo>
                  <a:pt x="192786" y="28194"/>
                </a:lnTo>
                <a:lnTo>
                  <a:pt x="214884" y="28194"/>
                </a:lnTo>
                <a:lnTo>
                  <a:pt x="228600" y="21336"/>
                </a:lnTo>
                <a:lnTo>
                  <a:pt x="213360" y="13716"/>
                </a:lnTo>
                <a:close/>
              </a:path>
              <a:path w="228600" h="43179">
                <a:moveTo>
                  <a:pt x="185927" y="13716"/>
                </a:moveTo>
                <a:lnTo>
                  <a:pt x="0" y="13716"/>
                </a:lnTo>
                <a:lnTo>
                  <a:pt x="0" y="27432"/>
                </a:lnTo>
                <a:lnTo>
                  <a:pt x="185927" y="28166"/>
                </a:lnTo>
                <a:lnTo>
                  <a:pt x="185927" y="13716"/>
                </a:lnTo>
                <a:close/>
              </a:path>
            </a:pathLst>
          </a:custGeom>
          <a:solidFill>
            <a:srgbClr val="000000"/>
          </a:solidFill>
        </p:spPr>
        <p:txBody>
          <a:bodyPr wrap="square" lIns="0" tIns="0" rIns="0" bIns="0" rtlCol="0"/>
          <a:lstStyle/>
          <a:p/>
        </p:txBody>
      </p:sp>
      <p:sp>
        <p:nvSpPr>
          <p:cNvPr id="30" name="object 30"/>
          <p:cNvSpPr/>
          <p:nvPr/>
        </p:nvSpPr>
        <p:spPr>
          <a:xfrm>
            <a:off x="5181600" y="7318247"/>
            <a:ext cx="228600" cy="43815"/>
          </a:xfrm>
          <a:custGeom>
            <a:avLst/>
            <a:gdLst/>
            <a:ahLst/>
            <a:cxnLst/>
            <a:rect l="l" t="t" r="r" b="b"/>
            <a:pathLst>
              <a:path w="228600" h="43815">
                <a:moveTo>
                  <a:pt x="185927" y="28928"/>
                </a:moveTo>
                <a:lnTo>
                  <a:pt x="185927" y="43433"/>
                </a:lnTo>
                <a:lnTo>
                  <a:pt x="214883" y="28956"/>
                </a:lnTo>
                <a:lnTo>
                  <a:pt x="192786" y="28956"/>
                </a:lnTo>
                <a:lnTo>
                  <a:pt x="185927" y="28928"/>
                </a:lnTo>
                <a:close/>
              </a:path>
              <a:path w="228600" h="43815">
                <a:moveTo>
                  <a:pt x="185927" y="14450"/>
                </a:moveTo>
                <a:lnTo>
                  <a:pt x="185927" y="28928"/>
                </a:lnTo>
                <a:lnTo>
                  <a:pt x="192786" y="28956"/>
                </a:lnTo>
                <a:lnTo>
                  <a:pt x="192786" y="14477"/>
                </a:lnTo>
                <a:lnTo>
                  <a:pt x="185927" y="14450"/>
                </a:lnTo>
                <a:close/>
              </a:path>
              <a:path w="228600" h="43815">
                <a:moveTo>
                  <a:pt x="185927" y="0"/>
                </a:moveTo>
                <a:lnTo>
                  <a:pt x="185927" y="14450"/>
                </a:lnTo>
                <a:lnTo>
                  <a:pt x="192786" y="14477"/>
                </a:lnTo>
                <a:lnTo>
                  <a:pt x="192786" y="28956"/>
                </a:lnTo>
                <a:lnTo>
                  <a:pt x="214883" y="28956"/>
                </a:lnTo>
                <a:lnTo>
                  <a:pt x="228600" y="22097"/>
                </a:lnTo>
                <a:lnTo>
                  <a:pt x="185927" y="0"/>
                </a:lnTo>
                <a:close/>
              </a:path>
              <a:path w="228600" h="43815">
                <a:moveTo>
                  <a:pt x="0" y="13715"/>
                </a:moveTo>
                <a:lnTo>
                  <a:pt x="0" y="28193"/>
                </a:lnTo>
                <a:lnTo>
                  <a:pt x="185927" y="28928"/>
                </a:lnTo>
                <a:lnTo>
                  <a:pt x="185927" y="14450"/>
                </a:lnTo>
                <a:lnTo>
                  <a:pt x="0" y="13715"/>
                </a:lnTo>
                <a:close/>
              </a:path>
            </a:pathLst>
          </a:custGeom>
          <a:solidFill>
            <a:srgbClr val="000000"/>
          </a:solidFill>
        </p:spPr>
        <p:txBody>
          <a:bodyPr wrap="square" lIns="0" tIns="0" rIns="0" bIns="0" rtlCol="0"/>
          <a:lstStyle/>
          <a:p/>
        </p:txBody>
      </p:sp>
      <p:sp>
        <p:nvSpPr>
          <p:cNvPr id="31" name="object 31"/>
          <p:cNvSpPr/>
          <p:nvPr/>
        </p:nvSpPr>
        <p:spPr>
          <a:xfrm>
            <a:off x="4457700" y="7401306"/>
            <a:ext cx="228600" cy="43180"/>
          </a:xfrm>
          <a:custGeom>
            <a:avLst/>
            <a:gdLst/>
            <a:ahLst/>
            <a:cxnLst/>
            <a:rect l="l" t="t" r="r" b="b"/>
            <a:pathLst>
              <a:path w="228600" h="43179">
                <a:moveTo>
                  <a:pt x="185927" y="28166"/>
                </a:moveTo>
                <a:lnTo>
                  <a:pt x="185927" y="42672"/>
                </a:lnTo>
                <a:lnTo>
                  <a:pt x="214884" y="28194"/>
                </a:lnTo>
                <a:lnTo>
                  <a:pt x="192786" y="28194"/>
                </a:lnTo>
                <a:lnTo>
                  <a:pt x="185927" y="28166"/>
                </a:lnTo>
                <a:close/>
              </a:path>
              <a:path w="228600" h="43179">
                <a:moveTo>
                  <a:pt x="185927" y="0"/>
                </a:moveTo>
                <a:lnTo>
                  <a:pt x="185927" y="28166"/>
                </a:lnTo>
                <a:lnTo>
                  <a:pt x="192786" y="28194"/>
                </a:lnTo>
                <a:lnTo>
                  <a:pt x="192786" y="13716"/>
                </a:lnTo>
                <a:lnTo>
                  <a:pt x="213360" y="13716"/>
                </a:lnTo>
                <a:lnTo>
                  <a:pt x="185927" y="0"/>
                </a:lnTo>
                <a:close/>
              </a:path>
              <a:path w="228600" h="43179">
                <a:moveTo>
                  <a:pt x="213360" y="13716"/>
                </a:moveTo>
                <a:lnTo>
                  <a:pt x="192786" y="13716"/>
                </a:lnTo>
                <a:lnTo>
                  <a:pt x="192786" y="28194"/>
                </a:lnTo>
                <a:lnTo>
                  <a:pt x="214884" y="28194"/>
                </a:lnTo>
                <a:lnTo>
                  <a:pt x="228600" y="21336"/>
                </a:lnTo>
                <a:lnTo>
                  <a:pt x="213360" y="13716"/>
                </a:lnTo>
                <a:close/>
              </a:path>
              <a:path w="228600" h="43179">
                <a:moveTo>
                  <a:pt x="185927" y="13716"/>
                </a:moveTo>
                <a:lnTo>
                  <a:pt x="0" y="13716"/>
                </a:lnTo>
                <a:lnTo>
                  <a:pt x="0" y="27432"/>
                </a:lnTo>
                <a:lnTo>
                  <a:pt x="185927" y="28166"/>
                </a:lnTo>
                <a:lnTo>
                  <a:pt x="185927" y="13716"/>
                </a:lnTo>
                <a:close/>
              </a:path>
            </a:pathLst>
          </a:custGeom>
          <a:solidFill>
            <a:srgbClr val="000000"/>
          </a:solidFill>
        </p:spPr>
        <p:txBody>
          <a:bodyPr wrap="square" lIns="0" tIns="0" rIns="0" bIns="0" rtlCol="0"/>
          <a:lstStyle/>
          <a:p/>
        </p:txBody>
      </p:sp>
      <p:sp>
        <p:nvSpPr>
          <p:cNvPr id="32" name="object 32"/>
          <p:cNvSpPr txBox="1"/>
          <p:nvPr/>
        </p:nvSpPr>
        <p:spPr>
          <a:xfrm>
            <a:off x="4684776" y="6847331"/>
            <a:ext cx="527050" cy="200025"/>
          </a:xfrm>
          <a:prstGeom prst="rect">
            <a:avLst/>
          </a:prstGeom>
          <a:solidFill>
            <a:srgbClr val="FFCF01"/>
          </a:solidFill>
          <a:ln w="3175">
            <a:solidFill>
              <a:srgbClr val="000000"/>
            </a:solidFill>
          </a:ln>
        </p:spPr>
        <p:txBody>
          <a:bodyPr wrap="square" lIns="0" tIns="22860" rIns="0" bIns="0" rtlCol="0" vert="horz">
            <a:spAutoFit/>
          </a:bodyPr>
          <a:lstStyle/>
          <a:p>
            <a:pPr marL="46355">
              <a:lnSpc>
                <a:spcPct val="100000"/>
              </a:lnSpc>
              <a:spcBef>
                <a:spcPts val="180"/>
              </a:spcBef>
            </a:pPr>
            <a:r>
              <a:rPr dirty="0" sz="1000" spc="-5">
                <a:latin typeface="Tahoma"/>
                <a:cs typeface="Tahoma"/>
              </a:rPr>
              <a:t>Multiply</a:t>
            </a:r>
            <a:endParaRPr sz="1000">
              <a:latin typeface="Tahoma"/>
              <a:cs typeface="Tahoma"/>
            </a:endParaRPr>
          </a:p>
        </p:txBody>
      </p:sp>
      <p:sp>
        <p:nvSpPr>
          <p:cNvPr id="33" name="object 33"/>
          <p:cNvSpPr txBox="1"/>
          <p:nvPr/>
        </p:nvSpPr>
        <p:spPr>
          <a:xfrm>
            <a:off x="5420867" y="6827664"/>
            <a:ext cx="408940" cy="589280"/>
          </a:xfrm>
          <a:prstGeom prst="rect">
            <a:avLst/>
          </a:prstGeom>
        </p:spPr>
        <p:txBody>
          <a:bodyPr wrap="square" lIns="0" tIns="14604" rIns="0" bIns="0" rtlCol="0" vert="horz">
            <a:spAutoFit/>
          </a:bodyPr>
          <a:lstStyle/>
          <a:p>
            <a:pPr>
              <a:lnSpc>
                <a:spcPct val="100000"/>
              </a:lnSpc>
              <a:spcBef>
                <a:spcPts val="114"/>
              </a:spcBef>
            </a:pPr>
            <a:r>
              <a:rPr dirty="0" sz="1200" spc="5" b="1">
                <a:latin typeface="Times New Roman"/>
                <a:cs typeface="Times New Roman"/>
              </a:rPr>
              <a:t>AX</a:t>
            </a:r>
            <a:endParaRPr sz="1200">
              <a:latin typeface="Times New Roman"/>
              <a:cs typeface="Times New Roman"/>
            </a:endParaRPr>
          </a:p>
          <a:p>
            <a:pPr>
              <a:lnSpc>
                <a:spcPct val="100000"/>
              </a:lnSpc>
              <a:spcBef>
                <a:spcPts val="45"/>
              </a:spcBef>
            </a:pPr>
            <a:endParaRPr sz="1300">
              <a:latin typeface="Times New Roman"/>
              <a:cs typeface="Times New Roman"/>
            </a:endParaRPr>
          </a:p>
          <a:p>
            <a:pPr marL="15875">
              <a:lnSpc>
                <a:spcPct val="100000"/>
              </a:lnSpc>
            </a:pPr>
            <a:r>
              <a:rPr dirty="0" sz="1200" spc="10" b="1">
                <a:latin typeface="Times New Roman"/>
                <a:cs typeface="Times New Roman"/>
              </a:rPr>
              <a:t>X </a:t>
            </a:r>
            <a:r>
              <a:rPr dirty="0" sz="1200" spc="10">
                <a:latin typeface="Symbol"/>
                <a:cs typeface="Symbol"/>
              </a:rPr>
              <a:t></a:t>
            </a:r>
            <a:r>
              <a:rPr dirty="0" sz="1200" spc="-130">
                <a:latin typeface="Times New Roman"/>
                <a:cs typeface="Times New Roman"/>
              </a:rPr>
              <a:t> </a:t>
            </a:r>
            <a:r>
              <a:rPr dirty="0" sz="1200" spc="10" b="1">
                <a:latin typeface="Times New Roman"/>
                <a:cs typeface="Times New Roman"/>
              </a:rPr>
              <a:t>Y</a:t>
            </a:r>
            <a:endParaRPr sz="1200">
              <a:latin typeface="Times New Roman"/>
              <a:cs typeface="Times New Roman"/>
            </a:endParaRPr>
          </a:p>
        </p:txBody>
      </p:sp>
      <p:sp>
        <p:nvSpPr>
          <p:cNvPr id="34" name="object 34"/>
          <p:cNvSpPr/>
          <p:nvPr/>
        </p:nvSpPr>
        <p:spPr>
          <a:xfrm>
            <a:off x="4457700" y="6940295"/>
            <a:ext cx="228600" cy="43180"/>
          </a:xfrm>
          <a:custGeom>
            <a:avLst/>
            <a:gdLst/>
            <a:ahLst/>
            <a:cxnLst/>
            <a:rect l="l" t="t" r="r" b="b"/>
            <a:pathLst>
              <a:path w="228600" h="43179">
                <a:moveTo>
                  <a:pt x="185927" y="0"/>
                </a:moveTo>
                <a:lnTo>
                  <a:pt x="185927" y="42671"/>
                </a:lnTo>
                <a:lnTo>
                  <a:pt x="214884" y="28193"/>
                </a:lnTo>
                <a:lnTo>
                  <a:pt x="192786" y="28193"/>
                </a:lnTo>
                <a:lnTo>
                  <a:pt x="192786" y="13715"/>
                </a:lnTo>
                <a:lnTo>
                  <a:pt x="213360" y="13715"/>
                </a:lnTo>
                <a:lnTo>
                  <a:pt x="185927" y="0"/>
                </a:lnTo>
                <a:close/>
              </a:path>
              <a:path w="228600" h="43179">
                <a:moveTo>
                  <a:pt x="185927" y="13715"/>
                </a:moveTo>
                <a:lnTo>
                  <a:pt x="0" y="13715"/>
                </a:lnTo>
                <a:lnTo>
                  <a:pt x="0" y="28193"/>
                </a:lnTo>
                <a:lnTo>
                  <a:pt x="185927" y="28193"/>
                </a:lnTo>
                <a:lnTo>
                  <a:pt x="185927" y="13715"/>
                </a:lnTo>
                <a:close/>
              </a:path>
              <a:path w="228600" h="43179">
                <a:moveTo>
                  <a:pt x="213360" y="13715"/>
                </a:moveTo>
                <a:lnTo>
                  <a:pt x="192786" y="13715"/>
                </a:lnTo>
                <a:lnTo>
                  <a:pt x="192786" y="28193"/>
                </a:lnTo>
                <a:lnTo>
                  <a:pt x="214884" y="28193"/>
                </a:lnTo>
                <a:lnTo>
                  <a:pt x="228600" y="21335"/>
                </a:lnTo>
                <a:lnTo>
                  <a:pt x="213360" y="13715"/>
                </a:lnTo>
                <a:close/>
              </a:path>
            </a:pathLst>
          </a:custGeom>
          <a:solidFill>
            <a:srgbClr val="000000"/>
          </a:solidFill>
        </p:spPr>
        <p:txBody>
          <a:bodyPr wrap="square" lIns="0" tIns="0" rIns="0" bIns="0" rtlCol="0"/>
          <a:lstStyle/>
          <a:p/>
        </p:txBody>
      </p:sp>
      <p:sp>
        <p:nvSpPr>
          <p:cNvPr id="35" name="object 35"/>
          <p:cNvSpPr/>
          <p:nvPr/>
        </p:nvSpPr>
        <p:spPr>
          <a:xfrm>
            <a:off x="5219700" y="6940295"/>
            <a:ext cx="228600" cy="43180"/>
          </a:xfrm>
          <a:custGeom>
            <a:avLst/>
            <a:gdLst/>
            <a:ahLst/>
            <a:cxnLst/>
            <a:rect l="l" t="t" r="r" b="b"/>
            <a:pathLst>
              <a:path w="228600" h="43179">
                <a:moveTo>
                  <a:pt x="185927" y="0"/>
                </a:moveTo>
                <a:lnTo>
                  <a:pt x="185927" y="42671"/>
                </a:lnTo>
                <a:lnTo>
                  <a:pt x="214884" y="28193"/>
                </a:lnTo>
                <a:lnTo>
                  <a:pt x="192786" y="28193"/>
                </a:lnTo>
                <a:lnTo>
                  <a:pt x="192786" y="13715"/>
                </a:lnTo>
                <a:lnTo>
                  <a:pt x="213360" y="13715"/>
                </a:lnTo>
                <a:lnTo>
                  <a:pt x="185927" y="0"/>
                </a:lnTo>
                <a:close/>
              </a:path>
              <a:path w="228600" h="43179">
                <a:moveTo>
                  <a:pt x="185927" y="13715"/>
                </a:moveTo>
                <a:lnTo>
                  <a:pt x="0" y="13715"/>
                </a:lnTo>
                <a:lnTo>
                  <a:pt x="0" y="28193"/>
                </a:lnTo>
                <a:lnTo>
                  <a:pt x="185927" y="28193"/>
                </a:lnTo>
                <a:lnTo>
                  <a:pt x="185927" y="13715"/>
                </a:lnTo>
                <a:close/>
              </a:path>
              <a:path w="228600" h="43179">
                <a:moveTo>
                  <a:pt x="213360" y="13715"/>
                </a:moveTo>
                <a:lnTo>
                  <a:pt x="192786" y="13715"/>
                </a:lnTo>
                <a:lnTo>
                  <a:pt x="192786" y="28193"/>
                </a:lnTo>
                <a:lnTo>
                  <a:pt x="214884" y="28193"/>
                </a:lnTo>
                <a:lnTo>
                  <a:pt x="228600" y="21335"/>
                </a:lnTo>
                <a:lnTo>
                  <a:pt x="213360" y="13715"/>
                </a:lnTo>
                <a:close/>
              </a:path>
            </a:pathLst>
          </a:custGeom>
          <a:solidFill>
            <a:srgbClr val="000000"/>
          </a:solidFill>
        </p:spPr>
        <p:txBody>
          <a:bodyPr wrap="square" lIns="0" tIns="0" rIns="0" bIns="0" rtlCol="0"/>
          <a:lstStyle/>
          <a:p/>
        </p:txBody>
      </p:sp>
      <p:sp>
        <p:nvSpPr>
          <p:cNvPr id="36" name="object 36"/>
          <p:cNvSpPr txBox="1"/>
          <p:nvPr/>
        </p:nvSpPr>
        <p:spPr>
          <a:xfrm>
            <a:off x="4177284" y="6775672"/>
            <a:ext cx="127000" cy="755650"/>
          </a:xfrm>
          <a:prstGeom prst="rect">
            <a:avLst/>
          </a:prstGeom>
        </p:spPr>
        <p:txBody>
          <a:bodyPr wrap="square" lIns="0" tIns="99060" rIns="0" bIns="0" rtlCol="0" vert="horz">
            <a:spAutoFit/>
          </a:bodyPr>
          <a:lstStyle/>
          <a:p>
            <a:pPr marL="1905">
              <a:lnSpc>
                <a:spcPct val="100000"/>
              </a:lnSpc>
              <a:spcBef>
                <a:spcPts val="780"/>
              </a:spcBef>
            </a:pPr>
            <a:r>
              <a:rPr dirty="0" sz="1200" spc="10" b="1">
                <a:latin typeface="Times New Roman"/>
                <a:cs typeface="Times New Roman"/>
              </a:rPr>
              <a:t>X</a:t>
            </a:r>
            <a:endParaRPr sz="1200">
              <a:latin typeface="Times New Roman"/>
              <a:cs typeface="Times New Roman"/>
            </a:endParaRPr>
          </a:p>
          <a:p>
            <a:pPr marR="5080" indent="1905">
              <a:lnSpc>
                <a:spcPct val="104200"/>
              </a:lnSpc>
              <a:spcBef>
                <a:spcPts val="620"/>
              </a:spcBef>
            </a:pPr>
            <a:r>
              <a:rPr dirty="0" sz="1200" spc="5" b="1">
                <a:latin typeface="Times New Roman"/>
                <a:cs typeface="Times New Roman"/>
              </a:rPr>
              <a:t>X  Y</a:t>
            </a:r>
            <a:endParaRPr sz="1200">
              <a:latin typeface="Times New Roman"/>
              <a:cs typeface="Times New Roman"/>
            </a:endParaRPr>
          </a:p>
        </p:txBody>
      </p:sp>
      <p:sp>
        <p:nvSpPr>
          <p:cNvPr id="37" name="object 37"/>
          <p:cNvSpPr txBox="1"/>
          <p:nvPr/>
        </p:nvSpPr>
        <p:spPr>
          <a:xfrm>
            <a:off x="4724400" y="6509639"/>
            <a:ext cx="485775" cy="187325"/>
          </a:xfrm>
          <a:prstGeom prst="rect">
            <a:avLst/>
          </a:prstGeom>
        </p:spPr>
        <p:txBody>
          <a:bodyPr wrap="square" lIns="0" tIns="13335" rIns="0" bIns="0" rtlCol="0" vert="horz">
            <a:spAutoFit/>
          </a:bodyPr>
          <a:lstStyle/>
          <a:p>
            <a:pPr>
              <a:lnSpc>
                <a:spcPct val="100000"/>
              </a:lnSpc>
              <a:spcBef>
                <a:spcPts val="105"/>
              </a:spcBef>
            </a:pPr>
            <a:r>
              <a:rPr dirty="0" sz="1000">
                <a:latin typeface="Tahoma"/>
                <a:cs typeface="Tahoma"/>
              </a:rPr>
              <a:t>Matrix</a:t>
            </a:r>
            <a:r>
              <a:rPr dirty="0" sz="1000" spc="-75">
                <a:latin typeface="Tahoma"/>
                <a:cs typeface="Tahoma"/>
              </a:rPr>
              <a:t> </a:t>
            </a:r>
            <a:r>
              <a:rPr dirty="0" sz="1050" spc="-35" b="1" i="1">
                <a:latin typeface="Tahoma"/>
                <a:cs typeface="Tahoma"/>
              </a:rPr>
              <a:t>A</a:t>
            </a:r>
            <a:endParaRPr sz="1050">
              <a:latin typeface="Tahoma"/>
              <a:cs typeface="Tahoma"/>
            </a:endParaRPr>
          </a:p>
        </p:txBody>
      </p:sp>
      <p:sp>
        <p:nvSpPr>
          <p:cNvPr id="38" name="object 38"/>
          <p:cNvSpPr/>
          <p:nvPr/>
        </p:nvSpPr>
        <p:spPr>
          <a:xfrm>
            <a:off x="4931664" y="6656831"/>
            <a:ext cx="43180" cy="190500"/>
          </a:xfrm>
          <a:custGeom>
            <a:avLst/>
            <a:gdLst/>
            <a:ahLst/>
            <a:cxnLst/>
            <a:rect l="l" t="t" r="r" b="b"/>
            <a:pathLst>
              <a:path w="43179" h="190500">
                <a:moveTo>
                  <a:pt x="14477" y="147827"/>
                </a:moveTo>
                <a:lnTo>
                  <a:pt x="0" y="147827"/>
                </a:lnTo>
                <a:lnTo>
                  <a:pt x="21336" y="190499"/>
                </a:lnTo>
                <a:lnTo>
                  <a:pt x="39242" y="154685"/>
                </a:lnTo>
                <a:lnTo>
                  <a:pt x="14477" y="154685"/>
                </a:lnTo>
                <a:lnTo>
                  <a:pt x="14477" y="147827"/>
                </a:lnTo>
                <a:close/>
              </a:path>
              <a:path w="43179" h="190500">
                <a:moveTo>
                  <a:pt x="28193" y="0"/>
                </a:moveTo>
                <a:lnTo>
                  <a:pt x="14477" y="0"/>
                </a:lnTo>
                <a:lnTo>
                  <a:pt x="14477" y="154685"/>
                </a:lnTo>
                <a:lnTo>
                  <a:pt x="28193" y="154685"/>
                </a:lnTo>
                <a:lnTo>
                  <a:pt x="28193" y="0"/>
                </a:lnTo>
                <a:close/>
              </a:path>
              <a:path w="43179" h="190500">
                <a:moveTo>
                  <a:pt x="42672" y="147827"/>
                </a:moveTo>
                <a:lnTo>
                  <a:pt x="28193" y="147827"/>
                </a:lnTo>
                <a:lnTo>
                  <a:pt x="28193" y="154685"/>
                </a:lnTo>
                <a:lnTo>
                  <a:pt x="39242" y="154685"/>
                </a:lnTo>
                <a:lnTo>
                  <a:pt x="42672" y="147827"/>
                </a:lnTo>
                <a:close/>
              </a:path>
            </a:pathLst>
          </a:custGeom>
          <a:solidFill>
            <a:srgbClr val="000000"/>
          </a:solidFill>
        </p:spPr>
        <p:txBody>
          <a:bodyPr wrap="square" lIns="0" tIns="0" rIns="0" bIns="0" rtlCol="0"/>
          <a:lstStyle/>
          <a:p/>
        </p:txBody>
      </p:sp>
      <p:sp>
        <p:nvSpPr>
          <p:cNvPr id="39" name="object 39"/>
          <p:cNvSpPr txBox="1"/>
          <p:nvPr/>
        </p:nvSpPr>
        <p:spPr>
          <a:xfrm>
            <a:off x="4147310" y="6188324"/>
            <a:ext cx="337820" cy="368935"/>
          </a:xfrm>
          <a:prstGeom prst="rect">
            <a:avLst/>
          </a:prstGeom>
        </p:spPr>
        <p:txBody>
          <a:bodyPr wrap="square" lIns="0" tIns="13970" rIns="0" bIns="0" rtlCol="0" vert="horz">
            <a:spAutoFit/>
          </a:bodyPr>
          <a:lstStyle/>
          <a:p>
            <a:pPr marL="25400">
              <a:lnSpc>
                <a:spcPts val="1345"/>
              </a:lnSpc>
              <a:spcBef>
                <a:spcPts val="110"/>
              </a:spcBef>
              <a:tabLst>
                <a:tab pos="240029" algn="l"/>
              </a:tabLst>
            </a:pPr>
            <a:r>
              <a:rPr dirty="0" sz="1200" spc="-425">
                <a:latin typeface="Symbol"/>
                <a:cs typeface="Symbol"/>
              </a:rPr>
              <a:t>⎜</a:t>
            </a:r>
            <a:r>
              <a:rPr dirty="0" sz="1200" spc="-425">
                <a:latin typeface="Times New Roman"/>
                <a:cs typeface="Times New Roman"/>
              </a:rPr>
              <a:t>	</a:t>
            </a:r>
            <a:r>
              <a:rPr dirty="0" sz="1200" spc="-484">
                <a:latin typeface="Symbol"/>
                <a:cs typeface="Symbol"/>
              </a:rPr>
              <a:t>⎟</a:t>
            </a:r>
            <a:endParaRPr sz="1200">
              <a:latin typeface="Symbol"/>
              <a:cs typeface="Symbol"/>
            </a:endParaRPr>
          </a:p>
          <a:p>
            <a:pPr marL="25400">
              <a:lnSpc>
                <a:spcPts val="1345"/>
              </a:lnSpc>
            </a:pPr>
            <a:r>
              <a:rPr dirty="0" sz="1200" spc="-425">
                <a:latin typeface="Symbol"/>
                <a:cs typeface="Symbol"/>
              </a:rPr>
              <a:t>⎝</a:t>
            </a:r>
            <a:r>
              <a:rPr dirty="0" sz="1200" spc="-180">
                <a:latin typeface="Times New Roman"/>
                <a:cs typeface="Times New Roman"/>
              </a:rPr>
              <a:t> </a:t>
            </a:r>
            <a:r>
              <a:rPr dirty="0" baseline="13888" sz="1800" spc="7" b="1">
                <a:latin typeface="Times New Roman"/>
                <a:cs typeface="Times New Roman"/>
              </a:rPr>
              <a:t>V</a:t>
            </a:r>
            <a:r>
              <a:rPr dirty="0" baseline="13888" sz="1800" spc="-247" b="1">
                <a:latin typeface="Times New Roman"/>
                <a:cs typeface="Times New Roman"/>
              </a:rPr>
              <a:t> </a:t>
            </a:r>
            <a:r>
              <a:rPr dirty="0" sz="1200" spc="-795">
                <a:latin typeface="Symbol"/>
                <a:cs typeface="Symbol"/>
              </a:rPr>
              <a:t>⎠</a:t>
            </a:r>
            <a:endParaRPr sz="1200">
              <a:latin typeface="Symbol"/>
              <a:cs typeface="Symbol"/>
            </a:endParaRPr>
          </a:p>
        </p:txBody>
      </p:sp>
      <p:sp>
        <p:nvSpPr>
          <p:cNvPr id="40" name="object 40"/>
          <p:cNvSpPr txBox="1"/>
          <p:nvPr/>
        </p:nvSpPr>
        <p:spPr>
          <a:xfrm>
            <a:off x="4172710" y="6090016"/>
            <a:ext cx="287020" cy="210820"/>
          </a:xfrm>
          <a:prstGeom prst="rect">
            <a:avLst/>
          </a:prstGeom>
        </p:spPr>
        <p:txBody>
          <a:bodyPr wrap="square" lIns="0" tIns="13970" rIns="0" bIns="0" rtlCol="0" vert="horz">
            <a:spAutoFit/>
          </a:bodyPr>
          <a:lstStyle/>
          <a:p>
            <a:pPr>
              <a:lnSpc>
                <a:spcPct val="100000"/>
              </a:lnSpc>
              <a:spcBef>
                <a:spcPts val="110"/>
              </a:spcBef>
            </a:pPr>
            <a:r>
              <a:rPr dirty="0" sz="1200" spc="-425">
                <a:latin typeface="Symbol"/>
                <a:cs typeface="Symbol"/>
              </a:rPr>
              <a:t>⎛</a:t>
            </a:r>
            <a:r>
              <a:rPr dirty="0" sz="1200" spc="-165">
                <a:latin typeface="Times New Roman"/>
                <a:cs typeface="Times New Roman"/>
              </a:rPr>
              <a:t> </a:t>
            </a:r>
            <a:r>
              <a:rPr dirty="0" baseline="4629" sz="1800" spc="7" b="1">
                <a:latin typeface="Times New Roman"/>
                <a:cs typeface="Times New Roman"/>
              </a:rPr>
              <a:t>U</a:t>
            </a:r>
            <a:r>
              <a:rPr dirty="0" baseline="4629" sz="1800" spc="-262" b="1">
                <a:latin typeface="Times New Roman"/>
                <a:cs typeface="Times New Roman"/>
              </a:rPr>
              <a:t> </a:t>
            </a:r>
            <a:r>
              <a:rPr dirty="0" sz="1200" spc="-990">
                <a:latin typeface="Symbol"/>
                <a:cs typeface="Symbol"/>
              </a:rPr>
              <a:t>⎞</a:t>
            </a:r>
            <a:endParaRPr sz="1200">
              <a:latin typeface="Symbol"/>
              <a:cs typeface="Symbol"/>
            </a:endParaRPr>
          </a:p>
        </p:txBody>
      </p:sp>
      <p:sp>
        <p:nvSpPr>
          <p:cNvPr id="41" name="object 41"/>
          <p:cNvSpPr txBox="1"/>
          <p:nvPr/>
        </p:nvSpPr>
        <p:spPr>
          <a:xfrm>
            <a:off x="4686300" y="6126479"/>
            <a:ext cx="520065" cy="352425"/>
          </a:xfrm>
          <a:prstGeom prst="rect">
            <a:avLst/>
          </a:prstGeom>
          <a:solidFill>
            <a:srgbClr val="00E4A8"/>
          </a:solidFill>
          <a:ln w="3175">
            <a:solidFill>
              <a:srgbClr val="000000"/>
            </a:solidFill>
          </a:ln>
        </p:spPr>
        <p:txBody>
          <a:bodyPr wrap="square" lIns="0" tIns="22860" rIns="0" bIns="0" rtlCol="0" vert="horz">
            <a:spAutoFit/>
          </a:bodyPr>
          <a:lstStyle/>
          <a:p>
            <a:pPr marL="135255" marR="38735" indent="-89535">
              <a:lnSpc>
                <a:spcPct val="100000"/>
              </a:lnSpc>
              <a:spcBef>
                <a:spcPts val="180"/>
              </a:spcBef>
            </a:pPr>
            <a:r>
              <a:rPr dirty="0" sz="1000">
                <a:latin typeface="Tahoma"/>
                <a:cs typeface="Tahoma"/>
              </a:rPr>
              <a:t>Margi</a:t>
            </a:r>
            <a:r>
              <a:rPr dirty="0" sz="1000" spc="-10">
                <a:latin typeface="Tahoma"/>
                <a:cs typeface="Tahoma"/>
              </a:rPr>
              <a:t>n</a:t>
            </a:r>
            <a:r>
              <a:rPr dirty="0" sz="1000">
                <a:latin typeface="Tahoma"/>
                <a:cs typeface="Tahoma"/>
              </a:rPr>
              <a:t>-  </a:t>
            </a:r>
            <a:r>
              <a:rPr dirty="0" sz="1000" spc="-5">
                <a:latin typeface="Tahoma"/>
                <a:cs typeface="Tahoma"/>
              </a:rPr>
              <a:t>alize</a:t>
            </a:r>
            <a:endParaRPr sz="1000">
              <a:latin typeface="Tahoma"/>
              <a:cs typeface="Tahoma"/>
            </a:endParaRPr>
          </a:p>
        </p:txBody>
      </p:sp>
      <p:sp>
        <p:nvSpPr>
          <p:cNvPr id="42" name="object 42"/>
          <p:cNvSpPr txBox="1"/>
          <p:nvPr/>
        </p:nvSpPr>
        <p:spPr>
          <a:xfrm>
            <a:off x="5472687" y="6177024"/>
            <a:ext cx="124460" cy="210185"/>
          </a:xfrm>
          <a:prstGeom prst="rect">
            <a:avLst/>
          </a:prstGeom>
        </p:spPr>
        <p:txBody>
          <a:bodyPr wrap="square" lIns="0" tIns="13970" rIns="0" bIns="0" rtlCol="0" vert="horz">
            <a:spAutoFit/>
          </a:bodyPr>
          <a:lstStyle/>
          <a:p>
            <a:pPr>
              <a:lnSpc>
                <a:spcPct val="100000"/>
              </a:lnSpc>
              <a:spcBef>
                <a:spcPts val="110"/>
              </a:spcBef>
            </a:pPr>
            <a:r>
              <a:rPr dirty="0" sz="1200" spc="5" b="1">
                <a:latin typeface="Times New Roman"/>
                <a:cs typeface="Times New Roman"/>
              </a:rPr>
              <a:t>U</a:t>
            </a:r>
            <a:endParaRPr sz="1200">
              <a:latin typeface="Times New Roman"/>
              <a:cs typeface="Times New Roman"/>
            </a:endParaRPr>
          </a:p>
        </p:txBody>
      </p:sp>
      <p:sp>
        <p:nvSpPr>
          <p:cNvPr id="43" name="object 43"/>
          <p:cNvSpPr/>
          <p:nvPr/>
        </p:nvSpPr>
        <p:spPr>
          <a:xfrm>
            <a:off x="4457700" y="6295644"/>
            <a:ext cx="228600" cy="43180"/>
          </a:xfrm>
          <a:custGeom>
            <a:avLst/>
            <a:gdLst/>
            <a:ahLst/>
            <a:cxnLst/>
            <a:rect l="l" t="t" r="r" b="b"/>
            <a:pathLst>
              <a:path w="228600" h="43179">
                <a:moveTo>
                  <a:pt x="185927" y="0"/>
                </a:moveTo>
                <a:lnTo>
                  <a:pt x="185927" y="42671"/>
                </a:lnTo>
                <a:lnTo>
                  <a:pt x="214883" y="28193"/>
                </a:lnTo>
                <a:lnTo>
                  <a:pt x="192786" y="28193"/>
                </a:lnTo>
                <a:lnTo>
                  <a:pt x="192786" y="14477"/>
                </a:lnTo>
                <a:lnTo>
                  <a:pt x="214884" y="14477"/>
                </a:lnTo>
                <a:lnTo>
                  <a:pt x="185927" y="0"/>
                </a:lnTo>
                <a:close/>
              </a:path>
              <a:path w="228600" h="43179">
                <a:moveTo>
                  <a:pt x="185927" y="14477"/>
                </a:moveTo>
                <a:lnTo>
                  <a:pt x="0" y="14477"/>
                </a:lnTo>
                <a:lnTo>
                  <a:pt x="0" y="28193"/>
                </a:lnTo>
                <a:lnTo>
                  <a:pt x="185927" y="28193"/>
                </a:lnTo>
                <a:lnTo>
                  <a:pt x="185927" y="14477"/>
                </a:lnTo>
                <a:close/>
              </a:path>
              <a:path w="228600" h="43179">
                <a:moveTo>
                  <a:pt x="214884" y="14477"/>
                </a:moveTo>
                <a:lnTo>
                  <a:pt x="192786" y="14477"/>
                </a:lnTo>
                <a:lnTo>
                  <a:pt x="192786" y="28193"/>
                </a:lnTo>
                <a:lnTo>
                  <a:pt x="214883" y="28193"/>
                </a:lnTo>
                <a:lnTo>
                  <a:pt x="228600" y="21335"/>
                </a:lnTo>
                <a:lnTo>
                  <a:pt x="214884" y="14477"/>
                </a:lnTo>
                <a:close/>
              </a:path>
            </a:pathLst>
          </a:custGeom>
          <a:solidFill>
            <a:srgbClr val="000000"/>
          </a:solidFill>
        </p:spPr>
        <p:txBody>
          <a:bodyPr wrap="square" lIns="0" tIns="0" rIns="0" bIns="0" rtlCol="0"/>
          <a:lstStyle/>
          <a:p/>
        </p:txBody>
      </p:sp>
      <p:sp>
        <p:nvSpPr>
          <p:cNvPr id="44" name="object 44"/>
          <p:cNvSpPr/>
          <p:nvPr/>
        </p:nvSpPr>
        <p:spPr>
          <a:xfrm>
            <a:off x="5219700" y="6295644"/>
            <a:ext cx="228600" cy="43180"/>
          </a:xfrm>
          <a:custGeom>
            <a:avLst/>
            <a:gdLst/>
            <a:ahLst/>
            <a:cxnLst/>
            <a:rect l="l" t="t" r="r" b="b"/>
            <a:pathLst>
              <a:path w="228600" h="43179">
                <a:moveTo>
                  <a:pt x="185927" y="0"/>
                </a:moveTo>
                <a:lnTo>
                  <a:pt x="185927" y="42671"/>
                </a:lnTo>
                <a:lnTo>
                  <a:pt x="214883" y="28193"/>
                </a:lnTo>
                <a:lnTo>
                  <a:pt x="192786" y="28193"/>
                </a:lnTo>
                <a:lnTo>
                  <a:pt x="192786" y="14477"/>
                </a:lnTo>
                <a:lnTo>
                  <a:pt x="214884" y="14477"/>
                </a:lnTo>
                <a:lnTo>
                  <a:pt x="185927" y="0"/>
                </a:lnTo>
                <a:close/>
              </a:path>
              <a:path w="228600" h="43179">
                <a:moveTo>
                  <a:pt x="185927" y="14477"/>
                </a:moveTo>
                <a:lnTo>
                  <a:pt x="0" y="14477"/>
                </a:lnTo>
                <a:lnTo>
                  <a:pt x="0" y="28193"/>
                </a:lnTo>
                <a:lnTo>
                  <a:pt x="185927" y="28193"/>
                </a:lnTo>
                <a:lnTo>
                  <a:pt x="185927" y="14477"/>
                </a:lnTo>
                <a:close/>
              </a:path>
              <a:path w="228600" h="43179">
                <a:moveTo>
                  <a:pt x="214884" y="14477"/>
                </a:moveTo>
                <a:lnTo>
                  <a:pt x="192786" y="14477"/>
                </a:lnTo>
                <a:lnTo>
                  <a:pt x="192786" y="28193"/>
                </a:lnTo>
                <a:lnTo>
                  <a:pt x="214883" y="28193"/>
                </a:lnTo>
                <a:lnTo>
                  <a:pt x="228600" y="21335"/>
                </a:lnTo>
                <a:lnTo>
                  <a:pt x="214884" y="14477"/>
                </a:lnTo>
                <a:close/>
              </a:path>
            </a:pathLst>
          </a:custGeom>
          <a:solidFill>
            <a:srgbClr val="000000"/>
          </a:solidFill>
        </p:spPr>
        <p:txBody>
          <a:bodyPr wrap="square" lIns="0" tIns="0" rIns="0" bIns="0" rtlCol="0"/>
          <a:lstStyle/>
          <a:p/>
        </p:txBody>
      </p:sp>
      <p:sp>
        <p:nvSpPr>
          <p:cNvPr id="45" name="object 45"/>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46" name="object 46"/>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10</a:t>
            </a:fld>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958079" y="4549394"/>
            <a:ext cx="18034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a:latin typeface="Tahoma"/>
                <a:cs typeface="Tahoma"/>
              </a:rPr>
              <a:t>5</a:t>
            </a:r>
            <a:endParaRPr sz="450">
              <a:latin typeface="Tahoma"/>
              <a:cs typeface="Tahoma"/>
            </a:endParaRPr>
          </a:p>
        </p:txBody>
      </p:sp>
      <p:sp>
        <p:nvSpPr>
          <p:cNvPr id="3" name="object 3"/>
          <p:cNvSpPr txBox="1"/>
          <p:nvPr/>
        </p:nvSpPr>
        <p:spPr>
          <a:xfrm>
            <a:off x="2130553" y="1317752"/>
            <a:ext cx="1389380" cy="696595"/>
          </a:xfrm>
          <a:prstGeom prst="rect">
            <a:avLst/>
          </a:prstGeom>
        </p:spPr>
        <p:txBody>
          <a:bodyPr wrap="square" lIns="0" tIns="12700" rIns="0" bIns="0" rtlCol="0" vert="horz">
            <a:spAutoFit/>
          </a:bodyPr>
          <a:lstStyle/>
          <a:p>
            <a:pPr marR="5080" indent="76835">
              <a:lnSpc>
                <a:spcPct val="100000"/>
              </a:lnSpc>
              <a:spcBef>
                <a:spcPts val="100"/>
              </a:spcBef>
            </a:pPr>
            <a:r>
              <a:rPr dirty="0" sz="2200" spc="-5">
                <a:solidFill>
                  <a:srgbClr val="006500"/>
                </a:solidFill>
                <a:latin typeface="Tahoma"/>
                <a:cs typeface="Tahoma"/>
              </a:rPr>
              <a:t>The “box”  </a:t>
            </a:r>
            <a:r>
              <a:rPr dirty="0" sz="2200" spc="-5">
                <a:solidFill>
                  <a:srgbClr val="006500"/>
                </a:solidFill>
                <a:latin typeface="Tahoma"/>
                <a:cs typeface="Tahoma"/>
              </a:rPr>
              <a:t>distribution</a:t>
            </a:r>
            <a:endParaRPr sz="2200">
              <a:latin typeface="Tahoma"/>
              <a:cs typeface="Tahoma"/>
            </a:endParaRPr>
          </a:p>
        </p:txBody>
      </p:sp>
      <p:sp>
        <p:nvSpPr>
          <p:cNvPr id="4" name="object 4"/>
          <p:cNvSpPr/>
          <p:nvPr/>
        </p:nvSpPr>
        <p:spPr>
          <a:xfrm>
            <a:off x="2324100" y="3473196"/>
            <a:ext cx="2971800" cy="0"/>
          </a:xfrm>
          <a:custGeom>
            <a:avLst/>
            <a:gdLst/>
            <a:ahLst/>
            <a:cxnLst/>
            <a:rect l="l" t="t" r="r" b="b"/>
            <a:pathLst>
              <a:path w="2971800" h="0">
                <a:moveTo>
                  <a:pt x="0" y="0"/>
                </a:moveTo>
                <a:lnTo>
                  <a:pt x="2971800" y="0"/>
                </a:lnTo>
              </a:path>
            </a:pathLst>
          </a:custGeom>
          <a:ln w="28575">
            <a:solidFill>
              <a:srgbClr val="FF0000"/>
            </a:solidFill>
          </a:ln>
        </p:spPr>
        <p:txBody>
          <a:bodyPr wrap="square" lIns="0" tIns="0" rIns="0" bIns="0" rtlCol="0"/>
          <a:lstStyle/>
          <a:p/>
        </p:txBody>
      </p:sp>
      <p:sp>
        <p:nvSpPr>
          <p:cNvPr id="5" name="object 5"/>
          <p:cNvSpPr/>
          <p:nvPr/>
        </p:nvSpPr>
        <p:spPr>
          <a:xfrm>
            <a:off x="3810000" y="2063495"/>
            <a:ext cx="0" cy="1409700"/>
          </a:xfrm>
          <a:custGeom>
            <a:avLst/>
            <a:gdLst/>
            <a:ahLst/>
            <a:cxnLst/>
            <a:rect l="l" t="t" r="r" b="b"/>
            <a:pathLst>
              <a:path w="0" h="1409700">
                <a:moveTo>
                  <a:pt x="0" y="1409700"/>
                </a:moveTo>
                <a:lnTo>
                  <a:pt x="0" y="0"/>
                </a:lnTo>
              </a:path>
            </a:pathLst>
          </a:custGeom>
          <a:ln w="28575">
            <a:solidFill>
              <a:srgbClr val="FF0000"/>
            </a:solidFill>
          </a:ln>
        </p:spPr>
        <p:txBody>
          <a:bodyPr wrap="square" lIns="0" tIns="0" rIns="0" bIns="0" rtlCol="0"/>
          <a:lstStyle/>
          <a:p/>
        </p:txBody>
      </p:sp>
      <p:sp>
        <p:nvSpPr>
          <p:cNvPr id="6" name="object 6"/>
          <p:cNvSpPr/>
          <p:nvPr/>
        </p:nvSpPr>
        <p:spPr>
          <a:xfrm>
            <a:off x="2057400" y="3473196"/>
            <a:ext cx="762000" cy="0"/>
          </a:xfrm>
          <a:custGeom>
            <a:avLst/>
            <a:gdLst/>
            <a:ahLst/>
            <a:cxnLst/>
            <a:rect l="l" t="t" r="r" b="b"/>
            <a:pathLst>
              <a:path w="762000" h="0">
                <a:moveTo>
                  <a:pt x="0" y="0"/>
                </a:moveTo>
                <a:lnTo>
                  <a:pt x="762000" y="0"/>
                </a:lnTo>
              </a:path>
            </a:pathLst>
          </a:custGeom>
          <a:ln w="9525">
            <a:solidFill>
              <a:srgbClr val="333399"/>
            </a:solidFill>
          </a:ln>
        </p:spPr>
        <p:txBody>
          <a:bodyPr wrap="square" lIns="0" tIns="0" rIns="0" bIns="0" rtlCol="0"/>
          <a:lstStyle/>
          <a:p/>
        </p:txBody>
      </p:sp>
      <p:sp>
        <p:nvSpPr>
          <p:cNvPr id="7" name="object 7"/>
          <p:cNvSpPr/>
          <p:nvPr/>
        </p:nvSpPr>
        <p:spPr>
          <a:xfrm>
            <a:off x="2819400" y="2253995"/>
            <a:ext cx="0" cy="1219200"/>
          </a:xfrm>
          <a:custGeom>
            <a:avLst/>
            <a:gdLst/>
            <a:ahLst/>
            <a:cxnLst/>
            <a:rect l="l" t="t" r="r" b="b"/>
            <a:pathLst>
              <a:path w="0" h="1219200">
                <a:moveTo>
                  <a:pt x="0" y="1219200"/>
                </a:moveTo>
                <a:lnTo>
                  <a:pt x="0" y="0"/>
                </a:lnTo>
              </a:path>
            </a:pathLst>
          </a:custGeom>
          <a:ln w="9525">
            <a:solidFill>
              <a:srgbClr val="333399"/>
            </a:solidFill>
          </a:ln>
        </p:spPr>
        <p:txBody>
          <a:bodyPr wrap="square" lIns="0" tIns="0" rIns="0" bIns="0" rtlCol="0"/>
          <a:lstStyle/>
          <a:p/>
        </p:txBody>
      </p:sp>
      <p:sp>
        <p:nvSpPr>
          <p:cNvPr id="8" name="object 8"/>
          <p:cNvSpPr/>
          <p:nvPr/>
        </p:nvSpPr>
        <p:spPr>
          <a:xfrm>
            <a:off x="2819400" y="2253995"/>
            <a:ext cx="990600" cy="0"/>
          </a:xfrm>
          <a:custGeom>
            <a:avLst/>
            <a:gdLst/>
            <a:ahLst/>
            <a:cxnLst/>
            <a:rect l="l" t="t" r="r" b="b"/>
            <a:pathLst>
              <a:path w="990600" h="0">
                <a:moveTo>
                  <a:pt x="0" y="0"/>
                </a:moveTo>
                <a:lnTo>
                  <a:pt x="990600" y="0"/>
                </a:lnTo>
              </a:path>
            </a:pathLst>
          </a:custGeom>
          <a:ln w="9525">
            <a:solidFill>
              <a:srgbClr val="333399"/>
            </a:solidFill>
          </a:ln>
        </p:spPr>
        <p:txBody>
          <a:bodyPr wrap="square" lIns="0" tIns="0" rIns="0" bIns="0" rtlCol="0"/>
          <a:lstStyle/>
          <a:p/>
        </p:txBody>
      </p:sp>
      <p:sp>
        <p:nvSpPr>
          <p:cNvPr id="9" name="object 9"/>
          <p:cNvSpPr/>
          <p:nvPr/>
        </p:nvSpPr>
        <p:spPr>
          <a:xfrm>
            <a:off x="4800600" y="3473196"/>
            <a:ext cx="762000" cy="0"/>
          </a:xfrm>
          <a:custGeom>
            <a:avLst/>
            <a:gdLst/>
            <a:ahLst/>
            <a:cxnLst/>
            <a:rect l="l" t="t" r="r" b="b"/>
            <a:pathLst>
              <a:path w="762000" h="0">
                <a:moveTo>
                  <a:pt x="762000" y="0"/>
                </a:moveTo>
                <a:lnTo>
                  <a:pt x="0" y="0"/>
                </a:lnTo>
              </a:path>
            </a:pathLst>
          </a:custGeom>
          <a:ln w="9525">
            <a:solidFill>
              <a:srgbClr val="333399"/>
            </a:solidFill>
          </a:ln>
        </p:spPr>
        <p:txBody>
          <a:bodyPr wrap="square" lIns="0" tIns="0" rIns="0" bIns="0" rtlCol="0"/>
          <a:lstStyle/>
          <a:p/>
        </p:txBody>
      </p:sp>
      <p:sp>
        <p:nvSpPr>
          <p:cNvPr id="10" name="object 10"/>
          <p:cNvSpPr/>
          <p:nvPr/>
        </p:nvSpPr>
        <p:spPr>
          <a:xfrm>
            <a:off x="4800600" y="2253995"/>
            <a:ext cx="0" cy="1219200"/>
          </a:xfrm>
          <a:custGeom>
            <a:avLst/>
            <a:gdLst/>
            <a:ahLst/>
            <a:cxnLst/>
            <a:rect l="l" t="t" r="r" b="b"/>
            <a:pathLst>
              <a:path w="0" h="1219200">
                <a:moveTo>
                  <a:pt x="0" y="1219200"/>
                </a:moveTo>
                <a:lnTo>
                  <a:pt x="0" y="0"/>
                </a:lnTo>
              </a:path>
            </a:pathLst>
          </a:custGeom>
          <a:ln w="9525">
            <a:solidFill>
              <a:srgbClr val="333399"/>
            </a:solidFill>
          </a:ln>
        </p:spPr>
        <p:txBody>
          <a:bodyPr wrap="square" lIns="0" tIns="0" rIns="0" bIns="0" rtlCol="0"/>
          <a:lstStyle/>
          <a:p/>
        </p:txBody>
      </p:sp>
      <p:sp>
        <p:nvSpPr>
          <p:cNvPr id="11" name="object 11"/>
          <p:cNvSpPr/>
          <p:nvPr/>
        </p:nvSpPr>
        <p:spPr>
          <a:xfrm>
            <a:off x="3810000" y="2253995"/>
            <a:ext cx="990600" cy="0"/>
          </a:xfrm>
          <a:custGeom>
            <a:avLst/>
            <a:gdLst/>
            <a:ahLst/>
            <a:cxnLst/>
            <a:rect l="l" t="t" r="r" b="b"/>
            <a:pathLst>
              <a:path w="990600" h="0">
                <a:moveTo>
                  <a:pt x="990600" y="0"/>
                </a:moveTo>
                <a:lnTo>
                  <a:pt x="0" y="0"/>
                </a:lnTo>
              </a:path>
            </a:pathLst>
          </a:custGeom>
          <a:ln w="9525">
            <a:solidFill>
              <a:srgbClr val="333399"/>
            </a:solidFill>
          </a:ln>
        </p:spPr>
        <p:txBody>
          <a:bodyPr wrap="square" lIns="0" tIns="0" rIns="0" bIns="0" rtlCol="0"/>
          <a:lstStyle/>
          <a:p/>
        </p:txBody>
      </p:sp>
      <p:sp>
        <p:nvSpPr>
          <p:cNvPr id="12" name="object 12"/>
          <p:cNvSpPr/>
          <p:nvPr/>
        </p:nvSpPr>
        <p:spPr>
          <a:xfrm>
            <a:off x="1885950" y="2253995"/>
            <a:ext cx="38100" cy="1219200"/>
          </a:xfrm>
          <a:custGeom>
            <a:avLst/>
            <a:gdLst/>
            <a:ahLst/>
            <a:cxnLst/>
            <a:rect l="l" t="t" r="r" b="b"/>
            <a:pathLst>
              <a:path w="38100" h="1219200">
                <a:moveTo>
                  <a:pt x="18287" y="1181100"/>
                </a:moveTo>
                <a:lnTo>
                  <a:pt x="0" y="1181100"/>
                </a:lnTo>
                <a:lnTo>
                  <a:pt x="19050" y="1219200"/>
                </a:lnTo>
                <a:lnTo>
                  <a:pt x="34671" y="1187957"/>
                </a:lnTo>
                <a:lnTo>
                  <a:pt x="19050" y="1187957"/>
                </a:lnTo>
                <a:lnTo>
                  <a:pt x="18287" y="1187196"/>
                </a:lnTo>
                <a:lnTo>
                  <a:pt x="18287" y="1181100"/>
                </a:lnTo>
                <a:close/>
              </a:path>
              <a:path w="38100" h="1219200">
                <a:moveTo>
                  <a:pt x="19050" y="31242"/>
                </a:moveTo>
                <a:lnTo>
                  <a:pt x="18287" y="32003"/>
                </a:lnTo>
                <a:lnTo>
                  <a:pt x="18287" y="1187196"/>
                </a:lnTo>
                <a:lnTo>
                  <a:pt x="19050" y="1187957"/>
                </a:lnTo>
                <a:lnTo>
                  <a:pt x="19812" y="1187196"/>
                </a:lnTo>
                <a:lnTo>
                  <a:pt x="19812" y="32003"/>
                </a:lnTo>
                <a:lnTo>
                  <a:pt x="19050" y="31242"/>
                </a:lnTo>
                <a:close/>
              </a:path>
              <a:path w="38100" h="1219200">
                <a:moveTo>
                  <a:pt x="38100" y="1181100"/>
                </a:moveTo>
                <a:lnTo>
                  <a:pt x="19812" y="1181100"/>
                </a:lnTo>
                <a:lnTo>
                  <a:pt x="19812" y="1187196"/>
                </a:lnTo>
                <a:lnTo>
                  <a:pt x="19050" y="1187957"/>
                </a:lnTo>
                <a:lnTo>
                  <a:pt x="34671" y="1187957"/>
                </a:lnTo>
                <a:lnTo>
                  <a:pt x="38100" y="1181100"/>
                </a:lnTo>
                <a:close/>
              </a:path>
              <a:path w="38100" h="1219200">
                <a:moveTo>
                  <a:pt x="19050" y="0"/>
                </a:moveTo>
                <a:lnTo>
                  <a:pt x="0" y="38100"/>
                </a:lnTo>
                <a:lnTo>
                  <a:pt x="18287" y="38100"/>
                </a:lnTo>
                <a:lnTo>
                  <a:pt x="18287" y="32003"/>
                </a:lnTo>
                <a:lnTo>
                  <a:pt x="19050" y="31242"/>
                </a:lnTo>
                <a:lnTo>
                  <a:pt x="34671" y="31242"/>
                </a:lnTo>
                <a:lnTo>
                  <a:pt x="19050" y="0"/>
                </a:lnTo>
                <a:close/>
              </a:path>
              <a:path w="38100" h="1219200">
                <a:moveTo>
                  <a:pt x="34671" y="31242"/>
                </a:moveTo>
                <a:lnTo>
                  <a:pt x="19050" y="31242"/>
                </a:lnTo>
                <a:lnTo>
                  <a:pt x="19812" y="32003"/>
                </a:lnTo>
                <a:lnTo>
                  <a:pt x="19812" y="38100"/>
                </a:lnTo>
                <a:lnTo>
                  <a:pt x="38100" y="38100"/>
                </a:lnTo>
                <a:lnTo>
                  <a:pt x="34671" y="31242"/>
                </a:lnTo>
                <a:close/>
              </a:path>
            </a:pathLst>
          </a:custGeom>
          <a:solidFill>
            <a:srgbClr val="000000"/>
          </a:solidFill>
        </p:spPr>
        <p:txBody>
          <a:bodyPr wrap="square" lIns="0" tIns="0" rIns="0" bIns="0" rtlCol="0"/>
          <a:lstStyle/>
          <a:p/>
        </p:txBody>
      </p:sp>
      <p:sp>
        <p:nvSpPr>
          <p:cNvPr id="13" name="object 13"/>
          <p:cNvSpPr txBox="1"/>
          <p:nvPr/>
        </p:nvSpPr>
        <p:spPr>
          <a:xfrm>
            <a:off x="2712720" y="3673094"/>
            <a:ext cx="272415" cy="178435"/>
          </a:xfrm>
          <a:prstGeom prst="rect">
            <a:avLst/>
          </a:prstGeom>
        </p:spPr>
        <p:txBody>
          <a:bodyPr wrap="square" lIns="0" tIns="12700" rIns="0" bIns="0" rtlCol="0" vert="horz">
            <a:spAutoFit/>
          </a:bodyPr>
          <a:lstStyle/>
          <a:p>
            <a:pPr>
              <a:lnSpc>
                <a:spcPct val="100000"/>
              </a:lnSpc>
              <a:spcBef>
                <a:spcPts val="100"/>
              </a:spcBef>
            </a:pPr>
            <a:r>
              <a:rPr dirty="0" sz="1000">
                <a:solidFill>
                  <a:srgbClr val="FF0000"/>
                </a:solidFill>
                <a:latin typeface="Tahoma"/>
                <a:cs typeface="Tahoma"/>
              </a:rPr>
              <a:t>-w/2</a:t>
            </a:r>
            <a:endParaRPr sz="1000">
              <a:latin typeface="Tahoma"/>
              <a:cs typeface="Tahoma"/>
            </a:endParaRPr>
          </a:p>
        </p:txBody>
      </p:sp>
      <p:sp>
        <p:nvSpPr>
          <p:cNvPr id="14" name="object 14"/>
          <p:cNvSpPr txBox="1"/>
          <p:nvPr/>
        </p:nvSpPr>
        <p:spPr>
          <a:xfrm>
            <a:off x="1988822" y="2720597"/>
            <a:ext cx="225425" cy="178435"/>
          </a:xfrm>
          <a:prstGeom prst="rect">
            <a:avLst/>
          </a:prstGeom>
        </p:spPr>
        <p:txBody>
          <a:bodyPr wrap="square" lIns="0" tIns="12700" rIns="0" bIns="0" rtlCol="0" vert="horz">
            <a:spAutoFit/>
          </a:bodyPr>
          <a:lstStyle/>
          <a:p>
            <a:pPr>
              <a:lnSpc>
                <a:spcPct val="100000"/>
              </a:lnSpc>
              <a:spcBef>
                <a:spcPts val="100"/>
              </a:spcBef>
            </a:pPr>
            <a:r>
              <a:rPr dirty="0" sz="1000">
                <a:solidFill>
                  <a:srgbClr val="FF0000"/>
                </a:solidFill>
                <a:latin typeface="Tahoma"/>
                <a:cs typeface="Tahoma"/>
              </a:rPr>
              <a:t>1</a:t>
            </a:r>
            <a:r>
              <a:rPr dirty="0" sz="1000">
                <a:solidFill>
                  <a:srgbClr val="FF0000"/>
                </a:solidFill>
                <a:latin typeface="Tahoma"/>
                <a:cs typeface="Tahoma"/>
              </a:rPr>
              <a:t>/w</a:t>
            </a:r>
            <a:endParaRPr sz="1000">
              <a:latin typeface="Tahoma"/>
              <a:cs typeface="Tahoma"/>
            </a:endParaRPr>
          </a:p>
        </p:txBody>
      </p:sp>
      <p:sp>
        <p:nvSpPr>
          <p:cNvPr id="15" name="object 15"/>
          <p:cNvSpPr txBox="1"/>
          <p:nvPr/>
        </p:nvSpPr>
        <p:spPr>
          <a:xfrm>
            <a:off x="2475740" y="4015232"/>
            <a:ext cx="747395" cy="269875"/>
          </a:xfrm>
          <a:prstGeom prst="rect">
            <a:avLst/>
          </a:prstGeom>
        </p:spPr>
        <p:txBody>
          <a:bodyPr wrap="square" lIns="0" tIns="12700" rIns="0" bIns="0" rtlCol="0" vert="horz">
            <a:spAutoFit/>
          </a:bodyPr>
          <a:lstStyle/>
          <a:p>
            <a:pPr>
              <a:lnSpc>
                <a:spcPct val="100000"/>
              </a:lnSpc>
              <a:spcBef>
                <a:spcPts val="100"/>
              </a:spcBef>
            </a:pPr>
            <a:r>
              <a:rPr dirty="0" sz="1600" spc="-5" i="1">
                <a:latin typeface="Times New Roman"/>
                <a:cs typeface="Times New Roman"/>
              </a:rPr>
              <a:t>E</a:t>
            </a:r>
            <a:r>
              <a:rPr dirty="0" sz="1600" spc="-5">
                <a:latin typeface="Times New Roman"/>
                <a:cs typeface="Times New Roman"/>
              </a:rPr>
              <a:t>[</a:t>
            </a:r>
            <a:r>
              <a:rPr dirty="0" sz="1600" spc="-250">
                <a:latin typeface="Times New Roman"/>
                <a:cs typeface="Times New Roman"/>
              </a:rPr>
              <a:t> </a:t>
            </a:r>
            <a:r>
              <a:rPr dirty="0" sz="1600" i="1">
                <a:latin typeface="Times New Roman"/>
                <a:cs typeface="Times New Roman"/>
              </a:rPr>
              <a:t>X</a:t>
            </a:r>
            <a:r>
              <a:rPr dirty="0" sz="1600" spc="-145" i="1">
                <a:latin typeface="Times New Roman"/>
                <a:cs typeface="Times New Roman"/>
              </a:rPr>
              <a:t> </a:t>
            </a:r>
            <a:r>
              <a:rPr dirty="0" sz="1600">
                <a:latin typeface="Times New Roman"/>
                <a:cs typeface="Times New Roman"/>
              </a:rPr>
              <a:t>]</a:t>
            </a:r>
            <a:r>
              <a:rPr dirty="0" sz="1600" spc="-135">
                <a:latin typeface="Times New Roman"/>
                <a:cs typeface="Times New Roman"/>
              </a:rPr>
              <a:t> </a:t>
            </a:r>
            <a:r>
              <a:rPr dirty="0" sz="1600">
                <a:latin typeface="Symbol"/>
                <a:cs typeface="Symbol"/>
              </a:rPr>
              <a:t></a:t>
            </a:r>
            <a:r>
              <a:rPr dirty="0" sz="1600" spc="-85">
                <a:latin typeface="Times New Roman"/>
                <a:cs typeface="Times New Roman"/>
              </a:rPr>
              <a:t> </a:t>
            </a:r>
            <a:r>
              <a:rPr dirty="0" sz="1600">
                <a:latin typeface="Times New Roman"/>
                <a:cs typeface="Times New Roman"/>
              </a:rPr>
              <a:t>0</a:t>
            </a:r>
            <a:endParaRPr sz="1600">
              <a:latin typeface="Times New Roman"/>
              <a:cs typeface="Times New Roman"/>
            </a:endParaRPr>
          </a:p>
        </p:txBody>
      </p:sp>
      <p:sp>
        <p:nvSpPr>
          <p:cNvPr id="16" name="object 16"/>
          <p:cNvSpPr/>
          <p:nvPr/>
        </p:nvSpPr>
        <p:spPr>
          <a:xfrm>
            <a:off x="4391405" y="4197096"/>
            <a:ext cx="247650" cy="0"/>
          </a:xfrm>
          <a:custGeom>
            <a:avLst/>
            <a:gdLst/>
            <a:ahLst/>
            <a:cxnLst/>
            <a:rect l="l" t="t" r="r" b="b"/>
            <a:pathLst>
              <a:path w="247650" h="0">
                <a:moveTo>
                  <a:pt x="0" y="0"/>
                </a:moveTo>
                <a:lnTo>
                  <a:pt x="247650" y="0"/>
                </a:lnTo>
              </a:path>
            </a:pathLst>
          </a:custGeom>
          <a:ln w="8445">
            <a:solidFill>
              <a:srgbClr val="000000"/>
            </a:solidFill>
          </a:ln>
        </p:spPr>
        <p:txBody>
          <a:bodyPr wrap="square" lIns="0" tIns="0" rIns="0" bIns="0" rtlCol="0"/>
          <a:lstStyle/>
          <a:p/>
        </p:txBody>
      </p:sp>
      <p:sp>
        <p:nvSpPr>
          <p:cNvPr id="17" name="object 17"/>
          <p:cNvSpPr txBox="1"/>
          <p:nvPr/>
        </p:nvSpPr>
        <p:spPr>
          <a:xfrm>
            <a:off x="1622297" y="4191325"/>
            <a:ext cx="2999105" cy="452120"/>
          </a:xfrm>
          <a:prstGeom prst="rect">
            <a:avLst/>
          </a:prstGeom>
        </p:spPr>
        <p:txBody>
          <a:bodyPr wrap="square" lIns="0" tIns="12700" rIns="0" bIns="0" rtlCol="0" vert="horz">
            <a:spAutoFit/>
          </a:bodyPr>
          <a:lstStyle/>
          <a:p>
            <a:pPr algn="r" marR="5080">
              <a:lnSpc>
                <a:spcPct val="100000"/>
              </a:lnSpc>
              <a:spcBef>
                <a:spcPts val="100"/>
              </a:spcBef>
            </a:pPr>
            <a:r>
              <a:rPr dirty="0" sz="1600">
                <a:latin typeface="Times New Roman"/>
                <a:cs typeface="Times New Roman"/>
              </a:rPr>
              <a:t>12</a:t>
            </a:r>
            <a:endParaRPr sz="1600">
              <a:latin typeface="Times New Roman"/>
              <a:cs typeface="Times New Roman"/>
            </a:endParaRPr>
          </a:p>
          <a:p>
            <a:pPr>
              <a:lnSpc>
                <a:spcPct val="100000"/>
              </a:lnSpc>
              <a:spcBef>
                <a:spcPts val="9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 </a:t>
            </a:r>
            <a:r>
              <a:rPr dirty="0" sz="450" spc="-5">
                <a:solidFill>
                  <a:srgbClr val="1B1B1B"/>
                </a:solidFill>
                <a:latin typeface="Tahoma"/>
                <a:cs typeface="Tahoma"/>
              </a:rPr>
              <a:t>Moore</a:t>
            </a:r>
            <a:endParaRPr sz="450">
              <a:latin typeface="Tahoma"/>
              <a:cs typeface="Tahoma"/>
            </a:endParaRPr>
          </a:p>
        </p:txBody>
      </p:sp>
      <p:sp>
        <p:nvSpPr>
          <p:cNvPr id="18" name="object 18"/>
          <p:cNvSpPr txBox="1"/>
          <p:nvPr/>
        </p:nvSpPr>
        <p:spPr>
          <a:xfrm>
            <a:off x="4549902" y="3897354"/>
            <a:ext cx="72390" cy="168275"/>
          </a:xfrm>
          <a:prstGeom prst="rect">
            <a:avLst/>
          </a:prstGeom>
        </p:spPr>
        <p:txBody>
          <a:bodyPr wrap="square" lIns="0" tIns="17145" rIns="0" bIns="0" rtlCol="0" vert="horz">
            <a:spAutoFit/>
          </a:bodyPr>
          <a:lstStyle/>
          <a:p>
            <a:pPr>
              <a:lnSpc>
                <a:spcPct val="100000"/>
              </a:lnSpc>
              <a:spcBef>
                <a:spcPts val="135"/>
              </a:spcBef>
            </a:pPr>
            <a:r>
              <a:rPr dirty="0" sz="900" spc="15">
                <a:latin typeface="Times New Roman"/>
                <a:cs typeface="Times New Roman"/>
              </a:rPr>
              <a:t>2</a:t>
            </a:r>
            <a:endParaRPr sz="900">
              <a:latin typeface="Times New Roman"/>
              <a:cs typeface="Times New Roman"/>
            </a:endParaRPr>
          </a:p>
        </p:txBody>
      </p:sp>
      <p:sp>
        <p:nvSpPr>
          <p:cNvPr id="19" name="object 19"/>
          <p:cNvSpPr txBox="1"/>
          <p:nvPr/>
        </p:nvSpPr>
        <p:spPr>
          <a:xfrm>
            <a:off x="3548374" y="3673094"/>
            <a:ext cx="1396365" cy="628650"/>
          </a:xfrm>
          <a:prstGeom prst="rect">
            <a:avLst/>
          </a:prstGeom>
        </p:spPr>
        <p:txBody>
          <a:bodyPr wrap="square" lIns="0" tIns="12700" rIns="0" bIns="0" rtlCol="0" vert="horz">
            <a:spAutoFit/>
          </a:bodyPr>
          <a:lstStyle/>
          <a:p>
            <a:pPr marL="230504">
              <a:lnSpc>
                <a:spcPct val="100000"/>
              </a:lnSpc>
              <a:spcBef>
                <a:spcPts val="100"/>
              </a:spcBef>
              <a:tabLst>
                <a:tab pos="1144905" algn="l"/>
              </a:tabLst>
            </a:pPr>
            <a:r>
              <a:rPr dirty="0" sz="1000">
                <a:solidFill>
                  <a:srgbClr val="FF0000"/>
                </a:solidFill>
                <a:latin typeface="Tahoma"/>
                <a:cs typeface="Tahoma"/>
              </a:rPr>
              <a:t>0	w/2</a:t>
            </a:r>
            <a:endParaRPr sz="1000">
              <a:latin typeface="Tahoma"/>
              <a:cs typeface="Tahoma"/>
            </a:endParaRPr>
          </a:p>
          <a:p>
            <a:pPr>
              <a:lnSpc>
                <a:spcPct val="100000"/>
              </a:lnSpc>
              <a:spcBef>
                <a:spcPts val="15"/>
              </a:spcBef>
            </a:pPr>
            <a:endParaRPr sz="1400">
              <a:latin typeface="Times New Roman"/>
              <a:cs typeface="Times New Roman"/>
            </a:endParaRPr>
          </a:p>
          <a:p>
            <a:pPr marL="25400">
              <a:lnSpc>
                <a:spcPct val="100000"/>
              </a:lnSpc>
            </a:pPr>
            <a:r>
              <a:rPr dirty="0" sz="1600">
                <a:latin typeface="Times New Roman"/>
                <a:cs typeface="Times New Roman"/>
              </a:rPr>
              <a:t>Var[</a:t>
            </a:r>
            <a:r>
              <a:rPr dirty="0" sz="1600" spc="-254">
                <a:latin typeface="Times New Roman"/>
                <a:cs typeface="Times New Roman"/>
              </a:rPr>
              <a:t> </a:t>
            </a:r>
            <a:r>
              <a:rPr dirty="0" sz="1600" i="1">
                <a:latin typeface="Times New Roman"/>
                <a:cs typeface="Times New Roman"/>
              </a:rPr>
              <a:t>X</a:t>
            </a:r>
            <a:r>
              <a:rPr dirty="0" sz="1600" spc="-140" i="1">
                <a:latin typeface="Times New Roman"/>
                <a:cs typeface="Times New Roman"/>
              </a:rPr>
              <a:t> </a:t>
            </a:r>
            <a:r>
              <a:rPr dirty="0" sz="1600">
                <a:latin typeface="Times New Roman"/>
                <a:cs typeface="Times New Roman"/>
              </a:rPr>
              <a:t>]</a:t>
            </a:r>
            <a:r>
              <a:rPr dirty="0" sz="1600" spc="-120">
                <a:latin typeface="Times New Roman"/>
                <a:cs typeface="Times New Roman"/>
              </a:rPr>
              <a:t> </a:t>
            </a:r>
            <a:r>
              <a:rPr dirty="0" sz="1600">
                <a:latin typeface="Symbol"/>
                <a:cs typeface="Symbol"/>
              </a:rPr>
              <a:t></a:t>
            </a:r>
            <a:r>
              <a:rPr dirty="0" sz="1600" spc="120">
                <a:latin typeface="Times New Roman"/>
                <a:cs typeface="Times New Roman"/>
              </a:rPr>
              <a:t> </a:t>
            </a:r>
            <a:r>
              <a:rPr dirty="0" baseline="34722" sz="2400" i="1">
                <a:latin typeface="Times New Roman"/>
                <a:cs typeface="Times New Roman"/>
              </a:rPr>
              <a:t>w</a:t>
            </a:r>
            <a:endParaRPr baseline="34722" sz="2400">
              <a:latin typeface="Times New Roman"/>
              <a:cs typeface="Times New Roman"/>
            </a:endParaRPr>
          </a:p>
        </p:txBody>
      </p:sp>
      <p:sp>
        <p:nvSpPr>
          <p:cNvPr id="20" name="object 20"/>
          <p:cNvSpPr/>
          <p:nvPr/>
        </p:nvSpPr>
        <p:spPr>
          <a:xfrm>
            <a:off x="5728715" y="1904238"/>
            <a:ext cx="142875" cy="0"/>
          </a:xfrm>
          <a:custGeom>
            <a:avLst/>
            <a:gdLst/>
            <a:ahLst/>
            <a:cxnLst/>
            <a:rect l="l" t="t" r="r" b="b"/>
            <a:pathLst>
              <a:path w="142875" h="0">
                <a:moveTo>
                  <a:pt x="0" y="0"/>
                </a:moveTo>
                <a:lnTo>
                  <a:pt x="142494" y="0"/>
                </a:lnTo>
              </a:path>
            </a:pathLst>
          </a:custGeom>
          <a:ln w="6565">
            <a:solidFill>
              <a:srgbClr val="000000"/>
            </a:solidFill>
          </a:ln>
        </p:spPr>
        <p:txBody>
          <a:bodyPr wrap="square" lIns="0" tIns="0" rIns="0" bIns="0" rtlCol="0"/>
          <a:lstStyle/>
          <a:p/>
        </p:txBody>
      </p:sp>
      <p:sp>
        <p:nvSpPr>
          <p:cNvPr id="21" name="object 21"/>
          <p:cNvSpPr txBox="1"/>
          <p:nvPr/>
        </p:nvSpPr>
        <p:spPr>
          <a:xfrm>
            <a:off x="4783835" y="1757206"/>
            <a:ext cx="90805" cy="355600"/>
          </a:xfrm>
          <a:prstGeom prst="rect">
            <a:avLst/>
          </a:prstGeom>
        </p:spPr>
        <p:txBody>
          <a:bodyPr wrap="square" lIns="0" tIns="11430" rIns="0" bIns="0" rtlCol="0" vert="horz">
            <a:spAutoFit/>
          </a:bodyPr>
          <a:lstStyle/>
          <a:p>
            <a:pPr>
              <a:lnSpc>
                <a:spcPts val="1300"/>
              </a:lnSpc>
              <a:spcBef>
                <a:spcPts val="90"/>
              </a:spcBef>
            </a:pPr>
            <a:r>
              <a:rPr dirty="0" sz="1250" spc="-229">
                <a:latin typeface="Symbol"/>
                <a:cs typeface="Symbol"/>
              </a:rPr>
              <a:t>⎪</a:t>
            </a:r>
            <a:endParaRPr sz="1250">
              <a:latin typeface="Symbol"/>
              <a:cs typeface="Symbol"/>
            </a:endParaRPr>
          </a:p>
          <a:p>
            <a:pPr>
              <a:lnSpc>
                <a:spcPts val="1300"/>
              </a:lnSpc>
            </a:pPr>
            <a:r>
              <a:rPr dirty="0" sz="1250" spc="-229">
                <a:latin typeface="Symbol"/>
                <a:cs typeface="Symbol"/>
              </a:rPr>
              <a:t>⎩</a:t>
            </a:r>
            <a:endParaRPr sz="1250">
              <a:latin typeface="Symbol"/>
              <a:cs typeface="Symbol"/>
            </a:endParaRPr>
          </a:p>
        </p:txBody>
      </p:sp>
      <p:sp>
        <p:nvSpPr>
          <p:cNvPr id="22" name="object 22"/>
          <p:cNvSpPr txBox="1"/>
          <p:nvPr/>
        </p:nvSpPr>
        <p:spPr>
          <a:xfrm>
            <a:off x="4783835" y="1605570"/>
            <a:ext cx="90805" cy="215265"/>
          </a:xfrm>
          <a:prstGeom prst="rect">
            <a:avLst/>
          </a:prstGeom>
        </p:spPr>
        <p:txBody>
          <a:bodyPr wrap="square" lIns="0" tIns="11430" rIns="0" bIns="0" rtlCol="0" vert="horz">
            <a:spAutoFit/>
          </a:bodyPr>
          <a:lstStyle/>
          <a:p>
            <a:pPr>
              <a:lnSpc>
                <a:spcPct val="100000"/>
              </a:lnSpc>
              <a:spcBef>
                <a:spcPts val="90"/>
              </a:spcBef>
            </a:pPr>
            <a:r>
              <a:rPr dirty="0" sz="1250" spc="-229">
                <a:latin typeface="Symbol"/>
                <a:cs typeface="Symbol"/>
              </a:rPr>
              <a:t>⎨</a:t>
            </a:r>
            <a:endParaRPr sz="1250">
              <a:latin typeface="Symbol"/>
              <a:cs typeface="Symbol"/>
            </a:endParaRPr>
          </a:p>
        </p:txBody>
      </p:sp>
      <p:sp>
        <p:nvSpPr>
          <p:cNvPr id="23" name="object 23"/>
          <p:cNvSpPr txBox="1"/>
          <p:nvPr/>
        </p:nvSpPr>
        <p:spPr>
          <a:xfrm>
            <a:off x="4850127" y="1402110"/>
            <a:ext cx="1057275" cy="709930"/>
          </a:xfrm>
          <a:prstGeom prst="rect">
            <a:avLst/>
          </a:prstGeom>
        </p:spPr>
        <p:txBody>
          <a:bodyPr wrap="square" lIns="0" tIns="78740" rIns="0" bIns="0" rtlCol="0" vert="horz">
            <a:spAutoFit/>
          </a:bodyPr>
          <a:lstStyle/>
          <a:p>
            <a:pPr algn="r" marL="911860" marR="44450" indent="-623570">
              <a:lnSpc>
                <a:spcPct val="64800"/>
              </a:lnSpc>
              <a:spcBef>
                <a:spcPts val="620"/>
              </a:spcBef>
              <a:tabLst>
                <a:tab pos="549275" algn="l"/>
              </a:tabLst>
            </a:pPr>
            <a:r>
              <a:rPr dirty="0" sz="1250" spc="-5">
                <a:latin typeface="Times New Roman"/>
                <a:cs typeface="Times New Roman"/>
              </a:rPr>
              <a:t>if	| x</a:t>
            </a:r>
            <a:r>
              <a:rPr dirty="0" sz="1250" spc="-165">
                <a:latin typeface="Times New Roman"/>
                <a:cs typeface="Times New Roman"/>
              </a:rPr>
              <a:t> </a:t>
            </a:r>
            <a:r>
              <a:rPr dirty="0" sz="1250" spc="-25">
                <a:latin typeface="Times New Roman"/>
                <a:cs typeface="Times New Roman"/>
              </a:rPr>
              <a:t>|</a:t>
            </a:r>
            <a:r>
              <a:rPr dirty="0" sz="1250" spc="-25">
                <a:latin typeface="Symbol"/>
                <a:cs typeface="Symbol"/>
              </a:rPr>
              <a:t></a:t>
            </a:r>
            <a:r>
              <a:rPr dirty="0" sz="1250" spc="60">
                <a:latin typeface="Times New Roman"/>
                <a:cs typeface="Times New Roman"/>
              </a:rPr>
              <a:t> </a:t>
            </a:r>
            <a:r>
              <a:rPr dirty="0" u="sng" baseline="35555" sz="1875" spc="-7">
                <a:uFill>
                  <a:solidFill>
                    <a:srgbClr val="000000"/>
                  </a:solidFill>
                </a:uFill>
                <a:latin typeface="Times New Roman"/>
                <a:cs typeface="Times New Roman"/>
              </a:rPr>
              <a:t>w </a:t>
            </a:r>
            <a:r>
              <a:rPr dirty="0" baseline="35555" sz="1875" spc="-7">
                <a:latin typeface="Times New Roman"/>
                <a:cs typeface="Times New Roman"/>
              </a:rPr>
              <a:t> </a:t>
            </a:r>
            <a:r>
              <a:rPr dirty="0" sz="1250" spc="-5">
                <a:latin typeface="Times New Roman"/>
                <a:cs typeface="Times New Roman"/>
              </a:rPr>
              <a:t>2</a:t>
            </a:r>
            <a:endParaRPr sz="1250">
              <a:latin typeface="Times New Roman"/>
              <a:cs typeface="Times New Roman"/>
            </a:endParaRPr>
          </a:p>
          <a:p>
            <a:pPr marL="38100">
              <a:lnSpc>
                <a:spcPts val="1235"/>
              </a:lnSpc>
              <a:spcBef>
                <a:spcPts val="450"/>
              </a:spcBef>
              <a:tabLst>
                <a:tab pos="288290" algn="l"/>
                <a:tab pos="547370" algn="l"/>
              </a:tabLst>
            </a:pPr>
            <a:r>
              <a:rPr dirty="0" sz="1250" spc="-5">
                <a:latin typeface="Times New Roman"/>
                <a:cs typeface="Times New Roman"/>
              </a:rPr>
              <a:t>0	if	| x </a:t>
            </a:r>
            <a:r>
              <a:rPr dirty="0" sz="1250" spc="-10">
                <a:latin typeface="Times New Roman"/>
                <a:cs typeface="Times New Roman"/>
              </a:rPr>
              <a:t>|</a:t>
            </a:r>
            <a:r>
              <a:rPr dirty="0" sz="1250" spc="-10">
                <a:latin typeface="Symbol"/>
                <a:cs typeface="Symbol"/>
              </a:rPr>
              <a:t></a:t>
            </a:r>
            <a:r>
              <a:rPr dirty="0" sz="1250" spc="-105">
                <a:latin typeface="Times New Roman"/>
                <a:cs typeface="Times New Roman"/>
              </a:rPr>
              <a:t> </a:t>
            </a:r>
            <a:r>
              <a:rPr dirty="0" baseline="35555" sz="1875" spc="-7">
                <a:latin typeface="Times New Roman"/>
                <a:cs typeface="Times New Roman"/>
              </a:rPr>
              <a:t>w</a:t>
            </a:r>
            <a:endParaRPr baseline="35555" sz="1875">
              <a:latin typeface="Times New Roman"/>
              <a:cs typeface="Times New Roman"/>
            </a:endParaRPr>
          </a:p>
          <a:p>
            <a:pPr algn="r" marR="57150">
              <a:lnSpc>
                <a:spcPts val="1235"/>
              </a:lnSpc>
            </a:pPr>
            <a:r>
              <a:rPr dirty="0" sz="1250" spc="-5">
                <a:latin typeface="Times New Roman"/>
                <a:cs typeface="Times New Roman"/>
              </a:rPr>
              <a:t>2</a:t>
            </a:r>
            <a:endParaRPr sz="1250">
              <a:latin typeface="Times New Roman"/>
              <a:cs typeface="Times New Roman"/>
            </a:endParaRPr>
          </a:p>
        </p:txBody>
      </p:sp>
      <p:sp>
        <p:nvSpPr>
          <p:cNvPr id="24" name="object 24"/>
          <p:cNvSpPr txBox="1"/>
          <p:nvPr/>
        </p:nvSpPr>
        <p:spPr>
          <a:xfrm>
            <a:off x="4783835" y="1313720"/>
            <a:ext cx="194945" cy="215265"/>
          </a:xfrm>
          <a:prstGeom prst="rect">
            <a:avLst/>
          </a:prstGeom>
        </p:spPr>
        <p:txBody>
          <a:bodyPr wrap="square" lIns="0" tIns="11430" rIns="0" bIns="0" rtlCol="0" vert="horz">
            <a:spAutoFit/>
          </a:bodyPr>
          <a:lstStyle/>
          <a:p>
            <a:pPr>
              <a:lnSpc>
                <a:spcPct val="100000"/>
              </a:lnSpc>
              <a:spcBef>
                <a:spcPts val="90"/>
              </a:spcBef>
            </a:pPr>
            <a:r>
              <a:rPr dirty="0" sz="1250" spc="-204">
                <a:latin typeface="Symbol"/>
                <a:cs typeface="Symbol"/>
              </a:rPr>
              <a:t>⎧</a:t>
            </a:r>
            <a:r>
              <a:rPr dirty="0" u="sng" baseline="4444" sz="1875" spc="-322">
                <a:uFill>
                  <a:solidFill>
                    <a:srgbClr val="000000"/>
                  </a:solidFill>
                </a:uFill>
                <a:latin typeface="Times New Roman"/>
                <a:cs typeface="Times New Roman"/>
              </a:rPr>
              <a:t> </a:t>
            </a:r>
            <a:r>
              <a:rPr dirty="0" u="sng" baseline="4444" sz="1875" spc="-547">
                <a:uFill>
                  <a:solidFill>
                    <a:srgbClr val="000000"/>
                  </a:solidFill>
                </a:uFill>
                <a:latin typeface="Times New Roman"/>
                <a:cs typeface="Times New Roman"/>
              </a:rPr>
              <a:t>1</a:t>
            </a:r>
            <a:endParaRPr baseline="4444" sz="1875">
              <a:latin typeface="Times New Roman"/>
              <a:cs typeface="Times New Roman"/>
            </a:endParaRPr>
          </a:p>
        </p:txBody>
      </p:sp>
      <p:sp>
        <p:nvSpPr>
          <p:cNvPr id="25" name="object 25"/>
          <p:cNvSpPr txBox="1"/>
          <p:nvPr/>
        </p:nvSpPr>
        <p:spPr>
          <a:xfrm>
            <a:off x="4323320" y="1578134"/>
            <a:ext cx="698500" cy="215265"/>
          </a:xfrm>
          <a:prstGeom prst="rect">
            <a:avLst/>
          </a:prstGeom>
        </p:spPr>
        <p:txBody>
          <a:bodyPr wrap="square" lIns="0" tIns="11430" rIns="0" bIns="0" rtlCol="0" vert="horz">
            <a:spAutoFit/>
          </a:bodyPr>
          <a:lstStyle/>
          <a:p>
            <a:pPr marL="25400">
              <a:lnSpc>
                <a:spcPct val="100000"/>
              </a:lnSpc>
              <a:spcBef>
                <a:spcPts val="90"/>
              </a:spcBef>
            </a:pPr>
            <a:r>
              <a:rPr dirty="0" sz="1250" spc="35" i="1">
                <a:latin typeface="Times New Roman"/>
                <a:cs typeface="Times New Roman"/>
              </a:rPr>
              <a:t>p</a:t>
            </a:r>
            <a:r>
              <a:rPr dirty="0" sz="1250" spc="35">
                <a:latin typeface="Times New Roman"/>
                <a:cs typeface="Times New Roman"/>
              </a:rPr>
              <a:t>(</a:t>
            </a:r>
            <a:r>
              <a:rPr dirty="0" sz="1250" spc="35" i="1">
                <a:latin typeface="Times New Roman"/>
                <a:cs typeface="Times New Roman"/>
              </a:rPr>
              <a:t>x</a:t>
            </a:r>
            <a:r>
              <a:rPr dirty="0" sz="1250" spc="35">
                <a:latin typeface="Times New Roman"/>
                <a:cs typeface="Times New Roman"/>
              </a:rPr>
              <a:t>) </a:t>
            </a:r>
            <a:r>
              <a:rPr dirty="0" sz="1250" spc="-5">
                <a:latin typeface="Symbol"/>
                <a:cs typeface="Symbol"/>
              </a:rPr>
              <a:t></a:t>
            </a:r>
            <a:r>
              <a:rPr dirty="0" sz="1250" spc="-204">
                <a:latin typeface="Times New Roman"/>
                <a:cs typeface="Times New Roman"/>
              </a:rPr>
              <a:t> </a:t>
            </a:r>
            <a:r>
              <a:rPr dirty="0" baseline="40000" sz="1875" spc="-345">
                <a:latin typeface="Symbol"/>
                <a:cs typeface="Symbol"/>
              </a:rPr>
              <a:t>⎪</a:t>
            </a:r>
            <a:r>
              <a:rPr dirty="0" baseline="40000" sz="1875" spc="-345">
                <a:latin typeface="Times New Roman"/>
                <a:cs typeface="Times New Roman"/>
              </a:rPr>
              <a:t> </a:t>
            </a:r>
            <a:r>
              <a:rPr dirty="0" baseline="17777" sz="1875" spc="-232" i="1">
                <a:latin typeface="Times New Roman"/>
                <a:cs typeface="Times New Roman"/>
              </a:rPr>
              <a:t>w</a:t>
            </a:r>
            <a:endParaRPr baseline="17777" sz="1875">
              <a:latin typeface="Times New Roman"/>
              <a:cs typeface="Times New Roman"/>
            </a:endParaRPr>
          </a:p>
        </p:txBody>
      </p:sp>
      <p:sp>
        <p:nvSpPr>
          <p:cNvPr id="26" name="object 26"/>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27" name="object 27"/>
          <p:cNvSpPr txBox="1"/>
          <p:nvPr/>
        </p:nvSpPr>
        <p:spPr>
          <a:xfrm>
            <a:off x="1622297" y="8726678"/>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28" name="object 28"/>
          <p:cNvSpPr txBox="1"/>
          <p:nvPr/>
        </p:nvSpPr>
        <p:spPr>
          <a:xfrm>
            <a:off x="5958079" y="8726678"/>
            <a:ext cx="18034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a:latin typeface="Tahoma"/>
                <a:cs typeface="Tahoma"/>
              </a:rPr>
              <a:t>6</a:t>
            </a:r>
            <a:endParaRPr sz="450">
              <a:latin typeface="Tahoma"/>
              <a:cs typeface="Tahoma"/>
            </a:endParaRPr>
          </a:p>
        </p:txBody>
      </p:sp>
      <p:sp>
        <p:nvSpPr>
          <p:cNvPr id="29" name="object 29"/>
          <p:cNvSpPr/>
          <p:nvPr/>
        </p:nvSpPr>
        <p:spPr>
          <a:xfrm>
            <a:off x="4537709" y="6508242"/>
            <a:ext cx="280035" cy="417195"/>
          </a:xfrm>
          <a:custGeom>
            <a:avLst/>
            <a:gdLst/>
            <a:ahLst/>
            <a:cxnLst/>
            <a:rect l="l" t="t" r="r" b="b"/>
            <a:pathLst>
              <a:path w="280035" h="417195">
                <a:moveTo>
                  <a:pt x="121158" y="200405"/>
                </a:moveTo>
                <a:lnTo>
                  <a:pt x="119634" y="200405"/>
                </a:lnTo>
                <a:lnTo>
                  <a:pt x="115697" y="200926"/>
                </a:lnTo>
                <a:lnTo>
                  <a:pt x="111683" y="202564"/>
                </a:lnTo>
                <a:lnTo>
                  <a:pt x="107441" y="203453"/>
                </a:lnTo>
                <a:lnTo>
                  <a:pt x="101153" y="205424"/>
                </a:lnTo>
                <a:lnTo>
                  <a:pt x="94807" y="207311"/>
                </a:lnTo>
                <a:lnTo>
                  <a:pt x="88491" y="209365"/>
                </a:lnTo>
                <a:lnTo>
                  <a:pt x="82295" y="211835"/>
                </a:lnTo>
                <a:lnTo>
                  <a:pt x="66218" y="217687"/>
                </a:lnTo>
                <a:lnTo>
                  <a:pt x="48548" y="224599"/>
                </a:lnTo>
                <a:lnTo>
                  <a:pt x="31178" y="232177"/>
                </a:lnTo>
                <a:lnTo>
                  <a:pt x="16001" y="240029"/>
                </a:lnTo>
                <a:lnTo>
                  <a:pt x="15239" y="240791"/>
                </a:lnTo>
                <a:lnTo>
                  <a:pt x="14477" y="240791"/>
                </a:lnTo>
                <a:lnTo>
                  <a:pt x="12953" y="243077"/>
                </a:lnTo>
                <a:lnTo>
                  <a:pt x="12191" y="243839"/>
                </a:lnTo>
                <a:lnTo>
                  <a:pt x="12191" y="244601"/>
                </a:lnTo>
                <a:lnTo>
                  <a:pt x="10667" y="246125"/>
                </a:lnTo>
                <a:lnTo>
                  <a:pt x="10667" y="246887"/>
                </a:lnTo>
                <a:lnTo>
                  <a:pt x="9905" y="247649"/>
                </a:lnTo>
                <a:lnTo>
                  <a:pt x="5948" y="268500"/>
                </a:lnTo>
                <a:lnTo>
                  <a:pt x="3662" y="292679"/>
                </a:lnTo>
                <a:lnTo>
                  <a:pt x="2021" y="317203"/>
                </a:lnTo>
                <a:lnTo>
                  <a:pt x="0" y="339089"/>
                </a:lnTo>
                <a:lnTo>
                  <a:pt x="0" y="341375"/>
                </a:lnTo>
                <a:lnTo>
                  <a:pt x="762" y="342899"/>
                </a:lnTo>
                <a:lnTo>
                  <a:pt x="1524" y="345185"/>
                </a:lnTo>
                <a:lnTo>
                  <a:pt x="20808" y="371211"/>
                </a:lnTo>
                <a:lnTo>
                  <a:pt x="39700" y="390420"/>
                </a:lnTo>
                <a:lnTo>
                  <a:pt x="62363" y="404918"/>
                </a:lnTo>
                <a:lnTo>
                  <a:pt x="92963" y="416813"/>
                </a:lnTo>
                <a:lnTo>
                  <a:pt x="99060" y="399287"/>
                </a:lnTo>
                <a:lnTo>
                  <a:pt x="71643" y="387835"/>
                </a:lnTo>
                <a:lnTo>
                  <a:pt x="51492" y="375389"/>
                </a:lnTo>
                <a:lnTo>
                  <a:pt x="34741" y="358700"/>
                </a:lnTo>
                <a:lnTo>
                  <a:pt x="21865" y="340613"/>
                </a:lnTo>
                <a:lnTo>
                  <a:pt x="19050" y="340613"/>
                </a:lnTo>
                <a:lnTo>
                  <a:pt x="17525" y="334517"/>
                </a:lnTo>
                <a:lnTo>
                  <a:pt x="19558" y="334517"/>
                </a:lnTo>
                <a:lnTo>
                  <a:pt x="20574" y="322325"/>
                </a:lnTo>
                <a:lnTo>
                  <a:pt x="22098" y="303275"/>
                </a:lnTo>
                <a:lnTo>
                  <a:pt x="25145" y="266699"/>
                </a:lnTo>
                <a:lnTo>
                  <a:pt x="26669" y="257555"/>
                </a:lnTo>
                <a:lnTo>
                  <a:pt x="27431" y="256031"/>
                </a:lnTo>
                <a:lnTo>
                  <a:pt x="26669" y="256031"/>
                </a:lnTo>
                <a:lnTo>
                  <a:pt x="27050" y="255269"/>
                </a:lnTo>
                <a:lnTo>
                  <a:pt x="26669" y="255269"/>
                </a:lnTo>
                <a:lnTo>
                  <a:pt x="27133" y="255038"/>
                </a:lnTo>
                <a:lnTo>
                  <a:pt x="27241" y="254888"/>
                </a:lnTo>
                <a:lnTo>
                  <a:pt x="27431" y="254507"/>
                </a:lnTo>
                <a:lnTo>
                  <a:pt x="28303" y="254507"/>
                </a:lnTo>
                <a:lnTo>
                  <a:pt x="72823" y="235396"/>
                </a:lnTo>
                <a:lnTo>
                  <a:pt x="106658" y="223600"/>
                </a:lnTo>
                <a:lnTo>
                  <a:pt x="112775" y="221741"/>
                </a:lnTo>
                <a:lnTo>
                  <a:pt x="116192" y="221411"/>
                </a:lnTo>
                <a:lnTo>
                  <a:pt x="113537" y="220979"/>
                </a:lnTo>
                <a:lnTo>
                  <a:pt x="107441" y="213359"/>
                </a:lnTo>
                <a:lnTo>
                  <a:pt x="108203" y="208025"/>
                </a:lnTo>
                <a:lnTo>
                  <a:pt x="112775" y="203453"/>
                </a:lnTo>
                <a:lnTo>
                  <a:pt x="115824" y="201929"/>
                </a:lnTo>
                <a:lnTo>
                  <a:pt x="117348" y="201929"/>
                </a:lnTo>
                <a:lnTo>
                  <a:pt x="118872" y="201167"/>
                </a:lnTo>
                <a:lnTo>
                  <a:pt x="121158" y="200405"/>
                </a:lnTo>
                <a:close/>
              </a:path>
              <a:path w="280035" h="417195">
                <a:moveTo>
                  <a:pt x="17525" y="334517"/>
                </a:moveTo>
                <a:lnTo>
                  <a:pt x="19050" y="340613"/>
                </a:lnTo>
                <a:lnTo>
                  <a:pt x="19345" y="337073"/>
                </a:lnTo>
                <a:lnTo>
                  <a:pt x="17525" y="334517"/>
                </a:lnTo>
                <a:close/>
              </a:path>
              <a:path w="280035" h="417195">
                <a:moveTo>
                  <a:pt x="19345" y="337073"/>
                </a:moveTo>
                <a:lnTo>
                  <a:pt x="19050" y="340613"/>
                </a:lnTo>
                <a:lnTo>
                  <a:pt x="21865" y="340613"/>
                </a:lnTo>
                <a:lnTo>
                  <a:pt x="19345" y="337073"/>
                </a:lnTo>
                <a:close/>
              </a:path>
              <a:path w="280035" h="417195">
                <a:moveTo>
                  <a:pt x="19558" y="334517"/>
                </a:moveTo>
                <a:lnTo>
                  <a:pt x="17525" y="334517"/>
                </a:lnTo>
                <a:lnTo>
                  <a:pt x="19345" y="337073"/>
                </a:lnTo>
                <a:lnTo>
                  <a:pt x="19558" y="334517"/>
                </a:lnTo>
                <a:close/>
              </a:path>
              <a:path w="280035" h="417195">
                <a:moveTo>
                  <a:pt x="27431" y="254914"/>
                </a:moveTo>
                <a:lnTo>
                  <a:pt x="27166" y="255038"/>
                </a:lnTo>
                <a:lnTo>
                  <a:pt x="26669" y="256031"/>
                </a:lnTo>
                <a:lnTo>
                  <a:pt x="27431" y="255269"/>
                </a:lnTo>
                <a:lnTo>
                  <a:pt x="27431" y="254914"/>
                </a:lnTo>
                <a:close/>
              </a:path>
              <a:path w="280035" h="417195">
                <a:moveTo>
                  <a:pt x="27431" y="255269"/>
                </a:moveTo>
                <a:lnTo>
                  <a:pt x="26669" y="256031"/>
                </a:lnTo>
                <a:lnTo>
                  <a:pt x="27431" y="256031"/>
                </a:lnTo>
                <a:lnTo>
                  <a:pt x="27431" y="255269"/>
                </a:lnTo>
                <a:close/>
              </a:path>
              <a:path w="280035" h="417195">
                <a:moveTo>
                  <a:pt x="27177" y="255015"/>
                </a:moveTo>
                <a:lnTo>
                  <a:pt x="26669" y="255269"/>
                </a:lnTo>
                <a:lnTo>
                  <a:pt x="27166" y="255038"/>
                </a:lnTo>
                <a:close/>
              </a:path>
              <a:path w="280035" h="417195">
                <a:moveTo>
                  <a:pt x="27166" y="255038"/>
                </a:moveTo>
                <a:lnTo>
                  <a:pt x="26669" y="255269"/>
                </a:lnTo>
                <a:lnTo>
                  <a:pt x="27050" y="255269"/>
                </a:lnTo>
                <a:lnTo>
                  <a:pt x="27166" y="255038"/>
                </a:lnTo>
                <a:close/>
              </a:path>
              <a:path w="280035" h="417195">
                <a:moveTo>
                  <a:pt x="28098" y="254603"/>
                </a:moveTo>
                <a:lnTo>
                  <a:pt x="27486" y="254888"/>
                </a:lnTo>
                <a:lnTo>
                  <a:pt x="27431" y="255269"/>
                </a:lnTo>
                <a:lnTo>
                  <a:pt x="28098" y="254603"/>
                </a:lnTo>
                <a:close/>
              </a:path>
              <a:path w="280035" h="417195">
                <a:moveTo>
                  <a:pt x="27431" y="254888"/>
                </a:moveTo>
                <a:lnTo>
                  <a:pt x="27177" y="255015"/>
                </a:lnTo>
                <a:lnTo>
                  <a:pt x="27431" y="254914"/>
                </a:lnTo>
                <a:close/>
              </a:path>
              <a:path w="280035" h="417195">
                <a:moveTo>
                  <a:pt x="27431" y="254507"/>
                </a:moveTo>
                <a:lnTo>
                  <a:pt x="27177" y="255015"/>
                </a:lnTo>
                <a:lnTo>
                  <a:pt x="27381" y="254914"/>
                </a:lnTo>
                <a:lnTo>
                  <a:pt x="27431" y="254507"/>
                </a:lnTo>
                <a:close/>
              </a:path>
              <a:path w="280035" h="417195">
                <a:moveTo>
                  <a:pt x="28193" y="254507"/>
                </a:moveTo>
                <a:lnTo>
                  <a:pt x="27431" y="254888"/>
                </a:lnTo>
                <a:lnTo>
                  <a:pt x="28098" y="254603"/>
                </a:lnTo>
                <a:close/>
              </a:path>
              <a:path w="280035" h="417195">
                <a:moveTo>
                  <a:pt x="28193" y="254507"/>
                </a:moveTo>
                <a:lnTo>
                  <a:pt x="27431" y="254507"/>
                </a:lnTo>
                <a:lnTo>
                  <a:pt x="27431" y="254888"/>
                </a:lnTo>
                <a:lnTo>
                  <a:pt x="28193" y="254507"/>
                </a:lnTo>
                <a:close/>
              </a:path>
              <a:path w="280035" h="417195">
                <a:moveTo>
                  <a:pt x="28303" y="254507"/>
                </a:moveTo>
                <a:lnTo>
                  <a:pt x="28098" y="254603"/>
                </a:lnTo>
                <a:lnTo>
                  <a:pt x="28303" y="254507"/>
                </a:lnTo>
                <a:close/>
              </a:path>
              <a:path w="280035" h="417195">
                <a:moveTo>
                  <a:pt x="119418" y="218947"/>
                </a:moveTo>
                <a:lnTo>
                  <a:pt x="116304" y="221325"/>
                </a:lnTo>
                <a:lnTo>
                  <a:pt x="119634" y="221741"/>
                </a:lnTo>
                <a:lnTo>
                  <a:pt x="120904" y="220979"/>
                </a:lnTo>
                <a:lnTo>
                  <a:pt x="120395" y="220979"/>
                </a:lnTo>
                <a:lnTo>
                  <a:pt x="121157" y="220217"/>
                </a:lnTo>
                <a:lnTo>
                  <a:pt x="121538" y="220217"/>
                </a:lnTo>
                <a:lnTo>
                  <a:pt x="122681" y="219455"/>
                </a:lnTo>
                <a:lnTo>
                  <a:pt x="121157" y="219455"/>
                </a:lnTo>
                <a:lnTo>
                  <a:pt x="121029" y="219198"/>
                </a:lnTo>
                <a:lnTo>
                  <a:pt x="119418" y="218947"/>
                </a:lnTo>
                <a:close/>
              </a:path>
              <a:path w="280035" h="417195">
                <a:moveTo>
                  <a:pt x="112775" y="203453"/>
                </a:moveTo>
                <a:lnTo>
                  <a:pt x="108203" y="208025"/>
                </a:lnTo>
                <a:lnTo>
                  <a:pt x="107441" y="213359"/>
                </a:lnTo>
                <a:lnTo>
                  <a:pt x="113537" y="220979"/>
                </a:lnTo>
                <a:lnTo>
                  <a:pt x="116304" y="221325"/>
                </a:lnTo>
                <a:lnTo>
                  <a:pt x="119418" y="218947"/>
                </a:lnTo>
                <a:lnTo>
                  <a:pt x="120903" y="218947"/>
                </a:lnTo>
                <a:lnTo>
                  <a:pt x="113713" y="204567"/>
                </a:lnTo>
                <a:lnTo>
                  <a:pt x="112775" y="203453"/>
                </a:lnTo>
                <a:close/>
              </a:path>
              <a:path w="280035" h="417195">
                <a:moveTo>
                  <a:pt x="187321" y="166850"/>
                </a:moveTo>
                <a:lnTo>
                  <a:pt x="154686" y="188975"/>
                </a:lnTo>
                <a:lnTo>
                  <a:pt x="133922" y="195662"/>
                </a:lnTo>
                <a:lnTo>
                  <a:pt x="127253" y="198119"/>
                </a:lnTo>
                <a:lnTo>
                  <a:pt x="123443" y="199643"/>
                </a:lnTo>
                <a:lnTo>
                  <a:pt x="118872" y="201167"/>
                </a:lnTo>
                <a:lnTo>
                  <a:pt x="117348" y="201929"/>
                </a:lnTo>
                <a:lnTo>
                  <a:pt x="116586" y="201929"/>
                </a:lnTo>
                <a:lnTo>
                  <a:pt x="113537" y="204215"/>
                </a:lnTo>
                <a:lnTo>
                  <a:pt x="113713" y="204567"/>
                </a:lnTo>
                <a:lnTo>
                  <a:pt x="124967" y="217931"/>
                </a:lnTo>
                <a:lnTo>
                  <a:pt x="120395" y="220979"/>
                </a:lnTo>
                <a:lnTo>
                  <a:pt x="120904" y="220979"/>
                </a:lnTo>
                <a:lnTo>
                  <a:pt x="122174" y="220217"/>
                </a:lnTo>
                <a:lnTo>
                  <a:pt x="121919" y="220217"/>
                </a:lnTo>
                <a:lnTo>
                  <a:pt x="123443" y="219455"/>
                </a:lnTo>
                <a:lnTo>
                  <a:pt x="124205" y="219455"/>
                </a:lnTo>
                <a:lnTo>
                  <a:pt x="124967" y="218693"/>
                </a:lnTo>
                <a:lnTo>
                  <a:pt x="126491" y="217931"/>
                </a:lnTo>
                <a:lnTo>
                  <a:pt x="127253" y="217169"/>
                </a:lnTo>
                <a:lnTo>
                  <a:pt x="128777" y="216407"/>
                </a:lnTo>
                <a:lnTo>
                  <a:pt x="128777" y="215645"/>
                </a:lnTo>
                <a:lnTo>
                  <a:pt x="131063" y="213359"/>
                </a:lnTo>
                <a:lnTo>
                  <a:pt x="131063" y="208787"/>
                </a:lnTo>
                <a:lnTo>
                  <a:pt x="128015" y="202691"/>
                </a:lnTo>
                <a:lnTo>
                  <a:pt x="124967" y="200405"/>
                </a:lnTo>
                <a:lnTo>
                  <a:pt x="174190" y="200405"/>
                </a:lnTo>
                <a:lnTo>
                  <a:pt x="209693" y="169440"/>
                </a:lnTo>
                <a:lnTo>
                  <a:pt x="211414" y="167639"/>
                </a:lnTo>
                <a:lnTo>
                  <a:pt x="186689" y="167639"/>
                </a:lnTo>
                <a:lnTo>
                  <a:pt x="187321" y="166850"/>
                </a:lnTo>
                <a:close/>
              </a:path>
              <a:path w="280035" h="417195">
                <a:moveTo>
                  <a:pt x="123443" y="219455"/>
                </a:moveTo>
                <a:lnTo>
                  <a:pt x="121919" y="220217"/>
                </a:lnTo>
                <a:lnTo>
                  <a:pt x="122174" y="220217"/>
                </a:lnTo>
                <a:lnTo>
                  <a:pt x="123443" y="219455"/>
                </a:lnTo>
                <a:close/>
              </a:path>
              <a:path w="280035" h="417195">
                <a:moveTo>
                  <a:pt x="123443" y="219455"/>
                </a:moveTo>
                <a:lnTo>
                  <a:pt x="122174" y="220217"/>
                </a:lnTo>
                <a:lnTo>
                  <a:pt x="122681" y="220217"/>
                </a:lnTo>
                <a:lnTo>
                  <a:pt x="123443" y="219455"/>
                </a:lnTo>
                <a:close/>
              </a:path>
              <a:path w="280035" h="417195">
                <a:moveTo>
                  <a:pt x="124205" y="219455"/>
                </a:moveTo>
                <a:lnTo>
                  <a:pt x="123443" y="219455"/>
                </a:lnTo>
                <a:lnTo>
                  <a:pt x="122681" y="220217"/>
                </a:lnTo>
                <a:lnTo>
                  <a:pt x="124205" y="219455"/>
                </a:lnTo>
                <a:close/>
              </a:path>
              <a:path w="280035" h="417195">
                <a:moveTo>
                  <a:pt x="113713" y="204567"/>
                </a:moveTo>
                <a:lnTo>
                  <a:pt x="121029" y="219198"/>
                </a:lnTo>
                <a:lnTo>
                  <a:pt x="122681" y="219455"/>
                </a:lnTo>
                <a:lnTo>
                  <a:pt x="124967" y="217931"/>
                </a:lnTo>
                <a:lnTo>
                  <a:pt x="113713" y="204567"/>
                </a:lnTo>
                <a:close/>
              </a:path>
              <a:path w="280035" h="417195">
                <a:moveTo>
                  <a:pt x="174190" y="200405"/>
                </a:moveTo>
                <a:lnTo>
                  <a:pt x="124967" y="200405"/>
                </a:lnTo>
                <a:lnTo>
                  <a:pt x="128015" y="202691"/>
                </a:lnTo>
                <a:lnTo>
                  <a:pt x="131063" y="208787"/>
                </a:lnTo>
                <a:lnTo>
                  <a:pt x="131063" y="213359"/>
                </a:lnTo>
                <a:lnTo>
                  <a:pt x="128777" y="215645"/>
                </a:lnTo>
                <a:lnTo>
                  <a:pt x="128777" y="216407"/>
                </a:lnTo>
                <a:lnTo>
                  <a:pt x="127253" y="217169"/>
                </a:lnTo>
                <a:lnTo>
                  <a:pt x="126491" y="217931"/>
                </a:lnTo>
                <a:lnTo>
                  <a:pt x="124967" y="218693"/>
                </a:lnTo>
                <a:lnTo>
                  <a:pt x="124205" y="219455"/>
                </a:lnTo>
                <a:lnTo>
                  <a:pt x="124967" y="219455"/>
                </a:lnTo>
                <a:lnTo>
                  <a:pt x="127253" y="218693"/>
                </a:lnTo>
                <a:lnTo>
                  <a:pt x="129539" y="217169"/>
                </a:lnTo>
                <a:lnTo>
                  <a:pt x="137599" y="214729"/>
                </a:lnTo>
                <a:lnTo>
                  <a:pt x="145603" y="212040"/>
                </a:lnTo>
                <a:lnTo>
                  <a:pt x="161543" y="206501"/>
                </a:lnTo>
                <a:lnTo>
                  <a:pt x="170882" y="202541"/>
                </a:lnTo>
                <a:lnTo>
                  <a:pt x="174190" y="200405"/>
                </a:lnTo>
                <a:close/>
              </a:path>
              <a:path w="280035" h="417195">
                <a:moveTo>
                  <a:pt x="120903" y="218947"/>
                </a:moveTo>
                <a:lnTo>
                  <a:pt x="119418" y="218947"/>
                </a:lnTo>
                <a:lnTo>
                  <a:pt x="121029" y="219198"/>
                </a:lnTo>
                <a:lnTo>
                  <a:pt x="120903" y="218947"/>
                </a:lnTo>
                <a:close/>
              </a:path>
              <a:path w="280035" h="417195">
                <a:moveTo>
                  <a:pt x="116586" y="201929"/>
                </a:moveTo>
                <a:lnTo>
                  <a:pt x="115824" y="201929"/>
                </a:lnTo>
                <a:lnTo>
                  <a:pt x="114300" y="202691"/>
                </a:lnTo>
                <a:lnTo>
                  <a:pt x="113537" y="203453"/>
                </a:lnTo>
                <a:lnTo>
                  <a:pt x="112775" y="203453"/>
                </a:lnTo>
                <a:lnTo>
                  <a:pt x="113713" y="204567"/>
                </a:lnTo>
                <a:lnTo>
                  <a:pt x="113537" y="204215"/>
                </a:lnTo>
                <a:lnTo>
                  <a:pt x="114553" y="203453"/>
                </a:lnTo>
                <a:lnTo>
                  <a:pt x="113537" y="203453"/>
                </a:lnTo>
                <a:lnTo>
                  <a:pt x="114300" y="202691"/>
                </a:lnTo>
                <a:lnTo>
                  <a:pt x="115570" y="202691"/>
                </a:lnTo>
                <a:lnTo>
                  <a:pt x="116586" y="201929"/>
                </a:lnTo>
                <a:close/>
              </a:path>
              <a:path w="280035" h="417195">
                <a:moveTo>
                  <a:pt x="188213" y="166115"/>
                </a:moveTo>
                <a:lnTo>
                  <a:pt x="187321" y="166850"/>
                </a:lnTo>
                <a:lnTo>
                  <a:pt x="186689" y="167639"/>
                </a:lnTo>
                <a:lnTo>
                  <a:pt x="188213" y="166115"/>
                </a:lnTo>
                <a:close/>
              </a:path>
              <a:path w="280035" h="417195">
                <a:moveTo>
                  <a:pt x="212871" y="166115"/>
                </a:moveTo>
                <a:lnTo>
                  <a:pt x="188213" y="166115"/>
                </a:lnTo>
                <a:lnTo>
                  <a:pt x="186689" y="167639"/>
                </a:lnTo>
                <a:lnTo>
                  <a:pt x="211414" y="167639"/>
                </a:lnTo>
                <a:lnTo>
                  <a:pt x="212871" y="166115"/>
                </a:lnTo>
                <a:close/>
              </a:path>
              <a:path w="280035" h="417195">
                <a:moveTo>
                  <a:pt x="240950" y="55823"/>
                </a:moveTo>
                <a:lnTo>
                  <a:pt x="226572" y="111480"/>
                </a:lnTo>
                <a:lnTo>
                  <a:pt x="202520" y="149833"/>
                </a:lnTo>
                <a:lnTo>
                  <a:pt x="193824" y="158713"/>
                </a:lnTo>
                <a:lnTo>
                  <a:pt x="187321" y="166850"/>
                </a:lnTo>
                <a:lnTo>
                  <a:pt x="188213" y="166115"/>
                </a:lnTo>
                <a:lnTo>
                  <a:pt x="212871" y="166115"/>
                </a:lnTo>
                <a:lnTo>
                  <a:pt x="218593" y="160129"/>
                </a:lnTo>
                <a:lnTo>
                  <a:pt x="243919" y="119512"/>
                </a:lnTo>
                <a:lnTo>
                  <a:pt x="258131" y="72944"/>
                </a:lnTo>
                <a:lnTo>
                  <a:pt x="260181" y="57618"/>
                </a:lnTo>
                <a:lnTo>
                  <a:pt x="240950" y="55823"/>
                </a:lnTo>
                <a:close/>
              </a:path>
              <a:path w="280035" h="417195">
                <a:moveTo>
                  <a:pt x="274378" y="45719"/>
                </a:moveTo>
                <a:lnTo>
                  <a:pt x="242315" y="45719"/>
                </a:lnTo>
                <a:lnTo>
                  <a:pt x="261365" y="48767"/>
                </a:lnTo>
                <a:lnTo>
                  <a:pt x="260181" y="57618"/>
                </a:lnTo>
                <a:lnTo>
                  <a:pt x="279653" y="59435"/>
                </a:lnTo>
                <a:lnTo>
                  <a:pt x="274378" y="45719"/>
                </a:lnTo>
                <a:close/>
              </a:path>
              <a:path w="280035" h="417195">
                <a:moveTo>
                  <a:pt x="242315" y="45719"/>
                </a:moveTo>
                <a:lnTo>
                  <a:pt x="240950" y="55823"/>
                </a:lnTo>
                <a:lnTo>
                  <a:pt x="260181" y="57618"/>
                </a:lnTo>
                <a:lnTo>
                  <a:pt x="261365" y="48767"/>
                </a:lnTo>
                <a:lnTo>
                  <a:pt x="242315" y="45719"/>
                </a:lnTo>
                <a:close/>
              </a:path>
              <a:path w="280035" h="417195">
                <a:moveTo>
                  <a:pt x="256793" y="0"/>
                </a:moveTo>
                <a:lnTo>
                  <a:pt x="222503" y="54101"/>
                </a:lnTo>
                <a:lnTo>
                  <a:pt x="240950" y="55823"/>
                </a:lnTo>
                <a:lnTo>
                  <a:pt x="242315" y="45719"/>
                </a:lnTo>
                <a:lnTo>
                  <a:pt x="274378" y="45719"/>
                </a:lnTo>
                <a:lnTo>
                  <a:pt x="256793" y="0"/>
                </a:lnTo>
                <a:close/>
              </a:path>
            </a:pathLst>
          </a:custGeom>
          <a:solidFill>
            <a:srgbClr val="FF0000"/>
          </a:solidFill>
        </p:spPr>
        <p:txBody>
          <a:bodyPr wrap="square" lIns="0" tIns="0" rIns="0" bIns="0" rtlCol="0"/>
          <a:lstStyle/>
          <a:p/>
        </p:txBody>
      </p:sp>
      <p:sp>
        <p:nvSpPr>
          <p:cNvPr id="30" name="object 30"/>
          <p:cNvSpPr txBox="1"/>
          <p:nvPr/>
        </p:nvSpPr>
        <p:spPr>
          <a:xfrm>
            <a:off x="1976120" y="5570677"/>
            <a:ext cx="3989070" cy="2648585"/>
          </a:xfrm>
          <a:prstGeom prst="rect">
            <a:avLst/>
          </a:prstGeom>
        </p:spPr>
        <p:txBody>
          <a:bodyPr wrap="square" lIns="0" tIns="120014" rIns="0" bIns="0" rtlCol="0" vert="horz">
            <a:spAutoFit/>
          </a:bodyPr>
          <a:lstStyle/>
          <a:p>
            <a:pPr algn="ctr" marR="238125">
              <a:lnSpc>
                <a:spcPct val="100000"/>
              </a:lnSpc>
              <a:spcBef>
                <a:spcPts val="944"/>
              </a:spcBef>
            </a:pPr>
            <a:r>
              <a:rPr dirty="0" sz="2200" spc="-5">
                <a:solidFill>
                  <a:srgbClr val="006500"/>
                </a:solidFill>
                <a:latin typeface="Tahoma"/>
                <a:cs typeface="Tahoma"/>
              </a:rPr>
              <a:t>Entropy of </a:t>
            </a:r>
            <a:r>
              <a:rPr dirty="0" sz="2200">
                <a:solidFill>
                  <a:srgbClr val="006500"/>
                </a:solidFill>
                <a:latin typeface="Tahoma"/>
                <a:cs typeface="Tahoma"/>
              </a:rPr>
              <a:t>a</a:t>
            </a:r>
            <a:r>
              <a:rPr dirty="0" sz="2200" spc="-10">
                <a:solidFill>
                  <a:srgbClr val="006500"/>
                </a:solidFill>
                <a:latin typeface="Tahoma"/>
                <a:cs typeface="Tahoma"/>
              </a:rPr>
              <a:t> </a:t>
            </a:r>
            <a:r>
              <a:rPr dirty="0" sz="2200" spc="-5">
                <a:solidFill>
                  <a:srgbClr val="006500"/>
                </a:solidFill>
                <a:latin typeface="Tahoma"/>
                <a:cs typeface="Tahoma"/>
              </a:rPr>
              <a:t>PDF</a:t>
            </a:r>
            <a:endParaRPr sz="2200">
              <a:latin typeface="Tahoma"/>
              <a:cs typeface="Tahoma"/>
            </a:endParaRPr>
          </a:p>
          <a:p>
            <a:pPr algn="ctr" marL="621665">
              <a:lnSpc>
                <a:spcPts val="710"/>
              </a:lnSpc>
              <a:spcBef>
                <a:spcPts val="395"/>
              </a:spcBef>
            </a:pPr>
            <a:r>
              <a:rPr dirty="0" sz="900" spc="25">
                <a:latin typeface="Symbol"/>
                <a:cs typeface="Symbol"/>
              </a:rPr>
              <a:t></a:t>
            </a:r>
            <a:endParaRPr sz="900">
              <a:latin typeface="Symbol"/>
              <a:cs typeface="Symbol"/>
            </a:endParaRPr>
          </a:p>
          <a:p>
            <a:pPr algn="ctr" marR="277495">
              <a:lnSpc>
                <a:spcPts val="2510"/>
              </a:lnSpc>
            </a:pPr>
            <a:r>
              <a:rPr dirty="0" sz="1600">
                <a:latin typeface="Times New Roman"/>
                <a:cs typeface="Times New Roman"/>
              </a:rPr>
              <a:t>Entropy of </a:t>
            </a:r>
            <a:r>
              <a:rPr dirty="0" sz="1600" i="1">
                <a:latin typeface="Times New Roman"/>
                <a:cs typeface="Times New Roman"/>
              </a:rPr>
              <a:t>X </a:t>
            </a:r>
            <a:r>
              <a:rPr dirty="0" sz="1600">
                <a:latin typeface="Symbol"/>
                <a:cs typeface="Symbol"/>
              </a:rPr>
              <a:t></a:t>
            </a:r>
            <a:r>
              <a:rPr dirty="0" sz="1600">
                <a:latin typeface="Times New Roman"/>
                <a:cs typeface="Times New Roman"/>
              </a:rPr>
              <a:t> </a:t>
            </a:r>
            <a:r>
              <a:rPr dirty="0" sz="1600" spc="55" i="1">
                <a:latin typeface="Times New Roman"/>
                <a:cs typeface="Times New Roman"/>
              </a:rPr>
              <a:t>H</a:t>
            </a:r>
            <a:r>
              <a:rPr dirty="0" sz="1600" spc="55">
                <a:latin typeface="Times New Roman"/>
                <a:cs typeface="Times New Roman"/>
              </a:rPr>
              <a:t>[ </a:t>
            </a:r>
            <a:r>
              <a:rPr dirty="0" sz="1600" i="1">
                <a:latin typeface="Times New Roman"/>
                <a:cs typeface="Times New Roman"/>
              </a:rPr>
              <a:t>X </a:t>
            </a:r>
            <a:r>
              <a:rPr dirty="0" sz="1600">
                <a:latin typeface="Times New Roman"/>
                <a:cs typeface="Times New Roman"/>
              </a:rPr>
              <a:t>] </a:t>
            </a:r>
            <a:r>
              <a:rPr dirty="0" sz="1600">
                <a:latin typeface="Symbol"/>
                <a:cs typeface="Symbol"/>
              </a:rPr>
              <a:t></a:t>
            </a:r>
            <a:r>
              <a:rPr dirty="0" sz="1600">
                <a:latin typeface="Times New Roman"/>
                <a:cs typeface="Times New Roman"/>
              </a:rPr>
              <a:t> </a:t>
            </a:r>
            <a:r>
              <a:rPr dirty="0" sz="1600">
                <a:latin typeface="Symbol"/>
                <a:cs typeface="Symbol"/>
              </a:rPr>
              <a:t></a:t>
            </a:r>
            <a:r>
              <a:rPr dirty="0" sz="1600" spc="-120">
                <a:latin typeface="Times New Roman"/>
                <a:cs typeface="Times New Roman"/>
              </a:rPr>
              <a:t> </a:t>
            </a:r>
            <a:r>
              <a:rPr dirty="0" baseline="-13888" sz="3600">
                <a:latin typeface="Symbol"/>
                <a:cs typeface="Symbol"/>
              </a:rPr>
              <a:t></a:t>
            </a:r>
            <a:r>
              <a:rPr dirty="0" baseline="-13888" sz="3600">
                <a:latin typeface="Times New Roman"/>
                <a:cs typeface="Times New Roman"/>
              </a:rPr>
              <a:t> </a:t>
            </a:r>
            <a:r>
              <a:rPr dirty="0" sz="1600" spc="45" i="1">
                <a:latin typeface="Times New Roman"/>
                <a:cs typeface="Times New Roman"/>
              </a:rPr>
              <a:t>p</a:t>
            </a:r>
            <a:r>
              <a:rPr dirty="0" sz="1600" spc="45">
                <a:latin typeface="Times New Roman"/>
                <a:cs typeface="Times New Roman"/>
              </a:rPr>
              <a:t>(</a:t>
            </a:r>
            <a:r>
              <a:rPr dirty="0" sz="1600" spc="45" i="1">
                <a:latin typeface="Times New Roman"/>
                <a:cs typeface="Times New Roman"/>
              </a:rPr>
              <a:t>x</a:t>
            </a:r>
            <a:r>
              <a:rPr dirty="0" sz="1600" spc="45">
                <a:latin typeface="Times New Roman"/>
                <a:cs typeface="Times New Roman"/>
              </a:rPr>
              <a:t>) </a:t>
            </a:r>
            <a:r>
              <a:rPr dirty="0" sz="1600">
                <a:latin typeface="Times New Roman"/>
                <a:cs typeface="Times New Roman"/>
              </a:rPr>
              <a:t>log </a:t>
            </a:r>
            <a:r>
              <a:rPr dirty="0" sz="1600" spc="40" i="1">
                <a:latin typeface="Times New Roman"/>
                <a:cs typeface="Times New Roman"/>
              </a:rPr>
              <a:t>p</a:t>
            </a:r>
            <a:r>
              <a:rPr dirty="0" sz="1600" spc="40">
                <a:latin typeface="Times New Roman"/>
                <a:cs typeface="Times New Roman"/>
              </a:rPr>
              <a:t>(</a:t>
            </a:r>
            <a:r>
              <a:rPr dirty="0" sz="1600" spc="40" i="1">
                <a:latin typeface="Times New Roman"/>
                <a:cs typeface="Times New Roman"/>
              </a:rPr>
              <a:t>x</a:t>
            </a:r>
            <a:r>
              <a:rPr dirty="0" sz="1600" spc="40">
                <a:latin typeface="Times New Roman"/>
                <a:cs typeface="Times New Roman"/>
              </a:rPr>
              <a:t>)</a:t>
            </a:r>
            <a:r>
              <a:rPr dirty="0" sz="1600" spc="40" i="1">
                <a:latin typeface="Times New Roman"/>
                <a:cs typeface="Times New Roman"/>
              </a:rPr>
              <a:t>dx</a:t>
            </a:r>
            <a:endParaRPr sz="1600">
              <a:latin typeface="Times New Roman"/>
              <a:cs typeface="Times New Roman"/>
            </a:endParaRPr>
          </a:p>
          <a:p>
            <a:pPr algn="ctr" marL="628015">
              <a:lnSpc>
                <a:spcPct val="100000"/>
              </a:lnSpc>
              <a:spcBef>
                <a:spcPts val="355"/>
              </a:spcBef>
            </a:pPr>
            <a:r>
              <a:rPr dirty="0" sz="900" spc="45" i="1">
                <a:latin typeface="Times New Roman"/>
                <a:cs typeface="Times New Roman"/>
              </a:rPr>
              <a:t>x</a:t>
            </a:r>
            <a:r>
              <a:rPr dirty="0" sz="900" spc="45">
                <a:latin typeface="Symbol"/>
                <a:cs typeface="Symbol"/>
              </a:rPr>
              <a:t></a:t>
            </a:r>
            <a:endParaRPr sz="900">
              <a:latin typeface="Symbol"/>
              <a:cs typeface="Symbol"/>
            </a:endParaRPr>
          </a:p>
          <a:p>
            <a:pPr>
              <a:lnSpc>
                <a:spcPct val="100000"/>
              </a:lnSpc>
              <a:spcBef>
                <a:spcPts val="40"/>
              </a:spcBef>
            </a:pPr>
            <a:endParaRPr sz="850">
              <a:latin typeface="Times New Roman"/>
              <a:cs typeface="Times New Roman"/>
            </a:endParaRPr>
          </a:p>
          <a:p>
            <a:pPr algn="r" marR="43180">
              <a:lnSpc>
                <a:spcPct val="100000"/>
              </a:lnSpc>
            </a:pPr>
            <a:r>
              <a:rPr dirty="0" sz="1000" spc="-5">
                <a:solidFill>
                  <a:srgbClr val="FF0000"/>
                </a:solidFill>
                <a:latin typeface="Tahoma"/>
                <a:cs typeface="Tahoma"/>
              </a:rPr>
              <a:t>Natural </a:t>
            </a:r>
            <a:r>
              <a:rPr dirty="0" sz="1000">
                <a:solidFill>
                  <a:srgbClr val="FF0000"/>
                </a:solidFill>
                <a:latin typeface="Tahoma"/>
                <a:cs typeface="Tahoma"/>
              </a:rPr>
              <a:t>log </a:t>
            </a:r>
            <a:r>
              <a:rPr dirty="0" sz="1000" spc="-5">
                <a:solidFill>
                  <a:srgbClr val="FF0000"/>
                </a:solidFill>
                <a:latin typeface="Tahoma"/>
                <a:cs typeface="Tahoma"/>
              </a:rPr>
              <a:t>(ln or</a:t>
            </a:r>
            <a:r>
              <a:rPr dirty="0" sz="1000" spc="-70">
                <a:solidFill>
                  <a:srgbClr val="FF0000"/>
                </a:solidFill>
                <a:latin typeface="Tahoma"/>
                <a:cs typeface="Tahoma"/>
              </a:rPr>
              <a:t> </a:t>
            </a:r>
            <a:r>
              <a:rPr dirty="0" sz="1000" spc="-5">
                <a:solidFill>
                  <a:srgbClr val="FF0000"/>
                </a:solidFill>
                <a:latin typeface="Tahoma"/>
                <a:cs typeface="Tahoma"/>
              </a:rPr>
              <a:t>log</a:t>
            </a:r>
            <a:r>
              <a:rPr dirty="0" baseline="-21367" sz="975" spc="-7">
                <a:solidFill>
                  <a:srgbClr val="FF0000"/>
                </a:solidFill>
                <a:latin typeface="Tahoma"/>
                <a:cs typeface="Tahoma"/>
              </a:rPr>
              <a:t>e</a:t>
            </a:r>
            <a:r>
              <a:rPr dirty="0" sz="1000" spc="-5">
                <a:solidFill>
                  <a:srgbClr val="FF0000"/>
                </a:solidFill>
                <a:latin typeface="Tahoma"/>
                <a:cs typeface="Tahoma"/>
              </a:rPr>
              <a:t>)</a:t>
            </a:r>
            <a:endParaRPr sz="1000">
              <a:latin typeface="Tahoma"/>
              <a:cs typeface="Tahoma"/>
            </a:endParaRPr>
          </a:p>
          <a:p>
            <a:pPr>
              <a:lnSpc>
                <a:spcPct val="100000"/>
              </a:lnSpc>
            </a:pPr>
            <a:endParaRPr sz="1400">
              <a:latin typeface="Times New Roman"/>
              <a:cs typeface="Times New Roman"/>
            </a:endParaRPr>
          </a:p>
          <a:p>
            <a:pPr>
              <a:lnSpc>
                <a:spcPct val="100000"/>
              </a:lnSpc>
              <a:spcBef>
                <a:spcPts val="25"/>
              </a:spcBef>
            </a:pPr>
            <a:endParaRPr sz="1450">
              <a:latin typeface="Times New Roman"/>
              <a:cs typeface="Times New Roman"/>
            </a:endParaRPr>
          </a:p>
          <a:p>
            <a:pPr marL="12700">
              <a:lnSpc>
                <a:spcPct val="100000"/>
              </a:lnSpc>
            </a:pPr>
            <a:r>
              <a:rPr dirty="0" sz="1000" spc="-5">
                <a:latin typeface="Tahoma"/>
                <a:cs typeface="Tahoma"/>
              </a:rPr>
              <a:t>The </a:t>
            </a:r>
            <a:r>
              <a:rPr dirty="0" sz="1000">
                <a:latin typeface="Tahoma"/>
                <a:cs typeface="Tahoma"/>
              </a:rPr>
              <a:t>larger </a:t>
            </a:r>
            <a:r>
              <a:rPr dirty="0" sz="1000" spc="-5">
                <a:latin typeface="Tahoma"/>
                <a:cs typeface="Tahoma"/>
              </a:rPr>
              <a:t>the </a:t>
            </a:r>
            <a:r>
              <a:rPr dirty="0" sz="1000">
                <a:latin typeface="Tahoma"/>
                <a:cs typeface="Tahoma"/>
              </a:rPr>
              <a:t>entropy of a</a:t>
            </a:r>
            <a:r>
              <a:rPr dirty="0" sz="1000" spc="-10">
                <a:latin typeface="Tahoma"/>
                <a:cs typeface="Tahoma"/>
              </a:rPr>
              <a:t> </a:t>
            </a:r>
            <a:r>
              <a:rPr dirty="0" sz="1000">
                <a:latin typeface="Tahoma"/>
                <a:cs typeface="Tahoma"/>
              </a:rPr>
              <a:t>distribution…</a:t>
            </a:r>
            <a:endParaRPr sz="1000">
              <a:latin typeface="Tahoma"/>
              <a:cs typeface="Tahoma"/>
            </a:endParaRPr>
          </a:p>
          <a:p>
            <a:pPr marL="12700">
              <a:lnSpc>
                <a:spcPct val="100000"/>
              </a:lnSpc>
              <a:spcBef>
                <a:spcPts val="600"/>
              </a:spcBef>
            </a:pPr>
            <a:r>
              <a:rPr dirty="0" sz="1000" spc="-5">
                <a:latin typeface="Tahoma"/>
                <a:cs typeface="Tahoma"/>
              </a:rPr>
              <a:t>…the harder </a:t>
            </a:r>
            <a:r>
              <a:rPr dirty="0" sz="1000">
                <a:latin typeface="Tahoma"/>
                <a:cs typeface="Tahoma"/>
              </a:rPr>
              <a:t>it is </a:t>
            </a:r>
            <a:r>
              <a:rPr dirty="0" sz="1000" spc="-5">
                <a:latin typeface="Tahoma"/>
                <a:cs typeface="Tahoma"/>
              </a:rPr>
              <a:t>to</a:t>
            </a:r>
            <a:r>
              <a:rPr dirty="0" sz="1000" spc="-15">
                <a:latin typeface="Tahoma"/>
                <a:cs typeface="Tahoma"/>
              </a:rPr>
              <a:t> </a:t>
            </a:r>
            <a:r>
              <a:rPr dirty="0" sz="1000" spc="-5">
                <a:latin typeface="Tahoma"/>
                <a:cs typeface="Tahoma"/>
              </a:rPr>
              <a:t>predict</a:t>
            </a:r>
            <a:endParaRPr sz="1000">
              <a:latin typeface="Tahoma"/>
              <a:cs typeface="Tahoma"/>
            </a:endParaRPr>
          </a:p>
          <a:p>
            <a:pPr marL="12700">
              <a:lnSpc>
                <a:spcPct val="100000"/>
              </a:lnSpc>
              <a:spcBef>
                <a:spcPts val="600"/>
              </a:spcBef>
            </a:pPr>
            <a:r>
              <a:rPr dirty="0" sz="1000" spc="-5">
                <a:latin typeface="Tahoma"/>
                <a:cs typeface="Tahoma"/>
              </a:rPr>
              <a:t>…the harder </a:t>
            </a:r>
            <a:r>
              <a:rPr dirty="0" sz="1000">
                <a:latin typeface="Tahoma"/>
                <a:cs typeface="Tahoma"/>
              </a:rPr>
              <a:t>it is </a:t>
            </a:r>
            <a:r>
              <a:rPr dirty="0" sz="1000" spc="-5">
                <a:latin typeface="Tahoma"/>
                <a:cs typeface="Tahoma"/>
              </a:rPr>
              <a:t>to compress</a:t>
            </a:r>
            <a:r>
              <a:rPr dirty="0" sz="1000" spc="-70">
                <a:latin typeface="Tahoma"/>
                <a:cs typeface="Tahoma"/>
              </a:rPr>
              <a:t> </a:t>
            </a:r>
            <a:r>
              <a:rPr dirty="0" sz="1000" spc="-5">
                <a:latin typeface="Tahoma"/>
                <a:cs typeface="Tahoma"/>
              </a:rPr>
              <a:t>it</a:t>
            </a:r>
            <a:endParaRPr sz="1000">
              <a:latin typeface="Tahoma"/>
              <a:cs typeface="Tahoma"/>
            </a:endParaRPr>
          </a:p>
          <a:p>
            <a:pPr marL="12700">
              <a:lnSpc>
                <a:spcPct val="100000"/>
              </a:lnSpc>
              <a:spcBef>
                <a:spcPts val="600"/>
              </a:spcBef>
            </a:pPr>
            <a:r>
              <a:rPr dirty="0" sz="1000" spc="-5">
                <a:latin typeface="Tahoma"/>
                <a:cs typeface="Tahoma"/>
              </a:rPr>
              <a:t>…the </a:t>
            </a:r>
            <a:r>
              <a:rPr dirty="0" sz="1000">
                <a:latin typeface="Tahoma"/>
                <a:cs typeface="Tahoma"/>
              </a:rPr>
              <a:t>less </a:t>
            </a:r>
            <a:r>
              <a:rPr dirty="0" sz="1000" spc="-5">
                <a:latin typeface="Tahoma"/>
                <a:cs typeface="Tahoma"/>
              </a:rPr>
              <a:t>spiky the</a:t>
            </a:r>
            <a:r>
              <a:rPr dirty="0" sz="1000" spc="-90">
                <a:latin typeface="Tahoma"/>
                <a:cs typeface="Tahoma"/>
              </a:rPr>
              <a:t> </a:t>
            </a:r>
            <a:r>
              <a:rPr dirty="0" sz="1000" spc="-5">
                <a:latin typeface="Tahoma"/>
                <a:cs typeface="Tahoma"/>
              </a:rPr>
              <a:t>distribution</a:t>
            </a:r>
            <a:endParaRPr sz="1000">
              <a:latin typeface="Tahoma"/>
              <a:cs typeface="Tahoma"/>
            </a:endParaRPr>
          </a:p>
        </p:txBody>
      </p:sp>
      <p:sp>
        <p:nvSpPr>
          <p:cNvPr id="31" name="object 31"/>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32" name="object 32"/>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10</a:t>
            </a:fld>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22297" y="4549394"/>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3" name="object 3"/>
          <p:cNvSpPr txBox="1"/>
          <p:nvPr/>
        </p:nvSpPr>
        <p:spPr>
          <a:xfrm>
            <a:off x="5926835" y="4549394"/>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59</a:t>
            </a:r>
            <a:endParaRPr sz="450">
              <a:latin typeface="Tahoma"/>
              <a:cs typeface="Tahoma"/>
            </a:endParaRPr>
          </a:p>
        </p:txBody>
      </p:sp>
      <p:sp>
        <p:nvSpPr>
          <p:cNvPr id="4" name="object 4"/>
          <p:cNvSpPr txBox="1">
            <a:spLocks noGrp="1"/>
          </p:cNvSpPr>
          <p:nvPr>
            <p:ph type="title"/>
          </p:nvPr>
        </p:nvSpPr>
        <p:spPr>
          <a:xfrm>
            <a:off x="3587496" y="1500630"/>
            <a:ext cx="532765" cy="361315"/>
          </a:xfrm>
          <a:prstGeom prst="rect"/>
        </p:spPr>
        <p:txBody>
          <a:bodyPr wrap="square" lIns="0" tIns="12700" rIns="0" bIns="0" rtlCol="0" vert="horz">
            <a:spAutoFit/>
          </a:bodyPr>
          <a:lstStyle/>
          <a:p>
            <a:pPr>
              <a:lnSpc>
                <a:spcPct val="100000"/>
              </a:lnSpc>
              <a:spcBef>
                <a:spcPts val="100"/>
              </a:spcBef>
            </a:pPr>
            <a:r>
              <a:rPr dirty="0" spc="-5"/>
              <a:t>Plan</a:t>
            </a:r>
          </a:p>
        </p:txBody>
      </p:sp>
      <p:sp>
        <p:nvSpPr>
          <p:cNvPr id="5" name="object 5"/>
          <p:cNvSpPr txBox="1"/>
          <p:nvPr/>
        </p:nvSpPr>
        <p:spPr>
          <a:xfrm>
            <a:off x="1722112" y="1876747"/>
            <a:ext cx="1677670" cy="1521460"/>
          </a:xfrm>
          <a:prstGeom prst="rect">
            <a:avLst/>
          </a:prstGeom>
        </p:spPr>
        <p:txBody>
          <a:bodyPr wrap="square" lIns="0" tIns="55880" rIns="0" bIns="0" rtlCol="0" vert="horz">
            <a:spAutoFit/>
          </a:bodyPr>
          <a:lstStyle/>
          <a:p>
            <a:pPr marL="209550" indent="-172085">
              <a:lnSpc>
                <a:spcPct val="100000"/>
              </a:lnSpc>
              <a:spcBef>
                <a:spcPts val="440"/>
              </a:spcBef>
              <a:buChar char="•"/>
              <a:tabLst>
                <a:tab pos="210185" algn="l"/>
              </a:tabLst>
            </a:pPr>
            <a:r>
              <a:rPr dirty="0" sz="1400" spc="-5">
                <a:latin typeface="Tahoma"/>
                <a:cs typeface="Tahoma"/>
              </a:rPr>
              <a:t>IQ~N(100,15</a:t>
            </a:r>
            <a:r>
              <a:rPr dirty="0" baseline="23391" sz="1425" spc="-7">
                <a:latin typeface="Tahoma"/>
                <a:cs typeface="Tahoma"/>
              </a:rPr>
              <a:t>2</a:t>
            </a:r>
            <a:r>
              <a:rPr dirty="0" sz="1400" spc="-5">
                <a:latin typeface="Tahoma"/>
                <a:cs typeface="Tahoma"/>
              </a:rPr>
              <a:t>)</a:t>
            </a:r>
            <a:endParaRPr sz="1400">
              <a:latin typeface="Tahoma"/>
              <a:cs typeface="Tahoma"/>
            </a:endParaRPr>
          </a:p>
          <a:p>
            <a:pPr marL="209550" indent="-172085">
              <a:lnSpc>
                <a:spcPct val="100000"/>
              </a:lnSpc>
              <a:spcBef>
                <a:spcPts val="345"/>
              </a:spcBef>
              <a:buChar char="•"/>
              <a:tabLst>
                <a:tab pos="210185" algn="l"/>
              </a:tabLst>
            </a:pPr>
            <a:r>
              <a:rPr dirty="0" sz="1400" spc="-5">
                <a:latin typeface="Tahoma"/>
                <a:cs typeface="Tahoma"/>
              </a:rPr>
              <a:t>S|IQ ~ N(IQ,</a:t>
            </a:r>
            <a:r>
              <a:rPr dirty="0" sz="1400" spc="-40">
                <a:latin typeface="Tahoma"/>
                <a:cs typeface="Tahoma"/>
              </a:rPr>
              <a:t> </a:t>
            </a:r>
            <a:r>
              <a:rPr dirty="0" sz="1400" spc="-5">
                <a:latin typeface="Tahoma"/>
                <a:cs typeface="Tahoma"/>
              </a:rPr>
              <a:t>10</a:t>
            </a:r>
            <a:r>
              <a:rPr dirty="0" baseline="23391" sz="1425" spc="-7">
                <a:latin typeface="Tahoma"/>
                <a:cs typeface="Tahoma"/>
              </a:rPr>
              <a:t>2</a:t>
            </a:r>
            <a:r>
              <a:rPr dirty="0" sz="1400" spc="-5">
                <a:latin typeface="Tahoma"/>
                <a:cs typeface="Tahoma"/>
              </a:rPr>
              <a:t>)</a:t>
            </a:r>
            <a:endParaRPr sz="1400">
              <a:latin typeface="Tahoma"/>
              <a:cs typeface="Tahoma"/>
            </a:endParaRPr>
          </a:p>
          <a:p>
            <a:pPr marL="209550" indent="-172085">
              <a:lnSpc>
                <a:spcPct val="100000"/>
              </a:lnSpc>
              <a:spcBef>
                <a:spcPts val="335"/>
              </a:spcBef>
              <a:buChar char="•"/>
              <a:tabLst>
                <a:tab pos="210185" algn="l"/>
              </a:tabLst>
            </a:pPr>
            <a:r>
              <a:rPr dirty="0" sz="1400" spc="-5">
                <a:latin typeface="Tahoma"/>
                <a:cs typeface="Tahoma"/>
              </a:rPr>
              <a:t>S=130</a:t>
            </a:r>
            <a:endParaRPr sz="1400">
              <a:latin typeface="Tahoma"/>
              <a:cs typeface="Tahoma"/>
            </a:endParaRPr>
          </a:p>
          <a:p>
            <a:pPr>
              <a:lnSpc>
                <a:spcPct val="100000"/>
              </a:lnSpc>
              <a:buFont typeface="Tahoma"/>
              <a:buChar char="•"/>
            </a:pPr>
            <a:endParaRPr sz="2050">
              <a:latin typeface="Times New Roman"/>
              <a:cs typeface="Times New Roman"/>
            </a:endParaRPr>
          </a:p>
          <a:p>
            <a:pPr marL="209550" marR="59055" indent="-171450">
              <a:lnSpc>
                <a:spcPct val="100000"/>
              </a:lnSpc>
              <a:buChar char="•"/>
              <a:tabLst>
                <a:tab pos="210185" algn="l"/>
              </a:tabLst>
            </a:pPr>
            <a:r>
              <a:rPr dirty="0" sz="1400" spc="-5">
                <a:latin typeface="Tahoma"/>
                <a:cs typeface="Tahoma"/>
              </a:rPr>
              <a:t>Question: What</a:t>
            </a:r>
            <a:r>
              <a:rPr dirty="0" sz="1400" spc="-40">
                <a:latin typeface="Tahoma"/>
                <a:cs typeface="Tahoma"/>
              </a:rPr>
              <a:t> </a:t>
            </a:r>
            <a:r>
              <a:rPr dirty="0" sz="1400" spc="-5">
                <a:latin typeface="Tahoma"/>
                <a:cs typeface="Tahoma"/>
              </a:rPr>
              <a:t>is  IQ |</a:t>
            </a:r>
            <a:r>
              <a:rPr dirty="0" sz="1400" spc="-15">
                <a:latin typeface="Tahoma"/>
                <a:cs typeface="Tahoma"/>
              </a:rPr>
              <a:t> </a:t>
            </a:r>
            <a:r>
              <a:rPr dirty="0" sz="1400" spc="-5">
                <a:latin typeface="Tahoma"/>
                <a:cs typeface="Tahoma"/>
              </a:rPr>
              <a:t>(S=130)?</a:t>
            </a:r>
            <a:endParaRPr sz="1400">
              <a:latin typeface="Tahoma"/>
              <a:cs typeface="Tahoma"/>
            </a:endParaRPr>
          </a:p>
        </p:txBody>
      </p:sp>
      <p:sp>
        <p:nvSpPr>
          <p:cNvPr id="6" name="object 6"/>
          <p:cNvSpPr txBox="1"/>
          <p:nvPr/>
        </p:nvSpPr>
        <p:spPr>
          <a:xfrm>
            <a:off x="3137155" y="3960231"/>
            <a:ext cx="342900" cy="210820"/>
          </a:xfrm>
          <a:prstGeom prst="rect">
            <a:avLst/>
          </a:prstGeom>
        </p:spPr>
        <p:txBody>
          <a:bodyPr wrap="square" lIns="0" tIns="13970" rIns="0" bIns="0" rtlCol="0" vert="horz">
            <a:spAutoFit/>
          </a:bodyPr>
          <a:lstStyle/>
          <a:p>
            <a:pPr>
              <a:lnSpc>
                <a:spcPct val="100000"/>
              </a:lnSpc>
              <a:spcBef>
                <a:spcPts val="110"/>
              </a:spcBef>
              <a:tabLst>
                <a:tab pos="269875" algn="l"/>
              </a:tabLst>
            </a:pPr>
            <a:r>
              <a:rPr dirty="0" sz="1200" spc="-425">
                <a:latin typeface="Symbol"/>
                <a:cs typeface="Symbol"/>
              </a:rPr>
              <a:t>⎝</a:t>
            </a:r>
            <a:r>
              <a:rPr dirty="0" sz="1200" spc="-425">
                <a:latin typeface="Times New Roman"/>
                <a:cs typeface="Times New Roman"/>
              </a:rPr>
              <a:t>	</a:t>
            </a:r>
            <a:r>
              <a:rPr dirty="0" sz="1200" spc="-685">
                <a:latin typeface="Symbol"/>
                <a:cs typeface="Symbol"/>
              </a:rPr>
              <a:t>⎠</a:t>
            </a:r>
            <a:endParaRPr sz="1200">
              <a:latin typeface="Symbol"/>
              <a:cs typeface="Symbol"/>
            </a:endParaRPr>
          </a:p>
        </p:txBody>
      </p:sp>
      <p:sp>
        <p:nvSpPr>
          <p:cNvPr id="7" name="object 7"/>
          <p:cNvSpPr txBox="1"/>
          <p:nvPr/>
        </p:nvSpPr>
        <p:spPr>
          <a:xfrm>
            <a:off x="3137155" y="3801740"/>
            <a:ext cx="342900" cy="332740"/>
          </a:xfrm>
          <a:prstGeom prst="rect">
            <a:avLst/>
          </a:prstGeom>
        </p:spPr>
        <p:txBody>
          <a:bodyPr wrap="square" lIns="0" tIns="13970" rIns="0" bIns="0" rtlCol="0" vert="horz">
            <a:spAutoFit/>
          </a:bodyPr>
          <a:lstStyle/>
          <a:p>
            <a:pPr algn="ctr" marR="5080">
              <a:lnSpc>
                <a:spcPts val="1200"/>
              </a:lnSpc>
              <a:spcBef>
                <a:spcPts val="110"/>
              </a:spcBef>
              <a:tabLst>
                <a:tab pos="269875" algn="l"/>
              </a:tabLst>
            </a:pPr>
            <a:r>
              <a:rPr dirty="0" sz="1200" spc="-425">
                <a:latin typeface="Symbol"/>
                <a:cs typeface="Symbol"/>
              </a:rPr>
              <a:t>⎜</a:t>
            </a:r>
            <a:r>
              <a:rPr dirty="0" sz="1200" spc="-425">
                <a:latin typeface="Times New Roman"/>
                <a:cs typeface="Times New Roman"/>
              </a:rPr>
              <a:t>	</a:t>
            </a:r>
            <a:r>
              <a:rPr dirty="0" sz="1200" spc="-775">
                <a:latin typeface="Symbol"/>
                <a:cs typeface="Symbol"/>
              </a:rPr>
              <a:t>⎟</a:t>
            </a:r>
            <a:endParaRPr sz="1200">
              <a:latin typeface="Symbol"/>
              <a:cs typeface="Symbol"/>
            </a:endParaRPr>
          </a:p>
          <a:p>
            <a:pPr algn="ctr">
              <a:lnSpc>
                <a:spcPts val="1200"/>
              </a:lnSpc>
            </a:pPr>
            <a:r>
              <a:rPr dirty="0" sz="1200" spc="5" i="1">
                <a:latin typeface="Times New Roman"/>
                <a:cs typeface="Times New Roman"/>
              </a:rPr>
              <a:t>IQ</a:t>
            </a:r>
            <a:endParaRPr sz="1200">
              <a:latin typeface="Times New Roman"/>
              <a:cs typeface="Times New Roman"/>
            </a:endParaRPr>
          </a:p>
        </p:txBody>
      </p:sp>
      <p:sp>
        <p:nvSpPr>
          <p:cNvPr id="8" name="object 8"/>
          <p:cNvSpPr txBox="1"/>
          <p:nvPr/>
        </p:nvSpPr>
        <p:spPr>
          <a:xfrm>
            <a:off x="3137155" y="3703042"/>
            <a:ext cx="342900" cy="210820"/>
          </a:xfrm>
          <a:prstGeom prst="rect">
            <a:avLst/>
          </a:prstGeom>
        </p:spPr>
        <p:txBody>
          <a:bodyPr wrap="square" lIns="0" tIns="14604" rIns="0" bIns="0" rtlCol="0" vert="horz">
            <a:spAutoFit/>
          </a:bodyPr>
          <a:lstStyle/>
          <a:p>
            <a:pPr>
              <a:lnSpc>
                <a:spcPct val="100000"/>
              </a:lnSpc>
              <a:spcBef>
                <a:spcPts val="114"/>
              </a:spcBef>
            </a:pPr>
            <a:r>
              <a:rPr dirty="0" sz="1200" spc="-425">
                <a:latin typeface="Symbol"/>
                <a:cs typeface="Symbol"/>
              </a:rPr>
              <a:t>⎛</a:t>
            </a:r>
            <a:r>
              <a:rPr dirty="0" sz="1200" spc="165">
                <a:latin typeface="Times New Roman"/>
                <a:cs typeface="Times New Roman"/>
              </a:rPr>
              <a:t> </a:t>
            </a:r>
            <a:r>
              <a:rPr dirty="0" baseline="4629" sz="1800" spc="7" i="1">
                <a:latin typeface="Times New Roman"/>
                <a:cs typeface="Times New Roman"/>
              </a:rPr>
              <a:t>S</a:t>
            </a:r>
            <a:r>
              <a:rPr dirty="0" baseline="4629" sz="1800" spc="292" i="1">
                <a:latin typeface="Times New Roman"/>
                <a:cs typeface="Times New Roman"/>
              </a:rPr>
              <a:t> </a:t>
            </a:r>
            <a:r>
              <a:rPr dirty="0" sz="1200" spc="-990">
                <a:latin typeface="Symbol"/>
                <a:cs typeface="Symbol"/>
              </a:rPr>
              <a:t>⎞</a:t>
            </a:r>
            <a:endParaRPr sz="1200">
              <a:latin typeface="Symbol"/>
              <a:cs typeface="Symbol"/>
            </a:endParaRPr>
          </a:p>
        </p:txBody>
      </p:sp>
      <p:sp>
        <p:nvSpPr>
          <p:cNvPr id="9" name="object 9"/>
          <p:cNvSpPr txBox="1"/>
          <p:nvPr/>
        </p:nvSpPr>
        <p:spPr>
          <a:xfrm>
            <a:off x="2517648" y="3739896"/>
            <a:ext cx="407670" cy="352425"/>
          </a:xfrm>
          <a:prstGeom prst="rect">
            <a:avLst/>
          </a:prstGeom>
          <a:solidFill>
            <a:srgbClr val="F6F890"/>
          </a:solidFill>
          <a:ln w="3175">
            <a:solidFill>
              <a:srgbClr val="000000"/>
            </a:solidFill>
          </a:ln>
        </p:spPr>
        <p:txBody>
          <a:bodyPr wrap="square" lIns="0" tIns="22860" rIns="0" bIns="0" rtlCol="0" vert="horz">
            <a:spAutoFit/>
          </a:bodyPr>
          <a:lstStyle/>
          <a:p>
            <a:pPr marL="80645" marR="38100" indent="-33655">
              <a:lnSpc>
                <a:spcPct val="100000"/>
              </a:lnSpc>
              <a:spcBef>
                <a:spcPts val="180"/>
              </a:spcBef>
            </a:pPr>
            <a:r>
              <a:rPr dirty="0" sz="1000" spc="-5">
                <a:latin typeface="Tahoma"/>
                <a:cs typeface="Tahoma"/>
              </a:rPr>
              <a:t>Chain  </a:t>
            </a:r>
            <a:r>
              <a:rPr dirty="0" sz="1000">
                <a:latin typeface="Tahoma"/>
                <a:cs typeface="Tahoma"/>
              </a:rPr>
              <a:t>Rule</a:t>
            </a:r>
            <a:endParaRPr sz="1000">
              <a:latin typeface="Tahoma"/>
              <a:cs typeface="Tahoma"/>
            </a:endParaRPr>
          </a:p>
        </p:txBody>
      </p:sp>
      <p:sp>
        <p:nvSpPr>
          <p:cNvPr id="10" name="object 10"/>
          <p:cNvSpPr/>
          <p:nvPr/>
        </p:nvSpPr>
        <p:spPr>
          <a:xfrm>
            <a:off x="2229611" y="3794759"/>
            <a:ext cx="152400" cy="43180"/>
          </a:xfrm>
          <a:custGeom>
            <a:avLst/>
            <a:gdLst/>
            <a:ahLst/>
            <a:cxnLst/>
            <a:rect l="l" t="t" r="r" b="b"/>
            <a:pathLst>
              <a:path w="152400" h="43179">
                <a:moveTo>
                  <a:pt x="109727" y="0"/>
                </a:moveTo>
                <a:lnTo>
                  <a:pt x="109727" y="42672"/>
                </a:lnTo>
                <a:lnTo>
                  <a:pt x="138684" y="28193"/>
                </a:lnTo>
                <a:lnTo>
                  <a:pt x="116586" y="28193"/>
                </a:lnTo>
                <a:lnTo>
                  <a:pt x="116586" y="14477"/>
                </a:lnTo>
                <a:lnTo>
                  <a:pt x="138683" y="14477"/>
                </a:lnTo>
                <a:lnTo>
                  <a:pt x="109727" y="0"/>
                </a:lnTo>
                <a:close/>
              </a:path>
              <a:path w="152400" h="43179">
                <a:moveTo>
                  <a:pt x="109727" y="14477"/>
                </a:moveTo>
                <a:lnTo>
                  <a:pt x="0" y="14477"/>
                </a:lnTo>
                <a:lnTo>
                  <a:pt x="0" y="28193"/>
                </a:lnTo>
                <a:lnTo>
                  <a:pt x="109727" y="28193"/>
                </a:lnTo>
                <a:lnTo>
                  <a:pt x="109727" y="14477"/>
                </a:lnTo>
                <a:close/>
              </a:path>
              <a:path w="152400" h="43179">
                <a:moveTo>
                  <a:pt x="138683" y="14477"/>
                </a:moveTo>
                <a:lnTo>
                  <a:pt x="116586" y="14477"/>
                </a:lnTo>
                <a:lnTo>
                  <a:pt x="116586" y="28193"/>
                </a:lnTo>
                <a:lnTo>
                  <a:pt x="138684" y="28193"/>
                </a:lnTo>
                <a:lnTo>
                  <a:pt x="152400" y="21336"/>
                </a:lnTo>
                <a:lnTo>
                  <a:pt x="138683" y="14477"/>
                </a:lnTo>
                <a:close/>
              </a:path>
            </a:pathLst>
          </a:custGeom>
          <a:solidFill>
            <a:srgbClr val="000000"/>
          </a:solidFill>
        </p:spPr>
        <p:txBody>
          <a:bodyPr wrap="square" lIns="0" tIns="0" rIns="0" bIns="0" rtlCol="0"/>
          <a:lstStyle/>
          <a:p/>
        </p:txBody>
      </p:sp>
      <p:sp>
        <p:nvSpPr>
          <p:cNvPr id="11" name="object 11"/>
          <p:cNvSpPr/>
          <p:nvPr/>
        </p:nvSpPr>
        <p:spPr>
          <a:xfrm>
            <a:off x="2953511" y="3870959"/>
            <a:ext cx="152400" cy="43180"/>
          </a:xfrm>
          <a:custGeom>
            <a:avLst/>
            <a:gdLst/>
            <a:ahLst/>
            <a:cxnLst/>
            <a:rect l="l" t="t" r="r" b="b"/>
            <a:pathLst>
              <a:path w="152400" h="43179">
                <a:moveTo>
                  <a:pt x="109727" y="0"/>
                </a:moveTo>
                <a:lnTo>
                  <a:pt x="109727" y="42672"/>
                </a:lnTo>
                <a:lnTo>
                  <a:pt x="138684" y="28193"/>
                </a:lnTo>
                <a:lnTo>
                  <a:pt x="116586" y="28193"/>
                </a:lnTo>
                <a:lnTo>
                  <a:pt x="116586" y="14477"/>
                </a:lnTo>
                <a:lnTo>
                  <a:pt x="138683" y="14477"/>
                </a:lnTo>
                <a:lnTo>
                  <a:pt x="109727" y="0"/>
                </a:lnTo>
                <a:close/>
              </a:path>
              <a:path w="152400" h="43179">
                <a:moveTo>
                  <a:pt x="109727" y="14477"/>
                </a:moveTo>
                <a:lnTo>
                  <a:pt x="0" y="14477"/>
                </a:lnTo>
                <a:lnTo>
                  <a:pt x="0" y="28193"/>
                </a:lnTo>
                <a:lnTo>
                  <a:pt x="109727" y="28193"/>
                </a:lnTo>
                <a:lnTo>
                  <a:pt x="109727" y="14477"/>
                </a:lnTo>
                <a:close/>
              </a:path>
              <a:path w="152400" h="43179">
                <a:moveTo>
                  <a:pt x="138683" y="14477"/>
                </a:moveTo>
                <a:lnTo>
                  <a:pt x="116586" y="14477"/>
                </a:lnTo>
                <a:lnTo>
                  <a:pt x="116586" y="28193"/>
                </a:lnTo>
                <a:lnTo>
                  <a:pt x="138684" y="28193"/>
                </a:lnTo>
                <a:lnTo>
                  <a:pt x="152400" y="21336"/>
                </a:lnTo>
                <a:lnTo>
                  <a:pt x="138683" y="14477"/>
                </a:lnTo>
                <a:close/>
              </a:path>
            </a:pathLst>
          </a:custGeom>
          <a:solidFill>
            <a:srgbClr val="000000"/>
          </a:solidFill>
        </p:spPr>
        <p:txBody>
          <a:bodyPr wrap="square" lIns="0" tIns="0" rIns="0" bIns="0" rtlCol="0"/>
          <a:lstStyle/>
          <a:p/>
        </p:txBody>
      </p:sp>
      <p:sp>
        <p:nvSpPr>
          <p:cNvPr id="12" name="object 12"/>
          <p:cNvSpPr txBox="1"/>
          <p:nvPr/>
        </p:nvSpPr>
        <p:spPr>
          <a:xfrm>
            <a:off x="1817368" y="3713989"/>
            <a:ext cx="367665" cy="403225"/>
          </a:xfrm>
          <a:prstGeom prst="rect">
            <a:avLst/>
          </a:prstGeom>
        </p:spPr>
        <p:txBody>
          <a:bodyPr wrap="square" lIns="0" tIns="15240" rIns="0" bIns="0" rtlCol="0" vert="horz">
            <a:spAutoFit/>
          </a:bodyPr>
          <a:lstStyle/>
          <a:p>
            <a:pPr algn="ctr" marR="5080">
              <a:lnSpc>
                <a:spcPct val="100000"/>
              </a:lnSpc>
              <a:spcBef>
                <a:spcPts val="120"/>
              </a:spcBef>
            </a:pPr>
            <a:r>
              <a:rPr dirty="0" sz="1200" spc="5" i="1">
                <a:latin typeface="Times New Roman"/>
                <a:cs typeface="Times New Roman"/>
              </a:rPr>
              <a:t>S </a:t>
            </a:r>
            <a:r>
              <a:rPr dirty="0" sz="1200">
                <a:latin typeface="Times New Roman"/>
                <a:cs typeface="Times New Roman"/>
              </a:rPr>
              <a:t>|</a:t>
            </a:r>
            <a:r>
              <a:rPr dirty="0" sz="1200" spc="-55">
                <a:latin typeface="Times New Roman"/>
                <a:cs typeface="Times New Roman"/>
              </a:rPr>
              <a:t> </a:t>
            </a:r>
            <a:r>
              <a:rPr dirty="0" sz="1200" spc="15" i="1">
                <a:latin typeface="Times New Roman"/>
                <a:cs typeface="Times New Roman"/>
              </a:rPr>
              <a:t>I</a:t>
            </a:r>
            <a:r>
              <a:rPr dirty="0" sz="1200" spc="15">
                <a:latin typeface="Times New Roman"/>
                <a:cs typeface="Times New Roman"/>
              </a:rPr>
              <a:t>Q</a:t>
            </a:r>
            <a:endParaRPr sz="1200">
              <a:latin typeface="Times New Roman"/>
              <a:cs typeface="Times New Roman"/>
            </a:endParaRPr>
          </a:p>
          <a:p>
            <a:pPr algn="ctr" marR="1905">
              <a:lnSpc>
                <a:spcPct val="100000"/>
              </a:lnSpc>
              <a:spcBef>
                <a:spcPts val="65"/>
              </a:spcBef>
            </a:pPr>
            <a:r>
              <a:rPr dirty="0" sz="1200" spc="10" i="1">
                <a:latin typeface="Times New Roman"/>
                <a:cs typeface="Times New Roman"/>
              </a:rPr>
              <a:t>IQ</a:t>
            </a:r>
            <a:endParaRPr sz="1200">
              <a:latin typeface="Times New Roman"/>
              <a:cs typeface="Times New Roman"/>
            </a:endParaRPr>
          </a:p>
        </p:txBody>
      </p:sp>
      <p:sp>
        <p:nvSpPr>
          <p:cNvPr id="13" name="object 13"/>
          <p:cNvSpPr/>
          <p:nvPr/>
        </p:nvSpPr>
        <p:spPr>
          <a:xfrm>
            <a:off x="2229611" y="3985259"/>
            <a:ext cx="152400" cy="43180"/>
          </a:xfrm>
          <a:custGeom>
            <a:avLst/>
            <a:gdLst/>
            <a:ahLst/>
            <a:cxnLst/>
            <a:rect l="l" t="t" r="r" b="b"/>
            <a:pathLst>
              <a:path w="152400" h="43179">
                <a:moveTo>
                  <a:pt x="109727" y="0"/>
                </a:moveTo>
                <a:lnTo>
                  <a:pt x="109727" y="42672"/>
                </a:lnTo>
                <a:lnTo>
                  <a:pt x="138684" y="28193"/>
                </a:lnTo>
                <a:lnTo>
                  <a:pt x="116586" y="28193"/>
                </a:lnTo>
                <a:lnTo>
                  <a:pt x="116586" y="14477"/>
                </a:lnTo>
                <a:lnTo>
                  <a:pt x="138683" y="14477"/>
                </a:lnTo>
                <a:lnTo>
                  <a:pt x="109727" y="0"/>
                </a:lnTo>
                <a:close/>
              </a:path>
              <a:path w="152400" h="43179">
                <a:moveTo>
                  <a:pt x="109727" y="14477"/>
                </a:moveTo>
                <a:lnTo>
                  <a:pt x="0" y="14477"/>
                </a:lnTo>
                <a:lnTo>
                  <a:pt x="0" y="28193"/>
                </a:lnTo>
                <a:lnTo>
                  <a:pt x="109727" y="28193"/>
                </a:lnTo>
                <a:lnTo>
                  <a:pt x="109727" y="14477"/>
                </a:lnTo>
                <a:close/>
              </a:path>
              <a:path w="152400" h="43179">
                <a:moveTo>
                  <a:pt x="138683" y="14477"/>
                </a:moveTo>
                <a:lnTo>
                  <a:pt x="116586" y="14477"/>
                </a:lnTo>
                <a:lnTo>
                  <a:pt x="116586" y="28193"/>
                </a:lnTo>
                <a:lnTo>
                  <a:pt x="138684" y="28193"/>
                </a:lnTo>
                <a:lnTo>
                  <a:pt x="152400" y="21336"/>
                </a:lnTo>
                <a:lnTo>
                  <a:pt x="138683" y="14477"/>
                </a:lnTo>
                <a:close/>
              </a:path>
            </a:pathLst>
          </a:custGeom>
          <a:solidFill>
            <a:srgbClr val="000000"/>
          </a:solidFill>
        </p:spPr>
        <p:txBody>
          <a:bodyPr wrap="square" lIns="0" tIns="0" rIns="0" bIns="0" rtlCol="0"/>
          <a:lstStyle/>
          <a:p/>
        </p:txBody>
      </p:sp>
      <p:sp>
        <p:nvSpPr>
          <p:cNvPr id="14" name="object 14"/>
          <p:cNvSpPr txBox="1"/>
          <p:nvPr/>
        </p:nvSpPr>
        <p:spPr>
          <a:xfrm>
            <a:off x="4242055" y="3960231"/>
            <a:ext cx="342900" cy="210820"/>
          </a:xfrm>
          <a:prstGeom prst="rect">
            <a:avLst/>
          </a:prstGeom>
        </p:spPr>
        <p:txBody>
          <a:bodyPr wrap="square" lIns="0" tIns="13970" rIns="0" bIns="0" rtlCol="0" vert="horz">
            <a:spAutoFit/>
          </a:bodyPr>
          <a:lstStyle/>
          <a:p>
            <a:pPr>
              <a:lnSpc>
                <a:spcPct val="100000"/>
              </a:lnSpc>
              <a:spcBef>
                <a:spcPts val="110"/>
              </a:spcBef>
              <a:tabLst>
                <a:tab pos="269875" algn="l"/>
              </a:tabLst>
            </a:pPr>
            <a:r>
              <a:rPr dirty="0" sz="1200" spc="-425">
                <a:latin typeface="Symbol"/>
                <a:cs typeface="Symbol"/>
              </a:rPr>
              <a:t>⎝</a:t>
            </a:r>
            <a:r>
              <a:rPr dirty="0" sz="1200" spc="-425">
                <a:latin typeface="Times New Roman"/>
                <a:cs typeface="Times New Roman"/>
              </a:rPr>
              <a:t>	</a:t>
            </a:r>
            <a:r>
              <a:rPr dirty="0" sz="1200" spc="-685">
                <a:latin typeface="Symbol"/>
                <a:cs typeface="Symbol"/>
              </a:rPr>
              <a:t>⎠</a:t>
            </a:r>
            <a:endParaRPr sz="1200">
              <a:latin typeface="Symbol"/>
              <a:cs typeface="Symbol"/>
            </a:endParaRPr>
          </a:p>
        </p:txBody>
      </p:sp>
      <p:sp>
        <p:nvSpPr>
          <p:cNvPr id="15" name="object 15"/>
          <p:cNvSpPr txBox="1"/>
          <p:nvPr/>
        </p:nvSpPr>
        <p:spPr>
          <a:xfrm>
            <a:off x="4242055" y="3801740"/>
            <a:ext cx="342900" cy="332740"/>
          </a:xfrm>
          <a:prstGeom prst="rect">
            <a:avLst/>
          </a:prstGeom>
        </p:spPr>
        <p:txBody>
          <a:bodyPr wrap="square" lIns="0" tIns="13970" rIns="0" bIns="0" rtlCol="0" vert="horz">
            <a:spAutoFit/>
          </a:bodyPr>
          <a:lstStyle/>
          <a:p>
            <a:pPr algn="ctr" marR="5080">
              <a:lnSpc>
                <a:spcPts val="1200"/>
              </a:lnSpc>
              <a:spcBef>
                <a:spcPts val="110"/>
              </a:spcBef>
              <a:tabLst>
                <a:tab pos="269875" algn="l"/>
              </a:tabLst>
            </a:pPr>
            <a:r>
              <a:rPr dirty="0" sz="1200" spc="-425">
                <a:latin typeface="Symbol"/>
                <a:cs typeface="Symbol"/>
              </a:rPr>
              <a:t>⎜</a:t>
            </a:r>
            <a:r>
              <a:rPr dirty="0" sz="1200" spc="-425">
                <a:latin typeface="Times New Roman"/>
                <a:cs typeface="Times New Roman"/>
              </a:rPr>
              <a:t>	</a:t>
            </a:r>
            <a:r>
              <a:rPr dirty="0" sz="1200" spc="-775">
                <a:latin typeface="Symbol"/>
                <a:cs typeface="Symbol"/>
              </a:rPr>
              <a:t>⎟</a:t>
            </a:r>
            <a:endParaRPr sz="1200">
              <a:latin typeface="Symbol"/>
              <a:cs typeface="Symbol"/>
            </a:endParaRPr>
          </a:p>
          <a:p>
            <a:pPr algn="ctr" marR="8890">
              <a:lnSpc>
                <a:spcPts val="1200"/>
              </a:lnSpc>
            </a:pPr>
            <a:r>
              <a:rPr dirty="0" sz="1200" spc="5" i="1">
                <a:latin typeface="Times New Roman"/>
                <a:cs typeface="Times New Roman"/>
              </a:rPr>
              <a:t>S</a:t>
            </a:r>
            <a:endParaRPr sz="1200">
              <a:latin typeface="Times New Roman"/>
              <a:cs typeface="Times New Roman"/>
            </a:endParaRPr>
          </a:p>
        </p:txBody>
      </p:sp>
      <p:sp>
        <p:nvSpPr>
          <p:cNvPr id="16" name="object 16"/>
          <p:cNvSpPr txBox="1"/>
          <p:nvPr/>
        </p:nvSpPr>
        <p:spPr>
          <a:xfrm>
            <a:off x="4242055" y="3703042"/>
            <a:ext cx="342900" cy="210820"/>
          </a:xfrm>
          <a:prstGeom prst="rect">
            <a:avLst/>
          </a:prstGeom>
        </p:spPr>
        <p:txBody>
          <a:bodyPr wrap="square" lIns="0" tIns="14604" rIns="0" bIns="0" rtlCol="0" vert="horz">
            <a:spAutoFit/>
          </a:bodyPr>
          <a:lstStyle/>
          <a:p>
            <a:pPr>
              <a:lnSpc>
                <a:spcPct val="100000"/>
              </a:lnSpc>
              <a:spcBef>
                <a:spcPts val="114"/>
              </a:spcBef>
            </a:pPr>
            <a:r>
              <a:rPr dirty="0" sz="1200" spc="-425">
                <a:latin typeface="Symbol"/>
                <a:cs typeface="Symbol"/>
              </a:rPr>
              <a:t>⎛</a:t>
            </a:r>
            <a:r>
              <a:rPr dirty="0" sz="1200" spc="-135">
                <a:latin typeface="Times New Roman"/>
                <a:cs typeface="Times New Roman"/>
              </a:rPr>
              <a:t> </a:t>
            </a:r>
            <a:r>
              <a:rPr dirty="0" baseline="4629" sz="1800" spc="7" i="1">
                <a:latin typeface="Times New Roman"/>
                <a:cs typeface="Times New Roman"/>
              </a:rPr>
              <a:t>IQ</a:t>
            </a:r>
            <a:r>
              <a:rPr dirty="0" baseline="4629" sz="1800" spc="-254" i="1">
                <a:latin typeface="Times New Roman"/>
                <a:cs typeface="Times New Roman"/>
              </a:rPr>
              <a:t> </a:t>
            </a:r>
            <a:r>
              <a:rPr dirty="0" sz="1200" spc="-990">
                <a:latin typeface="Symbol"/>
                <a:cs typeface="Symbol"/>
              </a:rPr>
              <a:t>⎞</a:t>
            </a:r>
            <a:endParaRPr sz="1200">
              <a:latin typeface="Symbol"/>
              <a:cs typeface="Symbol"/>
            </a:endParaRPr>
          </a:p>
        </p:txBody>
      </p:sp>
      <p:sp>
        <p:nvSpPr>
          <p:cNvPr id="17" name="object 17"/>
          <p:cNvSpPr txBox="1"/>
          <p:nvPr/>
        </p:nvSpPr>
        <p:spPr>
          <a:xfrm>
            <a:off x="4710684" y="3739896"/>
            <a:ext cx="666750" cy="352425"/>
          </a:xfrm>
          <a:prstGeom prst="rect">
            <a:avLst/>
          </a:prstGeom>
          <a:solidFill>
            <a:srgbClr val="ADC6C7"/>
          </a:solidFill>
          <a:ln w="3175">
            <a:solidFill>
              <a:srgbClr val="000000"/>
            </a:solidFill>
          </a:ln>
        </p:spPr>
        <p:txBody>
          <a:bodyPr wrap="square" lIns="0" tIns="22860" rIns="0" bIns="0" rtlCol="0" vert="horz">
            <a:spAutoFit/>
          </a:bodyPr>
          <a:lstStyle/>
          <a:p>
            <a:pPr marL="208279" marR="38100" indent="-161925">
              <a:lnSpc>
                <a:spcPct val="100000"/>
              </a:lnSpc>
              <a:spcBef>
                <a:spcPts val="180"/>
              </a:spcBef>
            </a:pPr>
            <a:r>
              <a:rPr dirty="0" sz="1000" spc="-5">
                <a:latin typeface="Tahoma"/>
                <a:cs typeface="Tahoma"/>
              </a:rPr>
              <a:t>Condition-  </a:t>
            </a:r>
            <a:r>
              <a:rPr dirty="0" sz="1000" spc="-5">
                <a:latin typeface="Tahoma"/>
                <a:cs typeface="Tahoma"/>
              </a:rPr>
              <a:t>alize</a:t>
            </a:r>
            <a:endParaRPr sz="1000">
              <a:latin typeface="Tahoma"/>
              <a:cs typeface="Tahoma"/>
            </a:endParaRPr>
          </a:p>
        </p:txBody>
      </p:sp>
      <p:sp>
        <p:nvSpPr>
          <p:cNvPr id="18" name="object 18"/>
          <p:cNvSpPr txBox="1"/>
          <p:nvPr/>
        </p:nvSpPr>
        <p:spPr>
          <a:xfrm>
            <a:off x="5554220" y="3790189"/>
            <a:ext cx="353060" cy="211454"/>
          </a:xfrm>
          <a:prstGeom prst="rect">
            <a:avLst/>
          </a:prstGeom>
        </p:spPr>
        <p:txBody>
          <a:bodyPr wrap="square" lIns="0" tIns="15240" rIns="0" bIns="0" rtlCol="0" vert="horz">
            <a:spAutoFit/>
          </a:bodyPr>
          <a:lstStyle/>
          <a:p>
            <a:pPr>
              <a:lnSpc>
                <a:spcPct val="100000"/>
              </a:lnSpc>
              <a:spcBef>
                <a:spcPts val="120"/>
              </a:spcBef>
            </a:pPr>
            <a:r>
              <a:rPr dirty="0" sz="1200" spc="15" i="1">
                <a:latin typeface="Times New Roman"/>
                <a:cs typeface="Times New Roman"/>
              </a:rPr>
              <a:t>I</a:t>
            </a:r>
            <a:r>
              <a:rPr dirty="0" sz="1200" spc="15">
                <a:latin typeface="Times New Roman"/>
                <a:cs typeface="Times New Roman"/>
              </a:rPr>
              <a:t>Q </a:t>
            </a:r>
            <a:r>
              <a:rPr dirty="0" sz="1200">
                <a:latin typeface="Times New Roman"/>
                <a:cs typeface="Times New Roman"/>
              </a:rPr>
              <a:t>|</a:t>
            </a:r>
            <a:r>
              <a:rPr dirty="0" sz="1200" spc="-170">
                <a:latin typeface="Times New Roman"/>
                <a:cs typeface="Times New Roman"/>
              </a:rPr>
              <a:t> </a:t>
            </a:r>
            <a:r>
              <a:rPr dirty="0" sz="1200" spc="5" i="1">
                <a:latin typeface="Times New Roman"/>
                <a:cs typeface="Times New Roman"/>
              </a:rPr>
              <a:t>S</a:t>
            </a:r>
            <a:endParaRPr sz="1200">
              <a:latin typeface="Times New Roman"/>
              <a:cs typeface="Times New Roman"/>
            </a:endParaRPr>
          </a:p>
        </p:txBody>
      </p:sp>
      <p:sp>
        <p:nvSpPr>
          <p:cNvPr id="19" name="object 19"/>
          <p:cNvSpPr/>
          <p:nvPr/>
        </p:nvSpPr>
        <p:spPr>
          <a:xfrm>
            <a:off x="4553711" y="3909059"/>
            <a:ext cx="152400" cy="43180"/>
          </a:xfrm>
          <a:custGeom>
            <a:avLst/>
            <a:gdLst/>
            <a:ahLst/>
            <a:cxnLst/>
            <a:rect l="l" t="t" r="r" b="b"/>
            <a:pathLst>
              <a:path w="152400" h="43179">
                <a:moveTo>
                  <a:pt x="109727" y="0"/>
                </a:moveTo>
                <a:lnTo>
                  <a:pt x="109727" y="42672"/>
                </a:lnTo>
                <a:lnTo>
                  <a:pt x="138684" y="28193"/>
                </a:lnTo>
                <a:lnTo>
                  <a:pt x="116586" y="28193"/>
                </a:lnTo>
                <a:lnTo>
                  <a:pt x="116586" y="14477"/>
                </a:lnTo>
                <a:lnTo>
                  <a:pt x="138683" y="14477"/>
                </a:lnTo>
                <a:lnTo>
                  <a:pt x="109727" y="0"/>
                </a:lnTo>
                <a:close/>
              </a:path>
              <a:path w="152400" h="43179">
                <a:moveTo>
                  <a:pt x="109727" y="14477"/>
                </a:moveTo>
                <a:lnTo>
                  <a:pt x="0" y="14477"/>
                </a:lnTo>
                <a:lnTo>
                  <a:pt x="0" y="28193"/>
                </a:lnTo>
                <a:lnTo>
                  <a:pt x="109727" y="28193"/>
                </a:lnTo>
                <a:lnTo>
                  <a:pt x="109727" y="14477"/>
                </a:lnTo>
                <a:close/>
              </a:path>
              <a:path w="152400" h="43179">
                <a:moveTo>
                  <a:pt x="138683" y="14477"/>
                </a:moveTo>
                <a:lnTo>
                  <a:pt x="116586" y="14477"/>
                </a:lnTo>
                <a:lnTo>
                  <a:pt x="116586" y="28193"/>
                </a:lnTo>
                <a:lnTo>
                  <a:pt x="138684" y="28193"/>
                </a:lnTo>
                <a:lnTo>
                  <a:pt x="152400" y="21336"/>
                </a:lnTo>
                <a:lnTo>
                  <a:pt x="138683" y="14477"/>
                </a:lnTo>
                <a:close/>
              </a:path>
            </a:pathLst>
          </a:custGeom>
          <a:solidFill>
            <a:srgbClr val="000000"/>
          </a:solidFill>
        </p:spPr>
        <p:txBody>
          <a:bodyPr wrap="square" lIns="0" tIns="0" rIns="0" bIns="0" rtlCol="0"/>
          <a:lstStyle/>
          <a:p/>
        </p:txBody>
      </p:sp>
      <p:sp>
        <p:nvSpPr>
          <p:cNvPr id="20" name="object 20"/>
          <p:cNvSpPr/>
          <p:nvPr/>
        </p:nvSpPr>
        <p:spPr>
          <a:xfrm>
            <a:off x="5391911" y="3909059"/>
            <a:ext cx="152400" cy="43180"/>
          </a:xfrm>
          <a:custGeom>
            <a:avLst/>
            <a:gdLst/>
            <a:ahLst/>
            <a:cxnLst/>
            <a:rect l="l" t="t" r="r" b="b"/>
            <a:pathLst>
              <a:path w="152400" h="43179">
                <a:moveTo>
                  <a:pt x="109727" y="0"/>
                </a:moveTo>
                <a:lnTo>
                  <a:pt x="109727" y="42672"/>
                </a:lnTo>
                <a:lnTo>
                  <a:pt x="138684" y="28193"/>
                </a:lnTo>
                <a:lnTo>
                  <a:pt x="116586" y="28193"/>
                </a:lnTo>
                <a:lnTo>
                  <a:pt x="116586" y="14477"/>
                </a:lnTo>
                <a:lnTo>
                  <a:pt x="138683" y="14477"/>
                </a:lnTo>
                <a:lnTo>
                  <a:pt x="109727" y="0"/>
                </a:lnTo>
                <a:close/>
              </a:path>
              <a:path w="152400" h="43179">
                <a:moveTo>
                  <a:pt x="109727" y="14477"/>
                </a:moveTo>
                <a:lnTo>
                  <a:pt x="0" y="14477"/>
                </a:lnTo>
                <a:lnTo>
                  <a:pt x="0" y="28193"/>
                </a:lnTo>
                <a:lnTo>
                  <a:pt x="109727" y="28193"/>
                </a:lnTo>
                <a:lnTo>
                  <a:pt x="109727" y="14477"/>
                </a:lnTo>
                <a:close/>
              </a:path>
              <a:path w="152400" h="43179">
                <a:moveTo>
                  <a:pt x="138683" y="14477"/>
                </a:moveTo>
                <a:lnTo>
                  <a:pt x="116586" y="14477"/>
                </a:lnTo>
                <a:lnTo>
                  <a:pt x="116586" y="28193"/>
                </a:lnTo>
                <a:lnTo>
                  <a:pt x="138684" y="28193"/>
                </a:lnTo>
                <a:lnTo>
                  <a:pt x="152400" y="21336"/>
                </a:lnTo>
                <a:lnTo>
                  <a:pt x="138683" y="14477"/>
                </a:lnTo>
                <a:close/>
              </a:path>
            </a:pathLst>
          </a:custGeom>
          <a:solidFill>
            <a:srgbClr val="000000"/>
          </a:solidFill>
        </p:spPr>
        <p:txBody>
          <a:bodyPr wrap="square" lIns="0" tIns="0" rIns="0" bIns="0" rtlCol="0"/>
          <a:lstStyle/>
          <a:p/>
        </p:txBody>
      </p:sp>
      <p:sp>
        <p:nvSpPr>
          <p:cNvPr id="21" name="object 21"/>
          <p:cNvSpPr txBox="1"/>
          <p:nvPr/>
        </p:nvSpPr>
        <p:spPr>
          <a:xfrm>
            <a:off x="3638518" y="3815302"/>
            <a:ext cx="397510" cy="201295"/>
          </a:xfrm>
          <a:prstGeom prst="rect">
            <a:avLst/>
          </a:prstGeom>
          <a:solidFill>
            <a:srgbClr val="000000"/>
          </a:solidFill>
        </p:spPr>
        <p:txBody>
          <a:bodyPr wrap="square" lIns="0" tIns="23495" rIns="0" bIns="0" rtlCol="0" vert="horz">
            <a:spAutoFit/>
          </a:bodyPr>
          <a:lstStyle/>
          <a:p>
            <a:pPr marL="47625">
              <a:lnSpc>
                <a:spcPct val="100000"/>
              </a:lnSpc>
              <a:spcBef>
                <a:spcPts val="185"/>
              </a:spcBef>
            </a:pPr>
            <a:r>
              <a:rPr dirty="0" sz="1000">
                <a:solidFill>
                  <a:srgbClr val="F6F890"/>
                </a:solidFill>
                <a:latin typeface="Tahoma"/>
                <a:cs typeface="Tahoma"/>
              </a:rPr>
              <a:t>Swap</a:t>
            </a:r>
            <a:endParaRPr sz="1000">
              <a:latin typeface="Tahoma"/>
              <a:cs typeface="Tahoma"/>
            </a:endParaRPr>
          </a:p>
        </p:txBody>
      </p:sp>
      <p:sp>
        <p:nvSpPr>
          <p:cNvPr id="22" name="object 22"/>
          <p:cNvSpPr/>
          <p:nvPr/>
        </p:nvSpPr>
        <p:spPr>
          <a:xfrm>
            <a:off x="3448811" y="3870959"/>
            <a:ext cx="152400" cy="43180"/>
          </a:xfrm>
          <a:custGeom>
            <a:avLst/>
            <a:gdLst/>
            <a:ahLst/>
            <a:cxnLst/>
            <a:rect l="l" t="t" r="r" b="b"/>
            <a:pathLst>
              <a:path w="152400" h="43179">
                <a:moveTo>
                  <a:pt x="109727" y="0"/>
                </a:moveTo>
                <a:lnTo>
                  <a:pt x="109727" y="42672"/>
                </a:lnTo>
                <a:lnTo>
                  <a:pt x="138684" y="28193"/>
                </a:lnTo>
                <a:lnTo>
                  <a:pt x="116586" y="28193"/>
                </a:lnTo>
                <a:lnTo>
                  <a:pt x="116586" y="14477"/>
                </a:lnTo>
                <a:lnTo>
                  <a:pt x="138683" y="14477"/>
                </a:lnTo>
                <a:lnTo>
                  <a:pt x="109727" y="0"/>
                </a:lnTo>
                <a:close/>
              </a:path>
              <a:path w="152400" h="43179">
                <a:moveTo>
                  <a:pt x="109727" y="14477"/>
                </a:moveTo>
                <a:lnTo>
                  <a:pt x="0" y="14477"/>
                </a:lnTo>
                <a:lnTo>
                  <a:pt x="0" y="28193"/>
                </a:lnTo>
                <a:lnTo>
                  <a:pt x="109727" y="28193"/>
                </a:lnTo>
                <a:lnTo>
                  <a:pt x="109727" y="14477"/>
                </a:lnTo>
                <a:close/>
              </a:path>
              <a:path w="152400" h="43179">
                <a:moveTo>
                  <a:pt x="138683" y="14477"/>
                </a:moveTo>
                <a:lnTo>
                  <a:pt x="116586" y="14477"/>
                </a:lnTo>
                <a:lnTo>
                  <a:pt x="116586" y="28193"/>
                </a:lnTo>
                <a:lnTo>
                  <a:pt x="138684" y="28193"/>
                </a:lnTo>
                <a:lnTo>
                  <a:pt x="152400" y="21336"/>
                </a:lnTo>
                <a:lnTo>
                  <a:pt x="138683" y="14477"/>
                </a:lnTo>
                <a:close/>
              </a:path>
            </a:pathLst>
          </a:custGeom>
          <a:solidFill>
            <a:srgbClr val="000000"/>
          </a:solidFill>
        </p:spPr>
        <p:txBody>
          <a:bodyPr wrap="square" lIns="0" tIns="0" rIns="0" bIns="0" rtlCol="0"/>
          <a:lstStyle/>
          <a:p/>
        </p:txBody>
      </p:sp>
      <p:sp>
        <p:nvSpPr>
          <p:cNvPr id="23" name="object 23"/>
          <p:cNvSpPr/>
          <p:nvPr/>
        </p:nvSpPr>
        <p:spPr>
          <a:xfrm>
            <a:off x="4058411" y="3870959"/>
            <a:ext cx="152400" cy="43180"/>
          </a:xfrm>
          <a:custGeom>
            <a:avLst/>
            <a:gdLst/>
            <a:ahLst/>
            <a:cxnLst/>
            <a:rect l="l" t="t" r="r" b="b"/>
            <a:pathLst>
              <a:path w="152400" h="43179">
                <a:moveTo>
                  <a:pt x="109727" y="0"/>
                </a:moveTo>
                <a:lnTo>
                  <a:pt x="109727" y="42672"/>
                </a:lnTo>
                <a:lnTo>
                  <a:pt x="138684" y="28193"/>
                </a:lnTo>
                <a:lnTo>
                  <a:pt x="116586" y="28193"/>
                </a:lnTo>
                <a:lnTo>
                  <a:pt x="116586" y="14477"/>
                </a:lnTo>
                <a:lnTo>
                  <a:pt x="138683" y="14477"/>
                </a:lnTo>
                <a:lnTo>
                  <a:pt x="109727" y="0"/>
                </a:lnTo>
                <a:close/>
              </a:path>
              <a:path w="152400" h="43179">
                <a:moveTo>
                  <a:pt x="109727" y="14477"/>
                </a:moveTo>
                <a:lnTo>
                  <a:pt x="0" y="14477"/>
                </a:lnTo>
                <a:lnTo>
                  <a:pt x="0" y="28193"/>
                </a:lnTo>
                <a:lnTo>
                  <a:pt x="109727" y="28193"/>
                </a:lnTo>
                <a:lnTo>
                  <a:pt x="109727" y="14477"/>
                </a:lnTo>
                <a:close/>
              </a:path>
              <a:path w="152400" h="43179">
                <a:moveTo>
                  <a:pt x="138683" y="14477"/>
                </a:moveTo>
                <a:lnTo>
                  <a:pt x="116586" y="14477"/>
                </a:lnTo>
                <a:lnTo>
                  <a:pt x="116586" y="28193"/>
                </a:lnTo>
                <a:lnTo>
                  <a:pt x="138684" y="28193"/>
                </a:lnTo>
                <a:lnTo>
                  <a:pt x="152400" y="21336"/>
                </a:lnTo>
                <a:lnTo>
                  <a:pt x="138683" y="14477"/>
                </a:lnTo>
                <a:close/>
              </a:path>
            </a:pathLst>
          </a:custGeom>
          <a:solidFill>
            <a:srgbClr val="000000"/>
          </a:solidFill>
        </p:spPr>
        <p:txBody>
          <a:bodyPr wrap="square" lIns="0" tIns="0" rIns="0" bIns="0" rtlCol="0"/>
          <a:lstStyle/>
          <a:p/>
        </p:txBody>
      </p:sp>
      <p:sp>
        <p:nvSpPr>
          <p:cNvPr id="24" name="object 24"/>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25" name="object 25"/>
          <p:cNvSpPr txBox="1"/>
          <p:nvPr/>
        </p:nvSpPr>
        <p:spPr>
          <a:xfrm>
            <a:off x="1622297" y="8726678"/>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26" name="object 26"/>
          <p:cNvSpPr txBox="1"/>
          <p:nvPr/>
        </p:nvSpPr>
        <p:spPr>
          <a:xfrm>
            <a:off x="5926835" y="8726678"/>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60</a:t>
            </a:r>
            <a:endParaRPr sz="450">
              <a:latin typeface="Tahoma"/>
              <a:cs typeface="Tahoma"/>
            </a:endParaRPr>
          </a:p>
        </p:txBody>
      </p:sp>
      <p:sp>
        <p:nvSpPr>
          <p:cNvPr id="27" name="object 27"/>
          <p:cNvSpPr txBox="1"/>
          <p:nvPr/>
        </p:nvSpPr>
        <p:spPr>
          <a:xfrm>
            <a:off x="1696716" y="5373116"/>
            <a:ext cx="1517015" cy="913130"/>
          </a:xfrm>
          <a:prstGeom prst="rect">
            <a:avLst/>
          </a:prstGeom>
        </p:spPr>
        <p:txBody>
          <a:bodyPr wrap="square" lIns="0" tIns="12700" rIns="0" bIns="0" rtlCol="0" vert="horz">
            <a:spAutoFit/>
          </a:bodyPr>
          <a:lstStyle/>
          <a:p>
            <a:pPr marL="232410">
              <a:lnSpc>
                <a:spcPct val="100000"/>
              </a:lnSpc>
              <a:spcBef>
                <a:spcPts val="100"/>
              </a:spcBef>
            </a:pPr>
            <a:r>
              <a:rPr dirty="0" sz="2200" spc="-5">
                <a:solidFill>
                  <a:srgbClr val="006500"/>
                </a:solidFill>
                <a:latin typeface="Tahoma"/>
                <a:cs typeface="Tahoma"/>
              </a:rPr>
              <a:t>Working…</a:t>
            </a:r>
            <a:endParaRPr sz="2200">
              <a:latin typeface="Tahoma"/>
              <a:cs typeface="Tahoma"/>
            </a:endParaRPr>
          </a:p>
          <a:p>
            <a:pPr marL="25400" marR="573405">
              <a:lnSpc>
                <a:spcPct val="120600"/>
              </a:lnSpc>
              <a:spcBef>
                <a:spcPts val="440"/>
              </a:spcBef>
            </a:pPr>
            <a:r>
              <a:rPr dirty="0" sz="900" spc="-5">
                <a:latin typeface="Tahoma"/>
                <a:cs typeface="Tahoma"/>
              </a:rPr>
              <a:t>IQ~N(100,15</a:t>
            </a:r>
            <a:r>
              <a:rPr dirty="0" baseline="23148" sz="900" spc="-7">
                <a:latin typeface="Tahoma"/>
                <a:cs typeface="Tahoma"/>
              </a:rPr>
              <a:t>2</a:t>
            </a:r>
            <a:r>
              <a:rPr dirty="0" sz="900" spc="-5">
                <a:latin typeface="Tahoma"/>
                <a:cs typeface="Tahoma"/>
              </a:rPr>
              <a:t>)  S|IQ </a:t>
            </a:r>
            <a:r>
              <a:rPr dirty="0" sz="900">
                <a:latin typeface="Tahoma"/>
                <a:cs typeface="Tahoma"/>
              </a:rPr>
              <a:t>~ </a:t>
            </a:r>
            <a:r>
              <a:rPr dirty="0" sz="900" spc="-5">
                <a:latin typeface="Tahoma"/>
                <a:cs typeface="Tahoma"/>
              </a:rPr>
              <a:t>N(IQ,</a:t>
            </a:r>
            <a:r>
              <a:rPr dirty="0" sz="900" spc="-75">
                <a:latin typeface="Tahoma"/>
                <a:cs typeface="Tahoma"/>
              </a:rPr>
              <a:t> </a:t>
            </a:r>
            <a:r>
              <a:rPr dirty="0" sz="900">
                <a:latin typeface="Tahoma"/>
                <a:cs typeface="Tahoma"/>
              </a:rPr>
              <a:t>10</a:t>
            </a:r>
            <a:r>
              <a:rPr dirty="0" baseline="23148" sz="900">
                <a:latin typeface="Tahoma"/>
                <a:cs typeface="Tahoma"/>
              </a:rPr>
              <a:t>2</a:t>
            </a:r>
            <a:r>
              <a:rPr dirty="0" sz="900">
                <a:latin typeface="Tahoma"/>
                <a:cs typeface="Tahoma"/>
              </a:rPr>
              <a:t>)  S=130</a:t>
            </a:r>
            <a:endParaRPr sz="900">
              <a:latin typeface="Tahoma"/>
              <a:cs typeface="Tahoma"/>
            </a:endParaRPr>
          </a:p>
        </p:txBody>
      </p:sp>
      <p:sp>
        <p:nvSpPr>
          <p:cNvPr id="28" name="object 28"/>
          <p:cNvSpPr txBox="1"/>
          <p:nvPr/>
        </p:nvSpPr>
        <p:spPr>
          <a:xfrm>
            <a:off x="5431540" y="5565749"/>
            <a:ext cx="109855" cy="161290"/>
          </a:xfrm>
          <a:prstGeom prst="rect">
            <a:avLst/>
          </a:prstGeom>
        </p:spPr>
        <p:txBody>
          <a:bodyPr wrap="square" lIns="0" tIns="17780" rIns="0" bIns="0" rtlCol="0" vert="horz">
            <a:spAutoFit/>
          </a:bodyPr>
          <a:lstStyle/>
          <a:p>
            <a:pPr>
              <a:lnSpc>
                <a:spcPct val="100000"/>
              </a:lnSpc>
              <a:spcBef>
                <a:spcPts val="140"/>
              </a:spcBef>
            </a:pPr>
            <a:r>
              <a:rPr dirty="0" sz="850" spc="-210">
                <a:latin typeface="Symbol"/>
                <a:cs typeface="Symbol"/>
              </a:rPr>
              <a:t>⎟</a:t>
            </a:r>
            <a:r>
              <a:rPr dirty="0" baseline="3267" sz="1275" spc="-427">
                <a:latin typeface="Symbol"/>
                <a:cs typeface="Symbol"/>
              </a:rPr>
              <a:t>⎟</a:t>
            </a:r>
            <a:endParaRPr baseline="3267" sz="1275">
              <a:latin typeface="Symbol"/>
              <a:cs typeface="Symbol"/>
            </a:endParaRPr>
          </a:p>
        </p:txBody>
      </p:sp>
      <p:sp>
        <p:nvSpPr>
          <p:cNvPr id="29" name="object 29"/>
          <p:cNvSpPr txBox="1"/>
          <p:nvPr/>
        </p:nvSpPr>
        <p:spPr>
          <a:xfrm>
            <a:off x="4181109" y="5683057"/>
            <a:ext cx="213360" cy="161290"/>
          </a:xfrm>
          <a:prstGeom prst="rect">
            <a:avLst/>
          </a:prstGeom>
        </p:spPr>
        <p:txBody>
          <a:bodyPr wrap="square" lIns="0" tIns="17780" rIns="0" bIns="0" rtlCol="0" vert="horz">
            <a:spAutoFit/>
          </a:bodyPr>
          <a:lstStyle/>
          <a:p>
            <a:pPr>
              <a:lnSpc>
                <a:spcPct val="100000"/>
              </a:lnSpc>
              <a:spcBef>
                <a:spcPts val="140"/>
              </a:spcBef>
            </a:pPr>
            <a:r>
              <a:rPr dirty="0" sz="850" spc="-285">
                <a:latin typeface="Symbol"/>
                <a:cs typeface="Symbol"/>
              </a:rPr>
              <a:t>⎝</a:t>
            </a:r>
            <a:r>
              <a:rPr dirty="0" sz="850" spc="590">
                <a:latin typeface="Times New Roman"/>
                <a:cs typeface="Times New Roman"/>
              </a:rPr>
              <a:t> </a:t>
            </a:r>
            <a:r>
              <a:rPr dirty="0" sz="850" spc="-690">
                <a:latin typeface="Symbol"/>
                <a:cs typeface="Symbol"/>
              </a:rPr>
              <a:t>⎠</a:t>
            </a:r>
            <a:endParaRPr sz="850">
              <a:latin typeface="Symbol"/>
              <a:cs typeface="Symbol"/>
            </a:endParaRPr>
          </a:p>
        </p:txBody>
      </p:sp>
      <p:sp>
        <p:nvSpPr>
          <p:cNvPr id="30" name="object 30"/>
          <p:cNvSpPr txBox="1"/>
          <p:nvPr/>
        </p:nvSpPr>
        <p:spPr>
          <a:xfrm>
            <a:off x="5063495" y="5651663"/>
            <a:ext cx="49530" cy="104775"/>
          </a:xfrm>
          <a:prstGeom prst="rect">
            <a:avLst/>
          </a:prstGeom>
        </p:spPr>
        <p:txBody>
          <a:bodyPr wrap="square" lIns="0" tIns="14604" rIns="0" bIns="0" rtlCol="0" vert="horz">
            <a:spAutoFit/>
          </a:bodyPr>
          <a:lstStyle/>
          <a:p>
            <a:pPr>
              <a:lnSpc>
                <a:spcPct val="100000"/>
              </a:lnSpc>
              <a:spcBef>
                <a:spcPts val="114"/>
              </a:spcBef>
            </a:pPr>
            <a:r>
              <a:rPr dirty="0" sz="500" spc="10" i="1">
                <a:latin typeface="Times New Roman"/>
                <a:cs typeface="Times New Roman"/>
              </a:rPr>
              <a:t>T</a:t>
            </a:r>
            <a:endParaRPr sz="500">
              <a:latin typeface="Times New Roman"/>
              <a:cs typeface="Times New Roman"/>
            </a:endParaRPr>
          </a:p>
        </p:txBody>
      </p:sp>
      <p:sp>
        <p:nvSpPr>
          <p:cNvPr id="31" name="object 31"/>
          <p:cNvSpPr txBox="1"/>
          <p:nvPr/>
        </p:nvSpPr>
        <p:spPr>
          <a:xfrm>
            <a:off x="4566414" y="5693762"/>
            <a:ext cx="1025525" cy="161290"/>
          </a:xfrm>
          <a:prstGeom prst="rect">
            <a:avLst/>
          </a:prstGeom>
        </p:spPr>
        <p:txBody>
          <a:bodyPr wrap="square" lIns="0" tIns="17780" rIns="0" bIns="0" rtlCol="0" vert="horz">
            <a:spAutoFit/>
          </a:bodyPr>
          <a:lstStyle/>
          <a:p>
            <a:pPr marL="25400">
              <a:lnSpc>
                <a:spcPct val="100000"/>
              </a:lnSpc>
              <a:spcBef>
                <a:spcPts val="140"/>
              </a:spcBef>
              <a:tabLst>
                <a:tab pos="779145" algn="l"/>
              </a:tabLst>
            </a:pPr>
            <a:r>
              <a:rPr dirty="0" sz="850" spc="-235">
                <a:latin typeface="Symbol"/>
                <a:cs typeface="Symbol"/>
              </a:rPr>
              <a:t>⎝</a:t>
            </a:r>
            <a:r>
              <a:rPr dirty="0" baseline="3267" sz="1275" spc="-352">
                <a:latin typeface="Symbol"/>
                <a:cs typeface="Symbol"/>
              </a:rPr>
              <a:t>⎝</a:t>
            </a:r>
            <a:r>
              <a:rPr dirty="0" baseline="3267" sz="1275" spc="727">
                <a:latin typeface="Times New Roman"/>
                <a:cs typeface="Times New Roman"/>
              </a:rPr>
              <a:t> </a:t>
            </a:r>
            <a:r>
              <a:rPr dirty="0" baseline="11111" sz="750" spc="7" i="1">
                <a:latin typeface="Times New Roman"/>
                <a:cs typeface="Times New Roman"/>
              </a:rPr>
              <a:t>v</a:t>
            </a:r>
            <a:r>
              <a:rPr dirty="0" baseline="11111" sz="750" spc="120" i="1">
                <a:latin typeface="Times New Roman"/>
                <a:cs typeface="Times New Roman"/>
              </a:rPr>
              <a:t> </a:t>
            </a:r>
            <a:r>
              <a:rPr dirty="0" baseline="3267" sz="1275" spc="-427">
                <a:latin typeface="Symbol"/>
                <a:cs typeface="Symbol"/>
              </a:rPr>
              <a:t>⎠</a:t>
            </a:r>
            <a:r>
              <a:rPr dirty="0" baseline="3267" sz="1275" spc="165">
                <a:latin typeface="Times New Roman"/>
                <a:cs typeface="Times New Roman"/>
              </a:rPr>
              <a:t> </a:t>
            </a:r>
            <a:r>
              <a:rPr dirty="0" baseline="3267" sz="1275" spc="-427">
                <a:latin typeface="Symbol"/>
                <a:cs typeface="Symbol"/>
              </a:rPr>
              <a:t>⎝</a:t>
            </a:r>
            <a:r>
              <a:rPr dirty="0" baseline="3267" sz="1275" spc="907">
                <a:latin typeface="Times New Roman"/>
                <a:cs typeface="Times New Roman"/>
              </a:rPr>
              <a:t> </a:t>
            </a:r>
            <a:r>
              <a:rPr dirty="0" baseline="11111" sz="750" spc="7" i="1">
                <a:latin typeface="Times New Roman"/>
                <a:cs typeface="Times New Roman"/>
              </a:rPr>
              <a:t>uv	vv</a:t>
            </a:r>
            <a:r>
              <a:rPr dirty="0" baseline="11111" sz="750" spc="15" i="1">
                <a:latin typeface="Times New Roman"/>
                <a:cs typeface="Times New Roman"/>
              </a:rPr>
              <a:t> </a:t>
            </a:r>
            <a:r>
              <a:rPr dirty="0" baseline="3267" sz="1275" spc="-367">
                <a:latin typeface="Symbol"/>
                <a:cs typeface="Symbol"/>
              </a:rPr>
              <a:t>⎠</a:t>
            </a:r>
            <a:r>
              <a:rPr dirty="0" sz="850" spc="-245">
                <a:latin typeface="Symbol"/>
                <a:cs typeface="Symbol"/>
              </a:rPr>
              <a:t>⎠</a:t>
            </a:r>
            <a:endParaRPr sz="850">
              <a:latin typeface="Symbol"/>
              <a:cs typeface="Symbol"/>
            </a:endParaRPr>
          </a:p>
        </p:txBody>
      </p:sp>
      <p:sp>
        <p:nvSpPr>
          <p:cNvPr id="32" name="object 32"/>
          <p:cNvSpPr txBox="1"/>
          <p:nvPr/>
        </p:nvSpPr>
        <p:spPr>
          <a:xfrm>
            <a:off x="4705353" y="5654904"/>
            <a:ext cx="644525" cy="161290"/>
          </a:xfrm>
          <a:prstGeom prst="rect">
            <a:avLst/>
          </a:prstGeom>
        </p:spPr>
        <p:txBody>
          <a:bodyPr wrap="square" lIns="0" tIns="17780" rIns="0" bIns="0" rtlCol="0" vert="horz">
            <a:spAutoFit/>
          </a:bodyPr>
          <a:lstStyle/>
          <a:p>
            <a:pPr>
              <a:lnSpc>
                <a:spcPct val="100000"/>
              </a:lnSpc>
              <a:spcBef>
                <a:spcPts val="140"/>
              </a:spcBef>
              <a:tabLst>
                <a:tab pos="277495" algn="l"/>
                <a:tab pos="557530" algn="l"/>
              </a:tabLst>
            </a:pPr>
            <a:r>
              <a:rPr dirty="0" sz="850" spc="20" b="1">
                <a:latin typeface="Times New Roman"/>
                <a:cs typeface="Times New Roman"/>
              </a:rPr>
              <a:t>μ</a:t>
            </a:r>
            <a:r>
              <a:rPr dirty="0" sz="850" spc="20" b="1">
                <a:latin typeface="Times New Roman"/>
                <a:cs typeface="Times New Roman"/>
              </a:rPr>
              <a:t>	</a:t>
            </a:r>
            <a:r>
              <a:rPr dirty="0" sz="850" spc="25" b="1">
                <a:latin typeface="Times New Roman"/>
                <a:cs typeface="Times New Roman"/>
              </a:rPr>
              <a:t>Σ</a:t>
            </a:r>
            <a:r>
              <a:rPr dirty="0" sz="850" spc="25" b="1">
                <a:latin typeface="Times New Roman"/>
                <a:cs typeface="Times New Roman"/>
              </a:rPr>
              <a:t>	</a:t>
            </a:r>
            <a:r>
              <a:rPr dirty="0" sz="850" spc="25" b="1">
                <a:latin typeface="Times New Roman"/>
                <a:cs typeface="Times New Roman"/>
              </a:rPr>
              <a:t>Σ</a:t>
            </a:r>
            <a:endParaRPr sz="850">
              <a:latin typeface="Times New Roman"/>
              <a:cs typeface="Times New Roman"/>
            </a:endParaRPr>
          </a:p>
        </p:txBody>
      </p:sp>
      <p:sp>
        <p:nvSpPr>
          <p:cNvPr id="33" name="object 33"/>
          <p:cNvSpPr txBox="1"/>
          <p:nvPr/>
        </p:nvSpPr>
        <p:spPr>
          <a:xfrm>
            <a:off x="4155709" y="5494928"/>
            <a:ext cx="1755775" cy="161925"/>
          </a:xfrm>
          <a:prstGeom prst="rect">
            <a:avLst/>
          </a:prstGeom>
        </p:spPr>
        <p:txBody>
          <a:bodyPr wrap="square" lIns="0" tIns="12065" rIns="0" bIns="0" rtlCol="0" vert="horz">
            <a:spAutoFit/>
          </a:bodyPr>
          <a:lstStyle/>
          <a:p>
            <a:pPr marL="25400">
              <a:lnSpc>
                <a:spcPct val="100000"/>
              </a:lnSpc>
              <a:spcBef>
                <a:spcPts val="95"/>
              </a:spcBef>
              <a:tabLst>
                <a:tab pos="1105535" algn="l"/>
              </a:tabLst>
            </a:pPr>
            <a:r>
              <a:rPr dirty="0" sz="850" spc="-285">
                <a:latin typeface="Symbol"/>
                <a:cs typeface="Symbol"/>
              </a:rPr>
              <a:t>⎛</a:t>
            </a:r>
            <a:r>
              <a:rPr dirty="0" sz="850" spc="-80">
                <a:latin typeface="Times New Roman"/>
                <a:cs typeface="Times New Roman"/>
              </a:rPr>
              <a:t> </a:t>
            </a:r>
            <a:r>
              <a:rPr dirty="0" baseline="3267" sz="1275" spc="37" b="1">
                <a:latin typeface="Times New Roman"/>
                <a:cs typeface="Times New Roman"/>
              </a:rPr>
              <a:t>U </a:t>
            </a:r>
            <a:r>
              <a:rPr dirty="0" sz="850" spc="-285">
                <a:latin typeface="Symbol"/>
                <a:cs typeface="Symbol"/>
              </a:rPr>
              <a:t>⎞</a:t>
            </a:r>
            <a:r>
              <a:rPr dirty="0" sz="850" spc="-10">
                <a:latin typeface="Times New Roman"/>
                <a:cs typeface="Times New Roman"/>
              </a:rPr>
              <a:t> </a:t>
            </a:r>
            <a:r>
              <a:rPr dirty="0" baseline="-39215" sz="1275" spc="30">
                <a:latin typeface="Times New Roman"/>
                <a:cs typeface="Times New Roman"/>
              </a:rPr>
              <a:t>~ </a:t>
            </a:r>
            <a:r>
              <a:rPr dirty="0" baseline="-39215" sz="1275" spc="-202">
                <a:latin typeface="Times New Roman"/>
                <a:cs typeface="Times New Roman"/>
              </a:rPr>
              <a:t>N</a:t>
            </a:r>
            <a:r>
              <a:rPr dirty="0" baseline="6535" sz="1275" spc="-202">
                <a:latin typeface="Symbol"/>
                <a:cs typeface="Symbol"/>
              </a:rPr>
              <a:t>⎛</a:t>
            </a:r>
            <a:r>
              <a:rPr dirty="0" sz="850" spc="-135">
                <a:latin typeface="Symbol"/>
                <a:cs typeface="Symbol"/>
              </a:rPr>
              <a:t>⎛</a:t>
            </a:r>
            <a:r>
              <a:rPr dirty="0" sz="850" spc="-135">
                <a:latin typeface="Times New Roman"/>
                <a:cs typeface="Times New Roman"/>
              </a:rPr>
              <a:t> </a:t>
            </a:r>
            <a:r>
              <a:rPr dirty="0" baseline="6535" sz="1275" spc="75" b="1">
                <a:latin typeface="Times New Roman"/>
                <a:cs typeface="Times New Roman"/>
              </a:rPr>
              <a:t>μ</a:t>
            </a:r>
            <a:r>
              <a:rPr dirty="0" baseline="-16666" sz="750" spc="75" i="1">
                <a:latin typeface="Times New Roman"/>
                <a:cs typeface="Times New Roman"/>
              </a:rPr>
              <a:t>u </a:t>
            </a:r>
            <a:r>
              <a:rPr dirty="0" sz="850" spc="-135">
                <a:latin typeface="Symbol"/>
                <a:cs typeface="Symbol"/>
              </a:rPr>
              <a:t>⎞</a:t>
            </a:r>
            <a:r>
              <a:rPr dirty="0" baseline="-39215" sz="1275" spc="-202">
                <a:latin typeface="Times New Roman"/>
                <a:cs typeface="Times New Roman"/>
              </a:rPr>
              <a:t>,</a:t>
            </a:r>
            <a:r>
              <a:rPr dirty="0" baseline="-39215" sz="1275" spc="-179">
                <a:latin typeface="Times New Roman"/>
                <a:cs typeface="Times New Roman"/>
              </a:rPr>
              <a:t> </a:t>
            </a:r>
            <a:r>
              <a:rPr dirty="0" sz="850" spc="-285">
                <a:latin typeface="Symbol"/>
                <a:cs typeface="Symbol"/>
              </a:rPr>
              <a:t>⎛</a:t>
            </a:r>
            <a:r>
              <a:rPr dirty="0" sz="850" spc="-70">
                <a:latin typeface="Times New Roman"/>
                <a:cs typeface="Times New Roman"/>
              </a:rPr>
              <a:t> </a:t>
            </a:r>
            <a:r>
              <a:rPr dirty="0" baseline="6535" sz="1275" spc="52" b="1">
                <a:latin typeface="Times New Roman"/>
                <a:cs typeface="Times New Roman"/>
              </a:rPr>
              <a:t>Σ</a:t>
            </a:r>
            <a:r>
              <a:rPr dirty="0" baseline="-16666" sz="750" spc="52" i="1">
                <a:latin typeface="Times New Roman"/>
                <a:cs typeface="Times New Roman"/>
              </a:rPr>
              <a:t>uu	</a:t>
            </a:r>
            <a:r>
              <a:rPr dirty="0" baseline="6535" sz="1275" spc="52" b="1">
                <a:latin typeface="Times New Roman"/>
                <a:cs typeface="Times New Roman"/>
              </a:rPr>
              <a:t>Σ</a:t>
            </a:r>
            <a:r>
              <a:rPr dirty="0" baseline="-16666" sz="750" spc="52" i="1">
                <a:latin typeface="Times New Roman"/>
                <a:cs typeface="Times New Roman"/>
              </a:rPr>
              <a:t>uv</a:t>
            </a:r>
            <a:r>
              <a:rPr dirty="0" baseline="-16666" sz="750" spc="67" i="1">
                <a:latin typeface="Times New Roman"/>
                <a:cs typeface="Times New Roman"/>
              </a:rPr>
              <a:t> </a:t>
            </a:r>
            <a:r>
              <a:rPr dirty="0" sz="850" spc="-245">
                <a:latin typeface="Symbol"/>
                <a:cs typeface="Symbol"/>
              </a:rPr>
              <a:t>⎞</a:t>
            </a:r>
            <a:r>
              <a:rPr dirty="0" baseline="6535" sz="1275" spc="-367">
                <a:latin typeface="Symbol"/>
                <a:cs typeface="Symbol"/>
              </a:rPr>
              <a:t>⎞</a:t>
            </a:r>
            <a:r>
              <a:rPr dirty="0" baseline="6535" sz="1275" spc="104">
                <a:latin typeface="Times New Roman"/>
                <a:cs typeface="Times New Roman"/>
              </a:rPr>
              <a:t> </a:t>
            </a:r>
            <a:r>
              <a:rPr dirty="0" sz="900" spc="-55">
                <a:latin typeface="Times New Roman"/>
                <a:cs typeface="Times New Roman"/>
              </a:rPr>
              <a:t>THEN</a:t>
            </a:r>
            <a:endParaRPr sz="900">
              <a:latin typeface="Times New Roman"/>
              <a:cs typeface="Times New Roman"/>
            </a:endParaRPr>
          </a:p>
        </p:txBody>
      </p:sp>
      <p:sp>
        <p:nvSpPr>
          <p:cNvPr id="34" name="object 34"/>
          <p:cNvSpPr txBox="1"/>
          <p:nvPr/>
        </p:nvSpPr>
        <p:spPr>
          <a:xfrm>
            <a:off x="3946141" y="5569565"/>
            <a:ext cx="1055370" cy="248285"/>
          </a:xfrm>
          <a:prstGeom prst="rect">
            <a:avLst/>
          </a:prstGeom>
        </p:spPr>
        <p:txBody>
          <a:bodyPr wrap="square" lIns="0" tIns="17780" rIns="0" bIns="0" rtlCol="0" vert="horz">
            <a:spAutoFit/>
          </a:bodyPr>
          <a:lstStyle/>
          <a:p>
            <a:pPr marL="25400">
              <a:lnSpc>
                <a:spcPts val="850"/>
              </a:lnSpc>
              <a:spcBef>
                <a:spcPts val="140"/>
              </a:spcBef>
              <a:tabLst>
                <a:tab pos="645160" algn="l"/>
                <a:tab pos="888365" algn="l"/>
              </a:tabLst>
            </a:pPr>
            <a:r>
              <a:rPr dirty="0" sz="850" spc="15">
                <a:latin typeface="Times New Roman"/>
                <a:cs typeface="Times New Roman"/>
              </a:rPr>
              <a:t>IF  </a:t>
            </a:r>
            <a:r>
              <a:rPr dirty="0" sz="850" spc="190">
                <a:latin typeface="Times New Roman"/>
                <a:cs typeface="Times New Roman"/>
              </a:rPr>
              <a:t> </a:t>
            </a:r>
            <a:r>
              <a:rPr dirty="0" sz="850" spc="-285">
                <a:latin typeface="Symbol"/>
                <a:cs typeface="Symbol"/>
              </a:rPr>
              <a:t>⎜</a:t>
            </a:r>
            <a:r>
              <a:rPr dirty="0" sz="850" spc="680">
                <a:latin typeface="Times New Roman"/>
                <a:cs typeface="Times New Roman"/>
              </a:rPr>
              <a:t> </a:t>
            </a:r>
            <a:r>
              <a:rPr dirty="0" sz="850" spc="-285">
                <a:latin typeface="Symbol"/>
                <a:cs typeface="Symbol"/>
              </a:rPr>
              <a:t>⎟</a:t>
            </a:r>
            <a:r>
              <a:rPr dirty="0" sz="850" spc="-285">
                <a:latin typeface="Times New Roman"/>
                <a:cs typeface="Times New Roman"/>
              </a:rPr>
              <a:t>	</a:t>
            </a:r>
            <a:r>
              <a:rPr dirty="0" baseline="6535" sz="1275" spc="-352">
                <a:latin typeface="Symbol"/>
                <a:cs typeface="Symbol"/>
              </a:rPr>
              <a:t>⎜</a:t>
            </a:r>
            <a:r>
              <a:rPr dirty="0" baseline="3267" sz="1275" spc="-352">
                <a:latin typeface="Symbol"/>
                <a:cs typeface="Symbol"/>
              </a:rPr>
              <a:t>⎜</a:t>
            </a:r>
            <a:r>
              <a:rPr dirty="0" baseline="3267" sz="1275" spc="-352">
                <a:latin typeface="Times New Roman"/>
                <a:cs typeface="Times New Roman"/>
              </a:rPr>
              <a:t>	</a:t>
            </a:r>
            <a:r>
              <a:rPr dirty="0" baseline="3267" sz="1275" spc="-427">
                <a:latin typeface="Symbol"/>
                <a:cs typeface="Symbol"/>
              </a:rPr>
              <a:t>⎟</a:t>
            </a:r>
            <a:r>
              <a:rPr dirty="0" baseline="3267" sz="1275" spc="44">
                <a:latin typeface="Times New Roman"/>
                <a:cs typeface="Times New Roman"/>
              </a:rPr>
              <a:t> </a:t>
            </a:r>
            <a:r>
              <a:rPr dirty="0" baseline="3267" sz="1275" spc="-727">
                <a:latin typeface="Symbol"/>
                <a:cs typeface="Symbol"/>
              </a:rPr>
              <a:t>⎜</a:t>
            </a:r>
            <a:endParaRPr baseline="3267" sz="1275">
              <a:latin typeface="Symbol"/>
              <a:cs typeface="Symbol"/>
            </a:endParaRPr>
          </a:p>
          <a:p>
            <a:pPr marL="294005">
              <a:lnSpc>
                <a:spcPts val="850"/>
              </a:lnSpc>
            </a:pPr>
            <a:r>
              <a:rPr dirty="0" sz="850" spc="25" b="1">
                <a:latin typeface="Times New Roman"/>
                <a:cs typeface="Times New Roman"/>
              </a:rPr>
              <a:t>V</a:t>
            </a:r>
            <a:endParaRPr sz="850">
              <a:latin typeface="Times New Roman"/>
              <a:cs typeface="Times New Roman"/>
            </a:endParaRPr>
          </a:p>
        </p:txBody>
      </p:sp>
      <p:sp>
        <p:nvSpPr>
          <p:cNvPr id="35" name="object 35"/>
          <p:cNvSpPr/>
          <p:nvPr/>
        </p:nvSpPr>
        <p:spPr>
          <a:xfrm>
            <a:off x="3924300" y="5478779"/>
            <a:ext cx="2133600" cy="685800"/>
          </a:xfrm>
          <a:custGeom>
            <a:avLst/>
            <a:gdLst/>
            <a:ahLst/>
            <a:cxnLst/>
            <a:rect l="l" t="t" r="r" b="b"/>
            <a:pathLst>
              <a:path w="2133600" h="685800">
                <a:moveTo>
                  <a:pt x="2133600" y="0"/>
                </a:moveTo>
                <a:lnTo>
                  <a:pt x="0" y="0"/>
                </a:lnTo>
                <a:lnTo>
                  <a:pt x="0" y="685800"/>
                </a:lnTo>
                <a:lnTo>
                  <a:pt x="2133600" y="685800"/>
                </a:lnTo>
                <a:lnTo>
                  <a:pt x="2133600" y="0"/>
                </a:lnTo>
                <a:close/>
              </a:path>
            </a:pathLst>
          </a:custGeom>
          <a:ln w="19050">
            <a:solidFill>
              <a:srgbClr val="ADC6C7"/>
            </a:solidFill>
          </a:ln>
        </p:spPr>
        <p:txBody>
          <a:bodyPr wrap="square" lIns="0" tIns="0" rIns="0" bIns="0" rtlCol="0"/>
          <a:lstStyle/>
          <a:p/>
        </p:txBody>
      </p:sp>
      <p:sp>
        <p:nvSpPr>
          <p:cNvPr id="36" name="object 36"/>
          <p:cNvSpPr txBox="1"/>
          <p:nvPr/>
        </p:nvSpPr>
        <p:spPr>
          <a:xfrm>
            <a:off x="4349506" y="5894934"/>
            <a:ext cx="1316355" cy="180340"/>
          </a:xfrm>
          <a:prstGeom prst="rect">
            <a:avLst/>
          </a:prstGeom>
        </p:spPr>
        <p:txBody>
          <a:bodyPr wrap="square" lIns="0" tIns="17780" rIns="0" bIns="0" rtlCol="0" vert="horz">
            <a:spAutoFit/>
          </a:bodyPr>
          <a:lstStyle/>
          <a:p>
            <a:pPr algn="ctr" marR="5080">
              <a:lnSpc>
                <a:spcPts val="795"/>
              </a:lnSpc>
              <a:spcBef>
                <a:spcPts val="140"/>
              </a:spcBef>
              <a:tabLst>
                <a:tab pos="194945" algn="l"/>
              </a:tabLst>
            </a:pPr>
            <a:r>
              <a:rPr dirty="0" sz="850" spc="20" b="1">
                <a:latin typeface="Times New Roman"/>
                <a:cs typeface="Times New Roman"/>
              </a:rPr>
              <a:t>μ	</a:t>
            </a:r>
            <a:r>
              <a:rPr dirty="0" sz="850" spc="20">
                <a:latin typeface="Symbol"/>
                <a:cs typeface="Symbol"/>
              </a:rPr>
              <a:t></a:t>
            </a:r>
            <a:r>
              <a:rPr dirty="0" sz="850" spc="20">
                <a:latin typeface="Times New Roman"/>
                <a:cs typeface="Times New Roman"/>
              </a:rPr>
              <a:t> </a:t>
            </a:r>
            <a:r>
              <a:rPr dirty="0" sz="850" spc="20" b="1">
                <a:latin typeface="Times New Roman"/>
                <a:cs typeface="Times New Roman"/>
              </a:rPr>
              <a:t>μ </a:t>
            </a:r>
            <a:r>
              <a:rPr dirty="0" sz="850" spc="20">
                <a:latin typeface="Symbol"/>
                <a:cs typeface="Symbol"/>
              </a:rPr>
              <a:t></a:t>
            </a:r>
            <a:r>
              <a:rPr dirty="0" sz="850" spc="20">
                <a:latin typeface="Times New Roman"/>
                <a:cs typeface="Times New Roman"/>
              </a:rPr>
              <a:t> </a:t>
            </a:r>
            <a:r>
              <a:rPr dirty="0" sz="850" spc="40" b="1">
                <a:latin typeface="Times New Roman"/>
                <a:cs typeface="Times New Roman"/>
              </a:rPr>
              <a:t>Σ</a:t>
            </a:r>
            <a:r>
              <a:rPr dirty="0" baseline="44444" sz="750" spc="60" i="1">
                <a:latin typeface="Times New Roman"/>
                <a:cs typeface="Times New Roman"/>
              </a:rPr>
              <a:t>T </a:t>
            </a:r>
            <a:r>
              <a:rPr dirty="0" sz="850" spc="25" b="1">
                <a:latin typeface="Times New Roman"/>
                <a:cs typeface="Times New Roman"/>
              </a:rPr>
              <a:t>Σ </a:t>
            </a:r>
            <a:r>
              <a:rPr dirty="0" baseline="44444" sz="750" spc="22">
                <a:latin typeface="Symbol"/>
                <a:cs typeface="Symbol"/>
              </a:rPr>
              <a:t></a:t>
            </a:r>
            <a:r>
              <a:rPr dirty="0" baseline="44444" sz="750" spc="22">
                <a:latin typeface="Times New Roman"/>
                <a:cs typeface="Times New Roman"/>
              </a:rPr>
              <a:t>1 </a:t>
            </a:r>
            <a:r>
              <a:rPr dirty="0" sz="850" spc="35">
                <a:latin typeface="Times New Roman"/>
                <a:cs typeface="Times New Roman"/>
              </a:rPr>
              <a:t>(</a:t>
            </a:r>
            <a:r>
              <a:rPr dirty="0" sz="850" spc="35" b="1">
                <a:latin typeface="Times New Roman"/>
                <a:cs typeface="Times New Roman"/>
              </a:rPr>
              <a:t>V </a:t>
            </a:r>
            <a:r>
              <a:rPr dirty="0" sz="850" spc="20">
                <a:latin typeface="Symbol"/>
                <a:cs typeface="Symbol"/>
              </a:rPr>
              <a:t></a:t>
            </a:r>
            <a:r>
              <a:rPr dirty="0" sz="850" spc="20">
                <a:latin typeface="Times New Roman"/>
                <a:cs typeface="Times New Roman"/>
              </a:rPr>
              <a:t> </a:t>
            </a:r>
            <a:r>
              <a:rPr dirty="0" sz="850" spc="20" b="1">
                <a:latin typeface="Times New Roman"/>
                <a:cs typeface="Times New Roman"/>
              </a:rPr>
              <a:t>μ</a:t>
            </a:r>
            <a:r>
              <a:rPr dirty="0" sz="850" spc="70" b="1">
                <a:latin typeface="Times New Roman"/>
                <a:cs typeface="Times New Roman"/>
              </a:rPr>
              <a:t> </a:t>
            </a:r>
            <a:r>
              <a:rPr dirty="0" sz="850" spc="10">
                <a:latin typeface="Times New Roman"/>
                <a:cs typeface="Times New Roman"/>
              </a:rPr>
              <a:t>)</a:t>
            </a:r>
            <a:endParaRPr sz="850">
              <a:latin typeface="Times New Roman"/>
              <a:cs typeface="Times New Roman"/>
            </a:endParaRPr>
          </a:p>
          <a:p>
            <a:pPr algn="ctr" marL="5080">
              <a:lnSpc>
                <a:spcPts val="375"/>
              </a:lnSpc>
              <a:tabLst>
                <a:tab pos="289560" algn="l"/>
                <a:tab pos="530225" algn="l"/>
                <a:tab pos="1076325" algn="l"/>
              </a:tabLst>
            </a:pPr>
            <a:r>
              <a:rPr dirty="0" sz="500" spc="15" i="1">
                <a:latin typeface="Times New Roman"/>
                <a:cs typeface="Times New Roman"/>
              </a:rPr>
              <a:t>u</a:t>
            </a:r>
            <a:r>
              <a:rPr dirty="0" sz="500" spc="15">
                <a:latin typeface="Times New Roman"/>
                <a:cs typeface="Times New Roman"/>
              </a:rPr>
              <a:t>|</a:t>
            </a:r>
            <a:r>
              <a:rPr dirty="0" sz="500" spc="15" i="1">
                <a:latin typeface="Times New Roman"/>
                <a:cs typeface="Times New Roman"/>
              </a:rPr>
              <a:t>v	</a:t>
            </a:r>
            <a:r>
              <a:rPr dirty="0" sz="500" spc="5" i="1">
                <a:latin typeface="Times New Roman"/>
                <a:cs typeface="Times New Roman"/>
              </a:rPr>
              <a:t>u	uv    </a:t>
            </a:r>
            <a:r>
              <a:rPr dirty="0" sz="500" spc="114" i="1">
                <a:latin typeface="Times New Roman"/>
                <a:cs typeface="Times New Roman"/>
              </a:rPr>
              <a:t> </a:t>
            </a:r>
            <a:r>
              <a:rPr dirty="0" sz="500" spc="5" i="1">
                <a:latin typeface="Times New Roman"/>
                <a:cs typeface="Times New Roman"/>
              </a:rPr>
              <a:t>vv	v</a:t>
            </a:r>
            <a:endParaRPr sz="500">
              <a:latin typeface="Times New Roman"/>
              <a:cs typeface="Times New Roman"/>
            </a:endParaRPr>
          </a:p>
        </p:txBody>
      </p:sp>
      <p:sp>
        <p:nvSpPr>
          <p:cNvPr id="37" name="object 37"/>
          <p:cNvSpPr txBox="1"/>
          <p:nvPr/>
        </p:nvSpPr>
        <p:spPr>
          <a:xfrm>
            <a:off x="5961888" y="6589989"/>
            <a:ext cx="53340" cy="151130"/>
          </a:xfrm>
          <a:prstGeom prst="rect">
            <a:avLst/>
          </a:prstGeom>
        </p:spPr>
        <p:txBody>
          <a:bodyPr wrap="square" lIns="0" tIns="15240" rIns="0" bIns="0" rtlCol="0" vert="horz">
            <a:spAutoFit/>
          </a:bodyPr>
          <a:lstStyle/>
          <a:p>
            <a:pPr>
              <a:lnSpc>
                <a:spcPct val="100000"/>
              </a:lnSpc>
              <a:spcBef>
                <a:spcPts val="120"/>
              </a:spcBef>
            </a:pPr>
            <a:r>
              <a:rPr dirty="0" sz="800" spc="-275">
                <a:latin typeface="Symbol"/>
                <a:cs typeface="Symbol"/>
              </a:rPr>
              <a:t>⎟</a:t>
            </a:r>
            <a:endParaRPr sz="800">
              <a:latin typeface="Symbol"/>
              <a:cs typeface="Symbol"/>
            </a:endParaRPr>
          </a:p>
        </p:txBody>
      </p:sp>
      <p:sp>
        <p:nvSpPr>
          <p:cNvPr id="38" name="object 38"/>
          <p:cNvSpPr txBox="1"/>
          <p:nvPr/>
        </p:nvSpPr>
        <p:spPr>
          <a:xfrm>
            <a:off x="4946137" y="6590000"/>
            <a:ext cx="53340" cy="151130"/>
          </a:xfrm>
          <a:prstGeom prst="rect">
            <a:avLst/>
          </a:prstGeom>
        </p:spPr>
        <p:txBody>
          <a:bodyPr wrap="square" lIns="0" tIns="15240" rIns="0" bIns="0" rtlCol="0" vert="horz">
            <a:spAutoFit/>
          </a:bodyPr>
          <a:lstStyle/>
          <a:p>
            <a:pPr>
              <a:lnSpc>
                <a:spcPct val="100000"/>
              </a:lnSpc>
              <a:spcBef>
                <a:spcPts val="120"/>
              </a:spcBef>
            </a:pPr>
            <a:r>
              <a:rPr dirty="0" sz="800" spc="-275">
                <a:latin typeface="Symbol"/>
                <a:cs typeface="Symbol"/>
              </a:rPr>
              <a:t>⎜</a:t>
            </a:r>
            <a:endParaRPr sz="800">
              <a:latin typeface="Symbol"/>
              <a:cs typeface="Symbol"/>
            </a:endParaRPr>
          </a:p>
        </p:txBody>
      </p:sp>
      <p:sp>
        <p:nvSpPr>
          <p:cNvPr id="39" name="object 39"/>
          <p:cNvSpPr txBox="1"/>
          <p:nvPr/>
        </p:nvSpPr>
        <p:spPr>
          <a:xfrm>
            <a:off x="4946137" y="6656304"/>
            <a:ext cx="53340" cy="151130"/>
          </a:xfrm>
          <a:prstGeom prst="rect">
            <a:avLst/>
          </a:prstGeom>
        </p:spPr>
        <p:txBody>
          <a:bodyPr wrap="square" lIns="0" tIns="15240" rIns="0" bIns="0" rtlCol="0" vert="horz">
            <a:spAutoFit/>
          </a:bodyPr>
          <a:lstStyle/>
          <a:p>
            <a:pPr>
              <a:lnSpc>
                <a:spcPct val="100000"/>
              </a:lnSpc>
              <a:spcBef>
                <a:spcPts val="120"/>
              </a:spcBef>
            </a:pPr>
            <a:r>
              <a:rPr dirty="0" sz="800" spc="-275">
                <a:latin typeface="Symbol"/>
                <a:cs typeface="Symbol"/>
              </a:rPr>
              <a:t>⎝</a:t>
            </a:r>
            <a:endParaRPr sz="800">
              <a:latin typeface="Symbol"/>
              <a:cs typeface="Symbol"/>
            </a:endParaRPr>
          </a:p>
        </p:txBody>
      </p:sp>
      <p:sp>
        <p:nvSpPr>
          <p:cNvPr id="40" name="object 40"/>
          <p:cNvSpPr txBox="1"/>
          <p:nvPr/>
        </p:nvSpPr>
        <p:spPr>
          <a:xfrm>
            <a:off x="5846064" y="6656294"/>
            <a:ext cx="168910" cy="151130"/>
          </a:xfrm>
          <a:prstGeom prst="rect">
            <a:avLst/>
          </a:prstGeom>
        </p:spPr>
        <p:txBody>
          <a:bodyPr wrap="square" lIns="0" tIns="15240" rIns="0" bIns="0" rtlCol="0" vert="horz">
            <a:spAutoFit/>
          </a:bodyPr>
          <a:lstStyle/>
          <a:p>
            <a:pPr>
              <a:lnSpc>
                <a:spcPct val="100000"/>
              </a:lnSpc>
              <a:spcBef>
                <a:spcPts val="120"/>
              </a:spcBef>
            </a:pPr>
            <a:r>
              <a:rPr dirty="0" sz="450" spc="10" i="1">
                <a:latin typeface="Times New Roman"/>
                <a:cs typeface="Times New Roman"/>
              </a:rPr>
              <a:t>vv</a:t>
            </a:r>
            <a:r>
              <a:rPr dirty="0" sz="450" spc="40" i="1">
                <a:latin typeface="Times New Roman"/>
                <a:cs typeface="Times New Roman"/>
              </a:rPr>
              <a:t> </a:t>
            </a:r>
            <a:r>
              <a:rPr dirty="0" sz="800" spc="-434">
                <a:latin typeface="Symbol"/>
                <a:cs typeface="Symbol"/>
              </a:rPr>
              <a:t>⎠</a:t>
            </a:r>
            <a:endParaRPr sz="800">
              <a:latin typeface="Symbol"/>
              <a:cs typeface="Symbol"/>
            </a:endParaRPr>
          </a:p>
        </p:txBody>
      </p:sp>
      <p:sp>
        <p:nvSpPr>
          <p:cNvPr id="41" name="object 41"/>
          <p:cNvSpPr txBox="1"/>
          <p:nvPr/>
        </p:nvSpPr>
        <p:spPr>
          <a:xfrm>
            <a:off x="5328664" y="6699317"/>
            <a:ext cx="66675" cy="98425"/>
          </a:xfrm>
          <a:prstGeom prst="rect">
            <a:avLst/>
          </a:prstGeom>
        </p:spPr>
        <p:txBody>
          <a:bodyPr wrap="square" lIns="0" tIns="15875" rIns="0" bIns="0" rtlCol="0" vert="horz">
            <a:spAutoFit/>
          </a:bodyPr>
          <a:lstStyle/>
          <a:p>
            <a:pPr>
              <a:lnSpc>
                <a:spcPct val="100000"/>
              </a:lnSpc>
              <a:spcBef>
                <a:spcPts val="125"/>
              </a:spcBef>
            </a:pPr>
            <a:r>
              <a:rPr dirty="0" sz="450" spc="10" i="1">
                <a:latin typeface="Times New Roman"/>
                <a:cs typeface="Times New Roman"/>
              </a:rPr>
              <a:t>vv</a:t>
            </a:r>
            <a:endParaRPr sz="450">
              <a:latin typeface="Times New Roman"/>
              <a:cs typeface="Times New Roman"/>
            </a:endParaRPr>
          </a:p>
        </p:txBody>
      </p:sp>
      <p:sp>
        <p:nvSpPr>
          <p:cNvPr id="42" name="object 42"/>
          <p:cNvSpPr txBox="1"/>
          <p:nvPr/>
        </p:nvSpPr>
        <p:spPr>
          <a:xfrm>
            <a:off x="5859527" y="6498547"/>
            <a:ext cx="180975" cy="151130"/>
          </a:xfrm>
          <a:prstGeom prst="rect">
            <a:avLst/>
          </a:prstGeom>
        </p:spPr>
        <p:txBody>
          <a:bodyPr wrap="square" lIns="0" tIns="15240" rIns="0" bIns="0" rtlCol="0" vert="horz">
            <a:spAutoFit/>
          </a:bodyPr>
          <a:lstStyle/>
          <a:p>
            <a:pPr marL="25400">
              <a:lnSpc>
                <a:spcPct val="100000"/>
              </a:lnSpc>
              <a:spcBef>
                <a:spcPts val="120"/>
              </a:spcBef>
            </a:pPr>
            <a:r>
              <a:rPr dirty="0" sz="450" spc="10" i="1">
                <a:latin typeface="Times New Roman"/>
                <a:cs typeface="Times New Roman"/>
              </a:rPr>
              <a:t>vv</a:t>
            </a:r>
            <a:r>
              <a:rPr dirty="0" sz="450" spc="5" i="1">
                <a:latin typeface="Times New Roman"/>
                <a:cs typeface="Times New Roman"/>
              </a:rPr>
              <a:t> </a:t>
            </a:r>
            <a:r>
              <a:rPr dirty="0" baseline="-20833" sz="1200" spc="-412">
                <a:latin typeface="Symbol"/>
                <a:cs typeface="Symbol"/>
              </a:rPr>
              <a:t>⎟</a:t>
            </a:r>
            <a:endParaRPr baseline="-20833" sz="1200">
              <a:latin typeface="Symbol"/>
              <a:cs typeface="Symbol"/>
            </a:endParaRPr>
          </a:p>
        </p:txBody>
      </p:sp>
      <p:sp>
        <p:nvSpPr>
          <p:cNvPr id="43" name="object 43"/>
          <p:cNvSpPr txBox="1"/>
          <p:nvPr/>
        </p:nvSpPr>
        <p:spPr>
          <a:xfrm>
            <a:off x="5157984" y="6542341"/>
            <a:ext cx="66675" cy="98425"/>
          </a:xfrm>
          <a:prstGeom prst="rect">
            <a:avLst/>
          </a:prstGeom>
        </p:spPr>
        <p:txBody>
          <a:bodyPr wrap="square" lIns="0" tIns="15875" rIns="0" bIns="0" rtlCol="0" vert="horz">
            <a:spAutoFit/>
          </a:bodyPr>
          <a:lstStyle/>
          <a:p>
            <a:pPr>
              <a:lnSpc>
                <a:spcPct val="100000"/>
              </a:lnSpc>
              <a:spcBef>
                <a:spcPts val="125"/>
              </a:spcBef>
            </a:pPr>
            <a:r>
              <a:rPr dirty="0" sz="450" spc="10" i="1">
                <a:latin typeface="Times New Roman"/>
                <a:cs typeface="Times New Roman"/>
              </a:rPr>
              <a:t>vv</a:t>
            </a:r>
            <a:endParaRPr sz="450">
              <a:latin typeface="Times New Roman"/>
              <a:cs typeface="Times New Roman"/>
            </a:endParaRPr>
          </a:p>
        </p:txBody>
      </p:sp>
      <p:sp>
        <p:nvSpPr>
          <p:cNvPr id="44" name="object 44"/>
          <p:cNvSpPr txBox="1"/>
          <p:nvPr/>
        </p:nvSpPr>
        <p:spPr>
          <a:xfrm>
            <a:off x="5769102" y="6628851"/>
            <a:ext cx="81280" cy="151130"/>
          </a:xfrm>
          <a:prstGeom prst="rect">
            <a:avLst/>
          </a:prstGeom>
        </p:spPr>
        <p:txBody>
          <a:bodyPr wrap="square" lIns="0" tIns="15240" rIns="0" bIns="0" rtlCol="0" vert="horz">
            <a:spAutoFit/>
          </a:bodyPr>
          <a:lstStyle/>
          <a:p>
            <a:pPr>
              <a:lnSpc>
                <a:spcPct val="100000"/>
              </a:lnSpc>
              <a:spcBef>
                <a:spcPts val="120"/>
              </a:spcBef>
            </a:pPr>
            <a:r>
              <a:rPr dirty="0" sz="800" spc="10" b="1">
                <a:latin typeface="Times New Roman"/>
                <a:cs typeface="Times New Roman"/>
              </a:rPr>
              <a:t>Σ</a:t>
            </a:r>
            <a:endParaRPr sz="800">
              <a:latin typeface="Times New Roman"/>
              <a:cs typeface="Times New Roman"/>
            </a:endParaRPr>
          </a:p>
        </p:txBody>
      </p:sp>
      <p:sp>
        <p:nvSpPr>
          <p:cNvPr id="45" name="object 45"/>
          <p:cNvSpPr txBox="1"/>
          <p:nvPr/>
        </p:nvSpPr>
        <p:spPr>
          <a:xfrm>
            <a:off x="4908037" y="6472639"/>
            <a:ext cx="1132205" cy="151130"/>
          </a:xfrm>
          <a:prstGeom prst="rect">
            <a:avLst/>
          </a:prstGeom>
        </p:spPr>
        <p:txBody>
          <a:bodyPr wrap="square" lIns="0" tIns="15240" rIns="0" bIns="0" rtlCol="0" vert="horz">
            <a:spAutoFit/>
          </a:bodyPr>
          <a:lstStyle/>
          <a:p>
            <a:pPr marL="38100">
              <a:lnSpc>
                <a:spcPct val="100000"/>
              </a:lnSpc>
              <a:spcBef>
                <a:spcPts val="120"/>
              </a:spcBef>
              <a:tabLst>
                <a:tab pos="821690" algn="l"/>
              </a:tabLst>
            </a:pPr>
            <a:r>
              <a:rPr dirty="0" baseline="3472" sz="1200" spc="-412">
                <a:latin typeface="Symbol"/>
                <a:cs typeface="Symbol"/>
              </a:rPr>
              <a:t>⎛</a:t>
            </a:r>
            <a:r>
              <a:rPr dirty="0" baseline="3472" sz="1200" spc="-112">
                <a:latin typeface="Times New Roman"/>
                <a:cs typeface="Times New Roman"/>
              </a:rPr>
              <a:t> </a:t>
            </a:r>
            <a:r>
              <a:rPr dirty="0" sz="800" spc="25" b="1">
                <a:latin typeface="Times New Roman"/>
                <a:cs typeface="Times New Roman"/>
              </a:rPr>
              <a:t>AΣ   </a:t>
            </a:r>
            <a:r>
              <a:rPr dirty="0" sz="800" spc="40" b="1">
                <a:latin typeface="Times New Roman"/>
                <a:cs typeface="Times New Roman"/>
              </a:rPr>
              <a:t>A</a:t>
            </a:r>
            <a:r>
              <a:rPr dirty="0" baseline="43209" sz="675" spc="60" i="1">
                <a:latin typeface="Times New Roman"/>
                <a:cs typeface="Times New Roman"/>
              </a:rPr>
              <a:t>T</a:t>
            </a:r>
            <a:r>
              <a:rPr dirty="0" baseline="43209" sz="675" spc="157" i="1">
                <a:latin typeface="Times New Roman"/>
                <a:cs typeface="Times New Roman"/>
              </a:rPr>
              <a:t> </a:t>
            </a:r>
            <a:r>
              <a:rPr dirty="0" sz="800" spc="10">
                <a:latin typeface="Symbol"/>
                <a:cs typeface="Symbol"/>
              </a:rPr>
              <a:t></a:t>
            </a:r>
            <a:r>
              <a:rPr dirty="0" sz="800" spc="-10">
                <a:latin typeface="Times New Roman"/>
                <a:cs typeface="Times New Roman"/>
              </a:rPr>
              <a:t> </a:t>
            </a:r>
            <a:r>
              <a:rPr dirty="0" sz="800" spc="10" b="1">
                <a:latin typeface="Times New Roman"/>
                <a:cs typeface="Times New Roman"/>
              </a:rPr>
              <a:t>Σ	</a:t>
            </a:r>
            <a:r>
              <a:rPr dirty="0" sz="800" spc="25" b="1">
                <a:latin typeface="Times New Roman"/>
                <a:cs typeface="Times New Roman"/>
              </a:rPr>
              <a:t>AΣ</a:t>
            </a:r>
            <a:r>
              <a:rPr dirty="0" sz="800" spc="155" b="1">
                <a:latin typeface="Times New Roman"/>
                <a:cs typeface="Times New Roman"/>
              </a:rPr>
              <a:t> </a:t>
            </a:r>
            <a:r>
              <a:rPr dirty="0" baseline="3472" sz="1200" spc="-412">
                <a:latin typeface="Symbol"/>
                <a:cs typeface="Symbol"/>
              </a:rPr>
              <a:t>⎞</a:t>
            </a:r>
            <a:endParaRPr baseline="3472" sz="1200">
              <a:latin typeface="Symbol"/>
              <a:cs typeface="Symbol"/>
            </a:endParaRPr>
          </a:p>
        </p:txBody>
      </p:sp>
      <p:sp>
        <p:nvSpPr>
          <p:cNvPr id="46" name="object 46"/>
          <p:cNvSpPr txBox="1"/>
          <p:nvPr/>
        </p:nvSpPr>
        <p:spPr>
          <a:xfrm>
            <a:off x="5106658" y="6628851"/>
            <a:ext cx="402590" cy="151130"/>
          </a:xfrm>
          <a:prstGeom prst="rect">
            <a:avLst/>
          </a:prstGeom>
        </p:spPr>
        <p:txBody>
          <a:bodyPr wrap="square" lIns="0" tIns="15240" rIns="0" bIns="0" rtlCol="0" vert="horz">
            <a:spAutoFit/>
          </a:bodyPr>
          <a:lstStyle/>
          <a:p>
            <a:pPr marL="25400">
              <a:lnSpc>
                <a:spcPct val="100000"/>
              </a:lnSpc>
              <a:spcBef>
                <a:spcPts val="120"/>
              </a:spcBef>
            </a:pPr>
            <a:r>
              <a:rPr dirty="0" sz="800" spc="35">
                <a:latin typeface="Times New Roman"/>
                <a:cs typeface="Times New Roman"/>
              </a:rPr>
              <a:t>(</a:t>
            </a:r>
            <a:r>
              <a:rPr dirty="0" sz="800" spc="35" b="1">
                <a:latin typeface="Times New Roman"/>
                <a:cs typeface="Times New Roman"/>
              </a:rPr>
              <a:t>AΣ</a:t>
            </a:r>
            <a:r>
              <a:rPr dirty="0" sz="800" spc="125" b="1">
                <a:latin typeface="Times New Roman"/>
                <a:cs typeface="Times New Roman"/>
              </a:rPr>
              <a:t> </a:t>
            </a:r>
            <a:r>
              <a:rPr dirty="0" sz="800" spc="20">
                <a:latin typeface="Times New Roman"/>
                <a:cs typeface="Times New Roman"/>
              </a:rPr>
              <a:t>)</a:t>
            </a:r>
            <a:r>
              <a:rPr dirty="0" baseline="43209" sz="675" spc="30" i="1">
                <a:latin typeface="Times New Roman"/>
                <a:cs typeface="Times New Roman"/>
              </a:rPr>
              <a:t>T</a:t>
            </a:r>
            <a:endParaRPr baseline="43209" sz="675">
              <a:latin typeface="Times New Roman"/>
              <a:cs typeface="Times New Roman"/>
            </a:endParaRPr>
          </a:p>
        </p:txBody>
      </p:sp>
      <p:sp>
        <p:nvSpPr>
          <p:cNvPr id="47" name="object 47"/>
          <p:cNvSpPr txBox="1"/>
          <p:nvPr/>
        </p:nvSpPr>
        <p:spPr>
          <a:xfrm>
            <a:off x="5536697" y="6542341"/>
            <a:ext cx="86360" cy="98425"/>
          </a:xfrm>
          <a:prstGeom prst="rect">
            <a:avLst/>
          </a:prstGeom>
        </p:spPr>
        <p:txBody>
          <a:bodyPr wrap="square" lIns="0" tIns="15875" rIns="0" bIns="0" rtlCol="0" vert="horz">
            <a:spAutoFit/>
          </a:bodyPr>
          <a:lstStyle/>
          <a:p>
            <a:pPr>
              <a:lnSpc>
                <a:spcPct val="100000"/>
              </a:lnSpc>
              <a:spcBef>
                <a:spcPts val="125"/>
              </a:spcBef>
            </a:pPr>
            <a:r>
              <a:rPr dirty="0" sz="450" spc="35" i="1">
                <a:latin typeface="Times New Roman"/>
                <a:cs typeface="Times New Roman"/>
              </a:rPr>
              <a:t>u</a:t>
            </a:r>
            <a:r>
              <a:rPr dirty="0" sz="450" spc="10">
                <a:latin typeface="Times New Roman"/>
                <a:cs typeface="Times New Roman"/>
              </a:rPr>
              <a:t>|</a:t>
            </a:r>
            <a:r>
              <a:rPr dirty="0" sz="450" spc="10" i="1">
                <a:latin typeface="Times New Roman"/>
                <a:cs typeface="Times New Roman"/>
              </a:rPr>
              <a:t>v</a:t>
            </a:r>
            <a:endParaRPr sz="450">
              <a:latin typeface="Times New Roman"/>
              <a:cs typeface="Times New Roman"/>
            </a:endParaRPr>
          </a:p>
        </p:txBody>
      </p:sp>
      <p:sp>
        <p:nvSpPr>
          <p:cNvPr id="48" name="object 48"/>
          <p:cNvSpPr txBox="1"/>
          <p:nvPr/>
        </p:nvSpPr>
        <p:spPr>
          <a:xfrm>
            <a:off x="3472438" y="6171181"/>
            <a:ext cx="1927860" cy="218440"/>
          </a:xfrm>
          <a:prstGeom prst="rect">
            <a:avLst/>
          </a:prstGeom>
        </p:spPr>
        <p:txBody>
          <a:bodyPr wrap="square" lIns="0" tIns="14605" rIns="0" bIns="0" rtlCol="0" vert="horz">
            <a:spAutoFit/>
          </a:bodyPr>
          <a:lstStyle/>
          <a:p>
            <a:pPr>
              <a:lnSpc>
                <a:spcPct val="100000"/>
              </a:lnSpc>
              <a:spcBef>
                <a:spcPts val="115"/>
              </a:spcBef>
            </a:pPr>
            <a:r>
              <a:rPr dirty="0" sz="800" spc="5">
                <a:latin typeface="Times New Roman"/>
                <a:cs typeface="Times New Roman"/>
              </a:rPr>
              <a:t>IF </a:t>
            </a:r>
            <a:r>
              <a:rPr dirty="0" sz="800" spc="10" b="1">
                <a:latin typeface="Times New Roman"/>
                <a:cs typeface="Times New Roman"/>
              </a:rPr>
              <a:t>U </a:t>
            </a:r>
            <a:r>
              <a:rPr dirty="0" sz="800">
                <a:latin typeface="Times New Roman"/>
                <a:cs typeface="Times New Roman"/>
              </a:rPr>
              <a:t>| </a:t>
            </a:r>
            <a:r>
              <a:rPr dirty="0" sz="800" spc="10" b="1">
                <a:latin typeface="Times New Roman"/>
                <a:cs typeface="Times New Roman"/>
              </a:rPr>
              <a:t>V </a:t>
            </a:r>
            <a:r>
              <a:rPr dirty="0" sz="800" spc="10">
                <a:latin typeface="Times New Roman"/>
                <a:cs typeface="Times New Roman"/>
              </a:rPr>
              <a:t>~ </a:t>
            </a:r>
            <a:r>
              <a:rPr dirty="0" sz="800" spc="-20">
                <a:latin typeface="Times New Roman"/>
                <a:cs typeface="Times New Roman"/>
              </a:rPr>
              <a:t>N</a:t>
            </a:r>
            <a:r>
              <a:rPr dirty="0" sz="1250" spc="-20">
                <a:latin typeface="Symbol"/>
                <a:cs typeface="Symbol"/>
              </a:rPr>
              <a:t></a:t>
            </a:r>
            <a:r>
              <a:rPr dirty="0" sz="800" spc="-20" b="1">
                <a:latin typeface="Times New Roman"/>
                <a:cs typeface="Times New Roman"/>
              </a:rPr>
              <a:t>AV </a:t>
            </a:r>
            <a:r>
              <a:rPr dirty="0" sz="800" spc="5">
                <a:latin typeface="Times New Roman"/>
                <a:cs typeface="Times New Roman"/>
              </a:rPr>
              <a:t>, </a:t>
            </a:r>
            <a:r>
              <a:rPr dirty="0" sz="800" spc="10" b="1">
                <a:latin typeface="Times New Roman"/>
                <a:cs typeface="Times New Roman"/>
              </a:rPr>
              <a:t>Σ </a:t>
            </a:r>
            <a:r>
              <a:rPr dirty="0" sz="1250" spc="-15">
                <a:latin typeface="Symbol"/>
                <a:cs typeface="Symbol"/>
              </a:rPr>
              <a:t></a:t>
            </a:r>
            <a:r>
              <a:rPr dirty="0" sz="800" spc="-15">
                <a:latin typeface="Times New Roman"/>
                <a:cs typeface="Times New Roman"/>
              </a:rPr>
              <a:t>and </a:t>
            </a:r>
            <a:r>
              <a:rPr dirty="0" sz="800" spc="10" b="1">
                <a:latin typeface="Times New Roman"/>
                <a:cs typeface="Times New Roman"/>
              </a:rPr>
              <a:t>V </a:t>
            </a:r>
            <a:r>
              <a:rPr dirty="0" sz="800" spc="10">
                <a:latin typeface="Times New Roman"/>
                <a:cs typeface="Times New Roman"/>
              </a:rPr>
              <a:t>~ </a:t>
            </a:r>
            <a:r>
              <a:rPr dirty="0" sz="800" spc="-15">
                <a:latin typeface="Times New Roman"/>
                <a:cs typeface="Times New Roman"/>
              </a:rPr>
              <a:t>N</a:t>
            </a:r>
            <a:r>
              <a:rPr dirty="0" sz="1050" spc="-15">
                <a:latin typeface="Symbol"/>
                <a:cs typeface="Symbol"/>
              </a:rPr>
              <a:t></a:t>
            </a:r>
            <a:r>
              <a:rPr dirty="0" sz="800" spc="-15" b="1">
                <a:latin typeface="Times New Roman"/>
                <a:cs typeface="Times New Roman"/>
              </a:rPr>
              <a:t>μ </a:t>
            </a:r>
            <a:r>
              <a:rPr dirty="0" sz="800" spc="5">
                <a:latin typeface="Times New Roman"/>
                <a:cs typeface="Times New Roman"/>
              </a:rPr>
              <a:t>, </a:t>
            </a:r>
            <a:r>
              <a:rPr dirty="0" sz="800" spc="10" b="1">
                <a:latin typeface="Times New Roman"/>
                <a:cs typeface="Times New Roman"/>
              </a:rPr>
              <a:t>Σ</a:t>
            </a:r>
            <a:r>
              <a:rPr dirty="0" sz="800" spc="105" b="1">
                <a:latin typeface="Times New Roman"/>
                <a:cs typeface="Times New Roman"/>
              </a:rPr>
              <a:t> </a:t>
            </a:r>
            <a:r>
              <a:rPr dirty="0" sz="1050" spc="-70">
                <a:latin typeface="Symbol"/>
                <a:cs typeface="Symbol"/>
              </a:rPr>
              <a:t></a:t>
            </a:r>
            <a:endParaRPr sz="1050">
              <a:latin typeface="Symbol"/>
              <a:cs typeface="Symbol"/>
            </a:endParaRPr>
          </a:p>
        </p:txBody>
      </p:sp>
      <p:sp>
        <p:nvSpPr>
          <p:cNvPr id="49" name="object 49"/>
          <p:cNvSpPr txBox="1"/>
          <p:nvPr/>
        </p:nvSpPr>
        <p:spPr>
          <a:xfrm>
            <a:off x="1722116" y="6297742"/>
            <a:ext cx="3622040" cy="318770"/>
          </a:xfrm>
          <a:prstGeom prst="rect">
            <a:avLst/>
          </a:prstGeom>
        </p:spPr>
        <p:txBody>
          <a:bodyPr wrap="square" lIns="0" tIns="15875" rIns="0" bIns="0" rtlCol="0" vert="horz">
            <a:spAutoFit/>
          </a:bodyPr>
          <a:lstStyle/>
          <a:p>
            <a:pPr algn="r" marR="5080">
              <a:lnSpc>
                <a:spcPct val="100000"/>
              </a:lnSpc>
              <a:spcBef>
                <a:spcPts val="125"/>
              </a:spcBef>
              <a:tabLst>
                <a:tab pos="721360" algn="l"/>
                <a:tab pos="880744" algn="l"/>
              </a:tabLst>
            </a:pPr>
            <a:r>
              <a:rPr dirty="0" sz="450" spc="40" i="1">
                <a:latin typeface="Times New Roman"/>
                <a:cs typeface="Times New Roman"/>
              </a:rPr>
              <a:t>u</a:t>
            </a:r>
            <a:r>
              <a:rPr dirty="0" sz="450" spc="5">
                <a:latin typeface="Times New Roman"/>
                <a:cs typeface="Times New Roman"/>
              </a:rPr>
              <a:t>|</a:t>
            </a:r>
            <a:r>
              <a:rPr dirty="0" sz="450" spc="10" i="1">
                <a:latin typeface="Times New Roman"/>
                <a:cs typeface="Times New Roman"/>
              </a:rPr>
              <a:t>v</a:t>
            </a:r>
            <a:r>
              <a:rPr dirty="0" sz="450" i="1">
                <a:latin typeface="Times New Roman"/>
                <a:cs typeface="Times New Roman"/>
              </a:rPr>
              <a:t>	</a:t>
            </a:r>
            <a:r>
              <a:rPr dirty="0" sz="450" spc="10" i="1">
                <a:latin typeface="Times New Roman"/>
                <a:cs typeface="Times New Roman"/>
              </a:rPr>
              <a:t>v</a:t>
            </a:r>
            <a:r>
              <a:rPr dirty="0" sz="450" i="1">
                <a:latin typeface="Times New Roman"/>
                <a:cs typeface="Times New Roman"/>
              </a:rPr>
              <a:t>	</a:t>
            </a:r>
            <a:r>
              <a:rPr dirty="0" sz="450" spc="10" i="1">
                <a:latin typeface="Times New Roman"/>
                <a:cs typeface="Times New Roman"/>
              </a:rPr>
              <a:t>vv</a:t>
            </a:r>
            <a:endParaRPr sz="450">
              <a:latin typeface="Times New Roman"/>
              <a:cs typeface="Times New Roman"/>
            </a:endParaRPr>
          </a:p>
          <a:p>
            <a:pPr>
              <a:lnSpc>
                <a:spcPct val="100000"/>
              </a:lnSpc>
              <a:spcBef>
                <a:spcPts val="30"/>
              </a:spcBef>
            </a:pPr>
            <a:endParaRPr sz="550">
              <a:latin typeface="Times New Roman"/>
              <a:cs typeface="Times New Roman"/>
            </a:endParaRPr>
          </a:p>
          <a:p>
            <a:pPr>
              <a:lnSpc>
                <a:spcPct val="100000"/>
              </a:lnSpc>
            </a:pPr>
            <a:r>
              <a:rPr dirty="0" sz="900" spc="-5">
                <a:latin typeface="Tahoma"/>
                <a:cs typeface="Tahoma"/>
              </a:rPr>
              <a:t>Question: What is IQ |</a:t>
            </a:r>
            <a:r>
              <a:rPr dirty="0" sz="900" spc="10">
                <a:latin typeface="Tahoma"/>
                <a:cs typeface="Tahoma"/>
              </a:rPr>
              <a:t> </a:t>
            </a:r>
            <a:r>
              <a:rPr dirty="0" sz="900" spc="-5">
                <a:latin typeface="Tahoma"/>
                <a:cs typeface="Tahoma"/>
              </a:rPr>
              <a:t>(S=130)?</a:t>
            </a:r>
            <a:endParaRPr sz="900">
              <a:latin typeface="Tahoma"/>
              <a:cs typeface="Tahoma"/>
            </a:endParaRPr>
          </a:p>
        </p:txBody>
      </p:sp>
      <p:sp>
        <p:nvSpPr>
          <p:cNvPr id="50" name="object 50"/>
          <p:cNvSpPr txBox="1"/>
          <p:nvPr/>
        </p:nvSpPr>
        <p:spPr>
          <a:xfrm>
            <a:off x="3445511" y="6510445"/>
            <a:ext cx="1579245" cy="190500"/>
          </a:xfrm>
          <a:prstGeom prst="rect">
            <a:avLst/>
          </a:prstGeom>
        </p:spPr>
        <p:txBody>
          <a:bodyPr wrap="square" lIns="0" tIns="16510" rIns="0" bIns="0" rtlCol="0" vert="horz">
            <a:spAutoFit/>
          </a:bodyPr>
          <a:lstStyle/>
          <a:p>
            <a:pPr marL="25400">
              <a:lnSpc>
                <a:spcPct val="100000"/>
              </a:lnSpc>
              <a:spcBef>
                <a:spcPts val="130"/>
              </a:spcBef>
            </a:pPr>
            <a:r>
              <a:rPr dirty="0" baseline="3472" sz="1200" spc="15">
                <a:latin typeface="Times New Roman"/>
                <a:cs typeface="Times New Roman"/>
              </a:rPr>
              <a:t>THEN </a:t>
            </a:r>
            <a:r>
              <a:rPr dirty="0" baseline="6944" sz="1200" spc="-419">
                <a:latin typeface="Symbol"/>
                <a:cs typeface="Symbol"/>
              </a:rPr>
              <a:t>⎜</a:t>
            </a:r>
            <a:r>
              <a:rPr dirty="0" baseline="6944" sz="1200" spc="914">
                <a:latin typeface="Times New Roman"/>
                <a:cs typeface="Times New Roman"/>
              </a:rPr>
              <a:t> </a:t>
            </a:r>
            <a:r>
              <a:rPr dirty="0" baseline="6944" sz="1200" spc="-419">
                <a:latin typeface="Symbol"/>
                <a:cs typeface="Symbol"/>
              </a:rPr>
              <a:t>⎟</a:t>
            </a:r>
            <a:r>
              <a:rPr dirty="0" baseline="6944" sz="1200" spc="-30">
                <a:latin typeface="Times New Roman"/>
                <a:cs typeface="Times New Roman"/>
              </a:rPr>
              <a:t> </a:t>
            </a:r>
            <a:r>
              <a:rPr dirty="0" baseline="3472" sz="1200" spc="15">
                <a:latin typeface="Times New Roman"/>
                <a:cs typeface="Times New Roman"/>
              </a:rPr>
              <a:t>~ </a:t>
            </a:r>
            <a:r>
              <a:rPr dirty="0" baseline="3472" sz="1200">
                <a:latin typeface="Times New Roman"/>
                <a:cs typeface="Times New Roman"/>
              </a:rPr>
              <a:t>N</a:t>
            </a:r>
            <a:r>
              <a:rPr dirty="0" baseline="5291" sz="1575">
                <a:latin typeface="Symbol"/>
                <a:cs typeface="Symbol"/>
              </a:rPr>
              <a:t></a:t>
            </a:r>
            <a:r>
              <a:rPr dirty="0" baseline="3472" sz="1200" b="1">
                <a:latin typeface="Times New Roman"/>
                <a:cs typeface="Times New Roman"/>
              </a:rPr>
              <a:t>μ</a:t>
            </a:r>
            <a:r>
              <a:rPr dirty="0" baseline="3472" sz="1200">
                <a:latin typeface="Times New Roman"/>
                <a:cs typeface="Times New Roman"/>
              </a:rPr>
              <a:t>, </a:t>
            </a:r>
            <a:r>
              <a:rPr dirty="0" baseline="3472" sz="1200" spc="-30" b="1">
                <a:latin typeface="Times New Roman"/>
                <a:cs typeface="Times New Roman"/>
              </a:rPr>
              <a:t>Σ</a:t>
            </a:r>
            <a:r>
              <a:rPr dirty="0" baseline="5291" sz="1575" spc="-30">
                <a:latin typeface="Symbol"/>
                <a:cs typeface="Symbol"/>
              </a:rPr>
              <a:t></a:t>
            </a:r>
            <a:r>
              <a:rPr dirty="0" baseline="3472" sz="1200" spc="-30">
                <a:latin typeface="Times New Roman"/>
                <a:cs typeface="Times New Roman"/>
              </a:rPr>
              <a:t>, </a:t>
            </a:r>
            <a:r>
              <a:rPr dirty="0" baseline="3472" sz="1200" spc="7">
                <a:latin typeface="Times New Roman"/>
                <a:cs typeface="Times New Roman"/>
              </a:rPr>
              <a:t>with </a:t>
            </a:r>
            <a:r>
              <a:rPr dirty="0" sz="800" spc="10" b="1">
                <a:latin typeface="Times New Roman"/>
                <a:cs typeface="Times New Roman"/>
              </a:rPr>
              <a:t>Σ </a:t>
            </a:r>
            <a:r>
              <a:rPr dirty="0" sz="800" spc="10">
                <a:latin typeface="Symbol"/>
                <a:cs typeface="Symbol"/>
              </a:rPr>
              <a:t></a:t>
            </a:r>
            <a:r>
              <a:rPr dirty="0" sz="800" spc="-10">
                <a:latin typeface="Times New Roman"/>
                <a:cs typeface="Times New Roman"/>
              </a:rPr>
              <a:t> </a:t>
            </a:r>
            <a:r>
              <a:rPr dirty="0" baseline="6944" sz="1200" spc="-937">
                <a:latin typeface="Symbol"/>
                <a:cs typeface="Symbol"/>
              </a:rPr>
              <a:t>⎜</a:t>
            </a:r>
            <a:endParaRPr baseline="6944" sz="1200">
              <a:latin typeface="Symbol"/>
              <a:cs typeface="Symbol"/>
            </a:endParaRPr>
          </a:p>
        </p:txBody>
      </p:sp>
      <p:sp>
        <p:nvSpPr>
          <p:cNvPr id="51" name="object 51"/>
          <p:cNvSpPr txBox="1"/>
          <p:nvPr/>
        </p:nvSpPr>
        <p:spPr>
          <a:xfrm>
            <a:off x="3840983" y="6639817"/>
            <a:ext cx="248285" cy="150495"/>
          </a:xfrm>
          <a:prstGeom prst="rect">
            <a:avLst/>
          </a:prstGeom>
        </p:spPr>
        <p:txBody>
          <a:bodyPr wrap="square" lIns="0" tIns="15240" rIns="0" bIns="0" rtlCol="0" vert="horz">
            <a:spAutoFit/>
          </a:bodyPr>
          <a:lstStyle/>
          <a:p>
            <a:pPr marL="25400">
              <a:lnSpc>
                <a:spcPct val="100000"/>
              </a:lnSpc>
              <a:spcBef>
                <a:spcPts val="120"/>
              </a:spcBef>
            </a:pPr>
            <a:r>
              <a:rPr dirty="0" sz="800" spc="-280">
                <a:latin typeface="Symbol"/>
                <a:cs typeface="Symbol"/>
              </a:rPr>
              <a:t>⎝</a:t>
            </a:r>
            <a:r>
              <a:rPr dirty="0" sz="800" spc="-125">
                <a:latin typeface="Times New Roman"/>
                <a:cs typeface="Times New Roman"/>
              </a:rPr>
              <a:t> </a:t>
            </a:r>
            <a:r>
              <a:rPr dirty="0" baseline="13888" sz="1200" spc="15" b="1">
                <a:latin typeface="Times New Roman"/>
                <a:cs typeface="Times New Roman"/>
              </a:rPr>
              <a:t>V</a:t>
            </a:r>
            <a:r>
              <a:rPr dirty="0" baseline="13888" sz="1200" spc="-172" b="1">
                <a:latin typeface="Times New Roman"/>
                <a:cs typeface="Times New Roman"/>
              </a:rPr>
              <a:t> </a:t>
            </a:r>
            <a:r>
              <a:rPr dirty="0" sz="800" spc="-450">
                <a:latin typeface="Symbol"/>
                <a:cs typeface="Symbol"/>
              </a:rPr>
              <a:t>⎠</a:t>
            </a:r>
            <a:endParaRPr sz="800">
              <a:latin typeface="Symbol"/>
              <a:cs typeface="Symbol"/>
            </a:endParaRPr>
          </a:p>
        </p:txBody>
      </p:sp>
      <p:sp>
        <p:nvSpPr>
          <p:cNvPr id="52" name="object 52"/>
          <p:cNvSpPr txBox="1"/>
          <p:nvPr/>
        </p:nvSpPr>
        <p:spPr>
          <a:xfrm>
            <a:off x="3866383" y="6466084"/>
            <a:ext cx="197485" cy="150495"/>
          </a:xfrm>
          <a:prstGeom prst="rect">
            <a:avLst/>
          </a:prstGeom>
        </p:spPr>
        <p:txBody>
          <a:bodyPr wrap="square" lIns="0" tIns="15240" rIns="0" bIns="0" rtlCol="0" vert="horz">
            <a:spAutoFit/>
          </a:bodyPr>
          <a:lstStyle/>
          <a:p>
            <a:pPr>
              <a:lnSpc>
                <a:spcPct val="100000"/>
              </a:lnSpc>
              <a:spcBef>
                <a:spcPts val="120"/>
              </a:spcBef>
            </a:pPr>
            <a:r>
              <a:rPr dirty="0" sz="800" spc="-280">
                <a:latin typeface="Symbol"/>
                <a:cs typeface="Symbol"/>
              </a:rPr>
              <a:t>⎛</a:t>
            </a:r>
            <a:r>
              <a:rPr dirty="0" sz="800" spc="-120">
                <a:latin typeface="Times New Roman"/>
                <a:cs typeface="Times New Roman"/>
              </a:rPr>
              <a:t> </a:t>
            </a:r>
            <a:r>
              <a:rPr dirty="0" baseline="3472" sz="1200" spc="15" b="1">
                <a:latin typeface="Times New Roman"/>
                <a:cs typeface="Times New Roman"/>
              </a:rPr>
              <a:t>U</a:t>
            </a:r>
            <a:r>
              <a:rPr dirty="0" baseline="3472" sz="1200" spc="-187" b="1">
                <a:latin typeface="Times New Roman"/>
                <a:cs typeface="Times New Roman"/>
              </a:rPr>
              <a:t> </a:t>
            </a:r>
            <a:r>
              <a:rPr dirty="0" sz="800" spc="-645">
                <a:latin typeface="Symbol"/>
                <a:cs typeface="Symbol"/>
              </a:rPr>
              <a:t>⎞</a:t>
            </a:r>
            <a:endParaRPr sz="800">
              <a:latin typeface="Symbol"/>
              <a:cs typeface="Symbol"/>
            </a:endParaRPr>
          </a:p>
        </p:txBody>
      </p:sp>
      <p:sp>
        <p:nvSpPr>
          <p:cNvPr id="53" name="object 53"/>
          <p:cNvSpPr/>
          <p:nvPr/>
        </p:nvSpPr>
        <p:spPr>
          <a:xfrm>
            <a:off x="3429000" y="6240779"/>
            <a:ext cx="2628900" cy="571500"/>
          </a:xfrm>
          <a:custGeom>
            <a:avLst/>
            <a:gdLst/>
            <a:ahLst/>
            <a:cxnLst/>
            <a:rect l="l" t="t" r="r" b="b"/>
            <a:pathLst>
              <a:path w="2628900" h="571500">
                <a:moveTo>
                  <a:pt x="2628900" y="0"/>
                </a:moveTo>
                <a:lnTo>
                  <a:pt x="0" y="0"/>
                </a:lnTo>
                <a:lnTo>
                  <a:pt x="0" y="571500"/>
                </a:lnTo>
                <a:lnTo>
                  <a:pt x="2628900" y="571500"/>
                </a:lnTo>
                <a:lnTo>
                  <a:pt x="2628900" y="0"/>
                </a:lnTo>
                <a:close/>
              </a:path>
            </a:pathLst>
          </a:custGeom>
          <a:ln w="19050">
            <a:solidFill>
              <a:srgbClr val="F6F890"/>
            </a:solidFill>
          </a:ln>
        </p:spPr>
        <p:txBody>
          <a:bodyPr wrap="square" lIns="0" tIns="0" rIns="0" bIns="0" rtlCol="0"/>
          <a:lstStyle/>
          <a:p/>
        </p:txBody>
      </p:sp>
      <p:sp>
        <p:nvSpPr>
          <p:cNvPr id="54" name="object 54"/>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55" name="object 55"/>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10</a:t>
            </a:fld>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22297" y="4549394"/>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3" name="object 3"/>
          <p:cNvSpPr txBox="1"/>
          <p:nvPr/>
        </p:nvSpPr>
        <p:spPr>
          <a:xfrm>
            <a:off x="5926835" y="4549394"/>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61</a:t>
            </a:r>
            <a:endParaRPr sz="450">
              <a:latin typeface="Tahoma"/>
              <a:cs typeface="Tahoma"/>
            </a:endParaRPr>
          </a:p>
        </p:txBody>
      </p:sp>
      <p:sp>
        <p:nvSpPr>
          <p:cNvPr id="4" name="object 4"/>
          <p:cNvSpPr txBox="1">
            <a:spLocks noGrp="1"/>
          </p:cNvSpPr>
          <p:nvPr>
            <p:ph type="title"/>
          </p:nvPr>
        </p:nvSpPr>
        <p:spPr>
          <a:xfrm>
            <a:off x="1821433" y="1500630"/>
            <a:ext cx="4052570" cy="361315"/>
          </a:xfrm>
          <a:prstGeom prst="rect"/>
        </p:spPr>
        <p:txBody>
          <a:bodyPr wrap="square" lIns="0" tIns="12700" rIns="0" bIns="0" rtlCol="0" vert="horz">
            <a:spAutoFit/>
          </a:bodyPr>
          <a:lstStyle/>
          <a:p>
            <a:pPr marL="12700">
              <a:lnSpc>
                <a:spcPct val="100000"/>
              </a:lnSpc>
              <a:spcBef>
                <a:spcPts val="100"/>
              </a:spcBef>
            </a:pPr>
            <a:r>
              <a:rPr dirty="0" spc="-5"/>
              <a:t>Your pride and joy’s posterior</a:t>
            </a:r>
            <a:r>
              <a:rPr dirty="0" spc="-35"/>
              <a:t> </a:t>
            </a:r>
            <a:r>
              <a:rPr dirty="0" spc="-5"/>
              <a:t>IQ</a:t>
            </a:r>
          </a:p>
        </p:txBody>
      </p:sp>
      <p:sp>
        <p:nvSpPr>
          <p:cNvPr id="5" name="object 5"/>
          <p:cNvSpPr txBox="1"/>
          <p:nvPr/>
        </p:nvSpPr>
        <p:spPr>
          <a:xfrm>
            <a:off x="1734820" y="1919731"/>
            <a:ext cx="4116704" cy="1925955"/>
          </a:xfrm>
          <a:prstGeom prst="rect">
            <a:avLst/>
          </a:prstGeom>
        </p:spPr>
        <p:txBody>
          <a:bodyPr wrap="square" lIns="0" tIns="12700" rIns="0" bIns="0" rtlCol="0" vert="horz">
            <a:spAutoFit/>
          </a:bodyPr>
          <a:lstStyle/>
          <a:p>
            <a:pPr marL="196850" marR="537845" indent="-171450">
              <a:lnSpc>
                <a:spcPct val="100000"/>
              </a:lnSpc>
              <a:spcBef>
                <a:spcPts val="100"/>
              </a:spcBef>
              <a:buChar char="•"/>
              <a:tabLst>
                <a:tab pos="197485" algn="l"/>
              </a:tabLst>
            </a:pPr>
            <a:r>
              <a:rPr dirty="0" sz="1600">
                <a:latin typeface="Tahoma"/>
                <a:cs typeface="Tahoma"/>
              </a:rPr>
              <a:t>If you did the working, you now</a:t>
            </a:r>
            <a:r>
              <a:rPr dirty="0" sz="1600" spc="-65">
                <a:latin typeface="Tahoma"/>
                <a:cs typeface="Tahoma"/>
              </a:rPr>
              <a:t> </a:t>
            </a:r>
            <a:r>
              <a:rPr dirty="0" sz="1600">
                <a:latin typeface="Tahoma"/>
                <a:cs typeface="Tahoma"/>
              </a:rPr>
              <a:t>have  p(IQ|S=130)</a:t>
            </a:r>
            <a:endParaRPr sz="1600">
              <a:latin typeface="Tahoma"/>
              <a:cs typeface="Tahoma"/>
            </a:endParaRPr>
          </a:p>
          <a:p>
            <a:pPr marL="196850" marR="17780" indent="-171450">
              <a:lnSpc>
                <a:spcPct val="100000"/>
              </a:lnSpc>
              <a:spcBef>
                <a:spcPts val="380"/>
              </a:spcBef>
              <a:buChar char="•"/>
              <a:tabLst>
                <a:tab pos="197485" algn="l"/>
              </a:tabLst>
            </a:pPr>
            <a:r>
              <a:rPr dirty="0" sz="1600">
                <a:latin typeface="Tahoma"/>
                <a:cs typeface="Tahoma"/>
              </a:rPr>
              <a:t>If you have to give the most likely IQ</a:t>
            </a:r>
            <a:r>
              <a:rPr dirty="0" sz="1600" spc="-75">
                <a:latin typeface="Tahoma"/>
                <a:cs typeface="Tahoma"/>
              </a:rPr>
              <a:t> </a:t>
            </a:r>
            <a:r>
              <a:rPr dirty="0" sz="1600">
                <a:latin typeface="Tahoma"/>
                <a:cs typeface="Tahoma"/>
              </a:rPr>
              <a:t>given  the score you should</a:t>
            </a:r>
            <a:r>
              <a:rPr dirty="0" sz="1600" spc="-35">
                <a:latin typeface="Tahoma"/>
                <a:cs typeface="Tahoma"/>
              </a:rPr>
              <a:t> </a:t>
            </a:r>
            <a:r>
              <a:rPr dirty="0" sz="1600">
                <a:latin typeface="Tahoma"/>
                <a:cs typeface="Tahoma"/>
              </a:rPr>
              <a:t>give</a:t>
            </a:r>
            <a:endParaRPr sz="1600">
              <a:latin typeface="Tahoma"/>
              <a:cs typeface="Tahoma"/>
            </a:endParaRPr>
          </a:p>
          <a:p>
            <a:pPr marL="797560">
              <a:lnSpc>
                <a:spcPct val="100000"/>
              </a:lnSpc>
              <a:spcBef>
                <a:spcPts val="1190"/>
              </a:spcBef>
            </a:pPr>
            <a:r>
              <a:rPr dirty="0" sz="1200" spc="10" i="1">
                <a:latin typeface="Times New Roman"/>
                <a:cs typeface="Times New Roman"/>
              </a:rPr>
              <a:t>IQ </a:t>
            </a:r>
            <a:r>
              <a:rPr dirty="0" baseline="43650" sz="1050" i="1">
                <a:latin typeface="Times New Roman"/>
                <a:cs typeface="Times New Roman"/>
              </a:rPr>
              <a:t>map </a:t>
            </a:r>
            <a:r>
              <a:rPr dirty="0" sz="1200" spc="10">
                <a:latin typeface="Symbol"/>
                <a:cs typeface="Symbol"/>
              </a:rPr>
              <a:t></a:t>
            </a:r>
            <a:r>
              <a:rPr dirty="0" sz="1200" spc="10">
                <a:latin typeface="Times New Roman"/>
                <a:cs typeface="Times New Roman"/>
              </a:rPr>
              <a:t> </a:t>
            </a:r>
            <a:r>
              <a:rPr dirty="0" sz="1200" spc="5">
                <a:latin typeface="Times New Roman"/>
                <a:cs typeface="Times New Roman"/>
              </a:rPr>
              <a:t>arg </a:t>
            </a:r>
            <a:r>
              <a:rPr dirty="0" sz="1200" spc="10">
                <a:latin typeface="Times New Roman"/>
                <a:cs typeface="Times New Roman"/>
              </a:rPr>
              <a:t>max </a:t>
            </a:r>
            <a:r>
              <a:rPr dirty="0" sz="1200" spc="25" i="1">
                <a:latin typeface="Times New Roman"/>
                <a:cs typeface="Times New Roman"/>
              </a:rPr>
              <a:t>p</a:t>
            </a:r>
            <a:r>
              <a:rPr dirty="0" sz="1200" spc="25">
                <a:latin typeface="Times New Roman"/>
                <a:cs typeface="Times New Roman"/>
              </a:rPr>
              <a:t>(</a:t>
            </a:r>
            <a:r>
              <a:rPr dirty="0" sz="1200" spc="25" i="1">
                <a:latin typeface="Times New Roman"/>
                <a:cs typeface="Times New Roman"/>
              </a:rPr>
              <a:t>iq </a:t>
            </a:r>
            <a:r>
              <a:rPr dirty="0" sz="1200">
                <a:latin typeface="Times New Roman"/>
                <a:cs typeface="Times New Roman"/>
              </a:rPr>
              <a:t>| </a:t>
            </a:r>
            <a:r>
              <a:rPr dirty="0" sz="1200" spc="5" i="1">
                <a:latin typeface="Times New Roman"/>
                <a:cs typeface="Times New Roman"/>
              </a:rPr>
              <a:t>s </a:t>
            </a:r>
            <a:r>
              <a:rPr dirty="0" sz="1200" spc="10">
                <a:latin typeface="Symbol"/>
                <a:cs typeface="Symbol"/>
              </a:rPr>
              <a:t></a:t>
            </a:r>
            <a:r>
              <a:rPr dirty="0" sz="1200" spc="-85">
                <a:latin typeface="Times New Roman"/>
                <a:cs typeface="Times New Roman"/>
              </a:rPr>
              <a:t> </a:t>
            </a:r>
            <a:r>
              <a:rPr dirty="0" sz="1200" spc="25">
                <a:latin typeface="Times New Roman"/>
                <a:cs typeface="Times New Roman"/>
              </a:rPr>
              <a:t>130)</a:t>
            </a:r>
            <a:endParaRPr sz="1200">
              <a:latin typeface="Times New Roman"/>
              <a:cs typeface="Times New Roman"/>
            </a:endParaRPr>
          </a:p>
          <a:p>
            <a:pPr algn="ctr" marR="955675">
              <a:lnSpc>
                <a:spcPct val="100000"/>
              </a:lnSpc>
              <a:spcBef>
                <a:spcPts val="40"/>
              </a:spcBef>
            </a:pPr>
            <a:r>
              <a:rPr dirty="0" sz="700" i="1">
                <a:latin typeface="Times New Roman"/>
                <a:cs typeface="Times New Roman"/>
              </a:rPr>
              <a:t>iq</a:t>
            </a:r>
            <a:endParaRPr sz="700">
              <a:latin typeface="Times New Roman"/>
              <a:cs typeface="Times New Roman"/>
            </a:endParaRPr>
          </a:p>
          <a:p>
            <a:pPr>
              <a:lnSpc>
                <a:spcPct val="100000"/>
              </a:lnSpc>
            </a:pPr>
            <a:endParaRPr sz="800">
              <a:latin typeface="Times New Roman"/>
              <a:cs typeface="Times New Roman"/>
            </a:endParaRPr>
          </a:p>
          <a:p>
            <a:pPr marL="196850" indent="-172085">
              <a:lnSpc>
                <a:spcPct val="100000"/>
              </a:lnSpc>
              <a:spcBef>
                <a:spcPts val="550"/>
              </a:spcBef>
              <a:buChar char="•"/>
              <a:tabLst>
                <a:tab pos="197485" algn="l"/>
              </a:tabLst>
            </a:pPr>
            <a:r>
              <a:rPr dirty="0" sz="1600" spc="-5">
                <a:latin typeface="Tahoma"/>
                <a:cs typeface="Tahoma"/>
              </a:rPr>
              <a:t>where </a:t>
            </a:r>
            <a:r>
              <a:rPr dirty="0" sz="1600">
                <a:latin typeface="Tahoma"/>
                <a:cs typeface="Tahoma"/>
              </a:rPr>
              <a:t>MAP </a:t>
            </a:r>
            <a:r>
              <a:rPr dirty="0" sz="1600" spc="-5">
                <a:latin typeface="Tahoma"/>
                <a:cs typeface="Tahoma"/>
              </a:rPr>
              <a:t>means “Maximum</a:t>
            </a:r>
            <a:r>
              <a:rPr dirty="0" sz="1600" spc="-45">
                <a:latin typeface="Tahoma"/>
                <a:cs typeface="Tahoma"/>
              </a:rPr>
              <a:t> </a:t>
            </a:r>
            <a:r>
              <a:rPr dirty="0" sz="1600" spc="-5">
                <a:latin typeface="Tahoma"/>
                <a:cs typeface="Tahoma"/>
              </a:rPr>
              <a:t>A-posteriori”</a:t>
            </a:r>
            <a:endParaRPr sz="1600">
              <a:latin typeface="Tahoma"/>
              <a:cs typeface="Tahoma"/>
            </a:endParaRPr>
          </a:p>
        </p:txBody>
      </p:sp>
      <p:sp>
        <p:nvSpPr>
          <p:cNvPr id="6" name="object 6"/>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7" name="object 7"/>
          <p:cNvSpPr txBox="1"/>
          <p:nvPr/>
        </p:nvSpPr>
        <p:spPr>
          <a:xfrm>
            <a:off x="1622297" y="8726678"/>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8" name="object 8"/>
          <p:cNvSpPr txBox="1"/>
          <p:nvPr/>
        </p:nvSpPr>
        <p:spPr>
          <a:xfrm>
            <a:off x="5926835" y="8726678"/>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62</a:t>
            </a:r>
            <a:endParaRPr sz="450">
              <a:latin typeface="Tahoma"/>
              <a:cs typeface="Tahoma"/>
            </a:endParaRPr>
          </a:p>
        </p:txBody>
      </p:sp>
      <p:sp>
        <p:nvSpPr>
          <p:cNvPr id="9" name="object 9"/>
          <p:cNvSpPr txBox="1"/>
          <p:nvPr/>
        </p:nvSpPr>
        <p:spPr>
          <a:xfrm>
            <a:off x="1760220" y="5563123"/>
            <a:ext cx="4083685" cy="2703195"/>
          </a:xfrm>
          <a:prstGeom prst="rect">
            <a:avLst/>
          </a:prstGeom>
        </p:spPr>
        <p:txBody>
          <a:bodyPr wrap="square" lIns="0" tIns="127635" rIns="0" bIns="0" rtlCol="0" vert="horz">
            <a:spAutoFit/>
          </a:bodyPr>
          <a:lstStyle/>
          <a:p>
            <a:pPr algn="ctr" marL="92075">
              <a:lnSpc>
                <a:spcPct val="100000"/>
              </a:lnSpc>
              <a:spcBef>
                <a:spcPts val="1005"/>
              </a:spcBef>
            </a:pPr>
            <a:r>
              <a:rPr dirty="0" sz="2200" spc="-5">
                <a:solidFill>
                  <a:srgbClr val="006500"/>
                </a:solidFill>
                <a:latin typeface="Tahoma"/>
                <a:cs typeface="Tahoma"/>
              </a:rPr>
              <a:t>What you should</a:t>
            </a:r>
            <a:r>
              <a:rPr dirty="0" sz="2200" spc="-30">
                <a:solidFill>
                  <a:srgbClr val="006500"/>
                </a:solidFill>
                <a:latin typeface="Tahoma"/>
                <a:cs typeface="Tahoma"/>
              </a:rPr>
              <a:t> </a:t>
            </a:r>
            <a:r>
              <a:rPr dirty="0" sz="2200" spc="-5">
                <a:solidFill>
                  <a:srgbClr val="006500"/>
                </a:solidFill>
                <a:latin typeface="Tahoma"/>
                <a:cs typeface="Tahoma"/>
              </a:rPr>
              <a:t>know</a:t>
            </a:r>
            <a:endParaRPr sz="2200">
              <a:latin typeface="Tahoma"/>
              <a:cs typeface="Tahoma"/>
            </a:endParaRPr>
          </a:p>
          <a:p>
            <a:pPr marL="171450" indent="-172085">
              <a:lnSpc>
                <a:spcPct val="100000"/>
              </a:lnSpc>
              <a:spcBef>
                <a:spcPts val="660"/>
              </a:spcBef>
              <a:buChar char="•"/>
              <a:tabLst>
                <a:tab pos="172085" algn="l"/>
              </a:tabLst>
            </a:pPr>
            <a:r>
              <a:rPr dirty="0" sz="1600">
                <a:latin typeface="Tahoma"/>
                <a:cs typeface="Tahoma"/>
              </a:rPr>
              <a:t>The Gaussian PDF formula off by</a:t>
            </a:r>
            <a:r>
              <a:rPr dirty="0" sz="1600" spc="-40">
                <a:latin typeface="Tahoma"/>
                <a:cs typeface="Tahoma"/>
              </a:rPr>
              <a:t> </a:t>
            </a:r>
            <a:r>
              <a:rPr dirty="0" sz="1600">
                <a:latin typeface="Tahoma"/>
                <a:cs typeface="Tahoma"/>
              </a:rPr>
              <a:t>heart</a:t>
            </a:r>
            <a:endParaRPr sz="1600">
              <a:latin typeface="Tahoma"/>
              <a:cs typeface="Tahoma"/>
            </a:endParaRPr>
          </a:p>
          <a:p>
            <a:pPr marL="171450" marR="5080" indent="-171450">
              <a:lnSpc>
                <a:spcPct val="100000"/>
              </a:lnSpc>
              <a:spcBef>
                <a:spcPts val="375"/>
              </a:spcBef>
              <a:buChar char="•"/>
              <a:tabLst>
                <a:tab pos="172085" algn="l"/>
              </a:tabLst>
            </a:pPr>
            <a:r>
              <a:rPr dirty="0" sz="1600">
                <a:latin typeface="Tahoma"/>
                <a:cs typeface="Tahoma"/>
              </a:rPr>
              <a:t>Understand the workings of the formula</a:t>
            </a:r>
            <a:r>
              <a:rPr dirty="0" sz="1600" spc="-80">
                <a:latin typeface="Tahoma"/>
                <a:cs typeface="Tahoma"/>
              </a:rPr>
              <a:t> </a:t>
            </a:r>
            <a:r>
              <a:rPr dirty="0" sz="1600">
                <a:latin typeface="Tahoma"/>
                <a:cs typeface="Tahoma"/>
              </a:rPr>
              <a:t>for  a</a:t>
            </a:r>
            <a:r>
              <a:rPr dirty="0" sz="1600" spc="-10">
                <a:latin typeface="Tahoma"/>
                <a:cs typeface="Tahoma"/>
              </a:rPr>
              <a:t> </a:t>
            </a:r>
            <a:r>
              <a:rPr dirty="0" sz="1600" spc="-5">
                <a:latin typeface="Tahoma"/>
                <a:cs typeface="Tahoma"/>
              </a:rPr>
              <a:t>Gaussian</a:t>
            </a:r>
            <a:endParaRPr sz="1600">
              <a:latin typeface="Tahoma"/>
              <a:cs typeface="Tahoma"/>
            </a:endParaRPr>
          </a:p>
          <a:p>
            <a:pPr marL="171450" marR="213995" indent="-171450">
              <a:lnSpc>
                <a:spcPct val="100000"/>
              </a:lnSpc>
              <a:spcBef>
                <a:spcPts val="380"/>
              </a:spcBef>
              <a:buChar char="•"/>
              <a:tabLst>
                <a:tab pos="172085" algn="l"/>
              </a:tabLst>
            </a:pPr>
            <a:r>
              <a:rPr dirty="0" sz="1600" spc="-5">
                <a:latin typeface="Tahoma"/>
                <a:cs typeface="Tahoma"/>
              </a:rPr>
              <a:t>Be </a:t>
            </a:r>
            <a:r>
              <a:rPr dirty="0" sz="1600">
                <a:latin typeface="Tahoma"/>
                <a:cs typeface="Tahoma"/>
              </a:rPr>
              <a:t>able to understand the Gaussian</a:t>
            </a:r>
            <a:r>
              <a:rPr dirty="0" sz="1600" spc="-100">
                <a:latin typeface="Tahoma"/>
                <a:cs typeface="Tahoma"/>
              </a:rPr>
              <a:t> </a:t>
            </a:r>
            <a:r>
              <a:rPr dirty="0" sz="1600">
                <a:latin typeface="Tahoma"/>
                <a:cs typeface="Tahoma"/>
              </a:rPr>
              <a:t>tools  described so</a:t>
            </a:r>
            <a:r>
              <a:rPr dirty="0" sz="1600" spc="-15">
                <a:latin typeface="Tahoma"/>
                <a:cs typeface="Tahoma"/>
              </a:rPr>
              <a:t> </a:t>
            </a:r>
            <a:r>
              <a:rPr dirty="0" sz="1600">
                <a:latin typeface="Tahoma"/>
                <a:cs typeface="Tahoma"/>
              </a:rPr>
              <a:t>far</a:t>
            </a:r>
            <a:endParaRPr sz="1600">
              <a:latin typeface="Tahoma"/>
              <a:cs typeface="Tahoma"/>
            </a:endParaRPr>
          </a:p>
          <a:p>
            <a:pPr marL="171450" marR="82550" indent="-171450">
              <a:lnSpc>
                <a:spcPct val="100000"/>
              </a:lnSpc>
              <a:spcBef>
                <a:spcPts val="385"/>
              </a:spcBef>
              <a:buChar char="•"/>
              <a:tabLst>
                <a:tab pos="172085" algn="l"/>
              </a:tabLst>
            </a:pPr>
            <a:r>
              <a:rPr dirty="0" sz="1600" spc="-5">
                <a:latin typeface="Tahoma"/>
                <a:cs typeface="Tahoma"/>
              </a:rPr>
              <a:t>Have </a:t>
            </a:r>
            <a:r>
              <a:rPr dirty="0" sz="1600">
                <a:latin typeface="Tahoma"/>
                <a:cs typeface="Tahoma"/>
              </a:rPr>
              <a:t>a rough idea of how you could</a:t>
            </a:r>
            <a:r>
              <a:rPr dirty="0" sz="1600" spc="-85">
                <a:latin typeface="Tahoma"/>
                <a:cs typeface="Tahoma"/>
              </a:rPr>
              <a:t> </a:t>
            </a:r>
            <a:r>
              <a:rPr dirty="0" sz="1600">
                <a:latin typeface="Tahoma"/>
                <a:cs typeface="Tahoma"/>
              </a:rPr>
              <a:t>prove  them</a:t>
            </a:r>
            <a:endParaRPr sz="1600">
              <a:latin typeface="Tahoma"/>
              <a:cs typeface="Tahoma"/>
            </a:endParaRPr>
          </a:p>
          <a:p>
            <a:pPr marL="171450" indent="-172085">
              <a:lnSpc>
                <a:spcPct val="100000"/>
              </a:lnSpc>
              <a:spcBef>
                <a:spcPts val="380"/>
              </a:spcBef>
              <a:buChar char="•"/>
              <a:tabLst>
                <a:tab pos="172085" algn="l"/>
              </a:tabLst>
            </a:pPr>
            <a:r>
              <a:rPr dirty="0" sz="1600" spc="-5">
                <a:latin typeface="Tahoma"/>
                <a:cs typeface="Tahoma"/>
              </a:rPr>
              <a:t>Be </a:t>
            </a:r>
            <a:r>
              <a:rPr dirty="0" sz="1600">
                <a:latin typeface="Tahoma"/>
                <a:cs typeface="Tahoma"/>
              </a:rPr>
              <a:t>happy with how you could use</a:t>
            </a:r>
            <a:r>
              <a:rPr dirty="0" sz="1600" spc="-55">
                <a:latin typeface="Tahoma"/>
                <a:cs typeface="Tahoma"/>
              </a:rPr>
              <a:t> </a:t>
            </a:r>
            <a:r>
              <a:rPr dirty="0" sz="1600">
                <a:latin typeface="Tahoma"/>
                <a:cs typeface="Tahoma"/>
              </a:rPr>
              <a:t>them</a:t>
            </a:r>
            <a:endParaRPr sz="1600">
              <a:latin typeface="Tahoma"/>
              <a:cs typeface="Tahoma"/>
            </a:endParaRPr>
          </a:p>
        </p:txBody>
      </p:sp>
      <p:sp>
        <p:nvSpPr>
          <p:cNvPr id="10" name="object 10"/>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1" name="object 11"/>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10</a:t>
            </a:fld>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22297" y="4549394"/>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3" name="object 3"/>
          <p:cNvSpPr txBox="1"/>
          <p:nvPr/>
        </p:nvSpPr>
        <p:spPr>
          <a:xfrm>
            <a:off x="5958079" y="4549394"/>
            <a:ext cx="18034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a:latin typeface="Tahoma"/>
                <a:cs typeface="Tahoma"/>
              </a:rPr>
              <a:t>7</a:t>
            </a:r>
            <a:endParaRPr sz="450">
              <a:latin typeface="Tahoma"/>
              <a:cs typeface="Tahoma"/>
            </a:endParaRPr>
          </a:p>
        </p:txBody>
      </p:sp>
      <p:sp>
        <p:nvSpPr>
          <p:cNvPr id="4" name="object 4"/>
          <p:cNvSpPr txBox="1">
            <a:spLocks noGrp="1"/>
          </p:cNvSpPr>
          <p:nvPr>
            <p:ph type="title"/>
          </p:nvPr>
        </p:nvSpPr>
        <p:spPr>
          <a:xfrm>
            <a:off x="2130553" y="1317752"/>
            <a:ext cx="1389380" cy="696595"/>
          </a:xfrm>
          <a:prstGeom prst="rect"/>
        </p:spPr>
        <p:txBody>
          <a:bodyPr wrap="square" lIns="0" tIns="12700" rIns="0" bIns="0" rtlCol="0" vert="horz">
            <a:spAutoFit/>
          </a:bodyPr>
          <a:lstStyle/>
          <a:p>
            <a:pPr marR="5080" indent="76835">
              <a:lnSpc>
                <a:spcPct val="100000"/>
              </a:lnSpc>
              <a:spcBef>
                <a:spcPts val="100"/>
              </a:spcBef>
            </a:pPr>
            <a:r>
              <a:rPr dirty="0" spc="-5"/>
              <a:t>The “box”  </a:t>
            </a:r>
            <a:r>
              <a:rPr dirty="0" spc="-5"/>
              <a:t>distribution</a:t>
            </a:r>
          </a:p>
        </p:txBody>
      </p:sp>
      <p:sp>
        <p:nvSpPr>
          <p:cNvPr id="5" name="object 5"/>
          <p:cNvSpPr/>
          <p:nvPr/>
        </p:nvSpPr>
        <p:spPr>
          <a:xfrm>
            <a:off x="2324100" y="3473196"/>
            <a:ext cx="2971800" cy="0"/>
          </a:xfrm>
          <a:custGeom>
            <a:avLst/>
            <a:gdLst/>
            <a:ahLst/>
            <a:cxnLst/>
            <a:rect l="l" t="t" r="r" b="b"/>
            <a:pathLst>
              <a:path w="2971800" h="0">
                <a:moveTo>
                  <a:pt x="0" y="0"/>
                </a:moveTo>
                <a:lnTo>
                  <a:pt x="2971800" y="0"/>
                </a:lnTo>
              </a:path>
            </a:pathLst>
          </a:custGeom>
          <a:ln w="28575">
            <a:solidFill>
              <a:srgbClr val="FF0000"/>
            </a:solidFill>
          </a:ln>
        </p:spPr>
        <p:txBody>
          <a:bodyPr wrap="square" lIns="0" tIns="0" rIns="0" bIns="0" rtlCol="0"/>
          <a:lstStyle/>
          <a:p/>
        </p:txBody>
      </p:sp>
      <p:sp>
        <p:nvSpPr>
          <p:cNvPr id="6" name="object 6"/>
          <p:cNvSpPr/>
          <p:nvPr/>
        </p:nvSpPr>
        <p:spPr>
          <a:xfrm>
            <a:off x="3810000" y="2063495"/>
            <a:ext cx="0" cy="1409700"/>
          </a:xfrm>
          <a:custGeom>
            <a:avLst/>
            <a:gdLst/>
            <a:ahLst/>
            <a:cxnLst/>
            <a:rect l="l" t="t" r="r" b="b"/>
            <a:pathLst>
              <a:path w="0" h="1409700">
                <a:moveTo>
                  <a:pt x="0" y="1409700"/>
                </a:moveTo>
                <a:lnTo>
                  <a:pt x="0" y="0"/>
                </a:lnTo>
              </a:path>
            </a:pathLst>
          </a:custGeom>
          <a:ln w="28575">
            <a:solidFill>
              <a:srgbClr val="FF0000"/>
            </a:solidFill>
          </a:ln>
        </p:spPr>
        <p:txBody>
          <a:bodyPr wrap="square" lIns="0" tIns="0" rIns="0" bIns="0" rtlCol="0"/>
          <a:lstStyle/>
          <a:p/>
        </p:txBody>
      </p:sp>
      <p:sp>
        <p:nvSpPr>
          <p:cNvPr id="7" name="object 7"/>
          <p:cNvSpPr/>
          <p:nvPr/>
        </p:nvSpPr>
        <p:spPr>
          <a:xfrm>
            <a:off x="2057400" y="3473196"/>
            <a:ext cx="762000" cy="0"/>
          </a:xfrm>
          <a:custGeom>
            <a:avLst/>
            <a:gdLst/>
            <a:ahLst/>
            <a:cxnLst/>
            <a:rect l="l" t="t" r="r" b="b"/>
            <a:pathLst>
              <a:path w="762000" h="0">
                <a:moveTo>
                  <a:pt x="0" y="0"/>
                </a:moveTo>
                <a:lnTo>
                  <a:pt x="762000" y="0"/>
                </a:lnTo>
              </a:path>
            </a:pathLst>
          </a:custGeom>
          <a:ln w="9525">
            <a:solidFill>
              <a:srgbClr val="333399"/>
            </a:solidFill>
          </a:ln>
        </p:spPr>
        <p:txBody>
          <a:bodyPr wrap="square" lIns="0" tIns="0" rIns="0" bIns="0" rtlCol="0"/>
          <a:lstStyle/>
          <a:p/>
        </p:txBody>
      </p:sp>
      <p:sp>
        <p:nvSpPr>
          <p:cNvPr id="8" name="object 8"/>
          <p:cNvSpPr/>
          <p:nvPr/>
        </p:nvSpPr>
        <p:spPr>
          <a:xfrm>
            <a:off x="2819400" y="2253995"/>
            <a:ext cx="0" cy="1219200"/>
          </a:xfrm>
          <a:custGeom>
            <a:avLst/>
            <a:gdLst/>
            <a:ahLst/>
            <a:cxnLst/>
            <a:rect l="l" t="t" r="r" b="b"/>
            <a:pathLst>
              <a:path w="0" h="1219200">
                <a:moveTo>
                  <a:pt x="0" y="1219200"/>
                </a:moveTo>
                <a:lnTo>
                  <a:pt x="0" y="0"/>
                </a:lnTo>
              </a:path>
            </a:pathLst>
          </a:custGeom>
          <a:ln w="9525">
            <a:solidFill>
              <a:srgbClr val="333399"/>
            </a:solidFill>
          </a:ln>
        </p:spPr>
        <p:txBody>
          <a:bodyPr wrap="square" lIns="0" tIns="0" rIns="0" bIns="0" rtlCol="0"/>
          <a:lstStyle/>
          <a:p/>
        </p:txBody>
      </p:sp>
      <p:sp>
        <p:nvSpPr>
          <p:cNvPr id="9" name="object 9"/>
          <p:cNvSpPr/>
          <p:nvPr/>
        </p:nvSpPr>
        <p:spPr>
          <a:xfrm>
            <a:off x="2819400" y="2253995"/>
            <a:ext cx="990600" cy="0"/>
          </a:xfrm>
          <a:custGeom>
            <a:avLst/>
            <a:gdLst/>
            <a:ahLst/>
            <a:cxnLst/>
            <a:rect l="l" t="t" r="r" b="b"/>
            <a:pathLst>
              <a:path w="990600" h="0">
                <a:moveTo>
                  <a:pt x="0" y="0"/>
                </a:moveTo>
                <a:lnTo>
                  <a:pt x="990600" y="0"/>
                </a:lnTo>
              </a:path>
            </a:pathLst>
          </a:custGeom>
          <a:ln w="9525">
            <a:solidFill>
              <a:srgbClr val="333399"/>
            </a:solidFill>
          </a:ln>
        </p:spPr>
        <p:txBody>
          <a:bodyPr wrap="square" lIns="0" tIns="0" rIns="0" bIns="0" rtlCol="0"/>
          <a:lstStyle/>
          <a:p/>
        </p:txBody>
      </p:sp>
      <p:sp>
        <p:nvSpPr>
          <p:cNvPr id="10" name="object 10"/>
          <p:cNvSpPr/>
          <p:nvPr/>
        </p:nvSpPr>
        <p:spPr>
          <a:xfrm>
            <a:off x="4800600" y="3473196"/>
            <a:ext cx="762000" cy="0"/>
          </a:xfrm>
          <a:custGeom>
            <a:avLst/>
            <a:gdLst/>
            <a:ahLst/>
            <a:cxnLst/>
            <a:rect l="l" t="t" r="r" b="b"/>
            <a:pathLst>
              <a:path w="762000" h="0">
                <a:moveTo>
                  <a:pt x="762000" y="0"/>
                </a:moveTo>
                <a:lnTo>
                  <a:pt x="0" y="0"/>
                </a:lnTo>
              </a:path>
            </a:pathLst>
          </a:custGeom>
          <a:ln w="9525">
            <a:solidFill>
              <a:srgbClr val="333399"/>
            </a:solidFill>
          </a:ln>
        </p:spPr>
        <p:txBody>
          <a:bodyPr wrap="square" lIns="0" tIns="0" rIns="0" bIns="0" rtlCol="0"/>
          <a:lstStyle/>
          <a:p/>
        </p:txBody>
      </p:sp>
      <p:sp>
        <p:nvSpPr>
          <p:cNvPr id="11" name="object 11"/>
          <p:cNvSpPr/>
          <p:nvPr/>
        </p:nvSpPr>
        <p:spPr>
          <a:xfrm>
            <a:off x="4800600" y="2253995"/>
            <a:ext cx="0" cy="1219200"/>
          </a:xfrm>
          <a:custGeom>
            <a:avLst/>
            <a:gdLst/>
            <a:ahLst/>
            <a:cxnLst/>
            <a:rect l="l" t="t" r="r" b="b"/>
            <a:pathLst>
              <a:path w="0" h="1219200">
                <a:moveTo>
                  <a:pt x="0" y="1219200"/>
                </a:moveTo>
                <a:lnTo>
                  <a:pt x="0" y="0"/>
                </a:lnTo>
              </a:path>
            </a:pathLst>
          </a:custGeom>
          <a:ln w="9525">
            <a:solidFill>
              <a:srgbClr val="333399"/>
            </a:solidFill>
          </a:ln>
        </p:spPr>
        <p:txBody>
          <a:bodyPr wrap="square" lIns="0" tIns="0" rIns="0" bIns="0" rtlCol="0"/>
          <a:lstStyle/>
          <a:p/>
        </p:txBody>
      </p:sp>
      <p:sp>
        <p:nvSpPr>
          <p:cNvPr id="12" name="object 12"/>
          <p:cNvSpPr/>
          <p:nvPr/>
        </p:nvSpPr>
        <p:spPr>
          <a:xfrm>
            <a:off x="3810000" y="2253995"/>
            <a:ext cx="990600" cy="0"/>
          </a:xfrm>
          <a:custGeom>
            <a:avLst/>
            <a:gdLst/>
            <a:ahLst/>
            <a:cxnLst/>
            <a:rect l="l" t="t" r="r" b="b"/>
            <a:pathLst>
              <a:path w="990600" h="0">
                <a:moveTo>
                  <a:pt x="990600" y="0"/>
                </a:moveTo>
                <a:lnTo>
                  <a:pt x="0" y="0"/>
                </a:lnTo>
              </a:path>
            </a:pathLst>
          </a:custGeom>
          <a:ln w="9525">
            <a:solidFill>
              <a:srgbClr val="333399"/>
            </a:solidFill>
          </a:ln>
        </p:spPr>
        <p:txBody>
          <a:bodyPr wrap="square" lIns="0" tIns="0" rIns="0" bIns="0" rtlCol="0"/>
          <a:lstStyle/>
          <a:p/>
        </p:txBody>
      </p:sp>
      <p:sp>
        <p:nvSpPr>
          <p:cNvPr id="13" name="object 13"/>
          <p:cNvSpPr/>
          <p:nvPr/>
        </p:nvSpPr>
        <p:spPr>
          <a:xfrm>
            <a:off x="1885950" y="2253995"/>
            <a:ext cx="38100" cy="1219200"/>
          </a:xfrm>
          <a:custGeom>
            <a:avLst/>
            <a:gdLst/>
            <a:ahLst/>
            <a:cxnLst/>
            <a:rect l="l" t="t" r="r" b="b"/>
            <a:pathLst>
              <a:path w="38100" h="1219200">
                <a:moveTo>
                  <a:pt x="18287" y="1181100"/>
                </a:moveTo>
                <a:lnTo>
                  <a:pt x="0" y="1181100"/>
                </a:lnTo>
                <a:lnTo>
                  <a:pt x="19050" y="1219200"/>
                </a:lnTo>
                <a:lnTo>
                  <a:pt x="34671" y="1187957"/>
                </a:lnTo>
                <a:lnTo>
                  <a:pt x="19050" y="1187957"/>
                </a:lnTo>
                <a:lnTo>
                  <a:pt x="18287" y="1187196"/>
                </a:lnTo>
                <a:lnTo>
                  <a:pt x="18287" y="1181100"/>
                </a:lnTo>
                <a:close/>
              </a:path>
              <a:path w="38100" h="1219200">
                <a:moveTo>
                  <a:pt x="19050" y="31242"/>
                </a:moveTo>
                <a:lnTo>
                  <a:pt x="18287" y="32003"/>
                </a:lnTo>
                <a:lnTo>
                  <a:pt x="18287" y="1187196"/>
                </a:lnTo>
                <a:lnTo>
                  <a:pt x="19050" y="1187957"/>
                </a:lnTo>
                <a:lnTo>
                  <a:pt x="19812" y="1187196"/>
                </a:lnTo>
                <a:lnTo>
                  <a:pt x="19812" y="32003"/>
                </a:lnTo>
                <a:lnTo>
                  <a:pt x="19050" y="31242"/>
                </a:lnTo>
                <a:close/>
              </a:path>
              <a:path w="38100" h="1219200">
                <a:moveTo>
                  <a:pt x="38100" y="1181100"/>
                </a:moveTo>
                <a:lnTo>
                  <a:pt x="19812" y="1181100"/>
                </a:lnTo>
                <a:lnTo>
                  <a:pt x="19812" y="1187196"/>
                </a:lnTo>
                <a:lnTo>
                  <a:pt x="19050" y="1187957"/>
                </a:lnTo>
                <a:lnTo>
                  <a:pt x="34671" y="1187957"/>
                </a:lnTo>
                <a:lnTo>
                  <a:pt x="38100" y="1181100"/>
                </a:lnTo>
                <a:close/>
              </a:path>
              <a:path w="38100" h="1219200">
                <a:moveTo>
                  <a:pt x="19050" y="0"/>
                </a:moveTo>
                <a:lnTo>
                  <a:pt x="0" y="38100"/>
                </a:lnTo>
                <a:lnTo>
                  <a:pt x="18287" y="38100"/>
                </a:lnTo>
                <a:lnTo>
                  <a:pt x="18287" y="32003"/>
                </a:lnTo>
                <a:lnTo>
                  <a:pt x="19050" y="31242"/>
                </a:lnTo>
                <a:lnTo>
                  <a:pt x="34671" y="31242"/>
                </a:lnTo>
                <a:lnTo>
                  <a:pt x="19050" y="0"/>
                </a:lnTo>
                <a:close/>
              </a:path>
              <a:path w="38100" h="1219200">
                <a:moveTo>
                  <a:pt x="34671" y="31242"/>
                </a:moveTo>
                <a:lnTo>
                  <a:pt x="19050" y="31242"/>
                </a:lnTo>
                <a:lnTo>
                  <a:pt x="19812" y="32003"/>
                </a:lnTo>
                <a:lnTo>
                  <a:pt x="19812" y="38100"/>
                </a:lnTo>
                <a:lnTo>
                  <a:pt x="38100" y="38100"/>
                </a:lnTo>
                <a:lnTo>
                  <a:pt x="34671" y="31242"/>
                </a:lnTo>
                <a:close/>
              </a:path>
            </a:pathLst>
          </a:custGeom>
          <a:solidFill>
            <a:srgbClr val="000000"/>
          </a:solidFill>
        </p:spPr>
        <p:txBody>
          <a:bodyPr wrap="square" lIns="0" tIns="0" rIns="0" bIns="0" rtlCol="0"/>
          <a:lstStyle/>
          <a:p/>
        </p:txBody>
      </p:sp>
      <p:sp>
        <p:nvSpPr>
          <p:cNvPr id="14" name="object 14"/>
          <p:cNvSpPr txBox="1"/>
          <p:nvPr/>
        </p:nvSpPr>
        <p:spPr>
          <a:xfrm>
            <a:off x="2712720" y="3673094"/>
            <a:ext cx="272415" cy="178435"/>
          </a:xfrm>
          <a:prstGeom prst="rect">
            <a:avLst/>
          </a:prstGeom>
        </p:spPr>
        <p:txBody>
          <a:bodyPr wrap="square" lIns="0" tIns="12700" rIns="0" bIns="0" rtlCol="0" vert="horz">
            <a:spAutoFit/>
          </a:bodyPr>
          <a:lstStyle/>
          <a:p>
            <a:pPr>
              <a:lnSpc>
                <a:spcPct val="100000"/>
              </a:lnSpc>
              <a:spcBef>
                <a:spcPts val="100"/>
              </a:spcBef>
            </a:pPr>
            <a:r>
              <a:rPr dirty="0" sz="1000">
                <a:solidFill>
                  <a:srgbClr val="FF0000"/>
                </a:solidFill>
                <a:latin typeface="Tahoma"/>
                <a:cs typeface="Tahoma"/>
              </a:rPr>
              <a:t>-w/2</a:t>
            </a:r>
            <a:endParaRPr sz="1000">
              <a:latin typeface="Tahoma"/>
              <a:cs typeface="Tahoma"/>
            </a:endParaRPr>
          </a:p>
        </p:txBody>
      </p:sp>
      <p:sp>
        <p:nvSpPr>
          <p:cNvPr id="15" name="object 15"/>
          <p:cNvSpPr txBox="1"/>
          <p:nvPr/>
        </p:nvSpPr>
        <p:spPr>
          <a:xfrm>
            <a:off x="3779388" y="3673094"/>
            <a:ext cx="82550" cy="178435"/>
          </a:xfrm>
          <a:prstGeom prst="rect">
            <a:avLst/>
          </a:prstGeom>
        </p:spPr>
        <p:txBody>
          <a:bodyPr wrap="square" lIns="0" tIns="12700" rIns="0" bIns="0" rtlCol="0" vert="horz">
            <a:spAutoFit/>
          </a:bodyPr>
          <a:lstStyle/>
          <a:p>
            <a:pPr>
              <a:lnSpc>
                <a:spcPct val="100000"/>
              </a:lnSpc>
              <a:spcBef>
                <a:spcPts val="100"/>
              </a:spcBef>
            </a:pPr>
            <a:r>
              <a:rPr dirty="0" sz="1000">
                <a:solidFill>
                  <a:srgbClr val="FF0000"/>
                </a:solidFill>
                <a:latin typeface="Tahoma"/>
                <a:cs typeface="Tahoma"/>
              </a:rPr>
              <a:t>0</a:t>
            </a:r>
            <a:endParaRPr sz="1000">
              <a:latin typeface="Tahoma"/>
              <a:cs typeface="Tahoma"/>
            </a:endParaRPr>
          </a:p>
        </p:txBody>
      </p:sp>
      <p:sp>
        <p:nvSpPr>
          <p:cNvPr id="16" name="object 16"/>
          <p:cNvSpPr txBox="1"/>
          <p:nvPr/>
        </p:nvSpPr>
        <p:spPr>
          <a:xfrm>
            <a:off x="4693791" y="3673094"/>
            <a:ext cx="226060" cy="178435"/>
          </a:xfrm>
          <a:prstGeom prst="rect">
            <a:avLst/>
          </a:prstGeom>
        </p:spPr>
        <p:txBody>
          <a:bodyPr wrap="square" lIns="0" tIns="12700" rIns="0" bIns="0" rtlCol="0" vert="horz">
            <a:spAutoFit/>
          </a:bodyPr>
          <a:lstStyle/>
          <a:p>
            <a:pPr>
              <a:lnSpc>
                <a:spcPct val="100000"/>
              </a:lnSpc>
              <a:spcBef>
                <a:spcPts val="100"/>
              </a:spcBef>
            </a:pPr>
            <a:r>
              <a:rPr dirty="0" sz="1000">
                <a:solidFill>
                  <a:srgbClr val="FF0000"/>
                </a:solidFill>
                <a:latin typeface="Tahoma"/>
                <a:cs typeface="Tahoma"/>
              </a:rPr>
              <a:t>w/2</a:t>
            </a:r>
            <a:endParaRPr sz="1000">
              <a:latin typeface="Tahoma"/>
              <a:cs typeface="Tahoma"/>
            </a:endParaRPr>
          </a:p>
        </p:txBody>
      </p:sp>
      <p:sp>
        <p:nvSpPr>
          <p:cNvPr id="17" name="object 17"/>
          <p:cNvSpPr txBox="1"/>
          <p:nvPr/>
        </p:nvSpPr>
        <p:spPr>
          <a:xfrm>
            <a:off x="1988822" y="2720597"/>
            <a:ext cx="225425" cy="178435"/>
          </a:xfrm>
          <a:prstGeom prst="rect">
            <a:avLst/>
          </a:prstGeom>
        </p:spPr>
        <p:txBody>
          <a:bodyPr wrap="square" lIns="0" tIns="12700" rIns="0" bIns="0" rtlCol="0" vert="horz">
            <a:spAutoFit/>
          </a:bodyPr>
          <a:lstStyle/>
          <a:p>
            <a:pPr>
              <a:lnSpc>
                <a:spcPct val="100000"/>
              </a:lnSpc>
              <a:spcBef>
                <a:spcPts val="100"/>
              </a:spcBef>
            </a:pPr>
            <a:r>
              <a:rPr dirty="0" sz="1000">
                <a:solidFill>
                  <a:srgbClr val="FF0000"/>
                </a:solidFill>
                <a:latin typeface="Tahoma"/>
                <a:cs typeface="Tahoma"/>
              </a:rPr>
              <a:t>1</a:t>
            </a:r>
            <a:r>
              <a:rPr dirty="0" sz="1000">
                <a:solidFill>
                  <a:srgbClr val="FF0000"/>
                </a:solidFill>
                <a:latin typeface="Tahoma"/>
                <a:cs typeface="Tahoma"/>
              </a:rPr>
              <a:t>/w</a:t>
            </a:r>
            <a:endParaRPr sz="1000">
              <a:latin typeface="Tahoma"/>
              <a:cs typeface="Tahoma"/>
            </a:endParaRPr>
          </a:p>
        </p:txBody>
      </p:sp>
      <p:sp>
        <p:nvSpPr>
          <p:cNvPr id="18" name="object 18"/>
          <p:cNvSpPr/>
          <p:nvPr/>
        </p:nvSpPr>
        <p:spPr>
          <a:xfrm>
            <a:off x="5728715" y="1904238"/>
            <a:ext cx="142875" cy="0"/>
          </a:xfrm>
          <a:custGeom>
            <a:avLst/>
            <a:gdLst/>
            <a:ahLst/>
            <a:cxnLst/>
            <a:rect l="l" t="t" r="r" b="b"/>
            <a:pathLst>
              <a:path w="142875" h="0">
                <a:moveTo>
                  <a:pt x="0" y="0"/>
                </a:moveTo>
                <a:lnTo>
                  <a:pt x="142494" y="0"/>
                </a:lnTo>
              </a:path>
            </a:pathLst>
          </a:custGeom>
          <a:ln w="6565">
            <a:solidFill>
              <a:srgbClr val="000000"/>
            </a:solidFill>
          </a:ln>
        </p:spPr>
        <p:txBody>
          <a:bodyPr wrap="square" lIns="0" tIns="0" rIns="0" bIns="0" rtlCol="0"/>
          <a:lstStyle/>
          <a:p/>
        </p:txBody>
      </p:sp>
      <p:sp>
        <p:nvSpPr>
          <p:cNvPr id="19" name="object 19"/>
          <p:cNvSpPr txBox="1"/>
          <p:nvPr/>
        </p:nvSpPr>
        <p:spPr>
          <a:xfrm>
            <a:off x="4783835" y="1757206"/>
            <a:ext cx="90805" cy="355600"/>
          </a:xfrm>
          <a:prstGeom prst="rect">
            <a:avLst/>
          </a:prstGeom>
        </p:spPr>
        <p:txBody>
          <a:bodyPr wrap="square" lIns="0" tIns="11430" rIns="0" bIns="0" rtlCol="0" vert="horz">
            <a:spAutoFit/>
          </a:bodyPr>
          <a:lstStyle/>
          <a:p>
            <a:pPr>
              <a:lnSpc>
                <a:spcPts val="1300"/>
              </a:lnSpc>
              <a:spcBef>
                <a:spcPts val="90"/>
              </a:spcBef>
            </a:pPr>
            <a:r>
              <a:rPr dirty="0" sz="1250" spc="-229">
                <a:latin typeface="Symbol"/>
                <a:cs typeface="Symbol"/>
              </a:rPr>
              <a:t>⎪</a:t>
            </a:r>
            <a:endParaRPr sz="1250">
              <a:latin typeface="Symbol"/>
              <a:cs typeface="Symbol"/>
            </a:endParaRPr>
          </a:p>
          <a:p>
            <a:pPr>
              <a:lnSpc>
                <a:spcPts val="1300"/>
              </a:lnSpc>
            </a:pPr>
            <a:r>
              <a:rPr dirty="0" sz="1250" spc="-229">
                <a:latin typeface="Symbol"/>
                <a:cs typeface="Symbol"/>
              </a:rPr>
              <a:t>⎩</a:t>
            </a:r>
            <a:endParaRPr sz="1250">
              <a:latin typeface="Symbol"/>
              <a:cs typeface="Symbol"/>
            </a:endParaRPr>
          </a:p>
        </p:txBody>
      </p:sp>
      <p:sp>
        <p:nvSpPr>
          <p:cNvPr id="20" name="object 20"/>
          <p:cNvSpPr txBox="1"/>
          <p:nvPr/>
        </p:nvSpPr>
        <p:spPr>
          <a:xfrm>
            <a:off x="4783835" y="1605570"/>
            <a:ext cx="90805" cy="215265"/>
          </a:xfrm>
          <a:prstGeom prst="rect">
            <a:avLst/>
          </a:prstGeom>
        </p:spPr>
        <p:txBody>
          <a:bodyPr wrap="square" lIns="0" tIns="11430" rIns="0" bIns="0" rtlCol="0" vert="horz">
            <a:spAutoFit/>
          </a:bodyPr>
          <a:lstStyle/>
          <a:p>
            <a:pPr>
              <a:lnSpc>
                <a:spcPct val="100000"/>
              </a:lnSpc>
              <a:spcBef>
                <a:spcPts val="90"/>
              </a:spcBef>
            </a:pPr>
            <a:r>
              <a:rPr dirty="0" sz="1250" spc="-229">
                <a:latin typeface="Symbol"/>
                <a:cs typeface="Symbol"/>
              </a:rPr>
              <a:t>⎨</a:t>
            </a:r>
            <a:endParaRPr sz="1250">
              <a:latin typeface="Symbol"/>
              <a:cs typeface="Symbol"/>
            </a:endParaRPr>
          </a:p>
        </p:txBody>
      </p:sp>
      <p:sp>
        <p:nvSpPr>
          <p:cNvPr id="21" name="object 21"/>
          <p:cNvSpPr txBox="1"/>
          <p:nvPr/>
        </p:nvSpPr>
        <p:spPr>
          <a:xfrm>
            <a:off x="4850127" y="1402110"/>
            <a:ext cx="1057275" cy="709930"/>
          </a:xfrm>
          <a:prstGeom prst="rect">
            <a:avLst/>
          </a:prstGeom>
        </p:spPr>
        <p:txBody>
          <a:bodyPr wrap="square" lIns="0" tIns="78740" rIns="0" bIns="0" rtlCol="0" vert="horz">
            <a:spAutoFit/>
          </a:bodyPr>
          <a:lstStyle/>
          <a:p>
            <a:pPr algn="r" marL="911860" marR="44450" indent="-623570">
              <a:lnSpc>
                <a:spcPct val="64800"/>
              </a:lnSpc>
              <a:spcBef>
                <a:spcPts val="620"/>
              </a:spcBef>
              <a:tabLst>
                <a:tab pos="549275" algn="l"/>
              </a:tabLst>
            </a:pPr>
            <a:r>
              <a:rPr dirty="0" sz="1250" spc="-5">
                <a:latin typeface="Times New Roman"/>
                <a:cs typeface="Times New Roman"/>
              </a:rPr>
              <a:t>if	| x</a:t>
            </a:r>
            <a:r>
              <a:rPr dirty="0" sz="1250" spc="-165">
                <a:latin typeface="Times New Roman"/>
                <a:cs typeface="Times New Roman"/>
              </a:rPr>
              <a:t> </a:t>
            </a:r>
            <a:r>
              <a:rPr dirty="0" sz="1250" spc="-25">
                <a:latin typeface="Times New Roman"/>
                <a:cs typeface="Times New Roman"/>
              </a:rPr>
              <a:t>|</a:t>
            </a:r>
            <a:r>
              <a:rPr dirty="0" sz="1250" spc="-25">
                <a:latin typeface="Symbol"/>
                <a:cs typeface="Symbol"/>
              </a:rPr>
              <a:t></a:t>
            </a:r>
            <a:r>
              <a:rPr dirty="0" sz="1250" spc="60">
                <a:latin typeface="Times New Roman"/>
                <a:cs typeface="Times New Roman"/>
              </a:rPr>
              <a:t> </a:t>
            </a:r>
            <a:r>
              <a:rPr dirty="0" u="sng" baseline="35555" sz="1875" spc="-7">
                <a:uFill>
                  <a:solidFill>
                    <a:srgbClr val="000000"/>
                  </a:solidFill>
                </a:uFill>
                <a:latin typeface="Times New Roman"/>
                <a:cs typeface="Times New Roman"/>
              </a:rPr>
              <a:t>w </a:t>
            </a:r>
            <a:r>
              <a:rPr dirty="0" baseline="35555" sz="1875" spc="-7">
                <a:latin typeface="Times New Roman"/>
                <a:cs typeface="Times New Roman"/>
              </a:rPr>
              <a:t> </a:t>
            </a:r>
            <a:r>
              <a:rPr dirty="0" sz="1250" spc="-5">
                <a:latin typeface="Times New Roman"/>
                <a:cs typeface="Times New Roman"/>
              </a:rPr>
              <a:t>2</a:t>
            </a:r>
            <a:endParaRPr sz="1250">
              <a:latin typeface="Times New Roman"/>
              <a:cs typeface="Times New Roman"/>
            </a:endParaRPr>
          </a:p>
          <a:p>
            <a:pPr marL="38100">
              <a:lnSpc>
                <a:spcPts val="1235"/>
              </a:lnSpc>
              <a:spcBef>
                <a:spcPts val="450"/>
              </a:spcBef>
              <a:tabLst>
                <a:tab pos="288290" algn="l"/>
                <a:tab pos="547370" algn="l"/>
              </a:tabLst>
            </a:pPr>
            <a:r>
              <a:rPr dirty="0" sz="1250" spc="-5">
                <a:latin typeface="Times New Roman"/>
                <a:cs typeface="Times New Roman"/>
              </a:rPr>
              <a:t>0	if	| x </a:t>
            </a:r>
            <a:r>
              <a:rPr dirty="0" sz="1250" spc="-10">
                <a:latin typeface="Times New Roman"/>
                <a:cs typeface="Times New Roman"/>
              </a:rPr>
              <a:t>|</a:t>
            </a:r>
            <a:r>
              <a:rPr dirty="0" sz="1250" spc="-10">
                <a:latin typeface="Symbol"/>
                <a:cs typeface="Symbol"/>
              </a:rPr>
              <a:t></a:t>
            </a:r>
            <a:r>
              <a:rPr dirty="0" sz="1250" spc="-105">
                <a:latin typeface="Times New Roman"/>
                <a:cs typeface="Times New Roman"/>
              </a:rPr>
              <a:t> </a:t>
            </a:r>
            <a:r>
              <a:rPr dirty="0" baseline="35555" sz="1875" spc="-7">
                <a:latin typeface="Times New Roman"/>
                <a:cs typeface="Times New Roman"/>
              </a:rPr>
              <a:t>w</a:t>
            </a:r>
            <a:endParaRPr baseline="35555" sz="1875">
              <a:latin typeface="Times New Roman"/>
              <a:cs typeface="Times New Roman"/>
            </a:endParaRPr>
          </a:p>
          <a:p>
            <a:pPr algn="r" marR="57150">
              <a:lnSpc>
                <a:spcPts val="1235"/>
              </a:lnSpc>
            </a:pPr>
            <a:r>
              <a:rPr dirty="0" sz="1250" spc="-5">
                <a:latin typeface="Times New Roman"/>
                <a:cs typeface="Times New Roman"/>
              </a:rPr>
              <a:t>2</a:t>
            </a:r>
            <a:endParaRPr sz="1250">
              <a:latin typeface="Times New Roman"/>
              <a:cs typeface="Times New Roman"/>
            </a:endParaRPr>
          </a:p>
        </p:txBody>
      </p:sp>
      <p:sp>
        <p:nvSpPr>
          <p:cNvPr id="22" name="object 22"/>
          <p:cNvSpPr txBox="1"/>
          <p:nvPr/>
        </p:nvSpPr>
        <p:spPr>
          <a:xfrm>
            <a:off x="4783835" y="1313720"/>
            <a:ext cx="194945" cy="215265"/>
          </a:xfrm>
          <a:prstGeom prst="rect">
            <a:avLst/>
          </a:prstGeom>
        </p:spPr>
        <p:txBody>
          <a:bodyPr wrap="square" lIns="0" tIns="11430" rIns="0" bIns="0" rtlCol="0" vert="horz">
            <a:spAutoFit/>
          </a:bodyPr>
          <a:lstStyle/>
          <a:p>
            <a:pPr>
              <a:lnSpc>
                <a:spcPct val="100000"/>
              </a:lnSpc>
              <a:spcBef>
                <a:spcPts val="90"/>
              </a:spcBef>
            </a:pPr>
            <a:r>
              <a:rPr dirty="0" sz="1250" spc="-204">
                <a:latin typeface="Symbol"/>
                <a:cs typeface="Symbol"/>
              </a:rPr>
              <a:t>⎧</a:t>
            </a:r>
            <a:r>
              <a:rPr dirty="0" u="sng" baseline="4444" sz="1875" spc="-322">
                <a:uFill>
                  <a:solidFill>
                    <a:srgbClr val="000000"/>
                  </a:solidFill>
                </a:uFill>
                <a:latin typeface="Times New Roman"/>
                <a:cs typeface="Times New Roman"/>
              </a:rPr>
              <a:t> </a:t>
            </a:r>
            <a:r>
              <a:rPr dirty="0" u="sng" baseline="4444" sz="1875" spc="-547">
                <a:uFill>
                  <a:solidFill>
                    <a:srgbClr val="000000"/>
                  </a:solidFill>
                </a:uFill>
                <a:latin typeface="Times New Roman"/>
                <a:cs typeface="Times New Roman"/>
              </a:rPr>
              <a:t>1</a:t>
            </a:r>
            <a:endParaRPr baseline="4444" sz="1875">
              <a:latin typeface="Times New Roman"/>
              <a:cs typeface="Times New Roman"/>
            </a:endParaRPr>
          </a:p>
        </p:txBody>
      </p:sp>
      <p:sp>
        <p:nvSpPr>
          <p:cNvPr id="23" name="object 23"/>
          <p:cNvSpPr txBox="1"/>
          <p:nvPr/>
        </p:nvSpPr>
        <p:spPr>
          <a:xfrm>
            <a:off x="4323320" y="1578134"/>
            <a:ext cx="698500" cy="215265"/>
          </a:xfrm>
          <a:prstGeom prst="rect">
            <a:avLst/>
          </a:prstGeom>
        </p:spPr>
        <p:txBody>
          <a:bodyPr wrap="square" lIns="0" tIns="11430" rIns="0" bIns="0" rtlCol="0" vert="horz">
            <a:spAutoFit/>
          </a:bodyPr>
          <a:lstStyle/>
          <a:p>
            <a:pPr marL="25400">
              <a:lnSpc>
                <a:spcPct val="100000"/>
              </a:lnSpc>
              <a:spcBef>
                <a:spcPts val="90"/>
              </a:spcBef>
            </a:pPr>
            <a:r>
              <a:rPr dirty="0" sz="1250" spc="35" i="1">
                <a:latin typeface="Times New Roman"/>
                <a:cs typeface="Times New Roman"/>
              </a:rPr>
              <a:t>p</a:t>
            </a:r>
            <a:r>
              <a:rPr dirty="0" sz="1250" spc="35">
                <a:latin typeface="Times New Roman"/>
                <a:cs typeface="Times New Roman"/>
              </a:rPr>
              <a:t>(</a:t>
            </a:r>
            <a:r>
              <a:rPr dirty="0" sz="1250" spc="35" i="1">
                <a:latin typeface="Times New Roman"/>
                <a:cs typeface="Times New Roman"/>
              </a:rPr>
              <a:t>x</a:t>
            </a:r>
            <a:r>
              <a:rPr dirty="0" sz="1250" spc="35">
                <a:latin typeface="Times New Roman"/>
                <a:cs typeface="Times New Roman"/>
              </a:rPr>
              <a:t>) </a:t>
            </a:r>
            <a:r>
              <a:rPr dirty="0" sz="1250" spc="-5">
                <a:latin typeface="Symbol"/>
                <a:cs typeface="Symbol"/>
              </a:rPr>
              <a:t></a:t>
            </a:r>
            <a:r>
              <a:rPr dirty="0" sz="1250" spc="-204">
                <a:latin typeface="Times New Roman"/>
                <a:cs typeface="Times New Roman"/>
              </a:rPr>
              <a:t> </a:t>
            </a:r>
            <a:r>
              <a:rPr dirty="0" baseline="40000" sz="1875" spc="-345">
                <a:latin typeface="Symbol"/>
                <a:cs typeface="Symbol"/>
              </a:rPr>
              <a:t>⎪</a:t>
            </a:r>
            <a:r>
              <a:rPr dirty="0" baseline="40000" sz="1875" spc="-345">
                <a:latin typeface="Times New Roman"/>
                <a:cs typeface="Times New Roman"/>
              </a:rPr>
              <a:t> </a:t>
            </a:r>
            <a:r>
              <a:rPr dirty="0" baseline="17777" sz="1875" spc="-232" i="1">
                <a:latin typeface="Times New Roman"/>
                <a:cs typeface="Times New Roman"/>
              </a:rPr>
              <a:t>w</a:t>
            </a:r>
            <a:endParaRPr baseline="17777" sz="1875">
              <a:latin typeface="Times New Roman"/>
              <a:cs typeface="Times New Roman"/>
            </a:endParaRPr>
          </a:p>
        </p:txBody>
      </p:sp>
      <p:sp>
        <p:nvSpPr>
          <p:cNvPr id="24" name="object 24"/>
          <p:cNvSpPr/>
          <p:nvPr/>
        </p:nvSpPr>
        <p:spPr>
          <a:xfrm>
            <a:off x="3854196" y="4161282"/>
            <a:ext cx="113664" cy="0"/>
          </a:xfrm>
          <a:custGeom>
            <a:avLst/>
            <a:gdLst/>
            <a:ahLst/>
            <a:cxnLst/>
            <a:rect l="l" t="t" r="r" b="b"/>
            <a:pathLst>
              <a:path w="113664" h="0">
                <a:moveTo>
                  <a:pt x="0" y="0"/>
                </a:moveTo>
                <a:lnTo>
                  <a:pt x="113537" y="0"/>
                </a:lnTo>
              </a:path>
            </a:pathLst>
          </a:custGeom>
          <a:ln w="6045">
            <a:solidFill>
              <a:srgbClr val="000000"/>
            </a:solidFill>
          </a:ln>
        </p:spPr>
        <p:txBody>
          <a:bodyPr wrap="square" lIns="0" tIns="0" rIns="0" bIns="0" rtlCol="0"/>
          <a:lstStyle/>
          <a:p/>
        </p:txBody>
      </p:sp>
      <p:sp>
        <p:nvSpPr>
          <p:cNvPr id="25" name="object 25"/>
          <p:cNvSpPr/>
          <p:nvPr/>
        </p:nvSpPr>
        <p:spPr>
          <a:xfrm>
            <a:off x="4199382" y="4161282"/>
            <a:ext cx="113030" cy="0"/>
          </a:xfrm>
          <a:custGeom>
            <a:avLst/>
            <a:gdLst/>
            <a:ahLst/>
            <a:cxnLst/>
            <a:rect l="l" t="t" r="r" b="b"/>
            <a:pathLst>
              <a:path w="113029" h="0">
                <a:moveTo>
                  <a:pt x="0" y="0"/>
                </a:moveTo>
                <a:lnTo>
                  <a:pt x="112775" y="0"/>
                </a:lnTo>
              </a:path>
            </a:pathLst>
          </a:custGeom>
          <a:ln w="6045">
            <a:solidFill>
              <a:srgbClr val="000000"/>
            </a:solidFill>
          </a:ln>
        </p:spPr>
        <p:txBody>
          <a:bodyPr wrap="square" lIns="0" tIns="0" rIns="0" bIns="0" rtlCol="0"/>
          <a:lstStyle/>
          <a:p/>
        </p:txBody>
      </p:sp>
      <p:sp>
        <p:nvSpPr>
          <p:cNvPr id="26" name="object 26"/>
          <p:cNvSpPr/>
          <p:nvPr/>
        </p:nvSpPr>
        <p:spPr>
          <a:xfrm>
            <a:off x="4725923" y="4161282"/>
            <a:ext cx="113030" cy="0"/>
          </a:xfrm>
          <a:custGeom>
            <a:avLst/>
            <a:gdLst/>
            <a:ahLst/>
            <a:cxnLst/>
            <a:rect l="l" t="t" r="r" b="b"/>
            <a:pathLst>
              <a:path w="113029" h="0">
                <a:moveTo>
                  <a:pt x="0" y="0"/>
                </a:moveTo>
                <a:lnTo>
                  <a:pt x="112775" y="0"/>
                </a:lnTo>
              </a:path>
            </a:pathLst>
          </a:custGeom>
          <a:ln w="6045">
            <a:solidFill>
              <a:srgbClr val="000000"/>
            </a:solidFill>
          </a:ln>
        </p:spPr>
        <p:txBody>
          <a:bodyPr wrap="square" lIns="0" tIns="0" rIns="0" bIns="0" rtlCol="0"/>
          <a:lstStyle/>
          <a:p/>
        </p:txBody>
      </p:sp>
      <p:sp>
        <p:nvSpPr>
          <p:cNvPr id="27" name="object 27"/>
          <p:cNvSpPr/>
          <p:nvPr/>
        </p:nvSpPr>
        <p:spPr>
          <a:xfrm>
            <a:off x="5071109" y="4161282"/>
            <a:ext cx="113030" cy="0"/>
          </a:xfrm>
          <a:custGeom>
            <a:avLst/>
            <a:gdLst/>
            <a:ahLst/>
            <a:cxnLst/>
            <a:rect l="l" t="t" r="r" b="b"/>
            <a:pathLst>
              <a:path w="113029" h="0">
                <a:moveTo>
                  <a:pt x="0" y="0"/>
                </a:moveTo>
                <a:lnTo>
                  <a:pt x="112775" y="0"/>
                </a:lnTo>
              </a:path>
            </a:pathLst>
          </a:custGeom>
          <a:ln w="6045">
            <a:solidFill>
              <a:srgbClr val="000000"/>
            </a:solidFill>
          </a:ln>
        </p:spPr>
        <p:txBody>
          <a:bodyPr wrap="square" lIns="0" tIns="0" rIns="0" bIns="0" rtlCol="0"/>
          <a:lstStyle/>
          <a:p/>
        </p:txBody>
      </p:sp>
      <p:sp>
        <p:nvSpPr>
          <p:cNvPr id="28" name="object 28"/>
          <p:cNvSpPr txBox="1"/>
          <p:nvPr/>
        </p:nvSpPr>
        <p:spPr>
          <a:xfrm>
            <a:off x="3874741" y="3947374"/>
            <a:ext cx="1301750" cy="200660"/>
          </a:xfrm>
          <a:prstGeom prst="rect">
            <a:avLst/>
          </a:prstGeom>
        </p:spPr>
        <p:txBody>
          <a:bodyPr wrap="square" lIns="0" tIns="12065" rIns="0" bIns="0" rtlCol="0" vert="horz">
            <a:spAutoFit/>
          </a:bodyPr>
          <a:lstStyle/>
          <a:p>
            <a:pPr>
              <a:lnSpc>
                <a:spcPct val="100000"/>
              </a:lnSpc>
              <a:spcBef>
                <a:spcPts val="95"/>
              </a:spcBef>
              <a:tabLst>
                <a:tab pos="344170" algn="l"/>
                <a:tab pos="871219" algn="l"/>
                <a:tab pos="1216025" algn="l"/>
              </a:tabLst>
            </a:pPr>
            <a:r>
              <a:rPr dirty="0" sz="1150" spc="-5">
                <a:latin typeface="Times New Roman"/>
                <a:cs typeface="Times New Roman"/>
              </a:rPr>
              <a:t>1</a:t>
            </a:r>
            <a:r>
              <a:rPr dirty="0" sz="1150" spc="-5">
                <a:latin typeface="Times New Roman"/>
                <a:cs typeface="Times New Roman"/>
              </a:rPr>
              <a:t>	</a:t>
            </a:r>
            <a:r>
              <a:rPr dirty="0" sz="1150" spc="-5">
                <a:latin typeface="Times New Roman"/>
                <a:cs typeface="Times New Roman"/>
              </a:rPr>
              <a:t>1</a:t>
            </a:r>
            <a:r>
              <a:rPr dirty="0" sz="1150" spc="-5">
                <a:latin typeface="Times New Roman"/>
                <a:cs typeface="Times New Roman"/>
              </a:rPr>
              <a:t>	</a:t>
            </a:r>
            <a:r>
              <a:rPr dirty="0" sz="1150" spc="-5">
                <a:latin typeface="Times New Roman"/>
                <a:cs typeface="Times New Roman"/>
              </a:rPr>
              <a:t>1</a:t>
            </a:r>
            <a:r>
              <a:rPr dirty="0" sz="1150" spc="-5">
                <a:latin typeface="Times New Roman"/>
                <a:cs typeface="Times New Roman"/>
              </a:rPr>
              <a:t>	</a:t>
            </a:r>
            <a:r>
              <a:rPr dirty="0" sz="1150" spc="-5">
                <a:latin typeface="Times New Roman"/>
                <a:cs typeface="Times New Roman"/>
              </a:rPr>
              <a:t>1</a:t>
            </a:r>
            <a:endParaRPr sz="1150">
              <a:latin typeface="Times New Roman"/>
              <a:cs typeface="Times New Roman"/>
            </a:endParaRPr>
          </a:p>
        </p:txBody>
      </p:sp>
      <p:sp>
        <p:nvSpPr>
          <p:cNvPr id="29" name="object 29"/>
          <p:cNvSpPr txBox="1"/>
          <p:nvPr/>
        </p:nvSpPr>
        <p:spPr>
          <a:xfrm>
            <a:off x="5287517" y="3932596"/>
            <a:ext cx="156845" cy="127635"/>
          </a:xfrm>
          <a:prstGeom prst="rect">
            <a:avLst/>
          </a:prstGeom>
        </p:spPr>
        <p:txBody>
          <a:bodyPr wrap="square" lIns="0" tIns="14604" rIns="0" bIns="0" rtlCol="0" vert="horz">
            <a:spAutoFit/>
          </a:bodyPr>
          <a:lstStyle/>
          <a:p>
            <a:pPr>
              <a:lnSpc>
                <a:spcPct val="100000"/>
              </a:lnSpc>
              <a:spcBef>
                <a:spcPts val="114"/>
              </a:spcBef>
            </a:pPr>
            <a:r>
              <a:rPr dirty="0" sz="650" spc="10" i="1">
                <a:latin typeface="Times New Roman"/>
                <a:cs typeface="Times New Roman"/>
              </a:rPr>
              <a:t>w</a:t>
            </a:r>
            <a:r>
              <a:rPr dirty="0" sz="650" spc="-120" i="1">
                <a:latin typeface="Times New Roman"/>
                <a:cs typeface="Times New Roman"/>
              </a:rPr>
              <a:t> </a:t>
            </a:r>
            <a:r>
              <a:rPr dirty="0" sz="650" spc="5">
                <a:latin typeface="Times New Roman"/>
                <a:cs typeface="Times New Roman"/>
              </a:rPr>
              <a:t>/</a:t>
            </a:r>
            <a:r>
              <a:rPr dirty="0" sz="650" spc="-105">
                <a:latin typeface="Times New Roman"/>
                <a:cs typeface="Times New Roman"/>
              </a:rPr>
              <a:t> </a:t>
            </a:r>
            <a:r>
              <a:rPr dirty="0" sz="650" spc="5">
                <a:latin typeface="Times New Roman"/>
                <a:cs typeface="Times New Roman"/>
              </a:rPr>
              <a:t>2</a:t>
            </a:r>
            <a:endParaRPr sz="650">
              <a:latin typeface="Times New Roman"/>
              <a:cs typeface="Times New Roman"/>
            </a:endParaRPr>
          </a:p>
        </p:txBody>
      </p:sp>
      <p:sp>
        <p:nvSpPr>
          <p:cNvPr id="30" name="object 30"/>
          <p:cNvSpPr txBox="1"/>
          <p:nvPr/>
        </p:nvSpPr>
        <p:spPr>
          <a:xfrm>
            <a:off x="3840995" y="3966023"/>
            <a:ext cx="2199005" cy="387350"/>
          </a:xfrm>
          <a:prstGeom prst="rect">
            <a:avLst/>
          </a:prstGeom>
        </p:spPr>
        <p:txBody>
          <a:bodyPr wrap="square" lIns="0" tIns="117475" rIns="0" bIns="0" rtlCol="0" vert="horz">
            <a:spAutoFit/>
          </a:bodyPr>
          <a:lstStyle/>
          <a:p>
            <a:pPr marL="25400" marR="30480" indent="123189">
              <a:lnSpc>
                <a:spcPct val="60400"/>
              </a:lnSpc>
              <a:spcBef>
                <a:spcPts val="925"/>
              </a:spcBef>
              <a:tabLst>
                <a:tab pos="370205" algn="l"/>
                <a:tab pos="495934" algn="l"/>
                <a:tab pos="896619" algn="l"/>
                <a:tab pos="1020444" algn="l"/>
                <a:tab pos="1242060" algn="l"/>
                <a:tab pos="1487170" algn="l"/>
              </a:tabLst>
            </a:pPr>
            <a:r>
              <a:rPr dirty="0" sz="1150" spc="-5">
                <a:latin typeface="Times New Roman"/>
                <a:cs typeface="Times New Roman"/>
              </a:rPr>
              <a:t>log		</a:t>
            </a:r>
            <a:r>
              <a:rPr dirty="0" sz="1150" spc="-5" i="1">
                <a:latin typeface="Times New Roman"/>
                <a:cs typeface="Times New Roman"/>
              </a:rPr>
              <a:t>dx</a:t>
            </a:r>
            <a:r>
              <a:rPr dirty="0" sz="1150" spc="-10" i="1">
                <a:latin typeface="Times New Roman"/>
                <a:cs typeface="Times New Roman"/>
              </a:rPr>
              <a:t> </a:t>
            </a:r>
            <a:r>
              <a:rPr dirty="0" sz="1150" spc="-5">
                <a:latin typeface="Symbol"/>
                <a:cs typeface="Symbol"/>
              </a:rPr>
              <a:t></a:t>
            </a:r>
            <a:r>
              <a:rPr dirty="0" sz="1150" spc="-20">
                <a:latin typeface="Times New Roman"/>
                <a:cs typeface="Times New Roman"/>
              </a:rPr>
              <a:t> </a:t>
            </a:r>
            <a:r>
              <a:rPr dirty="0" sz="1150" spc="-5">
                <a:latin typeface="Symbol"/>
                <a:cs typeface="Symbol"/>
              </a:rPr>
              <a:t></a:t>
            </a:r>
            <a:r>
              <a:rPr dirty="0" sz="1150" spc="-5">
                <a:latin typeface="Times New Roman"/>
                <a:cs typeface="Times New Roman"/>
              </a:rPr>
              <a:t>		log		</a:t>
            </a:r>
            <a:r>
              <a:rPr dirty="0" baseline="-13071" sz="2550" spc="7">
                <a:latin typeface="Symbol"/>
                <a:cs typeface="Symbol"/>
              </a:rPr>
              <a:t></a:t>
            </a:r>
            <a:r>
              <a:rPr dirty="0" baseline="-13071" sz="2550" spc="-390">
                <a:latin typeface="Times New Roman"/>
                <a:cs typeface="Times New Roman"/>
              </a:rPr>
              <a:t> </a:t>
            </a:r>
            <a:r>
              <a:rPr dirty="0" sz="1150" spc="-5" i="1">
                <a:latin typeface="Times New Roman"/>
                <a:cs typeface="Times New Roman"/>
              </a:rPr>
              <a:t>dx</a:t>
            </a:r>
            <a:r>
              <a:rPr dirty="0" sz="1150" spc="-35" i="1">
                <a:latin typeface="Times New Roman"/>
                <a:cs typeface="Times New Roman"/>
              </a:rPr>
              <a:t> </a:t>
            </a:r>
            <a:r>
              <a:rPr dirty="0" sz="1150" spc="-5">
                <a:latin typeface="Symbol"/>
                <a:cs typeface="Symbol"/>
              </a:rPr>
              <a:t></a:t>
            </a:r>
            <a:r>
              <a:rPr dirty="0" sz="1150" spc="-65">
                <a:latin typeface="Times New Roman"/>
                <a:cs typeface="Times New Roman"/>
              </a:rPr>
              <a:t> </a:t>
            </a:r>
            <a:r>
              <a:rPr dirty="0" sz="1150" spc="-5">
                <a:latin typeface="Times New Roman"/>
                <a:cs typeface="Times New Roman"/>
              </a:rPr>
              <a:t>log</a:t>
            </a:r>
            <a:r>
              <a:rPr dirty="0" sz="1150" spc="-125">
                <a:latin typeface="Times New Roman"/>
                <a:cs typeface="Times New Roman"/>
              </a:rPr>
              <a:t> </a:t>
            </a:r>
            <a:r>
              <a:rPr dirty="0" sz="1150" spc="-5" i="1">
                <a:latin typeface="Times New Roman"/>
                <a:cs typeface="Times New Roman"/>
              </a:rPr>
              <a:t>w  </a:t>
            </a:r>
            <a:r>
              <a:rPr dirty="0" sz="1150" spc="-5" i="1">
                <a:latin typeface="Times New Roman"/>
                <a:cs typeface="Times New Roman"/>
              </a:rPr>
              <a:t>w	w		w		w</a:t>
            </a:r>
            <a:endParaRPr sz="1150">
              <a:latin typeface="Times New Roman"/>
              <a:cs typeface="Times New Roman"/>
            </a:endParaRPr>
          </a:p>
        </p:txBody>
      </p:sp>
      <p:sp>
        <p:nvSpPr>
          <p:cNvPr id="31" name="object 31"/>
          <p:cNvSpPr txBox="1"/>
          <p:nvPr/>
        </p:nvSpPr>
        <p:spPr>
          <a:xfrm>
            <a:off x="5213602" y="4257207"/>
            <a:ext cx="306705" cy="127635"/>
          </a:xfrm>
          <a:prstGeom prst="rect">
            <a:avLst/>
          </a:prstGeom>
        </p:spPr>
        <p:txBody>
          <a:bodyPr wrap="square" lIns="0" tIns="14604" rIns="0" bIns="0" rtlCol="0" vert="horz">
            <a:spAutoFit/>
          </a:bodyPr>
          <a:lstStyle/>
          <a:p>
            <a:pPr>
              <a:lnSpc>
                <a:spcPct val="100000"/>
              </a:lnSpc>
              <a:spcBef>
                <a:spcPts val="114"/>
              </a:spcBef>
            </a:pPr>
            <a:r>
              <a:rPr dirty="0" sz="650" spc="35" i="1">
                <a:latin typeface="Times New Roman"/>
                <a:cs typeface="Times New Roman"/>
              </a:rPr>
              <a:t>x</a:t>
            </a:r>
            <a:r>
              <a:rPr dirty="0" sz="650" spc="35">
                <a:latin typeface="Symbol"/>
                <a:cs typeface="Symbol"/>
              </a:rPr>
              <a:t></a:t>
            </a:r>
            <a:r>
              <a:rPr dirty="0" sz="650" spc="-120">
                <a:latin typeface="Times New Roman"/>
                <a:cs typeface="Times New Roman"/>
              </a:rPr>
              <a:t> </a:t>
            </a:r>
            <a:r>
              <a:rPr dirty="0" sz="650" spc="10" i="1">
                <a:latin typeface="Times New Roman"/>
                <a:cs typeface="Times New Roman"/>
              </a:rPr>
              <a:t>w</a:t>
            </a:r>
            <a:r>
              <a:rPr dirty="0" sz="650" spc="-110" i="1">
                <a:latin typeface="Times New Roman"/>
                <a:cs typeface="Times New Roman"/>
              </a:rPr>
              <a:t> </a:t>
            </a:r>
            <a:r>
              <a:rPr dirty="0" sz="650" spc="5">
                <a:latin typeface="Times New Roman"/>
                <a:cs typeface="Times New Roman"/>
              </a:rPr>
              <a:t>/</a:t>
            </a:r>
            <a:r>
              <a:rPr dirty="0" sz="650" spc="-95">
                <a:latin typeface="Times New Roman"/>
                <a:cs typeface="Times New Roman"/>
              </a:rPr>
              <a:t> </a:t>
            </a:r>
            <a:r>
              <a:rPr dirty="0" sz="650" spc="5">
                <a:latin typeface="Times New Roman"/>
                <a:cs typeface="Times New Roman"/>
              </a:rPr>
              <a:t>2</a:t>
            </a:r>
            <a:endParaRPr sz="650">
              <a:latin typeface="Times New Roman"/>
              <a:cs typeface="Times New Roman"/>
            </a:endParaRPr>
          </a:p>
        </p:txBody>
      </p:sp>
      <p:sp>
        <p:nvSpPr>
          <p:cNvPr id="32" name="object 32"/>
          <p:cNvSpPr txBox="1"/>
          <p:nvPr/>
        </p:nvSpPr>
        <p:spPr>
          <a:xfrm>
            <a:off x="3537200" y="3932596"/>
            <a:ext cx="306705" cy="452120"/>
          </a:xfrm>
          <a:prstGeom prst="rect">
            <a:avLst/>
          </a:prstGeom>
        </p:spPr>
        <p:txBody>
          <a:bodyPr wrap="square" lIns="0" tIns="14604" rIns="0" bIns="0" rtlCol="0" vert="horz">
            <a:spAutoFit/>
          </a:bodyPr>
          <a:lstStyle/>
          <a:p>
            <a:pPr algn="ctr" marR="6985">
              <a:lnSpc>
                <a:spcPts val="730"/>
              </a:lnSpc>
              <a:spcBef>
                <a:spcPts val="114"/>
              </a:spcBef>
            </a:pPr>
            <a:r>
              <a:rPr dirty="0" sz="650" spc="10" i="1">
                <a:latin typeface="Times New Roman"/>
                <a:cs typeface="Times New Roman"/>
              </a:rPr>
              <a:t>w</a:t>
            </a:r>
            <a:r>
              <a:rPr dirty="0" sz="650" spc="-105" i="1">
                <a:latin typeface="Times New Roman"/>
                <a:cs typeface="Times New Roman"/>
              </a:rPr>
              <a:t> </a:t>
            </a:r>
            <a:r>
              <a:rPr dirty="0" sz="650" spc="5">
                <a:latin typeface="Times New Roman"/>
                <a:cs typeface="Times New Roman"/>
              </a:rPr>
              <a:t>/</a:t>
            </a:r>
            <a:r>
              <a:rPr dirty="0" sz="650" spc="-80">
                <a:latin typeface="Times New Roman"/>
                <a:cs typeface="Times New Roman"/>
              </a:rPr>
              <a:t> </a:t>
            </a:r>
            <a:r>
              <a:rPr dirty="0" sz="650" spc="5">
                <a:latin typeface="Times New Roman"/>
                <a:cs typeface="Times New Roman"/>
              </a:rPr>
              <a:t>2</a:t>
            </a:r>
            <a:endParaRPr sz="650">
              <a:latin typeface="Times New Roman"/>
              <a:cs typeface="Times New Roman"/>
            </a:endParaRPr>
          </a:p>
          <a:p>
            <a:pPr algn="ctr" marR="8890">
              <a:lnSpc>
                <a:spcPts val="1910"/>
              </a:lnSpc>
            </a:pPr>
            <a:r>
              <a:rPr dirty="0" sz="1700" spc="5">
                <a:latin typeface="Symbol"/>
                <a:cs typeface="Symbol"/>
              </a:rPr>
              <a:t></a:t>
            </a:r>
            <a:endParaRPr sz="1700">
              <a:latin typeface="Symbol"/>
              <a:cs typeface="Symbol"/>
            </a:endParaRPr>
          </a:p>
          <a:p>
            <a:pPr algn="ctr" marR="5080">
              <a:lnSpc>
                <a:spcPts val="700"/>
              </a:lnSpc>
            </a:pPr>
            <a:r>
              <a:rPr dirty="0" sz="650" spc="35" i="1">
                <a:latin typeface="Times New Roman"/>
                <a:cs typeface="Times New Roman"/>
              </a:rPr>
              <a:t>x</a:t>
            </a:r>
            <a:r>
              <a:rPr dirty="0" sz="650" spc="35">
                <a:latin typeface="Symbol"/>
                <a:cs typeface="Symbol"/>
              </a:rPr>
              <a:t></a:t>
            </a:r>
            <a:r>
              <a:rPr dirty="0" sz="650" spc="-125">
                <a:latin typeface="Times New Roman"/>
                <a:cs typeface="Times New Roman"/>
              </a:rPr>
              <a:t> </a:t>
            </a:r>
            <a:r>
              <a:rPr dirty="0" sz="650" spc="10" i="1">
                <a:latin typeface="Times New Roman"/>
                <a:cs typeface="Times New Roman"/>
              </a:rPr>
              <a:t>w</a:t>
            </a:r>
            <a:r>
              <a:rPr dirty="0" sz="650" spc="-120" i="1">
                <a:latin typeface="Times New Roman"/>
                <a:cs typeface="Times New Roman"/>
              </a:rPr>
              <a:t> </a:t>
            </a:r>
            <a:r>
              <a:rPr dirty="0" sz="650" spc="5">
                <a:latin typeface="Times New Roman"/>
                <a:cs typeface="Times New Roman"/>
              </a:rPr>
              <a:t>/</a:t>
            </a:r>
            <a:r>
              <a:rPr dirty="0" sz="650" spc="-100">
                <a:latin typeface="Times New Roman"/>
                <a:cs typeface="Times New Roman"/>
              </a:rPr>
              <a:t> </a:t>
            </a:r>
            <a:r>
              <a:rPr dirty="0" sz="650" spc="5">
                <a:latin typeface="Times New Roman"/>
                <a:cs typeface="Times New Roman"/>
              </a:rPr>
              <a:t>2</a:t>
            </a:r>
            <a:endParaRPr sz="650">
              <a:latin typeface="Times New Roman"/>
              <a:cs typeface="Times New Roman"/>
            </a:endParaRPr>
          </a:p>
        </p:txBody>
      </p:sp>
      <p:sp>
        <p:nvSpPr>
          <p:cNvPr id="33" name="object 33"/>
          <p:cNvSpPr txBox="1"/>
          <p:nvPr/>
        </p:nvSpPr>
        <p:spPr>
          <a:xfrm>
            <a:off x="1641871" y="3932597"/>
            <a:ext cx="1924685" cy="452120"/>
          </a:xfrm>
          <a:prstGeom prst="rect">
            <a:avLst/>
          </a:prstGeom>
        </p:spPr>
        <p:txBody>
          <a:bodyPr wrap="square" lIns="0" tIns="14604" rIns="0" bIns="0" rtlCol="0" vert="horz">
            <a:spAutoFit/>
          </a:bodyPr>
          <a:lstStyle/>
          <a:p>
            <a:pPr algn="ctr" marR="526415">
              <a:lnSpc>
                <a:spcPts val="520"/>
              </a:lnSpc>
              <a:spcBef>
                <a:spcPts val="114"/>
              </a:spcBef>
            </a:pPr>
            <a:r>
              <a:rPr dirty="0" sz="650" spc="10">
                <a:latin typeface="Symbol"/>
                <a:cs typeface="Symbol"/>
              </a:rPr>
              <a:t></a:t>
            </a:r>
            <a:endParaRPr sz="650">
              <a:latin typeface="Symbol"/>
              <a:cs typeface="Symbol"/>
            </a:endParaRPr>
          </a:p>
          <a:p>
            <a:pPr marL="25400">
              <a:lnSpc>
                <a:spcPts val="1780"/>
              </a:lnSpc>
            </a:pPr>
            <a:r>
              <a:rPr dirty="0" sz="1150" spc="35" i="1">
                <a:latin typeface="Times New Roman"/>
                <a:cs typeface="Times New Roman"/>
              </a:rPr>
              <a:t>H</a:t>
            </a:r>
            <a:r>
              <a:rPr dirty="0" sz="1150" spc="35">
                <a:latin typeface="Times New Roman"/>
                <a:cs typeface="Times New Roman"/>
              </a:rPr>
              <a:t>[</a:t>
            </a:r>
            <a:r>
              <a:rPr dirty="0" sz="1150" spc="-170">
                <a:latin typeface="Times New Roman"/>
                <a:cs typeface="Times New Roman"/>
              </a:rPr>
              <a:t> </a:t>
            </a:r>
            <a:r>
              <a:rPr dirty="0" sz="1150" spc="-5" i="1">
                <a:latin typeface="Times New Roman"/>
                <a:cs typeface="Times New Roman"/>
              </a:rPr>
              <a:t>X</a:t>
            </a:r>
            <a:r>
              <a:rPr dirty="0" sz="1150" spc="-95" i="1">
                <a:latin typeface="Times New Roman"/>
                <a:cs typeface="Times New Roman"/>
              </a:rPr>
              <a:t> </a:t>
            </a:r>
            <a:r>
              <a:rPr dirty="0" sz="1150" spc="-5">
                <a:latin typeface="Times New Roman"/>
                <a:cs typeface="Times New Roman"/>
              </a:rPr>
              <a:t>]</a:t>
            </a:r>
            <a:r>
              <a:rPr dirty="0" sz="1150" spc="-90">
                <a:latin typeface="Times New Roman"/>
                <a:cs typeface="Times New Roman"/>
              </a:rPr>
              <a:t> </a:t>
            </a:r>
            <a:r>
              <a:rPr dirty="0" sz="1150" spc="-5">
                <a:latin typeface="Symbol"/>
                <a:cs typeface="Symbol"/>
              </a:rPr>
              <a:t></a:t>
            </a:r>
            <a:r>
              <a:rPr dirty="0" sz="1150" spc="-30">
                <a:latin typeface="Times New Roman"/>
                <a:cs typeface="Times New Roman"/>
              </a:rPr>
              <a:t> </a:t>
            </a:r>
            <a:r>
              <a:rPr dirty="0" sz="1150" spc="-5">
                <a:latin typeface="Symbol"/>
                <a:cs typeface="Symbol"/>
              </a:rPr>
              <a:t></a:t>
            </a:r>
            <a:r>
              <a:rPr dirty="0" sz="1150" spc="40">
                <a:latin typeface="Times New Roman"/>
                <a:cs typeface="Times New Roman"/>
              </a:rPr>
              <a:t> </a:t>
            </a:r>
            <a:r>
              <a:rPr dirty="0" baseline="-13071" sz="2550" spc="7">
                <a:latin typeface="Symbol"/>
                <a:cs typeface="Symbol"/>
              </a:rPr>
              <a:t></a:t>
            </a:r>
            <a:r>
              <a:rPr dirty="0" baseline="-13071" sz="2550" spc="-157">
                <a:latin typeface="Times New Roman"/>
                <a:cs typeface="Times New Roman"/>
              </a:rPr>
              <a:t> </a:t>
            </a:r>
            <a:r>
              <a:rPr dirty="0" sz="1150" spc="30" i="1">
                <a:latin typeface="Times New Roman"/>
                <a:cs typeface="Times New Roman"/>
              </a:rPr>
              <a:t>p</a:t>
            </a:r>
            <a:r>
              <a:rPr dirty="0" sz="1150" spc="30">
                <a:latin typeface="Times New Roman"/>
                <a:cs typeface="Times New Roman"/>
              </a:rPr>
              <a:t>(</a:t>
            </a:r>
            <a:r>
              <a:rPr dirty="0" sz="1150" spc="30" i="1">
                <a:latin typeface="Times New Roman"/>
                <a:cs typeface="Times New Roman"/>
              </a:rPr>
              <a:t>x</a:t>
            </a:r>
            <a:r>
              <a:rPr dirty="0" sz="1150" spc="30">
                <a:latin typeface="Times New Roman"/>
                <a:cs typeface="Times New Roman"/>
              </a:rPr>
              <a:t>)</a:t>
            </a:r>
            <a:r>
              <a:rPr dirty="0" sz="1150" spc="-150">
                <a:latin typeface="Times New Roman"/>
                <a:cs typeface="Times New Roman"/>
              </a:rPr>
              <a:t> </a:t>
            </a:r>
            <a:r>
              <a:rPr dirty="0" sz="1150" spc="-5">
                <a:latin typeface="Times New Roman"/>
                <a:cs typeface="Times New Roman"/>
              </a:rPr>
              <a:t>log</a:t>
            </a:r>
            <a:r>
              <a:rPr dirty="0" sz="1150" spc="10">
                <a:latin typeface="Times New Roman"/>
                <a:cs typeface="Times New Roman"/>
              </a:rPr>
              <a:t> </a:t>
            </a:r>
            <a:r>
              <a:rPr dirty="0" sz="1150" spc="25" i="1">
                <a:latin typeface="Times New Roman"/>
                <a:cs typeface="Times New Roman"/>
              </a:rPr>
              <a:t>p</a:t>
            </a:r>
            <a:r>
              <a:rPr dirty="0" sz="1150" spc="25">
                <a:latin typeface="Times New Roman"/>
                <a:cs typeface="Times New Roman"/>
              </a:rPr>
              <a:t>(</a:t>
            </a:r>
            <a:r>
              <a:rPr dirty="0" sz="1150" spc="25" i="1">
                <a:latin typeface="Times New Roman"/>
                <a:cs typeface="Times New Roman"/>
              </a:rPr>
              <a:t>x</a:t>
            </a:r>
            <a:r>
              <a:rPr dirty="0" sz="1150" spc="25">
                <a:latin typeface="Times New Roman"/>
                <a:cs typeface="Times New Roman"/>
              </a:rPr>
              <a:t>)</a:t>
            </a:r>
            <a:r>
              <a:rPr dirty="0" sz="1150" spc="25" i="1">
                <a:latin typeface="Times New Roman"/>
                <a:cs typeface="Times New Roman"/>
              </a:rPr>
              <a:t>dx</a:t>
            </a:r>
            <a:r>
              <a:rPr dirty="0" sz="1150" spc="-15" i="1">
                <a:latin typeface="Times New Roman"/>
                <a:cs typeface="Times New Roman"/>
              </a:rPr>
              <a:t> </a:t>
            </a:r>
            <a:r>
              <a:rPr dirty="0" sz="1150" spc="-5">
                <a:latin typeface="Symbol"/>
                <a:cs typeface="Symbol"/>
              </a:rPr>
              <a:t></a:t>
            </a:r>
            <a:r>
              <a:rPr dirty="0" sz="1150" spc="-30">
                <a:latin typeface="Times New Roman"/>
                <a:cs typeface="Times New Roman"/>
              </a:rPr>
              <a:t> </a:t>
            </a:r>
            <a:r>
              <a:rPr dirty="0" sz="1150" spc="-5">
                <a:latin typeface="Symbol"/>
                <a:cs typeface="Symbol"/>
              </a:rPr>
              <a:t></a:t>
            </a:r>
            <a:endParaRPr sz="1150">
              <a:latin typeface="Symbol"/>
              <a:cs typeface="Symbol"/>
            </a:endParaRPr>
          </a:p>
          <a:p>
            <a:pPr algn="ctr" marR="521970">
              <a:lnSpc>
                <a:spcPct val="100000"/>
              </a:lnSpc>
              <a:spcBef>
                <a:spcPts val="254"/>
              </a:spcBef>
            </a:pPr>
            <a:r>
              <a:rPr dirty="0" sz="650" spc="25" i="1">
                <a:latin typeface="Times New Roman"/>
                <a:cs typeface="Times New Roman"/>
              </a:rPr>
              <a:t>x</a:t>
            </a:r>
            <a:r>
              <a:rPr dirty="0" sz="650" spc="25">
                <a:latin typeface="Symbol"/>
                <a:cs typeface="Symbol"/>
              </a:rPr>
              <a:t></a:t>
            </a:r>
            <a:endParaRPr sz="650">
              <a:latin typeface="Symbol"/>
              <a:cs typeface="Symbol"/>
            </a:endParaRPr>
          </a:p>
        </p:txBody>
      </p:sp>
      <p:sp>
        <p:nvSpPr>
          <p:cNvPr id="34" name="object 34"/>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35" name="object 35"/>
          <p:cNvSpPr txBox="1"/>
          <p:nvPr/>
        </p:nvSpPr>
        <p:spPr>
          <a:xfrm>
            <a:off x="1609597" y="8726678"/>
            <a:ext cx="809625" cy="93980"/>
          </a:xfrm>
          <a:prstGeom prst="rect">
            <a:avLst/>
          </a:prstGeom>
        </p:spPr>
        <p:txBody>
          <a:bodyPr wrap="square" lIns="0" tIns="12700" rIns="0" bIns="0" rtlCol="0" vert="horz">
            <a:spAutoFit/>
          </a:bodyPr>
          <a:lstStyle/>
          <a:p>
            <a:pPr marL="12700">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36" name="object 36"/>
          <p:cNvSpPr txBox="1"/>
          <p:nvPr/>
        </p:nvSpPr>
        <p:spPr>
          <a:xfrm>
            <a:off x="5945379" y="8726678"/>
            <a:ext cx="193040" cy="93980"/>
          </a:xfrm>
          <a:prstGeom prst="rect">
            <a:avLst/>
          </a:prstGeom>
        </p:spPr>
        <p:txBody>
          <a:bodyPr wrap="square" lIns="0" tIns="12700" rIns="0" bIns="0" rtlCol="0" vert="horz">
            <a:spAutoFit/>
          </a:bodyPr>
          <a:lstStyle/>
          <a:p>
            <a:pPr marL="12700">
              <a:lnSpc>
                <a:spcPct val="100000"/>
              </a:lnSpc>
              <a:spcBef>
                <a:spcPts val="100"/>
              </a:spcBef>
            </a:pPr>
            <a:r>
              <a:rPr dirty="0" sz="450" spc="-5">
                <a:latin typeface="Tahoma"/>
                <a:cs typeface="Tahoma"/>
              </a:rPr>
              <a:t>Slide</a:t>
            </a:r>
            <a:r>
              <a:rPr dirty="0" sz="450" spc="-60">
                <a:latin typeface="Tahoma"/>
                <a:cs typeface="Tahoma"/>
              </a:rPr>
              <a:t> </a:t>
            </a:r>
            <a:r>
              <a:rPr dirty="0" sz="450">
                <a:latin typeface="Tahoma"/>
                <a:cs typeface="Tahoma"/>
              </a:rPr>
              <a:t>8</a:t>
            </a:r>
            <a:endParaRPr sz="450">
              <a:latin typeface="Tahoma"/>
              <a:cs typeface="Tahoma"/>
            </a:endParaRPr>
          </a:p>
        </p:txBody>
      </p:sp>
      <p:sp>
        <p:nvSpPr>
          <p:cNvPr id="37" name="object 37"/>
          <p:cNvSpPr txBox="1"/>
          <p:nvPr/>
        </p:nvSpPr>
        <p:spPr>
          <a:xfrm>
            <a:off x="1852678" y="5495036"/>
            <a:ext cx="1932305" cy="696595"/>
          </a:xfrm>
          <a:prstGeom prst="rect">
            <a:avLst/>
          </a:prstGeom>
        </p:spPr>
        <p:txBody>
          <a:bodyPr wrap="square" lIns="0" tIns="12700" rIns="0" bIns="0" rtlCol="0" vert="horz">
            <a:spAutoFit/>
          </a:bodyPr>
          <a:lstStyle/>
          <a:p>
            <a:pPr marL="12700" marR="5080" indent="147320">
              <a:lnSpc>
                <a:spcPct val="100000"/>
              </a:lnSpc>
              <a:spcBef>
                <a:spcPts val="100"/>
              </a:spcBef>
            </a:pPr>
            <a:r>
              <a:rPr dirty="0" sz="2200" spc="-5">
                <a:solidFill>
                  <a:srgbClr val="006500"/>
                </a:solidFill>
                <a:latin typeface="Tahoma"/>
                <a:cs typeface="Tahoma"/>
              </a:rPr>
              <a:t>Unit variance  box</a:t>
            </a:r>
            <a:r>
              <a:rPr dirty="0" sz="2200" spc="-80">
                <a:solidFill>
                  <a:srgbClr val="006500"/>
                </a:solidFill>
                <a:latin typeface="Tahoma"/>
                <a:cs typeface="Tahoma"/>
              </a:rPr>
              <a:t> </a:t>
            </a:r>
            <a:r>
              <a:rPr dirty="0" sz="2200" spc="-5">
                <a:solidFill>
                  <a:srgbClr val="006500"/>
                </a:solidFill>
                <a:latin typeface="Tahoma"/>
                <a:cs typeface="Tahoma"/>
              </a:rPr>
              <a:t>distribution</a:t>
            </a:r>
            <a:endParaRPr sz="2200">
              <a:latin typeface="Tahoma"/>
              <a:cs typeface="Tahoma"/>
            </a:endParaRPr>
          </a:p>
        </p:txBody>
      </p:sp>
      <p:sp>
        <p:nvSpPr>
          <p:cNvPr id="38" name="object 38"/>
          <p:cNvSpPr/>
          <p:nvPr/>
        </p:nvSpPr>
        <p:spPr>
          <a:xfrm>
            <a:off x="1885950" y="6431279"/>
            <a:ext cx="38100" cy="1219200"/>
          </a:xfrm>
          <a:custGeom>
            <a:avLst/>
            <a:gdLst/>
            <a:ahLst/>
            <a:cxnLst/>
            <a:rect l="l" t="t" r="r" b="b"/>
            <a:pathLst>
              <a:path w="38100" h="1219200">
                <a:moveTo>
                  <a:pt x="18287" y="1181100"/>
                </a:moveTo>
                <a:lnTo>
                  <a:pt x="0" y="1181100"/>
                </a:lnTo>
                <a:lnTo>
                  <a:pt x="19050" y="1219200"/>
                </a:lnTo>
                <a:lnTo>
                  <a:pt x="34671" y="1187958"/>
                </a:lnTo>
                <a:lnTo>
                  <a:pt x="19050" y="1187958"/>
                </a:lnTo>
                <a:lnTo>
                  <a:pt x="18287" y="1187196"/>
                </a:lnTo>
                <a:lnTo>
                  <a:pt x="18287" y="1181100"/>
                </a:lnTo>
                <a:close/>
              </a:path>
              <a:path w="38100" h="1219200">
                <a:moveTo>
                  <a:pt x="19050" y="31242"/>
                </a:moveTo>
                <a:lnTo>
                  <a:pt x="18287" y="32004"/>
                </a:lnTo>
                <a:lnTo>
                  <a:pt x="18287" y="1187196"/>
                </a:lnTo>
                <a:lnTo>
                  <a:pt x="19050" y="1187958"/>
                </a:lnTo>
                <a:lnTo>
                  <a:pt x="19812" y="1187196"/>
                </a:lnTo>
                <a:lnTo>
                  <a:pt x="19812" y="32004"/>
                </a:lnTo>
                <a:lnTo>
                  <a:pt x="19050" y="31242"/>
                </a:lnTo>
                <a:close/>
              </a:path>
              <a:path w="38100" h="1219200">
                <a:moveTo>
                  <a:pt x="38100" y="1181100"/>
                </a:moveTo>
                <a:lnTo>
                  <a:pt x="19812" y="1181100"/>
                </a:lnTo>
                <a:lnTo>
                  <a:pt x="19812" y="1187196"/>
                </a:lnTo>
                <a:lnTo>
                  <a:pt x="19050" y="1187958"/>
                </a:lnTo>
                <a:lnTo>
                  <a:pt x="34671" y="1187958"/>
                </a:lnTo>
                <a:lnTo>
                  <a:pt x="38100" y="1181100"/>
                </a:lnTo>
                <a:close/>
              </a:path>
              <a:path w="38100" h="1219200">
                <a:moveTo>
                  <a:pt x="19050" y="0"/>
                </a:moveTo>
                <a:lnTo>
                  <a:pt x="0" y="38100"/>
                </a:lnTo>
                <a:lnTo>
                  <a:pt x="18287" y="38100"/>
                </a:lnTo>
                <a:lnTo>
                  <a:pt x="18287" y="32004"/>
                </a:lnTo>
                <a:lnTo>
                  <a:pt x="19050" y="31242"/>
                </a:lnTo>
                <a:lnTo>
                  <a:pt x="34671" y="31242"/>
                </a:lnTo>
                <a:lnTo>
                  <a:pt x="19050" y="0"/>
                </a:lnTo>
                <a:close/>
              </a:path>
              <a:path w="38100" h="1219200">
                <a:moveTo>
                  <a:pt x="34671" y="31242"/>
                </a:moveTo>
                <a:lnTo>
                  <a:pt x="19050" y="31242"/>
                </a:lnTo>
                <a:lnTo>
                  <a:pt x="19812" y="32004"/>
                </a:lnTo>
                <a:lnTo>
                  <a:pt x="19812" y="38100"/>
                </a:lnTo>
                <a:lnTo>
                  <a:pt x="38100" y="38100"/>
                </a:lnTo>
                <a:lnTo>
                  <a:pt x="34671" y="31242"/>
                </a:lnTo>
                <a:close/>
              </a:path>
            </a:pathLst>
          </a:custGeom>
          <a:solidFill>
            <a:srgbClr val="000000"/>
          </a:solidFill>
        </p:spPr>
        <p:txBody>
          <a:bodyPr wrap="square" lIns="0" tIns="0" rIns="0" bIns="0" rtlCol="0"/>
          <a:lstStyle/>
          <a:p/>
        </p:txBody>
      </p:sp>
      <p:sp>
        <p:nvSpPr>
          <p:cNvPr id="39" name="object 39"/>
          <p:cNvSpPr txBox="1"/>
          <p:nvPr/>
        </p:nvSpPr>
        <p:spPr>
          <a:xfrm>
            <a:off x="3766820" y="7850378"/>
            <a:ext cx="95250" cy="178435"/>
          </a:xfrm>
          <a:prstGeom prst="rect">
            <a:avLst/>
          </a:prstGeom>
        </p:spPr>
        <p:txBody>
          <a:bodyPr wrap="square" lIns="0" tIns="12700" rIns="0" bIns="0" rtlCol="0" vert="horz">
            <a:spAutoFit/>
          </a:bodyPr>
          <a:lstStyle/>
          <a:p>
            <a:pPr marL="12700">
              <a:lnSpc>
                <a:spcPct val="100000"/>
              </a:lnSpc>
              <a:spcBef>
                <a:spcPts val="100"/>
              </a:spcBef>
            </a:pPr>
            <a:r>
              <a:rPr dirty="0" sz="1000">
                <a:solidFill>
                  <a:srgbClr val="FF0000"/>
                </a:solidFill>
                <a:latin typeface="Tahoma"/>
                <a:cs typeface="Tahoma"/>
              </a:rPr>
              <a:t>0</a:t>
            </a:r>
            <a:endParaRPr sz="1000">
              <a:latin typeface="Tahoma"/>
              <a:cs typeface="Tahoma"/>
            </a:endParaRPr>
          </a:p>
        </p:txBody>
      </p:sp>
      <p:sp>
        <p:nvSpPr>
          <p:cNvPr id="40" name="object 40"/>
          <p:cNvSpPr/>
          <p:nvPr/>
        </p:nvSpPr>
        <p:spPr>
          <a:xfrm>
            <a:off x="5648705" y="7002780"/>
            <a:ext cx="247650" cy="0"/>
          </a:xfrm>
          <a:custGeom>
            <a:avLst/>
            <a:gdLst/>
            <a:ahLst/>
            <a:cxnLst/>
            <a:rect l="l" t="t" r="r" b="b"/>
            <a:pathLst>
              <a:path w="247650" h="0">
                <a:moveTo>
                  <a:pt x="0" y="0"/>
                </a:moveTo>
                <a:lnTo>
                  <a:pt x="247650" y="0"/>
                </a:lnTo>
              </a:path>
            </a:pathLst>
          </a:custGeom>
          <a:ln w="8445">
            <a:solidFill>
              <a:srgbClr val="000000"/>
            </a:solidFill>
          </a:ln>
        </p:spPr>
        <p:txBody>
          <a:bodyPr wrap="square" lIns="0" tIns="0" rIns="0" bIns="0" rtlCol="0"/>
          <a:lstStyle/>
          <a:p/>
        </p:txBody>
      </p:sp>
      <p:sp>
        <p:nvSpPr>
          <p:cNvPr id="41" name="object 41"/>
          <p:cNvSpPr txBox="1"/>
          <p:nvPr/>
        </p:nvSpPr>
        <p:spPr>
          <a:xfrm>
            <a:off x="5624321" y="6483641"/>
            <a:ext cx="280670" cy="782955"/>
          </a:xfrm>
          <a:prstGeom prst="rect">
            <a:avLst/>
          </a:prstGeom>
        </p:spPr>
        <p:txBody>
          <a:bodyPr wrap="square" lIns="0" tIns="147320" rIns="0" bIns="0" rtlCol="0" vert="horz">
            <a:spAutoFit/>
          </a:bodyPr>
          <a:lstStyle/>
          <a:p>
            <a:pPr marL="40640">
              <a:lnSpc>
                <a:spcPct val="100000"/>
              </a:lnSpc>
              <a:spcBef>
                <a:spcPts val="1160"/>
              </a:spcBef>
            </a:pPr>
            <a:r>
              <a:rPr dirty="0" baseline="-24305" sz="2400" spc="44" i="1">
                <a:latin typeface="Times New Roman"/>
                <a:cs typeface="Times New Roman"/>
              </a:rPr>
              <a:t>w</a:t>
            </a:r>
            <a:r>
              <a:rPr dirty="0" sz="900" spc="30">
                <a:latin typeface="Times New Roman"/>
                <a:cs typeface="Times New Roman"/>
              </a:rPr>
              <a:t>2</a:t>
            </a:r>
            <a:endParaRPr sz="900">
              <a:latin typeface="Times New Roman"/>
              <a:cs typeface="Times New Roman"/>
            </a:endParaRPr>
          </a:p>
          <a:p>
            <a:pPr marL="38100">
              <a:lnSpc>
                <a:spcPct val="100000"/>
              </a:lnSpc>
              <a:spcBef>
                <a:spcPts val="1060"/>
              </a:spcBef>
            </a:pPr>
            <a:r>
              <a:rPr dirty="0" sz="1600">
                <a:latin typeface="Times New Roman"/>
                <a:cs typeface="Times New Roman"/>
              </a:rPr>
              <a:t>12</a:t>
            </a:r>
            <a:endParaRPr sz="1600">
              <a:latin typeface="Times New Roman"/>
              <a:cs typeface="Times New Roman"/>
            </a:endParaRPr>
          </a:p>
        </p:txBody>
      </p:sp>
      <p:sp>
        <p:nvSpPr>
          <p:cNvPr id="42" name="object 42"/>
          <p:cNvSpPr txBox="1"/>
          <p:nvPr/>
        </p:nvSpPr>
        <p:spPr>
          <a:xfrm>
            <a:off x="5473691" y="6837744"/>
            <a:ext cx="137160" cy="269875"/>
          </a:xfrm>
          <a:prstGeom prst="rect">
            <a:avLst/>
          </a:prstGeom>
        </p:spPr>
        <p:txBody>
          <a:bodyPr wrap="square" lIns="0" tIns="12700" rIns="0" bIns="0" rtlCol="0" vert="horz">
            <a:spAutoFit/>
          </a:bodyPr>
          <a:lstStyle/>
          <a:p>
            <a:pPr marL="12700">
              <a:lnSpc>
                <a:spcPct val="100000"/>
              </a:lnSpc>
              <a:spcBef>
                <a:spcPts val="100"/>
              </a:spcBef>
            </a:pPr>
            <a:r>
              <a:rPr dirty="0" sz="1600">
                <a:latin typeface="Symbol"/>
                <a:cs typeface="Symbol"/>
              </a:rPr>
              <a:t></a:t>
            </a:r>
            <a:endParaRPr sz="1600">
              <a:latin typeface="Symbol"/>
              <a:cs typeface="Symbol"/>
            </a:endParaRPr>
          </a:p>
        </p:txBody>
      </p:sp>
      <p:sp>
        <p:nvSpPr>
          <p:cNvPr id="43" name="object 43"/>
          <p:cNvSpPr txBox="1"/>
          <p:nvPr/>
        </p:nvSpPr>
        <p:spPr>
          <a:xfrm>
            <a:off x="5492729" y="6439795"/>
            <a:ext cx="283210" cy="269875"/>
          </a:xfrm>
          <a:prstGeom prst="rect">
            <a:avLst/>
          </a:prstGeom>
        </p:spPr>
        <p:txBody>
          <a:bodyPr wrap="square" lIns="0" tIns="12700" rIns="0" bIns="0" rtlCol="0" vert="horz">
            <a:spAutoFit/>
          </a:bodyPr>
          <a:lstStyle/>
          <a:p>
            <a:pPr marL="12700">
              <a:lnSpc>
                <a:spcPct val="100000"/>
              </a:lnSpc>
              <a:spcBef>
                <a:spcPts val="100"/>
              </a:spcBef>
            </a:pPr>
            <a:r>
              <a:rPr dirty="0" sz="1600">
                <a:latin typeface="Symbol"/>
                <a:cs typeface="Symbol"/>
              </a:rPr>
              <a:t></a:t>
            </a:r>
            <a:r>
              <a:rPr dirty="0" sz="1600" spc="-135">
                <a:latin typeface="Times New Roman"/>
                <a:cs typeface="Times New Roman"/>
              </a:rPr>
              <a:t> </a:t>
            </a:r>
            <a:r>
              <a:rPr dirty="0" sz="1600">
                <a:latin typeface="Times New Roman"/>
                <a:cs typeface="Times New Roman"/>
              </a:rPr>
              <a:t>0</a:t>
            </a:r>
            <a:endParaRPr sz="1600">
              <a:latin typeface="Times New Roman"/>
              <a:cs typeface="Times New Roman"/>
            </a:endParaRPr>
          </a:p>
        </p:txBody>
      </p:sp>
      <p:sp>
        <p:nvSpPr>
          <p:cNvPr id="44" name="object 44"/>
          <p:cNvSpPr/>
          <p:nvPr/>
        </p:nvSpPr>
        <p:spPr>
          <a:xfrm>
            <a:off x="2372105" y="8321802"/>
            <a:ext cx="26034" cy="14604"/>
          </a:xfrm>
          <a:custGeom>
            <a:avLst/>
            <a:gdLst/>
            <a:ahLst/>
            <a:cxnLst/>
            <a:rect l="l" t="t" r="r" b="b"/>
            <a:pathLst>
              <a:path w="26035" h="14604">
                <a:moveTo>
                  <a:pt x="0" y="14478"/>
                </a:moveTo>
                <a:lnTo>
                  <a:pt x="25907" y="0"/>
                </a:lnTo>
              </a:path>
            </a:pathLst>
          </a:custGeom>
          <a:ln w="8445">
            <a:solidFill>
              <a:srgbClr val="000000"/>
            </a:solidFill>
          </a:ln>
        </p:spPr>
        <p:txBody>
          <a:bodyPr wrap="square" lIns="0" tIns="0" rIns="0" bIns="0" rtlCol="0"/>
          <a:lstStyle/>
          <a:p/>
        </p:txBody>
      </p:sp>
      <p:sp>
        <p:nvSpPr>
          <p:cNvPr id="45" name="object 45"/>
          <p:cNvSpPr/>
          <p:nvPr/>
        </p:nvSpPr>
        <p:spPr>
          <a:xfrm>
            <a:off x="2398014" y="8326373"/>
            <a:ext cx="37465" cy="68580"/>
          </a:xfrm>
          <a:custGeom>
            <a:avLst/>
            <a:gdLst/>
            <a:ahLst/>
            <a:cxnLst/>
            <a:rect l="l" t="t" r="r" b="b"/>
            <a:pathLst>
              <a:path w="37464" h="68579">
                <a:moveTo>
                  <a:pt x="0" y="0"/>
                </a:moveTo>
                <a:lnTo>
                  <a:pt x="37337" y="68580"/>
                </a:lnTo>
              </a:path>
            </a:pathLst>
          </a:custGeom>
          <a:ln w="16903">
            <a:solidFill>
              <a:srgbClr val="000000"/>
            </a:solidFill>
          </a:ln>
        </p:spPr>
        <p:txBody>
          <a:bodyPr wrap="square" lIns="0" tIns="0" rIns="0" bIns="0" rtlCol="0"/>
          <a:lstStyle/>
          <a:p/>
        </p:txBody>
      </p:sp>
      <p:sp>
        <p:nvSpPr>
          <p:cNvPr id="46" name="object 46"/>
          <p:cNvSpPr/>
          <p:nvPr/>
        </p:nvSpPr>
        <p:spPr>
          <a:xfrm>
            <a:off x="2439923" y="8189214"/>
            <a:ext cx="49530" cy="205740"/>
          </a:xfrm>
          <a:custGeom>
            <a:avLst/>
            <a:gdLst/>
            <a:ahLst/>
            <a:cxnLst/>
            <a:rect l="l" t="t" r="r" b="b"/>
            <a:pathLst>
              <a:path w="49530" h="205740">
                <a:moveTo>
                  <a:pt x="0" y="205740"/>
                </a:moveTo>
                <a:lnTo>
                  <a:pt x="49530" y="0"/>
                </a:lnTo>
              </a:path>
            </a:pathLst>
          </a:custGeom>
          <a:ln w="8445">
            <a:solidFill>
              <a:srgbClr val="000000"/>
            </a:solidFill>
          </a:ln>
        </p:spPr>
        <p:txBody>
          <a:bodyPr wrap="square" lIns="0" tIns="0" rIns="0" bIns="0" rtlCol="0"/>
          <a:lstStyle/>
          <a:p/>
        </p:txBody>
      </p:sp>
      <p:sp>
        <p:nvSpPr>
          <p:cNvPr id="47" name="object 47"/>
          <p:cNvSpPr/>
          <p:nvPr/>
        </p:nvSpPr>
        <p:spPr>
          <a:xfrm>
            <a:off x="2489454" y="8189214"/>
            <a:ext cx="109855" cy="0"/>
          </a:xfrm>
          <a:custGeom>
            <a:avLst/>
            <a:gdLst/>
            <a:ahLst/>
            <a:cxnLst/>
            <a:rect l="l" t="t" r="r" b="b"/>
            <a:pathLst>
              <a:path w="109855" h="0">
                <a:moveTo>
                  <a:pt x="0" y="0"/>
                </a:moveTo>
                <a:lnTo>
                  <a:pt x="109727" y="0"/>
                </a:lnTo>
              </a:path>
            </a:pathLst>
          </a:custGeom>
          <a:ln w="8445">
            <a:solidFill>
              <a:srgbClr val="000000"/>
            </a:solidFill>
          </a:ln>
        </p:spPr>
        <p:txBody>
          <a:bodyPr wrap="square" lIns="0" tIns="0" rIns="0" bIns="0" rtlCol="0"/>
          <a:lstStyle/>
          <a:p/>
        </p:txBody>
      </p:sp>
      <p:sp>
        <p:nvSpPr>
          <p:cNvPr id="48" name="object 48"/>
          <p:cNvSpPr txBox="1"/>
          <p:nvPr/>
        </p:nvSpPr>
        <p:spPr>
          <a:xfrm>
            <a:off x="1713227" y="8167250"/>
            <a:ext cx="3711575" cy="269875"/>
          </a:xfrm>
          <a:prstGeom prst="rect">
            <a:avLst/>
          </a:prstGeom>
        </p:spPr>
        <p:txBody>
          <a:bodyPr wrap="square" lIns="0" tIns="12700" rIns="0" bIns="0" rtlCol="0" vert="horz">
            <a:spAutoFit/>
          </a:bodyPr>
          <a:lstStyle/>
          <a:p>
            <a:pPr marL="12700">
              <a:lnSpc>
                <a:spcPct val="100000"/>
              </a:lnSpc>
              <a:spcBef>
                <a:spcPts val="100"/>
              </a:spcBef>
              <a:tabLst>
                <a:tab pos="782955" algn="l"/>
              </a:tabLst>
            </a:pPr>
            <a:r>
              <a:rPr dirty="0" sz="1600">
                <a:latin typeface="Times New Roman"/>
                <a:cs typeface="Times New Roman"/>
              </a:rPr>
              <a:t>if </a:t>
            </a:r>
            <a:r>
              <a:rPr dirty="0" sz="1600" i="1">
                <a:latin typeface="Times New Roman"/>
                <a:cs typeface="Times New Roman"/>
              </a:rPr>
              <a:t>w</a:t>
            </a:r>
            <a:r>
              <a:rPr dirty="0" sz="1600" spc="95" i="1">
                <a:latin typeface="Times New Roman"/>
                <a:cs typeface="Times New Roman"/>
              </a:rPr>
              <a:t> </a:t>
            </a:r>
            <a:r>
              <a:rPr dirty="0" sz="1600">
                <a:latin typeface="Symbol"/>
                <a:cs typeface="Symbol"/>
              </a:rPr>
              <a:t></a:t>
            </a:r>
            <a:r>
              <a:rPr dirty="0" sz="1600" spc="-30">
                <a:latin typeface="Times New Roman"/>
                <a:cs typeface="Times New Roman"/>
              </a:rPr>
              <a:t> </a:t>
            </a:r>
            <a:r>
              <a:rPr dirty="0" sz="1600">
                <a:latin typeface="Times New Roman"/>
                <a:cs typeface="Times New Roman"/>
              </a:rPr>
              <a:t>2	3 then</a:t>
            </a:r>
            <a:r>
              <a:rPr dirty="0" sz="1600" spc="-45">
                <a:latin typeface="Times New Roman"/>
                <a:cs typeface="Times New Roman"/>
              </a:rPr>
              <a:t> </a:t>
            </a:r>
            <a:r>
              <a:rPr dirty="0" sz="1600">
                <a:latin typeface="Times New Roman"/>
                <a:cs typeface="Times New Roman"/>
              </a:rPr>
              <a:t>Var[</a:t>
            </a:r>
            <a:r>
              <a:rPr dirty="0" sz="1600" spc="-265">
                <a:latin typeface="Times New Roman"/>
                <a:cs typeface="Times New Roman"/>
              </a:rPr>
              <a:t> </a:t>
            </a:r>
            <a:r>
              <a:rPr dirty="0" sz="1600" i="1">
                <a:latin typeface="Times New Roman"/>
                <a:cs typeface="Times New Roman"/>
              </a:rPr>
              <a:t>X</a:t>
            </a:r>
            <a:r>
              <a:rPr dirty="0" sz="1600" spc="-140" i="1">
                <a:latin typeface="Times New Roman"/>
                <a:cs typeface="Times New Roman"/>
              </a:rPr>
              <a:t> </a:t>
            </a:r>
            <a:r>
              <a:rPr dirty="0" sz="1600">
                <a:latin typeface="Times New Roman"/>
                <a:cs typeface="Times New Roman"/>
              </a:rPr>
              <a:t>]</a:t>
            </a:r>
            <a:r>
              <a:rPr dirty="0" sz="1600" spc="-114">
                <a:latin typeface="Times New Roman"/>
                <a:cs typeface="Times New Roman"/>
              </a:rPr>
              <a:t> </a:t>
            </a:r>
            <a:r>
              <a:rPr dirty="0" sz="1600">
                <a:latin typeface="Symbol"/>
                <a:cs typeface="Symbol"/>
              </a:rPr>
              <a:t></a:t>
            </a:r>
            <a:r>
              <a:rPr dirty="0" sz="1600" spc="-215">
                <a:latin typeface="Times New Roman"/>
                <a:cs typeface="Times New Roman"/>
              </a:rPr>
              <a:t> </a:t>
            </a:r>
            <a:r>
              <a:rPr dirty="0" sz="1600">
                <a:latin typeface="Times New Roman"/>
                <a:cs typeface="Times New Roman"/>
              </a:rPr>
              <a:t>1</a:t>
            </a:r>
            <a:r>
              <a:rPr dirty="0" sz="1600" spc="-250">
                <a:latin typeface="Times New Roman"/>
                <a:cs typeface="Times New Roman"/>
              </a:rPr>
              <a:t> </a:t>
            </a:r>
            <a:r>
              <a:rPr dirty="0" sz="1600">
                <a:latin typeface="Times New Roman"/>
                <a:cs typeface="Times New Roman"/>
              </a:rPr>
              <a:t>and</a:t>
            </a:r>
            <a:r>
              <a:rPr dirty="0" sz="1600" spc="-25">
                <a:latin typeface="Times New Roman"/>
                <a:cs typeface="Times New Roman"/>
              </a:rPr>
              <a:t> </a:t>
            </a:r>
            <a:r>
              <a:rPr dirty="0" sz="1600" spc="60" i="1">
                <a:latin typeface="Times New Roman"/>
                <a:cs typeface="Times New Roman"/>
              </a:rPr>
              <a:t>H</a:t>
            </a:r>
            <a:r>
              <a:rPr dirty="0" sz="1600" spc="60">
                <a:latin typeface="Times New Roman"/>
                <a:cs typeface="Times New Roman"/>
              </a:rPr>
              <a:t>[</a:t>
            </a:r>
            <a:r>
              <a:rPr dirty="0" sz="1600" spc="-240">
                <a:latin typeface="Times New Roman"/>
                <a:cs typeface="Times New Roman"/>
              </a:rPr>
              <a:t> </a:t>
            </a:r>
            <a:r>
              <a:rPr dirty="0" sz="1600" i="1">
                <a:latin typeface="Times New Roman"/>
                <a:cs typeface="Times New Roman"/>
              </a:rPr>
              <a:t>X</a:t>
            </a:r>
            <a:r>
              <a:rPr dirty="0" sz="1600" spc="-140" i="1">
                <a:latin typeface="Times New Roman"/>
                <a:cs typeface="Times New Roman"/>
              </a:rPr>
              <a:t> </a:t>
            </a:r>
            <a:r>
              <a:rPr dirty="0" sz="1600">
                <a:latin typeface="Times New Roman"/>
                <a:cs typeface="Times New Roman"/>
              </a:rPr>
              <a:t>]</a:t>
            </a:r>
            <a:r>
              <a:rPr dirty="0" sz="1600" spc="-114">
                <a:latin typeface="Times New Roman"/>
                <a:cs typeface="Times New Roman"/>
              </a:rPr>
              <a:t> </a:t>
            </a:r>
            <a:r>
              <a:rPr dirty="0" sz="1600">
                <a:latin typeface="Symbol"/>
                <a:cs typeface="Symbol"/>
              </a:rPr>
              <a:t></a:t>
            </a:r>
            <a:r>
              <a:rPr dirty="0" sz="1600" spc="-215">
                <a:latin typeface="Times New Roman"/>
                <a:cs typeface="Times New Roman"/>
              </a:rPr>
              <a:t> </a:t>
            </a:r>
            <a:r>
              <a:rPr dirty="0" sz="1600">
                <a:latin typeface="Times New Roman"/>
                <a:cs typeface="Times New Roman"/>
              </a:rPr>
              <a:t>1.242</a:t>
            </a:r>
            <a:endParaRPr sz="1600">
              <a:latin typeface="Times New Roman"/>
              <a:cs typeface="Times New Roman"/>
            </a:endParaRPr>
          </a:p>
        </p:txBody>
      </p:sp>
      <p:sp>
        <p:nvSpPr>
          <p:cNvPr id="49" name="object 49"/>
          <p:cNvSpPr/>
          <p:nvPr/>
        </p:nvSpPr>
        <p:spPr>
          <a:xfrm>
            <a:off x="4656582" y="7940802"/>
            <a:ext cx="26034" cy="15240"/>
          </a:xfrm>
          <a:custGeom>
            <a:avLst/>
            <a:gdLst/>
            <a:ahLst/>
            <a:cxnLst/>
            <a:rect l="l" t="t" r="r" b="b"/>
            <a:pathLst>
              <a:path w="26035" h="15240">
                <a:moveTo>
                  <a:pt x="0" y="15240"/>
                </a:moveTo>
                <a:lnTo>
                  <a:pt x="25907" y="0"/>
                </a:lnTo>
              </a:path>
            </a:pathLst>
          </a:custGeom>
          <a:ln w="8445">
            <a:solidFill>
              <a:srgbClr val="000000"/>
            </a:solidFill>
          </a:ln>
        </p:spPr>
        <p:txBody>
          <a:bodyPr wrap="square" lIns="0" tIns="0" rIns="0" bIns="0" rtlCol="0"/>
          <a:lstStyle/>
          <a:p/>
        </p:txBody>
      </p:sp>
      <p:sp>
        <p:nvSpPr>
          <p:cNvPr id="50" name="object 50"/>
          <p:cNvSpPr/>
          <p:nvPr/>
        </p:nvSpPr>
        <p:spPr>
          <a:xfrm>
            <a:off x="4682490" y="7945373"/>
            <a:ext cx="37465" cy="68580"/>
          </a:xfrm>
          <a:custGeom>
            <a:avLst/>
            <a:gdLst/>
            <a:ahLst/>
            <a:cxnLst/>
            <a:rect l="l" t="t" r="r" b="b"/>
            <a:pathLst>
              <a:path w="37464" h="68579">
                <a:moveTo>
                  <a:pt x="0" y="0"/>
                </a:moveTo>
                <a:lnTo>
                  <a:pt x="37337" y="68580"/>
                </a:lnTo>
              </a:path>
            </a:pathLst>
          </a:custGeom>
          <a:ln w="16903">
            <a:solidFill>
              <a:srgbClr val="000000"/>
            </a:solidFill>
          </a:ln>
        </p:spPr>
        <p:txBody>
          <a:bodyPr wrap="square" lIns="0" tIns="0" rIns="0" bIns="0" rtlCol="0"/>
          <a:lstStyle/>
          <a:p/>
        </p:txBody>
      </p:sp>
      <p:sp>
        <p:nvSpPr>
          <p:cNvPr id="51" name="object 51"/>
          <p:cNvSpPr/>
          <p:nvPr/>
        </p:nvSpPr>
        <p:spPr>
          <a:xfrm>
            <a:off x="4724400" y="7808214"/>
            <a:ext cx="49530" cy="205740"/>
          </a:xfrm>
          <a:custGeom>
            <a:avLst/>
            <a:gdLst/>
            <a:ahLst/>
            <a:cxnLst/>
            <a:rect l="l" t="t" r="r" b="b"/>
            <a:pathLst>
              <a:path w="49529" h="205740">
                <a:moveTo>
                  <a:pt x="0" y="205740"/>
                </a:moveTo>
                <a:lnTo>
                  <a:pt x="49529" y="0"/>
                </a:lnTo>
              </a:path>
            </a:pathLst>
          </a:custGeom>
          <a:ln w="8445">
            <a:solidFill>
              <a:srgbClr val="000000"/>
            </a:solidFill>
          </a:ln>
        </p:spPr>
        <p:txBody>
          <a:bodyPr wrap="square" lIns="0" tIns="0" rIns="0" bIns="0" rtlCol="0"/>
          <a:lstStyle/>
          <a:p/>
        </p:txBody>
      </p:sp>
      <p:sp>
        <p:nvSpPr>
          <p:cNvPr id="52" name="object 52"/>
          <p:cNvSpPr/>
          <p:nvPr/>
        </p:nvSpPr>
        <p:spPr>
          <a:xfrm>
            <a:off x="4773929" y="7808214"/>
            <a:ext cx="109855" cy="0"/>
          </a:xfrm>
          <a:custGeom>
            <a:avLst/>
            <a:gdLst/>
            <a:ahLst/>
            <a:cxnLst/>
            <a:rect l="l" t="t" r="r" b="b"/>
            <a:pathLst>
              <a:path w="109854" h="0">
                <a:moveTo>
                  <a:pt x="0" y="0"/>
                </a:moveTo>
                <a:lnTo>
                  <a:pt x="109728" y="0"/>
                </a:lnTo>
              </a:path>
            </a:pathLst>
          </a:custGeom>
          <a:ln w="8445">
            <a:solidFill>
              <a:srgbClr val="000000"/>
            </a:solidFill>
          </a:ln>
        </p:spPr>
        <p:txBody>
          <a:bodyPr wrap="square" lIns="0" tIns="0" rIns="0" bIns="0" rtlCol="0"/>
          <a:lstStyle/>
          <a:p/>
        </p:txBody>
      </p:sp>
      <p:sp>
        <p:nvSpPr>
          <p:cNvPr id="53" name="object 53"/>
          <p:cNvSpPr/>
          <p:nvPr/>
        </p:nvSpPr>
        <p:spPr>
          <a:xfrm>
            <a:off x="2077973" y="6960869"/>
            <a:ext cx="17145" cy="9525"/>
          </a:xfrm>
          <a:custGeom>
            <a:avLst/>
            <a:gdLst/>
            <a:ahLst/>
            <a:cxnLst/>
            <a:rect l="l" t="t" r="r" b="b"/>
            <a:pathLst>
              <a:path w="17144" h="9525">
                <a:moveTo>
                  <a:pt x="0" y="9143"/>
                </a:moveTo>
                <a:lnTo>
                  <a:pt x="16763" y="0"/>
                </a:lnTo>
              </a:path>
            </a:pathLst>
          </a:custGeom>
          <a:ln w="5359">
            <a:solidFill>
              <a:srgbClr val="000000"/>
            </a:solidFill>
          </a:ln>
        </p:spPr>
        <p:txBody>
          <a:bodyPr wrap="square" lIns="0" tIns="0" rIns="0" bIns="0" rtlCol="0"/>
          <a:lstStyle/>
          <a:p/>
        </p:txBody>
      </p:sp>
      <p:sp>
        <p:nvSpPr>
          <p:cNvPr id="54" name="object 54"/>
          <p:cNvSpPr/>
          <p:nvPr/>
        </p:nvSpPr>
        <p:spPr>
          <a:xfrm>
            <a:off x="2094738" y="6963156"/>
            <a:ext cx="24130" cy="44450"/>
          </a:xfrm>
          <a:custGeom>
            <a:avLst/>
            <a:gdLst/>
            <a:ahLst/>
            <a:cxnLst/>
            <a:rect l="l" t="t" r="r" b="b"/>
            <a:pathLst>
              <a:path w="24130" h="44450">
                <a:moveTo>
                  <a:pt x="0" y="0"/>
                </a:moveTo>
                <a:lnTo>
                  <a:pt x="23622" y="44196"/>
                </a:lnTo>
              </a:path>
            </a:pathLst>
          </a:custGeom>
          <a:ln w="10718">
            <a:solidFill>
              <a:srgbClr val="000000"/>
            </a:solidFill>
          </a:ln>
        </p:spPr>
        <p:txBody>
          <a:bodyPr wrap="square" lIns="0" tIns="0" rIns="0" bIns="0" rtlCol="0"/>
          <a:lstStyle/>
          <a:p/>
        </p:txBody>
      </p:sp>
      <p:sp>
        <p:nvSpPr>
          <p:cNvPr id="55" name="object 55"/>
          <p:cNvSpPr/>
          <p:nvPr/>
        </p:nvSpPr>
        <p:spPr>
          <a:xfrm>
            <a:off x="2121407" y="6876288"/>
            <a:ext cx="31750" cy="131445"/>
          </a:xfrm>
          <a:custGeom>
            <a:avLst/>
            <a:gdLst/>
            <a:ahLst/>
            <a:cxnLst/>
            <a:rect l="l" t="t" r="r" b="b"/>
            <a:pathLst>
              <a:path w="31750" h="131445">
                <a:moveTo>
                  <a:pt x="0" y="131063"/>
                </a:moveTo>
                <a:lnTo>
                  <a:pt x="31242" y="0"/>
                </a:lnTo>
              </a:path>
            </a:pathLst>
          </a:custGeom>
          <a:ln w="5359">
            <a:solidFill>
              <a:srgbClr val="000000"/>
            </a:solidFill>
          </a:ln>
        </p:spPr>
        <p:txBody>
          <a:bodyPr wrap="square" lIns="0" tIns="0" rIns="0" bIns="0" rtlCol="0"/>
          <a:lstStyle/>
          <a:p/>
        </p:txBody>
      </p:sp>
      <p:sp>
        <p:nvSpPr>
          <p:cNvPr id="56" name="object 56"/>
          <p:cNvSpPr txBox="1"/>
          <p:nvPr/>
        </p:nvSpPr>
        <p:spPr>
          <a:xfrm>
            <a:off x="1994402" y="6857634"/>
            <a:ext cx="90170" cy="180975"/>
          </a:xfrm>
          <a:prstGeom prst="rect">
            <a:avLst/>
          </a:prstGeom>
        </p:spPr>
        <p:txBody>
          <a:bodyPr wrap="square" lIns="0" tIns="14604" rIns="0" bIns="0" rtlCol="0" vert="horz">
            <a:spAutoFit/>
          </a:bodyPr>
          <a:lstStyle/>
          <a:p>
            <a:pPr marL="12700">
              <a:lnSpc>
                <a:spcPct val="100000"/>
              </a:lnSpc>
              <a:spcBef>
                <a:spcPts val="114"/>
              </a:spcBef>
            </a:pPr>
            <a:r>
              <a:rPr dirty="0" sz="1000" spc="5">
                <a:latin typeface="Times New Roman"/>
                <a:cs typeface="Times New Roman"/>
              </a:rPr>
              <a:t>2</a:t>
            </a:r>
            <a:endParaRPr sz="1000">
              <a:latin typeface="Times New Roman"/>
              <a:cs typeface="Times New Roman"/>
            </a:endParaRPr>
          </a:p>
        </p:txBody>
      </p:sp>
      <p:sp>
        <p:nvSpPr>
          <p:cNvPr id="57" name="object 57"/>
          <p:cNvSpPr/>
          <p:nvPr/>
        </p:nvSpPr>
        <p:spPr>
          <a:xfrm>
            <a:off x="2745485" y="7940802"/>
            <a:ext cx="26034" cy="15240"/>
          </a:xfrm>
          <a:custGeom>
            <a:avLst/>
            <a:gdLst/>
            <a:ahLst/>
            <a:cxnLst/>
            <a:rect l="l" t="t" r="r" b="b"/>
            <a:pathLst>
              <a:path w="26035" h="15240">
                <a:moveTo>
                  <a:pt x="0" y="15240"/>
                </a:moveTo>
                <a:lnTo>
                  <a:pt x="25907" y="0"/>
                </a:lnTo>
              </a:path>
            </a:pathLst>
          </a:custGeom>
          <a:ln w="8470">
            <a:solidFill>
              <a:srgbClr val="000000"/>
            </a:solidFill>
          </a:ln>
        </p:spPr>
        <p:txBody>
          <a:bodyPr wrap="square" lIns="0" tIns="0" rIns="0" bIns="0" rtlCol="0"/>
          <a:lstStyle/>
          <a:p/>
        </p:txBody>
      </p:sp>
      <p:sp>
        <p:nvSpPr>
          <p:cNvPr id="58" name="object 58"/>
          <p:cNvSpPr/>
          <p:nvPr/>
        </p:nvSpPr>
        <p:spPr>
          <a:xfrm>
            <a:off x="2771394" y="7945373"/>
            <a:ext cx="38100" cy="68580"/>
          </a:xfrm>
          <a:custGeom>
            <a:avLst/>
            <a:gdLst/>
            <a:ahLst/>
            <a:cxnLst/>
            <a:rect l="l" t="t" r="r" b="b"/>
            <a:pathLst>
              <a:path w="38100" h="68579">
                <a:moveTo>
                  <a:pt x="0" y="0"/>
                </a:moveTo>
                <a:lnTo>
                  <a:pt x="38100" y="68580"/>
                </a:lnTo>
              </a:path>
            </a:pathLst>
          </a:custGeom>
          <a:ln w="16941">
            <a:solidFill>
              <a:srgbClr val="000000"/>
            </a:solidFill>
          </a:ln>
        </p:spPr>
        <p:txBody>
          <a:bodyPr wrap="square" lIns="0" tIns="0" rIns="0" bIns="0" rtlCol="0"/>
          <a:lstStyle/>
          <a:p/>
        </p:txBody>
      </p:sp>
      <p:sp>
        <p:nvSpPr>
          <p:cNvPr id="59" name="object 59"/>
          <p:cNvSpPr/>
          <p:nvPr/>
        </p:nvSpPr>
        <p:spPr>
          <a:xfrm>
            <a:off x="2813304" y="7808214"/>
            <a:ext cx="50800" cy="205740"/>
          </a:xfrm>
          <a:custGeom>
            <a:avLst/>
            <a:gdLst/>
            <a:ahLst/>
            <a:cxnLst/>
            <a:rect l="l" t="t" r="r" b="b"/>
            <a:pathLst>
              <a:path w="50800" h="205740">
                <a:moveTo>
                  <a:pt x="0" y="205740"/>
                </a:moveTo>
                <a:lnTo>
                  <a:pt x="50291" y="0"/>
                </a:lnTo>
              </a:path>
            </a:pathLst>
          </a:custGeom>
          <a:ln w="8470">
            <a:solidFill>
              <a:srgbClr val="000000"/>
            </a:solidFill>
          </a:ln>
        </p:spPr>
        <p:txBody>
          <a:bodyPr wrap="square" lIns="0" tIns="0" rIns="0" bIns="0" rtlCol="0"/>
          <a:lstStyle/>
          <a:p/>
        </p:txBody>
      </p:sp>
      <p:sp>
        <p:nvSpPr>
          <p:cNvPr id="60" name="object 60"/>
          <p:cNvSpPr/>
          <p:nvPr/>
        </p:nvSpPr>
        <p:spPr>
          <a:xfrm>
            <a:off x="2863595" y="7808214"/>
            <a:ext cx="109220" cy="0"/>
          </a:xfrm>
          <a:custGeom>
            <a:avLst/>
            <a:gdLst/>
            <a:ahLst/>
            <a:cxnLst/>
            <a:rect l="l" t="t" r="r" b="b"/>
            <a:pathLst>
              <a:path w="109219" h="0">
                <a:moveTo>
                  <a:pt x="0" y="0"/>
                </a:moveTo>
                <a:lnTo>
                  <a:pt x="108966" y="0"/>
                </a:lnTo>
              </a:path>
            </a:pathLst>
          </a:custGeom>
          <a:ln w="8470">
            <a:solidFill>
              <a:srgbClr val="000000"/>
            </a:solidFill>
          </a:ln>
        </p:spPr>
        <p:txBody>
          <a:bodyPr wrap="square" lIns="0" tIns="0" rIns="0" bIns="0" rtlCol="0"/>
          <a:lstStyle/>
          <a:p/>
        </p:txBody>
      </p:sp>
      <p:sp>
        <p:nvSpPr>
          <p:cNvPr id="61" name="object 61"/>
          <p:cNvSpPr txBox="1"/>
          <p:nvPr/>
        </p:nvSpPr>
        <p:spPr>
          <a:xfrm>
            <a:off x="2578869" y="7786116"/>
            <a:ext cx="2316480" cy="269875"/>
          </a:xfrm>
          <a:prstGeom prst="rect">
            <a:avLst/>
          </a:prstGeom>
        </p:spPr>
        <p:txBody>
          <a:bodyPr wrap="square" lIns="0" tIns="12700" rIns="0" bIns="0" rtlCol="0" vert="horz">
            <a:spAutoFit/>
          </a:bodyPr>
          <a:lstStyle/>
          <a:p>
            <a:pPr marL="12700">
              <a:lnSpc>
                <a:spcPct val="100000"/>
              </a:lnSpc>
              <a:spcBef>
                <a:spcPts val="100"/>
              </a:spcBef>
              <a:tabLst>
                <a:tab pos="290195" algn="l"/>
                <a:tab pos="2201545" algn="l"/>
              </a:tabLst>
            </a:pPr>
            <a:r>
              <a:rPr dirty="0" sz="1600">
                <a:latin typeface="Symbol"/>
                <a:cs typeface="Symbol"/>
              </a:rPr>
              <a:t></a:t>
            </a:r>
            <a:r>
              <a:rPr dirty="0" sz="1600">
                <a:latin typeface="Times New Roman"/>
                <a:cs typeface="Times New Roman"/>
              </a:rPr>
              <a:t>	</a:t>
            </a:r>
            <a:r>
              <a:rPr dirty="0" sz="1600">
                <a:latin typeface="Times New Roman"/>
                <a:cs typeface="Times New Roman"/>
              </a:rPr>
              <a:t>3</a:t>
            </a:r>
            <a:r>
              <a:rPr dirty="0" sz="1600">
                <a:latin typeface="Times New Roman"/>
                <a:cs typeface="Times New Roman"/>
              </a:rPr>
              <a:t>	</a:t>
            </a:r>
            <a:r>
              <a:rPr dirty="0" sz="1600">
                <a:latin typeface="Times New Roman"/>
                <a:cs typeface="Times New Roman"/>
              </a:rPr>
              <a:t>3</a:t>
            </a:r>
            <a:endParaRPr sz="1600">
              <a:latin typeface="Times New Roman"/>
              <a:cs typeface="Times New Roman"/>
            </a:endParaRPr>
          </a:p>
        </p:txBody>
      </p:sp>
      <p:sp>
        <p:nvSpPr>
          <p:cNvPr id="62" name="object 62"/>
          <p:cNvSpPr/>
          <p:nvPr/>
        </p:nvSpPr>
        <p:spPr>
          <a:xfrm>
            <a:off x="5728715" y="6081521"/>
            <a:ext cx="142875" cy="0"/>
          </a:xfrm>
          <a:custGeom>
            <a:avLst/>
            <a:gdLst/>
            <a:ahLst/>
            <a:cxnLst/>
            <a:rect l="l" t="t" r="r" b="b"/>
            <a:pathLst>
              <a:path w="142875" h="0">
                <a:moveTo>
                  <a:pt x="0" y="0"/>
                </a:moveTo>
                <a:lnTo>
                  <a:pt x="142494" y="0"/>
                </a:lnTo>
              </a:path>
            </a:pathLst>
          </a:custGeom>
          <a:ln w="6565">
            <a:solidFill>
              <a:srgbClr val="000000"/>
            </a:solidFill>
          </a:ln>
        </p:spPr>
        <p:txBody>
          <a:bodyPr wrap="square" lIns="0" tIns="0" rIns="0" bIns="0" rtlCol="0"/>
          <a:lstStyle/>
          <a:p/>
        </p:txBody>
      </p:sp>
      <p:graphicFrame>
        <p:nvGraphicFramePr>
          <p:cNvPr id="63" name="object 63"/>
          <p:cNvGraphicFramePr>
            <a:graphicFrameLocks noGrp="1"/>
          </p:cNvGraphicFramePr>
          <p:nvPr/>
        </p:nvGraphicFramePr>
        <p:xfrm>
          <a:off x="2043112" y="6240779"/>
          <a:ext cx="3519804" cy="1424305"/>
        </p:xfrm>
        <a:graphic>
          <a:graphicData uri="http://schemas.openxmlformats.org/drawingml/2006/table">
            <a:tbl>
              <a:tblPr firstRow="1" bandRow="1">
                <a:tableStyleId>{2D5ABB26-0587-4C30-8999-92F81FD0307C}</a:tableStyleId>
              </a:tblPr>
              <a:tblGrid>
                <a:gridCol w="762000"/>
                <a:gridCol w="990600"/>
                <a:gridCol w="990600"/>
                <a:gridCol w="762000"/>
              </a:tblGrid>
              <a:tr h="190500">
                <a:tc gridSpan="2">
                  <a:txBody>
                    <a:bodyPr/>
                    <a:lstStyle/>
                    <a:p>
                      <a:pPr>
                        <a:lnSpc>
                          <a:spcPct val="100000"/>
                        </a:lnSpc>
                      </a:pPr>
                      <a:endParaRPr sz="1100">
                        <a:latin typeface="Times New Roman"/>
                        <a:cs typeface="Times New Roman"/>
                      </a:endParaRPr>
                    </a:p>
                  </a:txBody>
                  <a:tcPr marL="0" marR="0" marB="0" marT="0">
                    <a:lnR w="28575">
                      <a:solidFill>
                        <a:srgbClr val="FF0000"/>
                      </a:solidFill>
                      <a:prstDash val="solid"/>
                    </a:lnR>
                  </a:tcPr>
                </a:tc>
                <a:tc hMerge="1">
                  <a:txBody>
                    <a:bodyPr/>
                    <a:lstStyle/>
                    <a:p>
                      <a:pPr/>
                    </a:p>
                  </a:txBody>
                  <a:tcPr marL="0" marR="0" marB="0" marT="0"/>
                </a:tc>
                <a:tc gridSpan="2">
                  <a:txBody>
                    <a:bodyPr/>
                    <a:lstStyle/>
                    <a:p>
                      <a:pPr>
                        <a:lnSpc>
                          <a:spcPct val="100000"/>
                        </a:lnSpc>
                      </a:pPr>
                      <a:endParaRPr sz="1100">
                        <a:latin typeface="Times New Roman"/>
                        <a:cs typeface="Times New Roman"/>
                      </a:endParaRPr>
                    </a:p>
                  </a:txBody>
                  <a:tcPr marL="0" marR="0" marB="0" marT="0">
                    <a:lnL w="28575">
                      <a:solidFill>
                        <a:srgbClr val="FF0000"/>
                      </a:solidFill>
                      <a:prstDash val="solid"/>
                    </a:lnL>
                  </a:tcPr>
                </a:tc>
                <a:tc hMerge="1">
                  <a:txBody>
                    <a:bodyPr/>
                    <a:lstStyle/>
                    <a:p>
                      <a:pPr/>
                    </a:p>
                  </a:txBody>
                  <a:tcPr marL="0" marR="0" marB="0" marT="0"/>
                </a:tc>
              </a:tr>
              <a:tr h="265350">
                <a:tc rowSpan="2">
                  <a:txBody>
                    <a:bodyPr/>
                    <a:lstStyle/>
                    <a:p>
                      <a:pPr>
                        <a:lnSpc>
                          <a:spcPct val="100000"/>
                        </a:lnSpc>
                      </a:pPr>
                      <a:endParaRPr sz="1100">
                        <a:latin typeface="Times New Roman"/>
                        <a:cs typeface="Times New Roman"/>
                      </a:endParaRPr>
                    </a:p>
                    <a:p>
                      <a:pPr>
                        <a:lnSpc>
                          <a:spcPct val="100000"/>
                        </a:lnSpc>
                        <a:spcBef>
                          <a:spcPts val="705"/>
                        </a:spcBef>
                      </a:pPr>
                      <a:r>
                        <a:rPr dirty="0" u="sng" sz="1000">
                          <a:uFill>
                            <a:solidFill>
                              <a:srgbClr val="000000"/>
                            </a:solidFill>
                          </a:uFill>
                          <a:latin typeface="Times New Roman"/>
                          <a:cs typeface="Times New Roman"/>
                        </a:rPr>
                        <a:t> </a:t>
                      </a:r>
                      <a:r>
                        <a:rPr dirty="0" u="sng" sz="1000">
                          <a:uFill>
                            <a:solidFill>
                              <a:srgbClr val="000000"/>
                            </a:solidFill>
                          </a:uFill>
                          <a:latin typeface="Times New Roman"/>
                          <a:cs typeface="Times New Roman"/>
                        </a:rPr>
                        <a:t> </a:t>
                      </a:r>
                      <a:r>
                        <a:rPr dirty="0" u="sng" sz="1000" spc="-85">
                          <a:uFill>
                            <a:solidFill>
                              <a:srgbClr val="000000"/>
                            </a:solidFill>
                          </a:uFill>
                          <a:latin typeface="Times New Roman"/>
                          <a:cs typeface="Times New Roman"/>
                        </a:rPr>
                        <a:t> </a:t>
                      </a:r>
                      <a:r>
                        <a:rPr dirty="0" u="sng" sz="1000" spc="5">
                          <a:uFill>
                            <a:solidFill>
                              <a:srgbClr val="000000"/>
                            </a:solidFill>
                          </a:uFill>
                          <a:latin typeface="Times New Roman"/>
                          <a:cs typeface="Times New Roman"/>
                        </a:rPr>
                        <a:t>1</a:t>
                      </a:r>
                      <a:r>
                        <a:rPr dirty="0" u="sng" sz="1000" spc="-85">
                          <a:uFill>
                            <a:solidFill>
                              <a:srgbClr val="000000"/>
                            </a:solidFill>
                          </a:uFill>
                          <a:latin typeface="Times New Roman"/>
                          <a:cs typeface="Times New Roman"/>
                        </a:rPr>
                        <a:t> </a:t>
                      </a:r>
                      <a:endParaRPr sz="1000">
                        <a:latin typeface="Times New Roman"/>
                        <a:cs typeface="Times New Roman"/>
                      </a:endParaRPr>
                    </a:p>
                  </a:txBody>
                  <a:tcPr marL="0" marR="0" marB="0" marT="0">
                    <a:lnR w="9525">
                      <a:solidFill>
                        <a:srgbClr val="333399"/>
                      </a:solidFill>
                      <a:prstDash val="solid"/>
                    </a:lnR>
                  </a:tcPr>
                </a:tc>
                <a:tc rowSpan="3">
                  <a:txBody>
                    <a:bodyPr/>
                    <a:lstStyle/>
                    <a:p>
                      <a:pPr>
                        <a:lnSpc>
                          <a:spcPct val="100000"/>
                        </a:lnSpc>
                      </a:pPr>
                      <a:endParaRPr sz="1200">
                        <a:latin typeface="Times New Roman"/>
                        <a:cs typeface="Times New Roman"/>
                      </a:endParaRPr>
                    </a:p>
                  </a:txBody>
                  <a:tcPr marL="0" marR="0" marB="0" marT="0">
                    <a:lnL w="9525">
                      <a:solidFill>
                        <a:srgbClr val="333399"/>
                      </a:solidFill>
                      <a:prstDash val="solid"/>
                    </a:lnL>
                    <a:lnR w="28575">
                      <a:solidFill>
                        <a:srgbClr val="FF0000"/>
                      </a:solidFill>
                      <a:prstDash val="solid"/>
                    </a:lnR>
                    <a:lnT w="9525">
                      <a:solidFill>
                        <a:srgbClr val="333399"/>
                      </a:solidFill>
                      <a:prstDash val="solid"/>
                    </a:lnT>
                    <a:lnB w="28575">
                      <a:solidFill>
                        <a:srgbClr val="FF0000"/>
                      </a:solidFill>
                      <a:prstDash val="solid"/>
                    </a:lnB>
                  </a:tcPr>
                </a:tc>
                <a:tc rowSpan="3">
                  <a:txBody>
                    <a:bodyPr/>
                    <a:lstStyle/>
                    <a:p>
                      <a:pPr>
                        <a:lnSpc>
                          <a:spcPct val="100000"/>
                        </a:lnSpc>
                      </a:pPr>
                      <a:endParaRPr sz="1200">
                        <a:latin typeface="Times New Roman"/>
                        <a:cs typeface="Times New Roman"/>
                      </a:endParaRPr>
                    </a:p>
                  </a:txBody>
                  <a:tcPr marL="0" marR="0" marB="0" marT="0">
                    <a:lnL w="28575">
                      <a:solidFill>
                        <a:srgbClr val="FF0000"/>
                      </a:solidFill>
                      <a:prstDash val="solid"/>
                    </a:lnL>
                    <a:lnR w="9525">
                      <a:solidFill>
                        <a:srgbClr val="333399"/>
                      </a:solidFill>
                      <a:prstDash val="solid"/>
                    </a:lnR>
                    <a:lnT w="9525">
                      <a:solidFill>
                        <a:srgbClr val="333399"/>
                      </a:solidFill>
                      <a:prstDash val="solid"/>
                    </a:lnT>
                    <a:lnB w="28575">
                      <a:solidFill>
                        <a:srgbClr val="FF0000"/>
                      </a:solidFill>
                      <a:prstDash val="solid"/>
                    </a:lnB>
                  </a:tcPr>
                </a:tc>
                <a:tc>
                  <a:txBody>
                    <a:bodyPr/>
                    <a:lstStyle/>
                    <a:p>
                      <a:pPr algn="r" marR="86360">
                        <a:lnSpc>
                          <a:spcPts val="1820"/>
                        </a:lnSpc>
                        <a:spcBef>
                          <a:spcPts val="170"/>
                        </a:spcBef>
                      </a:pPr>
                      <a:r>
                        <a:rPr dirty="0" sz="1600" spc="-5" i="1">
                          <a:latin typeface="Times New Roman"/>
                          <a:cs typeface="Times New Roman"/>
                        </a:rPr>
                        <a:t>E</a:t>
                      </a:r>
                      <a:r>
                        <a:rPr dirty="0" sz="1600" spc="-5">
                          <a:latin typeface="Times New Roman"/>
                          <a:cs typeface="Times New Roman"/>
                        </a:rPr>
                        <a:t>[</a:t>
                      </a:r>
                      <a:r>
                        <a:rPr dirty="0" sz="1600" spc="-275">
                          <a:latin typeface="Times New Roman"/>
                          <a:cs typeface="Times New Roman"/>
                        </a:rPr>
                        <a:t> </a:t>
                      </a:r>
                      <a:r>
                        <a:rPr dirty="0" sz="1600" i="1">
                          <a:latin typeface="Times New Roman"/>
                          <a:cs typeface="Times New Roman"/>
                        </a:rPr>
                        <a:t>X</a:t>
                      </a:r>
                      <a:r>
                        <a:rPr dirty="0" sz="1600" spc="-180" i="1">
                          <a:latin typeface="Times New Roman"/>
                          <a:cs typeface="Times New Roman"/>
                        </a:rPr>
                        <a:t> </a:t>
                      </a:r>
                      <a:r>
                        <a:rPr dirty="0" sz="1600">
                          <a:latin typeface="Times New Roman"/>
                          <a:cs typeface="Times New Roman"/>
                        </a:rPr>
                        <a:t>]</a:t>
                      </a:r>
                      <a:endParaRPr sz="1600">
                        <a:latin typeface="Times New Roman"/>
                        <a:cs typeface="Times New Roman"/>
                      </a:endParaRPr>
                    </a:p>
                  </a:txBody>
                  <a:tcPr marL="0" marR="0" marB="0" marT="21590">
                    <a:lnL w="9525">
                      <a:solidFill>
                        <a:srgbClr val="333399"/>
                      </a:solidFill>
                      <a:prstDash val="solid"/>
                    </a:lnL>
                  </a:tcPr>
                </a:tc>
              </a:tr>
              <a:tr h="157893">
                <a:tc vMerge="1">
                  <a:txBody>
                    <a:bodyPr/>
                    <a:lstStyle/>
                    <a:p>
                      <a:pPr/>
                    </a:p>
                  </a:txBody>
                  <a:tcPr marL="0" marR="0" marB="0" marT="0">
                    <a:lnR w="9525">
                      <a:solidFill>
                        <a:srgbClr val="333399"/>
                      </a:solidFill>
                      <a:prstDash val="solid"/>
                    </a:lnR>
                  </a:tcPr>
                </a:tc>
                <a:tc vMerge="1">
                  <a:txBody>
                    <a:bodyPr/>
                    <a:lstStyle/>
                    <a:p>
                      <a:pPr/>
                    </a:p>
                  </a:txBody>
                  <a:tcPr marL="0" marR="0" marB="0" marT="0">
                    <a:lnL w="9525">
                      <a:solidFill>
                        <a:srgbClr val="333399"/>
                      </a:solidFill>
                      <a:prstDash val="solid"/>
                    </a:lnL>
                    <a:lnR w="28575">
                      <a:solidFill>
                        <a:srgbClr val="FF0000"/>
                      </a:solidFill>
                      <a:prstDash val="solid"/>
                    </a:lnR>
                    <a:lnT w="9525">
                      <a:solidFill>
                        <a:srgbClr val="333399"/>
                      </a:solidFill>
                      <a:prstDash val="solid"/>
                    </a:lnT>
                    <a:lnB w="28575">
                      <a:solidFill>
                        <a:srgbClr val="FF0000"/>
                      </a:solidFill>
                      <a:prstDash val="solid"/>
                    </a:lnB>
                  </a:tcPr>
                </a:tc>
                <a:tc vMerge="1">
                  <a:txBody>
                    <a:bodyPr/>
                    <a:lstStyle/>
                    <a:p>
                      <a:pPr/>
                    </a:p>
                  </a:txBody>
                  <a:tcPr marL="0" marR="0" marB="0" marT="0">
                    <a:lnL w="28575">
                      <a:solidFill>
                        <a:srgbClr val="FF0000"/>
                      </a:solidFill>
                      <a:prstDash val="solid"/>
                    </a:lnL>
                    <a:lnR w="9525">
                      <a:solidFill>
                        <a:srgbClr val="333399"/>
                      </a:solidFill>
                      <a:prstDash val="solid"/>
                    </a:lnR>
                    <a:lnT w="9525">
                      <a:solidFill>
                        <a:srgbClr val="333399"/>
                      </a:solidFill>
                      <a:prstDash val="solid"/>
                    </a:lnT>
                    <a:lnB w="28575">
                      <a:solidFill>
                        <a:srgbClr val="FF0000"/>
                      </a:solidFill>
                      <a:prstDash val="solid"/>
                    </a:lnB>
                  </a:tcPr>
                </a:tc>
                <a:tc>
                  <a:txBody>
                    <a:bodyPr/>
                    <a:lstStyle/>
                    <a:p>
                      <a:pPr>
                        <a:lnSpc>
                          <a:spcPct val="100000"/>
                        </a:lnSpc>
                      </a:pPr>
                      <a:endParaRPr sz="900">
                        <a:latin typeface="Times New Roman"/>
                        <a:cs typeface="Times New Roman"/>
                      </a:endParaRPr>
                    </a:p>
                  </a:txBody>
                  <a:tcPr marL="0" marR="0" marB="0" marT="0">
                    <a:lnL w="9525">
                      <a:solidFill>
                        <a:srgbClr val="333399"/>
                      </a:solidFill>
                      <a:prstDash val="solid"/>
                    </a:lnL>
                  </a:tcPr>
                </a:tc>
              </a:tr>
              <a:tr h="795956">
                <a:tc>
                  <a:txBody>
                    <a:bodyPr/>
                    <a:lstStyle/>
                    <a:p>
                      <a:pPr marL="98425">
                        <a:lnSpc>
                          <a:spcPct val="100000"/>
                        </a:lnSpc>
                        <a:spcBef>
                          <a:spcPts val="140"/>
                        </a:spcBef>
                      </a:pPr>
                      <a:r>
                        <a:rPr dirty="0" sz="1000">
                          <a:latin typeface="Times New Roman"/>
                          <a:cs typeface="Times New Roman"/>
                        </a:rPr>
                        <a:t>3</a:t>
                      </a:r>
                      <a:endParaRPr sz="1000">
                        <a:latin typeface="Times New Roman"/>
                        <a:cs typeface="Times New Roman"/>
                      </a:endParaRPr>
                    </a:p>
                  </a:txBody>
                  <a:tcPr marL="0" marR="0" marB="0" marT="17780">
                    <a:lnR w="9525">
                      <a:solidFill>
                        <a:srgbClr val="333399"/>
                      </a:solidFill>
                      <a:prstDash val="solid"/>
                    </a:lnR>
                    <a:lnB w="28575">
                      <a:solidFill>
                        <a:srgbClr val="FF0000"/>
                      </a:solidFill>
                      <a:prstDash val="solid"/>
                    </a:lnB>
                  </a:tcPr>
                </a:tc>
                <a:tc vMerge="1">
                  <a:txBody>
                    <a:bodyPr/>
                    <a:lstStyle/>
                    <a:p>
                      <a:pPr/>
                    </a:p>
                  </a:txBody>
                  <a:tcPr marL="0" marR="0" marB="0" marT="0">
                    <a:lnL w="9525">
                      <a:solidFill>
                        <a:srgbClr val="333399"/>
                      </a:solidFill>
                      <a:prstDash val="solid"/>
                    </a:lnL>
                    <a:lnR w="28575">
                      <a:solidFill>
                        <a:srgbClr val="FF0000"/>
                      </a:solidFill>
                      <a:prstDash val="solid"/>
                    </a:lnR>
                    <a:lnT w="9525">
                      <a:solidFill>
                        <a:srgbClr val="333399"/>
                      </a:solidFill>
                      <a:prstDash val="solid"/>
                    </a:lnT>
                    <a:lnB w="28575">
                      <a:solidFill>
                        <a:srgbClr val="FF0000"/>
                      </a:solidFill>
                      <a:prstDash val="solid"/>
                    </a:lnB>
                  </a:tcPr>
                </a:tc>
                <a:tc vMerge="1">
                  <a:txBody>
                    <a:bodyPr/>
                    <a:lstStyle/>
                    <a:p>
                      <a:pPr/>
                    </a:p>
                  </a:txBody>
                  <a:tcPr marL="0" marR="0" marB="0" marT="0">
                    <a:lnL w="28575">
                      <a:solidFill>
                        <a:srgbClr val="FF0000"/>
                      </a:solidFill>
                      <a:prstDash val="solid"/>
                    </a:lnL>
                    <a:lnR w="9525">
                      <a:solidFill>
                        <a:srgbClr val="333399"/>
                      </a:solidFill>
                      <a:prstDash val="solid"/>
                    </a:lnR>
                    <a:lnT w="9525">
                      <a:solidFill>
                        <a:srgbClr val="333399"/>
                      </a:solidFill>
                      <a:prstDash val="solid"/>
                    </a:lnT>
                    <a:lnB w="28575">
                      <a:solidFill>
                        <a:srgbClr val="FF0000"/>
                      </a:solidFill>
                      <a:prstDash val="solid"/>
                    </a:lnB>
                  </a:tcPr>
                </a:tc>
                <a:tc>
                  <a:txBody>
                    <a:bodyPr/>
                    <a:lstStyle/>
                    <a:p>
                      <a:pPr algn="r" marR="105410">
                        <a:lnSpc>
                          <a:spcPts val="1889"/>
                        </a:lnSpc>
                      </a:pPr>
                      <a:r>
                        <a:rPr dirty="0" sz="1600">
                          <a:latin typeface="Times New Roman"/>
                          <a:cs typeface="Times New Roman"/>
                        </a:rPr>
                        <a:t>Var[</a:t>
                      </a:r>
                      <a:r>
                        <a:rPr dirty="0" sz="1600" spc="-285">
                          <a:latin typeface="Times New Roman"/>
                          <a:cs typeface="Times New Roman"/>
                        </a:rPr>
                        <a:t> </a:t>
                      </a:r>
                      <a:r>
                        <a:rPr dirty="0" sz="1600" i="1">
                          <a:latin typeface="Times New Roman"/>
                          <a:cs typeface="Times New Roman"/>
                        </a:rPr>
                        <a:t>X</a:t>
                      </a:r>
                      <a:r>
                        <a:rPr dirty="0" sz="1600" spc="-200" i="1">
                          <a:latin typeface="Times New Roman"/>
                          <a:cs typeface="Times New Roman"/>
                        </a:rPr>
                        <a:t> </a:t>
                      </a:r>
                      <a:r>
                        <a:rPr dirty="0" sz="1600">
                          <a:latin typeface="Times New Roman"/>
                          <a:cs typeface="Times New Roman"/>
                        </a:rPr>
                        <a:t>]</a:t>
                      </a:r>
                      <a:endParaRPr sz="1600">
                        <a:latin typeface="Times New Roman"/>
                        <a:cs typeface="Times New Roman"/>
                      </a:endParaRPr>
                    </a:p>
                  </a:txBody>
                  <a:tcPr marL="0" marR="0" marB="0" marT="0">
                    <a:lnL w="9525">
                      <a:solidFill>
                        <a:srgbClr val="333399"/>
                      </a:solidFill>
                      <a:prstDash val="solid"/>
                    </a:lnL>
                    <a:lnB w="28575">
                      <a:solidFill>
                        <a:srgbClr val="FF0000"/>
                      </a:solidFill>
                      <a:prstDash val="solid"/>
                    </a:lnB>
                  </a:tcPr>
                </a:tc>
              </a:tr>
            </a:tbl>
          </a:graphicData>
        </a:graphic>
      </p:graphicFrame>
      <p:sp>
        <p:nvSpPr>
          <p:cNvPr id="64" name="object 64"/>
          <p:cNvSpPr txBox="1"/>
          <p:nvPr/>
        </p:nvSpPr>
        <p:spPr>
          <a:xfrm>
            <a:off x="4771135" y="6074690"/>
            <a:ext cx="103505" cy="215265"/>
          </a:xfrm>
          <a:prstGeom prst="rect">
            <a:avLst/>
          </a:prstGeom>
        </p:spPr>
        <p:txBody>
          <a:bodyPr wrap="square" lIns="0" tIns="11430" rIns="0" bIns="0" rtlCol="0" vert="horz">
            <a:spAutoFit/>
          </a:bodyPr>
          <a:lstStyle/>
          <a:p>
            <a:pPr marL="12700">
              <a:lnSpc>
                <a:spcPct val="100000"/>
              </a:lnSpc>
              <a:spcBef>
                <a:spcPts val="90"/>
              </a:spcBef>
            </a:pPr>
            <a:r>
              <a:rPr dirty="0" sz="1250" spc="-229">
                <a:latin typeface="Symbol"/>
                <a:cs typeface="Symbol"/>
              </a:rPr>
              <a:t>⎩</a:t>
            </a:r>
            <a:endParaRPr sz="1250">
              <a:latin typeface="Symbol"/>
              <a:cs typeface="Symbol"/>
            </a:endParaRPr>
          </a:p>
        </p:txBody>
      </p:sp>
      <p:sp>
        <p:nvSpPr>
          <p:cNvPr id="65" name="object 65"/>
          <p:cNvSpPr txBox="1"/>
          <p:nvPr/>
        </p:nvSpPr>
        <p:spPr>
          <a:xfrm>
            <a:off x="4771135" y="5782839"/>
            <a:ext cx="103505" cy="215265"/>
          </a:xfrm>
          <a:prstGeom prst="rect">
            <a:avLst/>
          </a:prstGeom>
        </p:spPr>
        <p:txBody>
          <a:bodyPr wrap="square" lIns="0" tIns="11430" rIns="0" bIns="0" rtlCol="0" vert="horz">
            <a:spAutoFit/>
          </a:bodyPr>
          <a:lstStyle/>
          <a:p>
            <a:pPr marL="12700">
              <a:lnSpc>
                <a:spcPct val="100000"/>
              </a:lnSpc>
              <a:spcBef>
                <a:spcPts val="90"/>
              </a:spcBef>
            </a:pPr>
            <a:r>
              <a:rPr dirty="0" sz="1250" spc="-229">
                <a:latin typeface="Symbol"/>
                <a:cs typeface="Symbol"/>
              </a:rPr>
              <a:t>⎨</a:t>
            </a:r>
            <a:endParaRPr sz="1250">
              <a:latin typeface="Symbol"/>
              <a:cs typeface="Symbol"/>
            </a:endParaRPr>
          </a:p>
        </p:txBody>
      </p:sp>
      <p:sp>
        <p:nvSpPr>
          <p:cNvPr id="66" name="object 66"/>
          <p:cNvSpPr txBox="1"/>
          <p:nvPr/>
        </p:nvSpPr>
        <p:spPr>
          <a:xfrm>
            <a:off x="5729725" y="5816925"/>
            <a:ext cx="139700" cy="472440"/>
          </a:xfrm>
          <a:prstGeom prst="rect">
            <a:avLst/>
          </a:prstGeom>
        </p:spPr>
        <p:txBody>
          <a:bodyPr wrap="square" lIns="0" tIns="12700" rIns="0" bIns="0" rtlCol="0" vert="horz">
            <a:spAutoFit/>
          </a:bodyPr>
          <a:lstStyle/>
          <a:p>
            <a:pPr marL="33020" marR="5080" indent="-20955">
              <a:lnSpc>
                <a:spcPct val="117200"/>
              </a:lnSpc>
              <a:spcBef>
                <a:spcPts val="100"/>
              </a:spcBef>
            </a:pPr>
            <a:r>
              <a:rPr dirty="0" sz="1250" spc="-5">
                <a:latin typeface="Times New Roman"/>
                <a:cs typeface="Times New Roman"/>
              </a:rPr>
              <a:t>w  </a:t>
            </a:r>
            <a:r>
              <a:rPr dirty="0" sz="1250" spc="-5">
                <a:latin typeface="Times New Roman"/>
                <a:cs typeface="Times New Roman"/>
              </a:rPr>
              <a:t>2</a:t>
            </a:r>
            <a:endParaRPr sz="1250">
              <a:latin typeface="Times New Roman"/>
              <a:cs typeface="Times New Roman"/>
            </a:endParaRPr>
          </a:p>
        </p:txBody>
      </p:sp>
      <p:sp>
        <p:nvSpPr>
          <p:cNvPr id="67" name="object 67"/>
          <p:cNvSpPr txBox="1"/>
          <p:nvPr/>
        </p:nvSpPr>
        <p:spPr>
          <a:xfrm>
            <a:off x="5126231" y="5950475"/>
            <a:ext cx="576580" cy="215265"/>
          </a:xfrm>
          <a:prstGeom prst="rect">
            <a:avLst/>
          </a:prstGeom>
        </p:spPr>
        <p:txBody>
          <a:bodyPr wrap="square" lIns="0" tIns="11430" rIns="0" bIns="0" rtlCol="0" vert="horz">
            <a:spAutoFit/>
          </a:bodyPr>
          <a:lstStyle/>
          <a:p>
            <a:pPr marL="12700">
              <a:lnSpc>
                <a:spcPct val="100000"/>
              </a:lnSpc>
              <a:spcBef>
                <a:spcPts val="90"/>
              </a:spcBef>
              <a:tabLst>
                <a:tab pos="271145" algn="l"/>
              </a:tabLst>
            </a:pPr>
            <a:r>
              <a:rPr dirty="0" sz="1250" spc="-5">
                <a:latin typeface="Times New Roman"/>
                <a:cs typeface="Times New Roman"/>
              </a:rPr>
              <a:t>if	| x</a:t>
            </a:r>
            <a:r>
              <a:rPr dirty="0" sz="1250" spc="-195">
                <a:latin typeface="Times New Roman"/>
                <a:cs typeface="Times New Roman"/>
              </a:rPr>
              <a:t> </a:t>
            </a:r>
            <a:r>
              <a:rPr dirty="0" sz="1250" spc="-10">
                <a:latin typeface="Times New Roman"/>
                <a:cs typeface="Times New Roman"/>
              </a:rPr>
              <a:t>|</a:t>
            </a:r>
            <a:r>
              <a:rPr dirty="0" sz="1250" spc="-10">
                <a:latin typeface="Symbol"/>
                <a:cs typeface="Symbol"/>
              </a:rPr>
              <a:t></a:t>
            </a:r>
            <a:endParaRPr sz="1250">
              <a:latin typeface="Symbol"/>
              <a:cs typeface="Symbol"/>
            </a:endParaRPr>
          </a:p>
        </p:txBody>
      </p:sp>
      <p:sp>
        <p:nvSpPr>
          <p:cNvPr id="68" name="object 68"/>
          <p:cNvSpPr txBox="1"/>
          <p:nvPr/>
        </p:nvSpPr>
        <p:spPr>
          <a:xfrm>
            <a:off x="4745735" y="5934490"/>
            <a:ext cx="259715" cy="215265"/>
          </a:xfrm>
          <a:prstGeom prst="rect">
            <a:avLst/>
          </a:prstGeom>
        </p:spPr>
        <p:txBody>
          <a:bodyPr wrap="square" lIns="0" tIns="11430" rIns="0" bIns="0" rtlCol="0" vert="horz">
            <a:spAutoFit/>
          </a:bodyPr>
          <a:lstStyle/>
          <a:p>
            <a:pPr marL="38100">
              <a:lnSpc>
                <a:spcPct val="100000"/>
              </a:lnSpc>
              <a:spcBef>
                <a:spcPts val="90"/>
              </a:spcBef>
            </a:pPr>
            <a:r>
              <a:rPr dirty="0" sz="1250" spc="-229">
                <a:latin typeface="Symbol"/>
                <a:cs typeface="Symbol"/>
              </a:rPr>
              <a:t>⎪</a:t>
            </a:r>
            <a:r>
              <a:rPr dirty="0" sz="1250" spc="-185">
                <a:latin typeface="Times New Roman"/>
                <a:cs typeface="Times New Roman"/>
              </a:rPr>
              <a:t> </a:t>
            </a:r>
            <a:r>
              <a:rPr dirty="0" baseline="-6666" sz="1875" spc="-240">
                <a:latin typeface="Times New Roman"/>
                <a:cs typeface="Times New Roman"/>
              </a:rPr>
              <a:t>0</a:t>
            </a:r>
            <a:endParaRPr baseline="-6666" sz="1875">
              <a:latin typeface="Times New Roman"/>
              <a:cs typeface="Times New Roman"/>
            </a:endParaRPr>
          </a:p>
        </p:txBody>
      </p:sp>
      <p:sp>
        <p:nvSpPr>
          <p:cNvPr id="69" name="object 69"/>
          <p:cNvSpPr txBox="1"/>
          <p:nvPr/>
        </p:nvSpPr>
        <p:spPr>
          <a:xfrm>
            <a:off x="5100815" y="5579378"/>
            <a:ext cx="805180" cy="338455"/>
          </a:xfrm>
          <a:prstGeom prst="rect">
            <a:avLst/>
          </a:prstGeom>
        </p:spPr>
        <p:txBody>
          <a:bodyPr wrap="square" lIns="0" tIns="78740" rIns="0" bIns="0" rtlCol="0" vert="horz">
            <a:spAutoFit/>
          </a:bodyPr>
          <a:lstStyle/>
          <a:p>
            <a:pPr algn="r" marL="661035" marR="43180" indent="-623570">
              <a:lnSpc>
                <a:spcPct val="64800"/>
              </a:lnSpc>
              <a:spcBef>
                <a:spcPts val="620"/>
              </a:spcBef>
              <a:tabLst>
                <a:tab pos="298450" algn="l"/>
              </a:tabLst>
            </a:pPr>
            <a:r>
              <a:rPr dirty="0" sz="1250" spc="-5">
                <a:latin typeface="Times New Roman"/>
                <a:cs typeface="Times New Roman"/>
              </a:rPr>
              <a:t>if	| x</a:t>
            </a:r>
            <a:r>
              <a:rPr dirty="0" sz="1250" spc="-165">
                <a:latin typeface="Times New Roman"/>
                <a:cs typeface="Times New Roman"/>
              </a:rPr>
              <a:t> </a:t>
            </a:r>
            <a:r>
              <a:rPr dirty="0" sz="1250" spc="-25">
                <a:latin typeface="Times New Roman"/>
                <a:cs typeface="Times New Roman"/>
              </a:rPr>
              <a:t>|</a:t>
            </a:r>
            <a:r>
              <a:rPr dirty="0" sz="1250" spc="-25">
                <a:latin typeface="Symbol"/>
                <a:cs typeface="Symbol"/>
              </a:rPr>
              <a:t></a:t>
            </a:r>
            <a:r>
              <a:rPr dirty="0" sz="1250" spc="60">
                <a:latin typeface="Times New Roman"/>
                <a:cs typeface="Times New Roman"/>
              </a:rPr>
              <a:t> </a:t>
            </a:r>
            <a:r>
              <a:rPr dirty="0" u="sng" baseline="35555" sz="1875" spc="-7">
                <a:uFill>
                  <a:solidFill>
                    <a:srgbClr val="000000"/>
                  </a:solidFill>
                </a:uFill>
                <a:latin typeface="Times New Roman"/>
                <a:cs typeface="Times New Roman"/>
              </a:rPr>
              <a:t>w </a:t>
            </a:r>
            <a:r>
              <a:rPr dirty="0" baseline="35555" sz="1875" spc="-7">
                <a:latin typeface="Times New Roman"/>
                <a:cs typeface="Times New Roman"/>
              </a:rPr>
              <a:t> </a:t>
            </a:r>
            <a:r>
              <a:rPr dirty="0" sz="1250" spc="-5">
                <a:latin typeface="Times New Roman"/>
                <a:cs typeface="Times New Roman"/>
              </a:rPr>
              <a:t>2</a:t>
            </a:r>
            <a:endParaRPr sz="1250">
              <a:latin typeface="Times New Roman"/>
              <a:cs typeface="Times New Roman"/>
            </a:endParaRPr>
          </a:p>
        </p:txBody>
      </p:sp>
      <p:sp>
        <p:nvSpPr>
          <p:cNvPr id="70" name="object 70"/>
          <p:cNvSpPr txBox="1"/>
          <p:nvPr/>
        </p:nvSpPr>
        <p:spPr>
          <a:xfrm>
            <a:off x="4771135" y="5490988"/>
            <a:ext cx="207645" cy="215265"/>
          </a:xfrm>
          <a:prstGeom prst="rect">
            <a:avLst/>
          </a:prstGeom>
        </p:spPr>
        <p:txBody>
          <a:bodyPr wrap="square" lIns="0" tIns="11430" rIns="0" bIns="0" rtlCol="0" vert="horz">
            <a:spAutoFit/>
          </a:bodyPr>
          <a:lstStyle/>
          <a:p>
            <a:pPr marL="12700">
              <a:lnSpc>
                <a:spcPct val="100000"/>
              </a:lnSpc>
              <a:spcBef>
                <a:spcPts val="90"/>
              </a:spcBef>
            </a:pPr>
            <a:r>
              <a:rPr dirty="0" sz="1250" spc="-204">
                <a:latin typeface="Symbol"/>
                <a:cs typeface="Symbol"/>
              </a:rPr>
              <a:t>⎧</a:t>
            </a:r>
            <a:r>
              <a:rPr dirty="0" u="sng" baseline="4444" sz="1875" spc="-322">
                <a:uFill>
                  <a:solidFill>
                    <a:srgbClr val="000000"/>
                  </a:solidFill>
                </a:uFill>
                <a:latin typeface="Times New Roman"/>
                <a:cs typeface="Times New Roman"/>
              </a:rPr>
              <a:t> </a:t>
            </a:r>
            <a:r>
              <a:rPr dirty="0" u="sng" baseline="4444" sz="1875" spc="-547">
                <a:uFill>
                  <a:solidFill>
                    <a:srgbClr val="000000"/>
                  </a:solidFill>
                </a:uFill>
                <a:latin typeface="Times New Roman"/>
                <a:cs typeface="Times New Roman"/>
              </a:rPr>
              <a:t>1</a:t>
            </a:r>
            <a:endParaRPr baseline="4444" sz="1875">
              <a:latin typeface="Times New Roman"/>
              <a:cs typeface="Times New Roman"/>
            </a:endParaRPr>
          </a:p>
        </p:txBody>
      </p:sp>
      <p:sp>
        <p:nvSpPr>
          <p:cNvPr id="71" name="object 71"/>
          <p:cNvSpPr txBox="1"/>
          <p:nvPr/>
        </p:nvSpPr>
        <p:spPr>
          <a:xfrm>
            <a:off x="4310620" y="5755402"/>
            <a:ext cx="711200" cy="215265"/>
          </a:xfrm>
          <a:prstGeom prst="rect">
            <a:avLst/>
          </a:prstGeom>
        </p:spPr>
        <p:txBody>
          <a:bodyPr wrap="square" lIns="0" tIns="11430" rIns="0" bIns="0" rtlCol="0" vert="horz">
            <a:spAutoFit/>
          </a:bodyPr>
          <a:lstStyle/>
          <a:p>
            <a:pPr marL="38100">
              <a:lnSpc>
                <a:spcPct val="100000"/>
              </a:lnSpc>
              <a:spcBef>
                <a:spcPts val="90"/>
              </a:spcBef>
            </a:pPr>
            <a:r>
              <a:rPr dirty="0" sz="1250" spc="35" i="1">
                <a:latin typeface="Times New Roman"/>
                <a:cs typeface="Times New Roman"/>
              </a:rPr>
              <a:t>p</a:t>
            </a:r>
            <a:r>
              <a:rPr dirty="0" sz="1250" spc="35">
                <a:latin typeface="Times New Roman"/>
                <a:cs typeface="Times New Roman"/>
              </a:rPr>
              <a:t>(</a:t>
            </a:r>
            <a:r>
              <a:rPr dirty="0" sz="1250" spc="35" i="1">
                <a:latin typeface="Times New Roman"/>
                <a:cs typeface="Times New Roman"/>
              </a:rPr>
              <a:t>x</a:t>
            </a:r>
            <a:r>
              <a:rPr dirty="0" sz="1250" spc="35">
                <a:latin typeface="Times New Roman"/>
                <a:cs typeface="Times New Roman"/>
              </a:rPr>
              <a:t>) </a:t>
            </a:r>
            <a:r>
              <a:rPr dirty="0" sz="1250" spc="-5">
                <a:latin typeface="Symbol"/>
                <a:cs typeface="Symbol"/>
              </a:rPr>
              <a:t></a:t>
            </a:r>
            <a:r>
              <a:rPr dirty="0" sz="1250" spc="-204">
                <a:latin typeface="Times New Roman"/>
                <a:cs typeface="Times New Roman"/>
              </a:rPr>
              <a:t> </a:t>
            </a:r>
            <a:r>
              <a:rPr dirty="0" baseline="40000" sz="1875" spc="-345">
                <a:latin typeface="Symbol"/>
                <a:cs typeface="Symbol"/>
              </a:rPr>
              <a:t>⎪</a:t>
            </a:r>
            <a:r>
              <a:rPr dirty="0" baseline="40000" sz="1875" spc="-345">
                <a:latin typeface="Times New Roman"/>
                <a:cs typeface="Times New Roman"/>
              </a:rPr>
              <a:t> </a:t>
            </a:r>
            <a:r>
              <a:rPr dirty="0" baseline="17777" sz="1875" spc="-232" i="1">
                <a:latin typeface="Times New Roman"/>
                <a:cs typeface="Times New Roman"/>
              </a:rPr>
              <a:t>w</a:t>
            </a:r>
            <a:endParaRPr baseline="17777" sz="1875">
              <a:latin typeface="Times New Roman"/>
              <a:cs typeface="Times New Roman"/>
            </a:endParaRPr>
          </a:p>
        </p:txBody>
      </p:sp>
      <p:sp>
        <p:nvSpPr>
          <p:cNvPr id="72" name="object 72"/>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73" name="object 73"/>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10</a:t>
            </a:fld>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22297" y="4549394"/>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3" name="object 3"/>
          <p:cNvSpPr txBox="1"/>
          <p:nvPr/>
        </p:nvSpPr>
        <p:spPr>
          <a:xfrm>
            <a:off x="5958079" y="4549394"/>
            <a:ext cx="18034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a:latin typeface="Tahoma"/>
                <a:cs typeface="Tahoma"/>
              </a:rPr>
              <a:t>9</a:t>
            </a:r>
            <a:endParaRPr sz="450">
              <a:latin typeface="Tahoma"/>
              <a:cs typeface="Tahoma"/>
            </a:endParaRPr>
          </a:p>
        </p:txBody>
      </p:sp>
      <p:sp>
        <p:nvSpPr>
          <p:cNvPr id="4" name="object 4"/>
          <p:cNvSpPr txBox="1">
            <a:spLocks noGrp="1"/>
          </p:cNvSpPr>
          <p:nvPr>
            <p:ph type="title"/>
          </p:nvPr>
        </p:nvSpPr>
        <p:spPr>
          <a:xfrm>
            <a:off x="2130551" y="1317752"/>
            <a:ext cx="1389380" cy="696595"/>
          </a:xfrm>
          <a:prstGeom prst="rect"/>
        </p:spPr>
        <p:txBody>
          <a:bodyPr wrap="square" lIns="0" tIns="12700" rIns="0" bIns="0" rtlCol="0" vert="horz">
            <a:spAutoFit/>
          </a:bodyPr>
          <a:lstStyle/>
          <a:p>
            <a:pPr marR="5080" indent="196215">
              <a:lnSpc>
                <a:spcPct val="100000"/>
              </a:lnSpc>
              <a:spcBef>
                <a:spcPts val="100"/>
              </a:spcBef>
            </a:pPr>
            <a:r>
              <a:rPr dirty="0" spc="-5"/>
              <a:t>The Hat  </a:t>
            </a:r>
            <a:r>
              <a:rPr dirty="0" spc="-5"/>
              <a:t>distribution</a:t>
            </a:r>
          </a:p>
        </p:txBody>
      </p:sp>
      <p:sp>
        <p:nvSpPr>
          <p:cNvPr id="5" name="object 5"/>
          <p:cNvSpPr/>
          <p:nvPr/>
        </p:nvSpPr>
        <p:spPr>
          <a:xfrm>
            <a:off x="2324100" y="3473196"/>
            <a:ext cx="2971800" cy="0"/>
          </a:xfrm>
          <a:custGeom>
            <a:avLst/>
            <a:gdLst/>
            <a:ahLst/>
            <a:cxnLst/>
            <a:rect l="l" t="t" r="r" b="b"/>
            <a:pathLst>
              <a:path w="2971800" h="0">
                <a:moveTo>
                  <a:pt x="0" y="0"/>
                </a:moveTo>
                <a:lnTo>
                  <a:pt x="2971800" y="0"/>
                </a:lnTo>
              </a:path>
            </a:pathLst>
          </a:custGeom>
          <a:ln w="28575">
            <a:solidFill>
              <a:srgbClr val="FF0000"/>
            </a:solidFill>
          </a:ln>
        </p:spPr>
        <p:txBody>
          <a:bodyPr wrap="square" lIns="0" tIns="0" rIns="0" bIns="0" rtlCol="0"/>
          <a:lstStyle/>
          <a:p/>
        </p:txBody>
      </p:sp>
      <p:sp>
        <p:nvSpPr>
          <p:cNvPr id="6" name="object 6"/>
          <p:cNvSpPr/>
          <p:nvPr/>
        </p:nvSpPr>
        <p:spPr>
          <a:xfrm>
            <a:off x="3810000" y="2063495"/>
            <a:ext cx="0" cy="1409700"/>
          </a:xfrm>
          <a:custGeom>
            <a:avLst/>
            <a:gdLst/>
            <a:ahLst/>
            <a:cxnLst/>
            <a:rect l="l" t="t" r="r" b="b"/>
            <a:pathLst>
              <a:path w="0" h="1409700">
                <a:moveTo>
                  <a:pt x="0" y="1409700"/>
                </a:moveTo>
                <a:lnTo>
                  <a:pt x="0" y="0"/>
                </a:lnTo>
              </a:path>
            </a:pathLst>
          </a:custGeom>
          <a:ln w="28575">
            <a:solidFill>
              <a:srgbClr val="FF0000"/>
            </a:solidFill>
          </a:ln>
        </p:spPr>
        <p:txBody>
          <a:bodyPr wrap="square" lIns="0" tIns="0" rIns="0" bIns="0" rtlCol="0"/>
          <a:lstStyle/>
          <a:p/>
        </p:txBody>
      </p:sp>
      <p:sp>
        <p:nvSpPr>
          <p:cNvPr id="7" name="object 7"/>
          <p:cNvSpPr/>
          <p:nvPr/>
        </p:nvSpPr>
        <p:spPr>
          <a:xfrm>
            <a:off x="2057400" y="3473196"/>
            <a:ext cx="762000" cy="0"/>
          </a:xfrm>
          <a:custGeom>
            <a:avLst/>
            <a:gdLst/>
            <a:ahLst/>
            <a:cxnLst/>
            <a:rect l="l" t="t" r="r" b="b"/>
            <a:pathLst>
              <a:path w="762000" h="0">
                <a:moveTo>
                  <a:pt x="0" y="0"/>
                </a:moveTo>
                <a:lnTo>
                  <a:pt x="762000" y="0"/>
                </a:lnTo>
              </a:path>
            </a:pathLst>
          </a:custGeom>
          <a:ln w="9525">
            <a:solidFill>
              <a:srgbClr val="333399"/>
            </a:solidFill>
          </a:ln>
        </p:spPr>
        <p:txBody>
          <a:bodyPr wrap="square" lIns="0" tIns="0" rIns="0" bIns="0" rtlCol="0"/>
          <a:lstStyle/>
          <a:p/>
        </p:txBody>
      </p:sp>
      <p:sp>
        <p:nvSpPr>
          <p:cNvPr id="8" name="object 8"/>
          <p:cNvSpPr/>
          <p:nvPr/>
        </p:nvSpPr>
        <p:spPr>
          <a:xfrm>
            <a:off x="2819400" y="2253995"/>
            <a:ext cx="990600" cy="1219200"/>
          </a:xfrm>
          <a:custGeom>
            <a:avLst/>
            <a:gdLst/>
            <a:ahLst/>
            <a:cxnLst/>
            <a:rect l="l" t="t" r="r" b="b"/>
            <a:pathLst>
              <a:path w="990600" h="1219200">
                <a:moveTo>
                  <a:pt x="0" y="1219200"/>
                </a:moveTo>
                <a:lnTo>
                  <a:pt x="990600" y="0"/>
                </a:lnTo>
              </a:path>
            </a:pathLst>
          </a:custGeom>
          <a:ln w="9525">
            <a:solidFill>
              <a:srgbClr val="333399"/>
            </a:solidFill>
          </a:ln>
        </p:spPr>
        <p:txBody>
          <a:bodyPr wrap="square" lIns="0" tIns="0" rIns="0" bIns="0" rtlCol="0"/>
          <a:lstStyle/>
          <a:p/>
        </p:txBody>
      </p:sp>
      <p:sp>
        <p:nvSpPr>
          <p:cNvPr id="9" name="object 9"/>
          <p:cNvSpPr/>
          <p:nvPr/>
        </p:nvSpPr>
        <p:spPr>
          <a:xfrm>
            <a:off x="1885950" y="2253995"/>
            <a:ext cx="38100" cy="1219200"/>
          </a:xfrm>
          <a:custGeom>
            <a:avLst/>
            <a:gdLst/>
            <a:ahLst/>
            <a:cxnLst/>
            <a:rect l="l" t="t" r="r" b="b"/>
            <a:pathLst>
              <a:path w="38100" h="1219200">
                <a:moveTo>
                  <a:pt x="18287" y="1181100"/>
                </a:moveTo>
                <a:lnTo>
                  <a:pt x="0" y="1181100"/>
                </a:lnTo>
                <a:lnTo>
                  <a:pt x="19050" y="1219200"/>
                </a:lnTo>
                <a:lnTo>
                  <a:pt x="34671" y="1187957"/>
                </a:lnTo>
                <a:lnTo>
                  <a:pt x="19050" y="1187957"/>
                </a:lnTo>
                <a:lnTo>
                  <a:pt x="18287" y="1187196"/>
                </a:lnTo>
                <a:lnTo>
                  <a:pt x="18287" y="1181100"/>
                </a:lnTo>
                <a:close/>
              </a:path>
              <a:path w="38100" h="1219200">
                <a:moveTo>
                  <a:pt x="19050" y="31242"/>
                </a:moveTo>
                <a:lnTo>
                  <a:pt x="18287" y="32003"/>
                </a:lnTo>
                <a:lnTo>
                  <a:pt x="18287" y="1187196"/>
                </a:lnTo>
                <a:lnTo>
                  <a:pt x="19050" y="1187957"/>
                </a:lnTo>
                <a:lnTo>
                  <a:pt x="19812" y="1187196"/>
                </a:lnTo>
                <a:lnTo>
                  <a:pt x="19812" y="32003"/>
                </a:lnTo>
                <a:lnTo>
                  <a:pt x="19050" y="31242"/>
                </a:lnTo>
                <a:close/>
              </a:path>
              <a:path w="38100" h="1219200">
                <a:moveTo>
                  <a:pt x="38100" y="1181100"/>
                </a:moveTo>
                <a:lnTo>
                  <a:pt x="19812" y="1181100"/>
                </a:lnTo>
                <a:lnTo>
                  <a:pt x="19812" y="1187196"/>
                </a:lnTo>
                <a:lnTo>
                  <a:pt x="19050" y="1187957"/>
                </a:lnTo>
                <a:lnTo>
                  <a:pt x="34671" y="1187957"/>
                </a:lnTo>
                <a:lnTo>
                  <a:pt x="38100" y="1181100"/>
                </a:lnTo>
                <a:close/>
              </a:path>
              <a:path w="38100" h="1219200">
                <a:moveTo>
                  <a:pt x="19050" y="0"/>
                </a:moveTo>
                <a:lnTo>
                  <a:pt x="0" y="38100"/>
                </a:lnTo>
                <a:lnTo>
                  <a:pt x="18287" y="38100"/>
                </a:lnTo>
                <a:lnTo>
                  <a:pt x="18287" y="32003"/>
                </a:lnTo>
                <a:lnTo>
                  <a:pt x="19050" y="31242"/>
                </a:lnTo>
                <a:lnTo>
                  <a:pt x="34671" y="31242"/>
                </a:lnTo>
                <a:lnTo>
                  <a:pt x="19050" y="0"/>
                </a:lnTo>
                <a:close/>
              </a:path>
              <a:path w="38100" h="1219200">
                <a:moveTo>
                  <a:pt x="34671" y="31242"/>
                </a:moveTo>
                <a:lnTo>
                  <a:pt x="19050" y="31242"/>
                </a:lnTo>
                <a:lnTo>
                  <a:pt x="19812" y="32003"/>
                </a:lnTo>
                <a:lnTo>
                  <a:pt x="19812" y="38100"/>
                </a:lnTo>
                <a:lnTo>
                  <a:pt x="38100" y="38100"/>
                </a:lnTo>
                <a:lnTo>
                  <a:pt x="34671" y="31242"/>
                </a:lnTo>
                <a:close/>
              </a:path>
            </a:pathLst>
          </a:custGeom>
          <a:solidFill>
            <a:srgbClr val="000000"/>
          </a:solidFill>
        </p:spPr>
        <p:txBody>
          <a:bodyPr wrap="square" lIns="0" tIns="0" rIns="0" bIns="0" rtlCol="0"/>
          <a:lstStyle/>
          <a:p/>
        </p:txBody>
      </p:sp>
      <p:sp>
        <p:nvSpPr>
          <p:cNvPr id="10" name="object 10"/>
          <p:cNvSpPr txBox="1"/>
          <p:nvPr/>
        </p:nvSpPr>
        <p:spPr>
          <a:xfrm>
            <a:off x="3779520" y="3673094"/>
            <a:ext cx="82550" cy="178435"/>
          </a:xfrm>
          <a:prstGeom prst="rect">
            <a:avLst/>
          </a:prstGeom>
        </p:spPr>
        <p:txBody>
          <a:bodyPr wrap="square" lIns="0" tIns="12700" rIns="0" bIns="0" rtlCol="0" vert="horz">
            <a:spAutoFit/>
          </a:bodyPr>
          <a:lstStyle/>
          <a:p>
            <a:pPr>
              <a:lnSpc>
                <a:spcPct val="100000"/>
              </a:lnSpc>
              <a:spcBef>
                <a:spcPts val="100"/>
              </a:spcBef>
            </a:pPr>
            <a:r>
              <a:rPr dirty="0" sz="1000">
                <a:solidFill>
                  <a:srgbClr val="FF0000"/>
                </a:solidFill>
                <a:latin typeface="Tahoma"/>
                <a:cs typeface="Tahoma"/>
              </a:rPr>
              <a:t>0</a:t>
            </a:r>
            <a:endParaRPr sz="1000">
              <a:latin typeface="Tahoma"/>
              <a:cs typeface="Tahoma"/>
            </a:endParaRPr>
          </a:p>
        </p:txBody>
      </p:sp>
      <p:sp>
        <p:nvSpPr>
          <p:cNvPr id="11" name="object 11"/>
          <p:cNvSpPr txBox="1"/>
          <p:nvPr/>
        </p:nvSpPr>
        <p:spPr>
          <a:xfrm>
            <a:off x="4640326" y="1406738"/>
            <a:ext cx="577850" cy="215265"/>
          </a:xfrm>
          <a:prstGeom prst="rect">
            <a:avLst/>
          </a:prstGeom>
        </p:spPr>
        <p:txBody>
          <a:bodyPr wrap="square" lIns="0" tIns="11430" rIns="0" bIns="0" rtlCol="0" vert="horz">
            <a:spAutoFit/>
          </a:bodyPr>
          <a:lstStyle/>
          <a:p>
            <a:pPr marL="25400">
              <a:lnSpc>
                <a:spcPct val="100000"/>
              </a:lnSpc>
              <a:spcBef>
                <a:spcPts val="90"/>
              </a:spcBef>
            </a:pPr>
            <a:r>
              <a:rPr dirty="0" sz="1250" spc="-535">
                <a:latin typeface="Symbol"/>
                <a:cs typeface="Symbol"/>
              </a:rPr>
              <a:t>⎧</a:t>
            </a:r>
            <a:r>
              <a:rPr dirty="0" baseline="-28888" sz="1875" spc="-802">
                <a:latin typeface="Symbol"/>
                <a:cs typeface="Symbol"/>
              </a:rPr>
              <a:t>⎪</a:t>
            </a:r>
            <a:r>
              <a:rPr dirty="0" baseline="-28888" sz="1875" spc="-307">
                <a:latin typeface="Times New Roman"/>
                <a:cs typeface="Times New Roman"/>
              </a:rPr>
              <a:t> </a:t>
            </a:r>
            <a:r>
              <a:rPr dirty="0" u="sng" baseline="4444" sz="1875" spc="-7" i="1">
                <a:uFill>
                  <a:solidFill>
                    <a:srgbClr val="000000"/>
                  </a:solidFill>
                </a:uFill>
                <a:latin typeface="Times New Roman"/>
                <a:cs typeface="Times New Roman"/>
              </a:rPr>
              <a:t>w</a:t>
            </a:r>
            <a:r>
              <a:rPr dirty="0" u="sng" baseline="4444" sz="1875" spc="-7">
                <a:uFill>
                  <a:solidFill>
                    <a:srgbClr val="000000"/>
                  </a:solidFill>
                </a:uFill>
                <a:latin typeface="Symbol"/>
                <a:cs typeface="Symbol"/>
              </a:rPr>
              <a:t></a:t>
            </a:r>
            <a:r>
              <a:rPr dirty="0" u="sng" baseline="4444" sz="1875" spc="-7">
                <a:uFill>
                  <a:solidFill>
                    <a:srgbClr val="000000"/>
                  </a:solidFill>
                </a:uFill>
                <a:latin typeface="Times New Roman"/>
                <a:cs typeface="Times New Roman"/>
              </a:rPr>
              <a:t> |</a:t>
            </a:r>
            <a:r>
              <a:rPr dirty="0" u="sng" baseline="4444" sz="1875" spc="-262">
                <a:uFill>
                  <a:solidFill>
                    <a:srgbClr val="000000"/>
                  </a:solidFill>
                </a:uFill>
                <a:latin typeface="Times New Roman"/>
                <a:cs typeface="Times New Roman"/>
              </a:rPr>
              <a:t> </a:t>
            </a:r>
            <a:r>
              <a:rPr dirty="0" u="sng" baseline="4444" sz="1875" spc="-135" i="1">
                <a:uFill>
                  <a:solidFill>
                    <a:srgbClr val="000000"/>
                  </a:solidFill>
                </a:uFill>
                <a:latin typeface="Times New Roman"/>
                <a:cs typeface="Times New Roman"/>
              </a:rPr>
              <a:t>x  </a:t>
            </a:r>
            <a:r>
              <a:rPr dirty="0" u="sng" baseline="4444" sz="1875" i="1">
                <a:uFill>
                  <a:solidFill>
                    <a:srgbClr val="000000"/>
                  </a:solidFill>
                </a:uFill>
                <a:latin typeface="Times New Roman"/>
                <a:cs typeface="Times New Roman"/>
              </a:rPr>
              <a:t> </a:t>
            </a:r>
            <a:r>
              <a:rPr dirty="0" u="sng" baseline="4444" sz="1875" spc="-7">
                <a:uFill>
                  <a:solidFill>
                    <a:srgbClr val="000000"/>
                  </a:solidFill>
                </a:uFill>
                <a:latin typeface="Times New Roman"/>
                <a:cs typeface="Times New Roman"/>
              </a:rPr>
              <a:t>|</a:t>
            </a:r>
            <a:endParaRPr baseline="4444" sz="1875">
              <a:latin typeface="Times New Roman"/>
              <a:cs typeface="Times New Roman"/>
            </a:endParaRPr>
          </a:p>
        </p:txBody>
      </p:sp>
      <p:sp>
        <p:nvSpPr>
          <p:cNvPr id="12" name="object 12"/>
          <p:cNvSpPr txBox="1"/>
          <p:nvPr/>
        </p:nvSpPr>
        <p:spPr>
          <a:xfrm>
            <a:off x="4205228" y="1578180"/>
            <a:ext cx="577215" cy="394335"/>
          </a:xfrm>
          <a:prstGeom prst="rect">
            <a:avLst/>
          </a:prstGeom>
        </p:spPr>
        <p:txBody>
          <a:bodyPr wrap="square" lIns="0" tIns="11430" rIns="0" bIns="0" rtlCol="0" vert="horz">
            <a:spAutoFit/>
          </a:bodyPr>
          <a:lstStyle/>
          <a:p>
            <a:pPr marL="25400">
              <a:lnSpc>
                <a:spcPts val="1455"/>
              </a:lnSpc>
              <a:spcBef>
                <a:spcPts val="90"/>
              </a:spcBef>
            </a:pPr>
            <a:r>
              <a:rPr dirty="0" sz="1250" spc="35" i="1">
                <a:latin typeface="Times New Roman"/>
                <a:cs typeface="Times New Roman"/>
              </a:rPr>
              <a:t>p</a:t>
            </a:r>
            <a:r>
              <a:rPr dirty="0" sz="1250" spc="35">
                <a:latin typeface="Times New Roman"/>
                <a:cs typeface="Times New Roman"/>
              </a:rPr>
              <a:t>(</a:t>
            </a:r>
            <a:r>
              <a:rPr dirty="0" sz="1250" spc="35" i="1">
                <a:latin typeface="Times New Roman"/>
                <a:cs typeface="Times New Roman"/>
              </a:rPr>
              <a:t>x</a:t>
            </a:r>
            <a:r>
              <a:rPr dirty="0" sz="1250" spc="35">
                <a:latin typeface="Times New Roman"/>
                <a:cs typeface="Times New Roman"/>
              </a:rPr>
              <a:t>) </a:t>
            </a:r>
            <a:r>
              <a:rPr dirty="0" sz="1250" spc="-5">
                <a:latin typeface="Symbol"/>
                <a:cs typeface="Symbol"/>
              </a:rPr>
              <a:t></a:t>
            </a:r>
            <a:r>
              <a:rPr dirty="0" sz="1250" spc="-175">
                <a:latin typeface="Times New Roman"/>
                <a:cs typeface="Times New Roman"/>
              </a:rPr>
              <a:t> </a:t>
            </a:r>
            <a:r>
              <a:rPr dirty="0" baseline="-8888" sz="1875" spc="-569">
                <a:latin typeface="Symbol"/>
                <a:cs typeface="Symbol"/>
              </a:rPr>
              <a:t>⎨</a:t>
            </a:r>
            <a:endParaRPr baseline="-8888" sz="1875">
              <a:latin typeface="Symbol"/>
              <a:cs typeface="Symbol"/>
            </a:endParaRPr>
          </a:p>
          <a:p>
            <a:pPr algn="r" marR="30480">
              <a:lnSpc>
                <a:spcPts val="1455"/>
              </a:lnSpc>
            </a:pPr>
            <a:r>
              <a:rPr dirty="0" sz="1250" spc="-844">
                <a:latin typeface="Symbol"/>
                <a:cs typeface="Symbol"/>
              </a:rPr>
              <a:t>⎪</a:t>
            </a:r>
            <a:r>
              <a:rPr dirty="0" baseline="-15555" sz="1875" spc="-345">
                <a:latin typeface="Symbol"/>
                <a:cs typeface="Symbol"/>
              </a:rPr>
              <a:t>⎩</a:t>
            </a:r>
            <a:endParaRPr baseline="-15555" sz="1875">
              <a:latin typeface="Symbol"/>
              <a:cs typeface="Symbol"/>
            </a:endParaRPr>
          </a:p>
        </p:txBody>
      </p:sp>
      <p:sp>
        <p:nvSpPr>
          <p:cNvPr id="13" name="object 13"/>
          <p:cNvSpPr txBox="1"/>
          <p:nvPr/>
        </p:nvSpPr>
        <p:spPr>
          <a:xfrm>
            <a:off x="4842513" y="1413370"/>
            <a:ext cx="1190625" cy="568325"/>
          </a:xfrm>
          <a:prstGeom prst="rect">
            <a:avLst/>
          </a:prstGeom>
        </p:spPr>
        <p:txBody>
          <a:bodyPr wrap="square" lIns="0" tIns="93345" rIns="0" bIns="0" rtlCol="0" vert="horz">
            <a:spAutoFit/>
          </a:bodyPr>
          <a:lstStyle/>
          <a:p>
            <a:pPr marL="38100">
              <a:lnSpc>
                <a:spcPct val="100000"/>
              </a:lnSpc>
              <a:spcBef>
                <a:spcPts val="735"/>
              </a:spcBef>
              <a:tabLst>
                <a:tab pos="488950" algn="l"/>
                <a:tab pos="741680" algn="l"/>
              </a:tabLst>
            </a:pPr>
            <a:r>
              <a:rPr dirty="0" baseline="-42222" sz="1875" spc="30" i="1">
                <a:latin typeface="Times New Roman"/>
                <a:cs typeface="Times New Roman"/>
              </a:rPr>
              <a:t>w</a:t>
            </a:r>
            <a:r>
              <a:rPr dirty="0" baseline="-31746" sz="1050" spc="30">
                <a:latin typeface="Times New Roman"/>
                <a:cs typeface="Times New Roman"/>
              </a:rPr>
              <a:t>2	</a:t>
            </a:r>
            <a:r>
              <a:rPr dirty="0" sz="1250" spc="-5">
                <a:latin typeface="Times New Roman"/>
                <a:cs typeface="Times New Roman"/>
              </a:rPr>
              <a:t>if	</a:t>
            </a:r>
            <a:r>
              <a:rPr dirty="0" sz="1250" spc="-5" i="1">
                <a:latin typeface="Times New Roman"/>
                <a:cs typeface="Times New Roman"/>
              </a:rPr>
              <a:t>|x| </a:t>
            </a:r>
            <a:r>
              <a:rPr dirty="0" sz="1250" spc="-5">
                <a:latin typeface="Symbol"/>
                <a:cs typeface="Symbol"/>
              </a:rPr>
              <a:t></a:t>
            </a:r>
            <a:r>
              <a:rPr dirty="0" sz="1250" spc="-235">
                <a:latin typeface="Times New Roman"/>
                <a:cs typeface="Times New Roman"/>
              </a:rPr>
              <a:t> </a:t>
            </a:r>
            <a:r>
              <a:rPr dirty="0" sz="1250" spc="-5" i="1">
                <a:latin typeface="Times New Roman"/>
                <a:cs typeface="Times New Roman"/>
              </a:rPr>
              <a:t>w</a:t>
            </a:r>
            <a:endParaRPr sz="1250">
              <a:latin typeface="Times New Roman"/>
              <a:cs typeface="Times New Roman"/>
            </a:endParaRPr>
          </a:p>
          <a:p>
            <a:pPr marL="82550">
              <a:lnSpc>
                <a:spcPct val="100000"/>
              </a:lnSpc>
              <a:spcBef>
                <a:spcPts val="635"/>
              </a:spcBef>
              <a:tabLst>
                <a:tab pos="488950" algn="l"/>
                <a:tab pos="741045" algn="l"/>
              </a:tabLst>
            </a:pPr>
            <a:r>
              <a:rPr dirty="0" sz="1250" spc="-5">
                <a:latin typeface="Times New Roman"/>
                <a:cs typeface="Times New Roman"/>
              </a:rPr>
              <a:t>0	if	</a:t>
            </a:r>
            <a:r>
              <a:rPr dirty="0" sz="1250" spc="-5" i="1">
                <a:latin typeface="Times New Roman"/>
                <a:cs typeface="Times New Roman"/>
              </a:rPr>
              <a:t>|x| </a:t>
            </a:r>
            <a:r>
              <a:rPr dirty="0" sz="1250" spc="-5">
                <a:latin typeface="Symbol"/>
                <a:cs typeface="Symbol"/>
              </a:rPr>
              <a:t></a:t>
            </a:r>
            <a:r>
              <a:rPr dirty="0" sz="1250" spc="-225">
                <a:latin typeface="Times New Roman"/>
                <a:cs typeface="Times New Roman"/>
              </a:rPr>
              <a:t> </a:t>
            </a:r>
            <a:r>
              <a:rPr dirty="0" sz="1250" spc="-5" i="1">
                <a:latin typeface="Times New Roman"/>
                <a:cs typeface="Times New Roman"/>
              </a:rPr>
              <a:t>w</a:t>
            </a:r>
            <a:endParaRPr sz="1250">
              <a:latin typeface="Times New Roman"/>
              <a:cs typeface="Times New Roman"/>
            </a:endParaRPr>
          </a:p>
        </p:txBody>
      </p:sp>
      <p:sp>
        <p:nvSpPr>
          <p:cNvPr id="14" name="object 14"/>
          <p:cNvSpPr/>
          <p:nvPr/>
        </p:nvSpPr>
        <p:spPr>
          <a:xfrm>
            <a:off x="4800600" y="3473196"/>
            <a:ext cx="762000" cy="0"/>
          </a:xfrm>
          <a:custGeom>
            <a:avLst/>
            <a:gdLst/>
            <a:ahLst/>
            <a:cxnLst/>
            <a:rect l="l" t="t" r="r" b="b"/>
            <a:pathLst>
              <a:path w="762000" h="0">
                <a:moveTo>
                  <a:pt x="762000" y="0"/>
                </a:moveTo>
                <a:lnTo>
                  <a:pt x="0" y="0"/>
                </a:lnTo>
              </a:path>
            </a:pathLst>
          </a:custGeom>
          <a:ln w="9525">
            <a:solidFill>
              <a:srgbClr val="333399"/>
            </a:solidFill>
          </a:ln>
        </p:spPr>
        <p:txBody>
          <a:bodyPr wrap="square" lIns="0" tIns="0" rIns="0" bIns="0" rtlCol="0"/>
          <a:lstStyle/>
          <a:p/>
        </p:txBody>
      </p:sp>
      <p:sp>
        <p:nvSpPr>
          <p:cNvPr id="15" name="object 15"/>
          <p:cNvSpPr/>
          <p:nvPr/>
        </p:nvSpPr>
        <p:spPr>
          <a:xfrm>
            <a:off x="3810000" y="2253995"/>
            <a:ext cx="990600" cy="1219200"/>
          </a:xfrm>
          <a:custGeom>
            <a:avLst/>
            <a:gdLst/>
            <a:ahLst/>
            <a:cxnLst/>
            <a:rect l="l" t="t" r="r" b="b"/>
            <a:pathLst>
              <a:path w="990600" h="1219200">
                <a:moveTo>
                  <a:pt x="990600" y="1219200"/>
                </a:moveTo>
                <a:lnTo>
                  <a:pt x="0" y="0"/>
                </a:lnTo>
              </a:path>
            </a:pathLst>
          </a:custGeom>
          <a:ln w="9525">
            <a:solidFill>
              <a:srgbClr val="333399"/>
            </a:solidFill>
          </a:ln>
        </p:spPr>
        <p:txBody>
          <a:bodyPr wrap="square" lIns="0" tIns="0" rIns="0" bIns="0" rtlCol="0"/>
          <a:lstStyle/>
          <a:p/>
        </p:txBody>
      </p:sp>
      <p:sp>
        <p:nvSpPr>
          <p:cNvPr id="16" name="object 16"/>
          <p:cNvSpPr/>
          <p:nvPr/>
        </p:nvSpPr>
        <p:spPr>
          <a:xfrm>
            <a:off x="5458205" y="2787395"/>
            <a:ext cx="247650" cy="0"/>
          </a:xfrm>
          <a:custGeom>
            <a:avLst/>
            <a:gdLst/>
            <a:ahLst/>
            <a:cxnLst/>
            <a:rect l="l" t="t" r="r" b="b"/>
            <a:pathLst>
              <a:path w="247650" h="0">
                <a:moveTo>
                  <a:pt x="0" y="0"/>
                </a:moveTo>
                <a:lnTo>
                  <a:pt x="247650" y="0"/>
                </a:lnTo>
              </a:path>
            </a:pathLst>
          </a:custGeom>
          <a:ln w="8445">
            <a:solidFill>
              <a:srgbClr val="000000"/>
            </a:solidFill>
          </a:ln>
        </p:spPr>
        <p:txBody>
          <a:bodyPr wrap="square" lIns="0" tIns="0" rIns="0" bIns="0" rtlCol="0"/>
          <a:lstStyle/>
          <a:p/>
        </p:txBody>
      </p:sp>
      <p:sp>
        <p:nvSpPr>
          <p:cNvPr id="17" name="object 17"/>
          <p:cNvSpPr txBox="1"/>
          <p:nvPr/>
        </p:nvSpPr>
        <p:spPr>
          <a:xfrm>
            <a:off x="4615180" y="2487653"/>
            <a:ext cx="1099185" cy="563880"/>
          </a:xfrm>
          <a:prstGeom prst="rect">
            <a:avLst/>
          </a:prstGeom>
        </p:spPr>
        <p:txBody>
          <a:bodyPr wrap="square" lIns="0" tIns="17145" rIns="0" bIns="0" rtlCol="0" vert="horz">
            <a:spAutoFit/>
          </a:bodyPr>
          <a:lstStyle/>
          <a:p>
            <a:pPr algn="r" marR="30480">
              <a:lnSpc>
                <a:spcPts val="1055"/>
              </a:lnSpc>
              <a:spcBef>
                <a:spcPts val="135"/>
              </a:spcBef>
            </a:pPr>
            <a:r>
              <a:rPr dirty="0" sz="900" spc="15">
                <a:latin typeface="Times New Roman"/>
                <a:cs typeface="Times New Roman"/>
              </a:rPr>
              <a:t>2</a:t>
            </a:r>
            <a:endParaRPr sz="900">
              <a:latin typeface="Times New Roman"/>
              <a:cs typeface="Times New Roman"/>
            </a:endParaRPr>
          </a:p>
          <a:p>
            <a:pPr marL="25400">
              <a:lnSpc>
                <a:spcPts val="1560"/>
              </a:lnSpc>
            </a:pPr>
            <a:r>
              <a:rPr dirty="0" sz="1600">
                <a:latin typeface="Times New Roman"/>
                <a:cs typeface="Times New Roman"/>
              </a:rPr>
              <a:t>Var[</a:t>
            </a:r>
            <a:r>
              <a:rPr dirty="0" sz="1600" spc="-260">
                <a:latin typeface="Times New Roman"/>
                <a:cs typeface="Times New Roman"/>
              </a:rPr>
              <a:t> </a:t>
            </a:r>
            <a:r>
              <a:rPr dirty="0" sz="1600" i="1">
                <a:latin typeface="Times New Roman"/>
                <a:cs typeface="Times New Roman"/>
              </a:rPr>
              <a:t>X</a:t>
            </a:r>
            <a:r>
              <a:rPr dirty="0" sz="1600" spc="-145" i="1">
                <a:latin typeface="Times New Roman"/>
                <a:cs typeface="Times New Roman"/>
              </a:rPr>
              <a:t> </a:t>
            </a:r>
            <a:r>
              <a:rPr dirty="0" sz="1600">
                <a:latin typeface="Times New Roman"/>
                <a:cs typeface="Times New Roman"/>
              </a:rPr>
              <a:t>]</a:t>
            </a:r>
            <a:r>
              <a:rPr dirty="0" sz="1600" spc="-125">
                <a:latin typeface="Times New Roman"/>
                <a:cs typeface="Times New Roman"/>
              </a:rPr>
              <a:t> </a:t>
            </a:r>
            <a:r>
              <a:rPr dirty="0" sz="1600">
                <a:latin typeface="Symbol"/>
                <a:cs typeface="Symbol"/>
              </a:rPr>
              <a:t></a:t>
            </a:r>
            <a:r>
              <a:rPr dirty="0" sz="1600" spc="105">
                <a:latin typeface="Times New Roman"/>
                <a:cs typeface="Times New Roman"/>
              </a:rPr>
              <a:t> </a:t>
            </a:r>
            <a:r>
              <a:rPr dirty="0" baseline="34722" sz="2400" i="1">
                <a:latin typeface="Times New Roman"/>
                <a:cs typeface="Times New Roman"/>
              </a:rPr>
              <a:t>w</a:t>
            </a:r>
            <a:endParaRPr baseline="34722" sz="2400">
              <a:latin typeface="Times New Roman"/>
              <a:cs typeface="Times New Roman"/>
            </a:endParaRPr>
          </a:p>
          <a:p>
            <a:pPr algn="r" marR="71755">
              <a:lnSpc>
                <a:spcPts val="1585"/>
              </a:lnSpc>
            </a:pPr>
            <a:r>
              <a:rPr dirty="0" sz="1600">
                <a:latin typeface="Times New Roman"/>
                <a:cs typeface="Times New Roman"/>
              </a:rPr>
              <a:t>6</a:t>
            </a:r>
            <a:endParaRPr sz="1600">
              <a:latin typeface="Times New Roman"/>
              <a:cs typeface="Times New Roman"/>
            </a:endParaRPr>
          </a:p>
        </p:txBody>
      </p:sp>
      <p:sp>
        <p:nvSpPr>
          <p:cNvPr id="18" name="object 18"/>
          <p:cNvSpPr txBox="1"/>
          <p:nvPr/>
        </p:nvSpPr>
        <p:spPr>
          <a:xfrm>
            <a:off x="4837944" y="2262379"/>
            <a:ext cx="747395" cy="269875"/>
          </a:xfrm>
          <a:prstGeom prst="rect">
            <a:avLst/>
          </a:prstGeom>
        </p:spPr>
        <p:txBody>
          <a:bodyPr wrap="square" lIns="0" tIns="12700" rIns="0" bIns="0" rtlCol="0" vert="horz">
            <a:spAutoFit/>
          </a:bodyPr>
          <a:lstStyle/>
          <a:p>
            <a:pPr>
              <a:lnSpc>
                <a:spcPct val="100000"/>
              </a:lnSpc>
              <a:spcBef>
                <a:spcPts val="100"/>
              </a:spcBef>
            </a:pPr>
            <a:r>
              <a:rPr dirty="0" sz="1600" spc="-5" i="1">
                <a:latin typeface="Times New Roman"/>
                <a:cs typeface="Times New Roman"/>
              </a:rPr>
              <a:t>E</a:t>
            </a:r>
            <a:r>
              <a:rPr dirty="0" sz="1600" spc="-5">
                <a:latin typeface="Times New Roman"/>
                <a:cs typeface="Times New Roman"/>
              </a:rPr>
              <a:t>[</a:t>
            </a:r>
            <a:r>
              <a:rPr dirty="0" sz="1600" spc="-250">
                <a:latin typeface="Times New Roman"/>
                <a:cs typeface="Times New Roman"/>
              </a:rPr>
              <a:t> </a:t>
            </a:r>
            <a:r>
              <a:rPr dirty="0" sz="1600" i="1">
                <a:latin typeface="Times New Roman"/>
                <a:cs typeface="Times New Roman"/>
              </a:rPr>
              <a:t>X</a:t>
            </a:r>
            <a:r>
              <a:rPr dirty="0" sz="1600" spc="-150" i="1">
                <a:latin typeface="Times New Roman"/>
                <a:cs typeface="Times New Roman"/>
              </a:rPr>
              <a:t> </a:t>
            </a:r>
            <a:r>
              <a:rPr dirty="0" sz="1600">
                <a:latin typeface="Times New Roman"/>
                <a:cs typeface="Times New Roman"/>
              </a:rPr>
              <a:t>]</a:t>
            </a:r>
            <a:r>
              <a:rPr dirty="0" sz="1600" spc="-130">
                <a:latin typeface="Times New Roman"/>
                <a:cs typeface="Times New Roman"/>
              </a:rPr>
              <a:t> </a:t>
            </a:r>
            <a:r>
              <a:rPr dirty="0" sz="1600">
                <a:latin typeface="Symbol"/>
                <a:cs typeface="Symbol"/>
              </a:rPr>
              <a:t></a:t>
            </a:r>
            <a:r>
              <a:rPr dirty="0" sz="1600" spc="-90">
                <a:latin typeface="Times New Roman"/>
                <a:cs typeface="Times New Roman"/>
              </a:rPr>
              <a:t> </a:t>
            </a:r>
            <a:r>
              <a:rPr dirty="0" sz="1600">
                <a:latin typeface="Times New Roman"/>
                <a:cs typeface="Times New Roman"/>
              </a:rPr>
              <a:t>0</a:t>
            </a:r>
            <a:endParaRPr sz="1600">
              <a:latin typeface="Times New Roman"/>
              <a:cs typeface="Times New Roman"/>
            </a:endParaRPr>
          </a:p>
        </p:txBody>
      </p:sp>
      <p:sp>
        <p:nvSpPr>
          <p:cNvPr id="19" name="object 19"/>
          <p:cNvSpPr txBox="1"/>
          <p:nvPr/>
        </p:nvSpPr>
        <p:spPr>
          <a:xfrm>
            <a:off x="4728209" y="3566208"/>
            <a:ext cx="148590" cy="269875"/>
          </a:xfrm>
          <a:prstGeom prst="rect">
            <a:avLst/>
          </a:prstGeom>
        </p:spPr>
        <p:txBody>
          <a:bodyPr wrap="square" lIns="0" tIns="12700" rIns="0" bIns="0" rtlCol="0" vert="horz">
            <a:spAutoFit/>
          </a:bodyPr>
          <a:lstStyle/>
          <a:p>
            <a:pPr>
              <a:lnSpc>
                <a:spcPct val="100000"/>
              </a:lnSpc>
              <a:spcBef>
                <a:spcPts val="100"/>
              </a:spcBef>
            </a:pPr>
            <a:r>
              <a:rPr dirty="0" sz="1600" i="1">
                <a:latin typeface="Times New Roman"/>
                <a:cs typeface="Times New Roman"/>
              </a:rPr>
              <a:t>w</a:t>
            </a:r>
            <a:endParaRPr sz="1600">
              <a:latin typeface="Times New Roman"/>
              <a:cs typeface="Times New Roman"/>
            </a:endParaRPr>
          </a:p>
        </p:txBody>
      </p:sp>
      <p:sp>
        <p:nvSpPr>
          <p:cNvPr id="20" name="object 20"/>
          <p:cNvSpPr/>
          <p:nvPr/>
        </p:nvSpPr>
        <p:spPr>
          <a:xfrm>
            <a:off x="2061210" y="2691383"/>
            <a:ext cx="100965" cy="0"/>
          </a:xfrm>
          <a:custGeom>
            <a:avLst/>
            <a:gdLst/>
            <a:ahLst/>
            <a:cxnLst/>
            <a:rect l="l" t="t" r="r" b="b"/>
            <a:pathLst>
              <a:path w="100964" h="0">
                <a:moveTo>
                  <a:pt x="0" y="0"/>
                </a:moveTo>
                <a:lnTo>
                  <a:pt x="100583" y="0"/>
                </a:lnTo>
              </a:path>
            </a:pathLst>
          </a:custGeom>
          <a:ln w="5372">
            <a:solidFill>
              <a:srgbClr val="000000"/>
            </a:solidFill>
          </a:ln>
        </p:spPr>
        <p:txBody>
          <a:bodyPr wrap="square" lIns="0" tIns="0" rIns="0" bIns="0" rtlCol="0"/>
          <a:lstStyle/>
          <a:p/>
        </p:txBody>
      </p:sp>
      <p:sp>
        <p:nvSpPr>
          <p:cNvPr id="21" name="object 21"/>
          <p:cNvSpPr txBox="1"/>
          <p:nvPr/>
        </p:nvSpPr>
        <p:spPr>
          <a:xfrm>
            <a:off x="2072640" y="2472167"/>
            <a:ext cx="99695" cy="391160"/>
          </a:xfrm>
          <a:prstGeom prst="rect">
            <a:avLst/>
          </a:prstGeom>
        </p:spPr>
        <p:txBody>
          <a:bodyPr wrap="square" lIns="0" tIns="42545" rIns="0" bIns="0" rtlCol="0" vert="horz">
            <a:spAutoFit/>
          </a:bodyPr>
          <a:lstStyle/>
          <a:p>
            <a:pPr marL="6350">
              <a:lnSpc>
                <a:spcPct val="100000"/>
              </a:lnSpc>
              <a:spcBef>
                <a:spcPts val="335"/>
              </a:spcBef>
            </a:pPr>
            <a:r>
              <a:rPr dirty="0" sz="1000" spc="5">
                <a:latin typeface="Times New Roman"/>
                <a:cs typeface="Times New Roman"/>
              </a:rPr>
              <a:t>1</a:t>
            </a:r>
            <a:endParaRPr sz="1000">
              <a:latin typeface="Times New Roman"/>
              <a:cs typeface="Times New Roman"/>
            </a:endParaRPr>
          </a:p>
          <a:p>
            <a:pPr>
              <a:lnSpc>
                <a:spcPct val="100000"/>
              </a:lnSpc>
              <a:spcBef>
                <a:spcPts val="240"/>
              </a:spcBef>
            </a:pPr>
            <a:r>
              <a:rPr dirty="0" sz="1000" spc="10" i="1">
                <a:latin typeface="Times New Roman"/>
                <a:cs typeface="Times New Roman"/>
              </a:rPr>
              <a:t>w</a:t>
            </a:r>
            <a:endParaRPr sz="1000">
              <a:latin typeface="Times New Roman"/>
              <a:cs typeface="Times New Roman"/>
            </a:endParaRPr>
          </a:p>
        </p:txBody>
      </p:sp>
      <p:sp>
        <p:nvSpPr>
          <p:cNvPr id="22" name="object 22"/>
          <p:cNvSpPr txBox="1"/>
          <p:nvPr/>
        </p:nvSpPr>
        <p:spPr>
          <a:xfrm>
            <a:off x="2687570" y="3506772"/>
            <a:ext cx="299085" cy="269875"/>
          </a:xfrm>
          <a:prstGeom prst="rect">
            <a:avLst/>
          </a:prstGeom>
        </p:spPr>
        <p:txBody>
          <a:bodyPr wrap="square" lIns="0" tIns="12700" rIns="0" bIns="0" rtlCol="0" vert="horz">
            <a:spAutoFit/>
          </a:bodyPr>
          <a:lstStyle/>
          <a:p>
            <a:pPr marL="149860" indent="-150495">
              <a:lnSpc>
                <a:spcPct val="100000"/>
              </a:lnSpc>
              <a:spcBef>
                <a:spcPts val="100"/>
              </a:spcBef>
              <a:buFont typeface="Symbol"/>
              <a:buChar char=""/>
              <a:tabLst>
                <a:tab pos="150495" algn="l"/>
              </a:tabLst>
            </a:pPr>
            <a:r>
              <a:rPr dirty="0" sz="1600" i="1">
                <a:latin typeface="Times New Roman"/>
                <a:cs typeface="Times New Roman"/>
              </a:rPr>
              <a:t>w</a:t>
            </a:r>
            <a:endParaRPr sz="1600">
              <a:latin typeface="Times New Roman"/>
              <a:cs typeface="Times New Roman"/>
            </a:endParaRPr>
          </a:p>
        </p:txBody>
      </p:sp>
      <p:sp>
        <p:nvSpPr>
          <p:cNvPr id="23" name="object 23"/>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24" name="object 24"/>
          <p:cNvSpPr txBox="1"/>
          <p:nvPr/>
        </p:nvSpPr>
        <p:spPr>
          <a:xfrm>
            <a:off x="1622297" y="8726678"/>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25" name="object 25"/>
          <p:cNvSpPr txBox="1"/>
          <p:nvPr/>
        </p:nvSpPr>
        <p:spPr>
          <a:xfrm>
            <a:off x="5926835" y="8726678"/>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10</a:t>
            </a:r>
            <a:endParaRPr sz="450">
              <a:latin typeface="Tahoma"/>
              <a:cs typeface="Tahoma"/>
            </a:endParaRPr>
          </a:p>
        </p:txBody>
      </p:sp>
      <p:sp>
        <p:nvSpPr>
          <p:cNvPr id="26" name="object 26"/>
          <p:cNvSpPr txBox="1"/>
          <p:nvPr/>
        </p:nvSpPr>
        <p:spPr>
          <a:xfrm>
            <a:off x="1770888" y="5495036"/>
            <a:ext cx="2108200" cy="696595"/>
          </a:xfrm>
          <a:prstGeom prst="rect">
            <a:avLst/>
          </a:prstGeom>
        </p:spPr>
        <p:txBody>
          <a:bodyPr wrap="square" lIns="0" tIns="12700" rIns="0" bIns="0" rtlCol="0" vert="horz">
            <a:spAutoFit/>
          </a:bodyPr>
          <a:lstStyle/>
          <a:p>
            <a:pPr marL="359410" marR="5080" indent="-360045">
              <a:lnSpc>
                <a:spcPct val="100000"/>
              </a:lnSpc>
              <a:spcBef>
                <a:spcPts val="100"/>
              </a:spcBef>
            </a:pPr>
            <a:r>
              <a:rPr dirty="0" sz="2200" spc="-5">
                <a:solidFill>
                  <a:srgbClr val="006500"/>
                </a:solidFill>
                <a:latin typeface="Tahoma"/>
                <a:cs typeface="Tahoma"/>
              </a:rPr>
              <a:t>Unit variance</a:t>
            </a:r>
            <a:r>
              <a:rPr dirty="0" sz="2200" spc="-85">
                <a:solidFill>
                  <a:srgbClr val="006500"/>
                </a:solidFill>
                <a:latin typeface="Tahoma"/>
                <a:cs typeface="Tahoma"/>
              </a:rPr>
              <a:t> </a:t>
            </a:r>
            <a:r>
              <a:rPr dirty="0" sz="2200">
                <a:solidFill>
                  <a:srgbClr val="006500"/>
                </a:solidFill>
                <a:latin typeface="Tahoma"/>
                <a:cs typeface="Tahoma"/>
              </a:rPr>
              <a:t>hat  </a:t>
            </a:r>
            <a:r>
              <a:rPr dirty="0" sz="2200" spc="-5">
                <a:solidFill>
                  <a:srgbClr val="006500"/>
                </a:solidFill>
                <a:latin typeface="Tahoma"/>
                <a:cs typeface="Tahoma"/>
              </a:rPr>
              <a:t>distribution</a:t>
            </a:r>
            <a:endParaRPr sz="2200">
              <a:latin typeface="Tahoma"/>
              <a:cs typeface="Tahoma"/>
            </a:endParaRPr>
          </a:p>
        </p:txBody>
      </p:sp>
      <p:sp>
        <p:nvSpPr>
          <p:cNvPr id="27" name="object 27"/>
          <p:cNvSpPr/>
          <p:nvPr/>
        </p:nvSpPr>
        <p:spPr>
          <a:xfrm>
            <a:off x="2324100" y="7650480"/>
            <a:ext cx="2971800" cy="0"/>
          </a:xfrm>
          <a:custGeom>
            <a:avLst/>
            <a:gdLst/>
            <a:ahLst/>
            <a:cxnLst/>
            <a:rect l="l" t="t" r="r" b="b"/>
            <a:pathLst>
              <a:path w="2971800" h="0">
                <a:moveTo>
                  <a:pt x="0" y="0"/>
                </a:moveTo>
                <a:lnTo>
                  <a:pt x="2971800" y="0"/>
                </a:lnTo>
              </a:path>
            </a:pathLst>
          </a:custGeom>
          <a:ln w="28575">
            <a:solidFill>
              <a:srgbClr val="FF0000"/>
            </a:solidFill>
          </a:ln>
        </p:spPr>
        <p:txBody>
          <a:bodyPr wrap="square" lIns="0" tIns="0" rIns="0" bIns="0" rtlCol="0"/>
          <a:lstStyle/>
          <a:p/>
        </p:txBody>
      </p:sp>
      <p:sp>
        <p:nvSpPr>
          <p:cNvPr id="28" name="object 28"/>
          <p:cNvSpPr/>
          <p:nvPr/>
        </p:nvSpPr>
        <p:spPr>
          <a:xfrm>
            <a:off x="3810000" y="6240779"/>
            <a:ext cx="0" cy="1409700"/>
          </a:xfrm>
          <a:custGeom>
            <a:avLst/>
            <a:gdLst/>
            <a:ahLst/>
            <a:cxnLst/>
            <a:rect l="l" t="t" r="r" b="b"/>
            <a:pathLst>
              <a:path w="0" h="1409700">
                <a:moveTo>
                  <a:pt x="0" y="1409700"/>
                </a:moveTo>
                <a:lnTo>
                  <a:pt x="0" y="0"/>
                </a:lnTo>
              </a:path>
            </a:pathLst>
          </a:custGeom>
          <a:ln w="28575">
            <a:solidFill>
              <a:srgbClr val="FF0000"/>
            </a:solidFill>
          </a:ln>
        </p:spPr>
        <p:txBody>
          <a:bodyPr wrap="square" lIns="0" tIns="0" rIns="0" bIns="0" rtlCol="0"/>
          <a:lstStyle/>
          <a:p/>
        </p:txBody>
      </p:sp>
      <p:sp>
        <p:nvSpPr>
          <p:cNvPr id="29" name="object 29"/>
          <p:cNvSpPr/>
          <p:nvPr/>
        </p:nvSpPr>
        <p:spPr>
          <a:xfrm>
            <a:off x="2057400" y="7650480"/>
            <a:ext cx="762000" cy="0"/>
          </a:xfrm>
          <a:custGeom>
            <a:avLst/>
            <a:gdLst/>
            <a:ahLst/>
            <a:cxnLst/>
            <a:rect l="l" t="t" r="r" b="b"/>
            <a:pathLst>
              <a:path w="762000" h="0">
                <a:moveTo>
                  <a:pt x="0" y="0"/>
                </a:moveTo>
                <a:lnTo>
                  <a:pt x="762000" y="0"/>
                </a:lnTo>
              </a:path>
            </a:pathLst>
          </a:custGeom>
          <a:ln w="9525">
            <a:solidFill>
              <a:srgbClr val="333399"/>
            </a:solidFill>
          </a:ln>
        </p:spPr>
        <p:txBody>
          <a:bodyPr wrap="square" lIns="0" tIns="0" rIns="0" bIns="0" rtlCol="0"/>
          <a:lstStyle/>
          <a:p/>
        </p:txBody>
      </p:sp>
      <p:sp>
        <p:nvSpPr>
          <p:cNvPr id="30" name="object 30"/>
          <p:cNvSpPr/>
          <p:nvPr/>
        </p:nvSpPr>
        <p:spPr>
          <a:xfrm>
            <a:off x="2819400" y="6431279"/>
            <a:ext cx="990600" cy="1219200"/>
          </a:xfrm>
          <a:custGeom>
            <a:avLst/>
            <a:gdLst/>
            <a:ahLst/>
            <a:cxnLst/>
            <a:rect l="l" t="t" r="r" b="b"/>
            <a:pathLst>
              <a:path w="990600" h="1219200">
                <a:moveTo>
                  <a:pt x="0" y="1219200"/>
                </a:moveTo>
                <a:lnTo>
                  <a:pt x="990600" y="0"/>
                </a:lnTo>
              </a:path>
            </a:pathLst>
          </a:custGeom>
          <a:ln w="9525">
            <a:solidFill>
              <a:srgbClr val="333399"/>
            </a:solidFill>
          </a:ln>
        </p:spPr>
        <p:txBody>
          <a:bodyPr wrap="square" lIns="0" tIns="0" rIns="0" bIns="0" rtlCol="0"/>
          <a:lstStyle/>
          <a:p/>
        </p:txBody>
      </p:sp>
      <p:sp>
        <p:nvSpPr>
          <p:cNvPr id="31" name="object 31"/>
          <p:cNvSpPr/>
          <p:nvPr/>
        </p:nvSpPr>
        <p:spPr>
          <a:xfrm>
            <a:off x="1885950" y="6431279"/>
            <a:ext cx="38100" cy="1219200"/>
          </a:xfrm>
          <a:custGeom>
            <a:avLst/>
            <a:gdLst/>
            <a:ahLst/>
            <a:cxnLst/>
            <a:rect l="l" t="t" r="r" b="b"/>
            <a:pathLst>
              <a:path w="38100" h="1219200">
                <a:moveTo>
                  <a:pt x="18287" y="1181100"/>
                </a:moveTo>
                <a:lnTo>
                  <a:pt x="0" y="1181100"/>
                </a:lnTo>
                <a:lnTo>
                  <a:pt x="19050" y="1219200"/>
                </a:lnTo>
                <a:lnTo>
                  <a:pt x="34671" y="1187958"/>
                </a:lnTo>
                <a:lnTo>
                  <a:pt x="19050" y="1187958"/>
                </a:lnTo>
                <a:lnTo>
                  <a:pt x="18287" y="1187196"/>
                </a:lnTo>
                <a:lnTo>
                  <a:pt x="18287" y="1181100"/>
                </a:lnTo>
                <a:close/>
              </a:path>
              <a:path w="38100" h="1219200">
                <a:moveTo>
                  <a:pt x="19050" y="31242"/>
                </a:moveTo>
                <a:lnTo>
                  <a:pt x="18287" y="32004"/>
                </a:lnTo>
                <a:lnTo>
                  <a:pt x="18287" y="1187196"/>
                </a:lnTo>
                <a:lnTo>
                  <a:pt x="19050" y="1187958"/>
                </a:lnTo>
                <a:lnTo>
                  <a:pt x="19812" y="1187196"/>
                </a:lnTo>
                <a:lnTo>
                  <a:pt x="19812" y="32004"/>
                </a:lnTo>
                <a:lnTo>
                  <a:pt x="19050" y="31242"/>
                </a:lnTo>
                <a:close/>
              </a:path>
              <a:path w="38100" h="1219200">
                <a:moveTo>
                  <a:pt x="38100" y="1181100"/>
                </a:moveTo>
                <a:lnTo>
                  <a:pt x="19812" y="1181100"/>
                </a:lnTo>
                <a:lnTo>
                  <a:pt x="19812" y="1187196"/>
                </a:lnTo>
                <a:lnTo>
                  <a:pt x="19050" y="1187958"/>
                </a:lnTo>
                <a:lnTo>
                  <a:pt x="34671" y="1187958"/>
                </a:lnTo>
                <a:lnTo>
                  <a:pt x="38100" y="1181100"/>
                </a:lnTo>
                <a:close/>
              </a:path>
              <a:path w="38100" h="1219200">
                <a:moveTo>
                  <a:pt x="19050" y="0"/>
                </a:moveTo>
                <a:lnTo>
                  <a:pt x="0" y="38100"/>
                </a:lnTo>
                <a:lnTo>
                  <a:pt x="18287" y="38100"/>
                </a:lnTo>
                <a:lnTo>
                  <a:pt x="18287" y="32004"/>
                </a:lnTo>
                <a:lnTo>
                  <a:pt x="19050" y="31242"/>
                </a:lnTo>
                <a:lnTo>
                  <a:pt x="34671" y="31242"/>
                </a:lnTo>
                <a:lnTo>
                  <a:pt x="19050" y="0"/>
                </a:lnTo>
                <a:close/>
              </a:path>
              <a:path w="38100" h="1219200">
                <a:moveTo>
                  <a:pt x="34671" y="31242"/>
                </a:moveTo>
                <a:lnTo>
                  <a:pt x="19050" y="31242"/>
                </a:lnTo>
                <a:lnTo>
                  <a:pt x="19812" y="32004"/>
                </a:lnTo>
                <a:lnTo>
                  <a:pt x="19812" y="38100"/>
                </a:lnTo>
                <a:lnTo>
                  <a:pt x="38100" y="38100"/>
                </a:lnTo>
                <a:lnTo>
                  <a:pt x="34671" y="31242"/>
                </a:lnTo>
                <a:close/>
              </a:path>
            </a:pathLst>
          </a:custGeom>
          <a:solidFill>
            <a:srgbClr val="000000"/>
          </a:solidFill>
        </p:spPr>
        <p:txBody>
          <a:bodyPr wrap="square" lIns="0" tIns="0" rIns="0" bIns="0" rtlCol="0"/>
          <a:lstStyle/>
          <a:p/>
        </p:txBody>
      </p:sp>
      <p:sp>
        <p:nvSpPr>
          <p:cNvPr id="32" name="object 32"/>
          <p:cNvSpPr txBox="1"/>
          <p:nvPr/>
        </p:nvSpPr>
        <p:spPr>
          <a:xfrm>
            <a:off x="3779520" y="7850378"/>
            <a:ext cx="82550" cy="178435"/>
          </a:xfrm>
          <a:prstGeom prst="rect">
            <a:avLst/>
          </a:prstGeom>
        </p:spPr>
        <p:txBody>
          <a:bodyPr wrap="square" lIns="0" tIns="12700" rIns="0" bIns="0" rtlCol="0" vert="horz">
            <a:spAutoFit/>
          </a:bodyPr>
          <a:lstStyle/>
          <a:p>
            <a:pPr>
              <a:lnSpc>
                <a:spcPct val="100000"/>
              </a:lnSpc>
              <a:spcBef>
                <a:spcPts val="100"/>
              </a:spcBef>
            </a:pPr>
            <a:r>
              <a:rPr dirty="0" sz="1000">
                <a:solidFill>
                  <a:srgbClr val="FF0000"/>
                </a:solidFill>
                <a:latin typeface="Tahoma"/>
                <a:cs typeface="Tahoma"/>
              </a:rPr>
              <a:t>0</a:t>
            </a:r>
            <a:endParaRPr sz="1000">
              <a:latin typeface="Tahoma"/>
              <a:cs typeface="Tahoma"/>
            </a:endParaRPr>
          </a:p>
        </p:txBody>
      </p:sp>
      <p:sp>
        <p:nvSpPr>
          <p:cNvPr id="33" name="object 33"/>
          <p:cNvSpPr txBox="1"/>
          <p:nvPr/>
        </p:nvSpPr>
        <p:spPr>
          <a:xfrm>
            <a:off x="4627626" y="5590654"/>
            <a:ext cx="1405890" cy="568325"/>
          </a:xfrm>
          <a:prstGeom prst="rect">
            <a:avLst/>
          </a:prstGeom>
        </p:spPr>
        <p:txBody>
          <a:bodyPr wrap="square" lIns="0" tIns="93345" rIns="0" bIns="0" rtlCol="0" vert="horz">
            <a:spAutoFit/>
          </a:bodyPr>
          <a:lstStyle/>
          <a:p>
            <a:pPr marL="703580">
              <a:lnSpc>
                <a:spcPct val="100000"/>
              </a:lnSpc>
              <a:spcBef>
                <a:spcPts val="735"/>
              </a:spcBef>
              <a:tabLst>
                <a:tab pos="956944" algn="l"/>
              </a:tabLst>
            </a:pPr>
            <a:r>
              <a:rPr dirty="0" sz="1250" spc="-5">
                <a:latin typeface="Times New Roman"/>
                <a:cs typeface="Times New Roman"/>
              </a:rPr>
              <a:t>if	</a:t>
            </a:r>
            <a:r>
              <a:rPr dirty="0" sz="1250" spc="-5" i="1">
                <a:latin typeface="Times New Roman"/>
                <a:cs typeface="Times New Roman"/>
              </a:rPr>
              <a:t>|x| </a:t>
            </a:r>
            <a:r>
              <a:rPr dirty="0" sz="1250" spc="-5">
                <a:latin typeface="Symbol"/>
                <a:cs typeface="Symbol"/>
              </a:rPr>
              <a:t></a:t>
            </a:r>
            <a:r>
              <a:rPr dirty="0" sz="1250" spc="-235">
                <a:latin typeface="Times New Roman"/>
                <a:cs typeface="Times New Roman"/>
              </a:rPr>
              <a:t> </a:t>
            </a:r>
            <a:r>
              <a:rPr dirty="0" sz="1250" spc="-5" i="1">
                <a:latin typeface="Times New Roman"/>
                <a:cs typeface="Times New Roman"/>
              </a:rPr>
              <a:t>w</a:t>
            </a:r>
            <a:endParaRPr sz="1250">
              <a:latin typeface="Times New Roman"/>
              <a:cs typeface="Times New Roman"/>
            </a:endParaRPr>
          </a:p>
          <a:p>
            <a:pPr marL="38100">
              <a:lnSpc>
                <a:spcPct val="100000"/>
              </a:lnSpc>
              <a:spcBef>
                <a:spcPts val="635"/>
              </a:spcBef>
              <a:tabLst>
                <a:tab pos="297815" algn="l"/>
                <a:tab pos="703580" algn="l"/>
                <a:tab pos="955675" algn="l"/>
              </a:tabLst>
            </a:pPr>
            <a:r>
              <a:rPr dirty="0" baseline="2222" sz="1875" spc="-802">
                <a:latin typeface="Symbol"/>
                <a:cs typeface="Symbol"/>
              </a:rPr>
              <a:t>⎪</a:t>
            </a:r>
            <a:r>
              <a:rPr dirty="0" baseline="-13333" sz="1875" spc="-802">
                <a:latin typeface="Symbol"/>
                <a:cs typeface="Symbol"/>
              </a:rPr>
              <a:t>⎩</a:t>
            </a:r>
            <a:r>
              <a:rPr dirty="0" baseline="-13333" sz="1875" spc="-802">
                <a:latin typeface="Times New Roman"/>
                <a:cs typeface="Times New Roman"/>
              </a:rPr>
              <a:t>	</a:t>
            </a:r>
            <a:r>
              <a:rPr dirty="0" sz="1250" spc="-5">
                <a:latin typeface="Times New Roman"/>
                <a:cs typeface="Times New Roman"/>
              </a:rPr>
              <a:t>0	if	</a:t>
            </a:r>
            <a:r>
              <a:rPr dirty="0" sz="1250" spc="-5" i="1">
                <a:latin typeface="Times New Roman"/>
                <a:cs typeface="Times New Roman"/>
              </a:rPr>
              <a:t>|x| </a:t>
            </a:r>
            <a:r>
              <a:rPr dirty="0" sz="1250" spc="-5">
                <a:latin typeface="Symbol"/>
                <a:cs typeface="Symbol"/>
              </a:rPr>
              <a:t></a:t>
            </a:r>
            <a:r>
              <a:rPr dirty="0" sz="1250" spc="-225">
                <a:latin typeface="Times New Roman"/>
                <a:cs typeface="Times New Roman"/>
              </a:rPr>
              <a:t> </a:t>
            </a:r>
            <a:r>
              <a:rPr dirty="0" sz="1250" spc="-5" i="1">
                <a:latin typeface="Times New Roman"/>
                <a:cs typeface="Times New Roman"/>
              </a:rPr>
              <a:t>w</a:t>
            </a:r>
            <a:endParaRPr sz="1250">
              <a:latin typeface="Times New Roman"/>
              <a:cs typeface="Times New Roman"/>
            </a:endParaRPr>
          </a:p>
        </p:txBody>
      </p:sp>
      <p:sp>
        <p:nvSpPr>
          <p:cNvPr id="34" name="object 34"/>
          <p:cNvSpPr txBox="1"/>
          <p:nvPr/>
        </p:nvSpPr>
        <p:spPr>
          <a:xfrm>
            <a:off x="4640326" y="5584021"/>
            <a:ext cx="577850" cy="215265"/>
          </a:xfrm>
          <a:prstGeom prst="rect">
            <a:avLst/>
          </a:prstGeom>
        </p:spPr>
        <p:txBody>
          <a:bodyPr wrap="square" lIns="0" tIns="11430" rIns="0" bIns="0" rtlCol="0" vert="horz">
            <a:spAutoFit/>
          </a:bodyPr>
          <a:lstStyle/>
          <a:p>
            <a:pPr marL="25400">
              <a:lnSpc>
                <a:spcPct val="100000"/>
              </a:lnSpc>
              <a:spcBef>
                <a:spcPts val="90"/>
              </a:spcBef>
            </a:pPr>
            <a:r>
              <a:rPr dirty="0" sz="1250" spc="-535">
                <a:latin typeface="Symbol"/>
                <a:cs typeface="Symbol"/>
              </a:rPr>
              <a:t>⎧</a:t>
            </a:r>
            <a:r>
              <a:rPr dirty="0" baseline="-28888" sz="1875" spc="-802">
                <a:latin typeface="Symbol"/>
                <a:cs typeface="Symbol"/>
              </a:rPr>
              <a:t>⎪</a:t>
            </a:r>
            <a:r>
              <a:rPr dirty="0" baseline="-28888" sz="1875" spc="-307">
                <a:latin typeface="Times New Roman"/>
                <a:cs typeface="Times New Roman"/>
              </a:rPr>
              <a:t> </a:t>
            </a:r>
            <a:r>
              <a:rPr dirty="0" u="sng" baseline="4444" sz="1875" spc="-7" i="1">
                <a:uFill>
                  <a:solidFill>
                    <a:srgbClr val="000000"/>
                  </a:solidFill>
                </a:uFill>
                <a:latin typeface="Times New Roman"/>
                <a:cs typeface="Times New Roman"/>
              </a:rPr>
              <a:t>w</a:t>
            </a:r>
            <a:r>
              <a:rPr dirty="0" u="sng" baseline="4444" sz="1875" spc="-7">
                <a:uFill>
                  <a:solidFill>
                    <a:srgbClr val="000000"/>
                  </a:solidFill>
                </a:uFill>
                <a:latin typeface="Symbol"/>
                <a:cs typeface="Symbol"/>
              </a:rPr>
              <a:t></a:t>
            </a:r>
            <a:r>
              <a:rPr dirty="0" u="sng" baseline="4444" sz="1875" spc="-7">
                <a:uFill>
                  <a:solidFill>
                    <a:srgbClr val="000000"/>
                  </a:solidFill>
                </a:uFill>
                <a:latin typeface="Times New Roman"/>
                <a:cs typeface="Times New Roman"/>
              </a:rPr>
              <a:t> |</a:t>
            </a:r>
            <a:r>
              <a:rPr dirty="0" u="sng" baseline="4444" sz="1875" spc="-262">
                <a:uFill>
                  <a:solidFill>
                    <a:srgbClr val="000000"/>
                  </a:solidFill>
                </a:uFill>
                <a:latin typeface="Times New Roman"/>
                <a:cs typeface="Times New Roman"/>
              </a:rPr>
              <a:t> </a:t>
            </a:r>
            <a:r>
              <a:rPr dirty="0" u="sng" baseline="4444" sz="1875" spc="-135" i="1">
                <a:uFill>
                  <a:solidFill>
                    <a:srgbClr val="000000"/>
                  </a:solidFill>
                </a:uFill>
                <a:latin typeface="Times New Roman"/>
                <a:cs typeface="Times New Roman"/>
              </a:rPr>
              <a:t>x  </a:t>
            </a:r>
            <a:r>
              <a:rPr dirty="0" u="sng" baseline="4444" sz="1875" i="1">
                <a:uFill>
                  <a:solidFill>
                    <a:srgbClr val="000000"/>
                  </a:solidFill>
                </a:uFill>
                <a:latin typeface="Times New Roman"/>
                <a:cs typeface="Times New Roman"/>
              </a:rPr>
              <a:t> </a:t>
            </a:r>
            <a:r>
              <a:rPr dirty="0" u="sng" baseline="4444" sz="1875" spc="-7">
                <a:uFill>
                  <a:solidFill>
                    <a:srgbClr val="000000"/>
                  </a:solidFill>
                </a:uFill>
                <a:latin typeface="Times New Roman"/>
                <a:cs typeface="Times New Roman"/>
              </a:rPr>
              <a:t>|</a:t>
            </a:r>
            <a:endParaRPr baseline="4444" sz="1875">
              <a:latin typeface="Times New Roman"/>
              <a:cs typeface="Times New Roman"/>
            </a:endParaRPr>
          </a:p>
        </p:txBody>
      </p:sp>
      <p:sp>
        <p:nvSpPr>
          <p:cNvPr id="35" name="object 35"/>
          <p:cNvSpPr txBox="1"/>
          <p:nvPr/>
        </p:nvSpPr>
        <p:spPr>
          <a:xfrm>
            <a:off x="4205228" y="5755464"/>
            <a:ext cx="577215" cy="215265"/>
          </a:xfrm>
          <a:prstGeom prst="rect">
            <a:avLst/>
          </a:prstGeom>
        </p:spPr>
        <p:txBody>
          <a:bodyPr wrap="square" lIns="0" tIns="11430" rIns="0" bIns="0" rtlCol="0" vert="horz">
            <a:spAutoFit/>
          </a:bodyPr>
          <a:lstStyle/>
          <a:p>
            <a:pPr marL="25400">
              <a:lnSpc>
                <a:spcPct val="100000"/>
              </a:lnSpc>
              <a:spcBef>
                <a:spcPts val="90"/>
              </a:spcBef>
            </a:pPr>
            <a:r>
              <a:rPr dirty="0" sz="1250" spc="35" i="1">
                <a:latin typeface="Times New Roman"/>
                <a:cs typeface="Times New Roman"/>
              </a:rPr>
              <a:t>p</a:t>
            </a:r>
            <a:r>
              <a:rPr dirty="0" sz="1250" spc="35">
                <a:latin typeface="Times New Roman"/>
                <a:cs typeface="Times New Roman"/>
              </a:rPr>
              <a:t>(</a:t>
            </a:r>
            <a:r>
              <a:rPr dirty="0" sz="1250" spc="35" i="1">
                <a:latin typeface="Times New Roman"/>
                <a:cs typeface="Times New Roman"/>
              </a:rPr>
              <a:t>x</a:t>
            </a:r>
            <a:r>
              <a:rPr dirty="0" sz="1250" spc="35">
                <a:latin typeface="Times New Roman"/>
                <a:cs typeface="Times New Roman"/>
              </a:rPr>
              <a:t>) </a:t>
            </a:r>
            <a:r>
              <a:rPr dirty="0" sz="1250" spc="-5">
                <a:latin typeface="Symbol"/>
                <a:cs typeface="Symbol"/>
              </a:rPr>
              <a:t></a:t>
            </a:r>
            <a:r>
              <a:rPr dirty="0" sz="1250" spc="-170">
                <a:latin typeface="Times New Roman"/>
                <a:cs typeface="Times New Roman"/>
              </a:rPr>
              <a:t> </a:t>
            </a:r>
            <a:r>
              <a:rPr dirty="0" baseline="-8888" sz="1875" spc="-569">
                <a:latin typeface="Symbol"/>
                <a:cs typeface="Symbol"/>
              </a:rPr>
              <a:t>⎨</a:t>
            </a:r>
            <a:endParaRPr baseline="-8888" sz="1875">
              <a:latin typeface="Symbol"/>
              <a:cs typeface="Symbol"/>
            </a:endParaRPr>
          </a:p>
        </p:txBody>
      </p:sp>
      <p:sp>
        <p:nvSpPr>
          <p:cNvPr id="36" name="object 36"/>
          <p:cNvSpPr txBox="1"/>
          <p:nvPr/>
        </p:nvSpPr>
        <p:spPr>
          <a:xfrm>
            <a:off x="4855213" y="5724969"/>
            <a:ext cx="220345" cy="215265"/>
          </a:xfrm>
          <a:prstGeom prst="rect">
            <a:avLst/>
          </a:prstGeom>
        </p:spPr>
        <p:txBody>
          <a:bodyPr wrap="square" lIns="0" tIns="11430" rIns="0" bIns="0" rtlCol="0" vert="horz">
            <a:spAutoFit/>
          </a:bodyPr>
          <a:lstStyle/>
          <a:p>
            <a:pPr marL="25400">
              <a:lnSpc>
                <a:spcPct val="100000"/>
              </a:lnSpc>
              <a:spcBef>
                <a:spcPts val="90"/>
              </a:spcBef>
            </a:pPr>
            <a:r>
              <a:rPr dirty="0" baseline="-24444" sz="1875" spc="30" i="1">
                <a:latin typeface="Times New Roman"/>
                <a:cs typeface="Times New Roman"/>
              </a:rPr>
              <a:t>w</a:t>
            </a:r>
            <a:r>
              <a:rPr dirty="0" sz="700" spc="20">
                <a:latin typeface="Times New Roman"/>
                <a:cs typeface="Times New Roman"/>
              </a:rPr>
              <a:t>2</a:t>
            </a:r>
            <a:endParaRPr sz="700">
              <a:latin typeface="Times New Roman"/>
              <a:cs typeface="Times New Roman"/>
            </a:endParaRPr>
          </a:p>
        </p:txBody>
      </p:sp>
      <p:sp>
        <p:nvSpPr>
          <p:cNvPr id="37" name="object 37"/>
          <p:cNvSpPr/>
          <p:nvPr/>
        </p:nvSpPr>
        <p:spPr>
          <a:xfrm>
            <a:off x="4800600" y="7650480"/>
            <a:ext cx="762000" cy="0"/>
          </a:xfrm>
          <a:custGeom>
            <a:avLst/>
            <a:gdLst/>
            <a:ahLst/>
            <a:cxnLst/>
            <a:rect l="l" t="t" r="r" b="b"/>
            <a:pathLst>
              <a:path w="762000" h="0">
                <a:moveTo>
                  <a:pt x="762000" y="0"/>
                </a:moveTo>
                <a:lnTo>
                  <a:pt x="0" y="0"/>
                </a:lnTo>
              </a:path>
            </a:pathLst>
          </a:custGeom>
          <a:ln w="9525">
            <a:solidFill>
              <a:srgbClr val="333399"/>
            </a:solidFill>
          </a:ln>
        </p:spPr>
        <p:txBody>
          <a:bodyPr wrap="square" lIns="0" tIns="0" rIns="0" bIns="0" rtlCol="0"/>
          <a:lstStyle/>
          <a:p/>
        </p:txBody>
      </p:sp>
      <p:sp>
        <p:nvSpPr>
          <p:cNvPr id="38" name="object 38"/>
          <p:cNvSpPr/>
          <p:nvPr/>
        </p:nvSpPr>
        <p:spPr>
          <a:xfrm>
            <a:off x="3810000" y="6431279"/>
            <a:ext cx="990600" cy="1219200"/>
          </a:xfrm>
          <a:custGeom>
            <a:avLst/>
            <a:gdLst/>
            <a:ahLst/>
            <a:cxnLst/>
            <a:rect l="l" t="t" r="r" b="b"/>
            <a:pathLst>
              <a:path w="990600" h="1219200">
                <a:moveTo>
                  <a:pt x="990600" y="1219200"/>
                </a:moveTo>
                <a:lnTo>
                  <a:pt x="0" y="0"/>
                </a:lnTo>
              </a:path>
            </a:pathLst>
          </a:custGeom>
          <a:ln w="9525">
            <a:solidFill>
              <a:srgbClr val="333399"/>
            </a:solidFill>
          </a:ln>
        </p:spPr>
        <p:txBody>
          <a:bodyPr wrap="square" lIns="0" tIns="0" rIns="0" bIns="0" rtlCol="0"/>
          <a:lstStyle/>
          <a:p/>
        </p:txBody>
      </p:sp>
      <p:sp>
        <p:nvSpPr>
          <p:cNvPr id="39" name="object 39"/>
          <p:cNvSpPr/>
          <p:nvPr/>
        </p:nvSpPr>
        <p:spPr>
          <a:xfrm>
            <a:off x="5458205" y="6964680"/>
            <a:ext cx="247650" cy="0"/>
          </a:xfrm>
          <a:custGeom>
            <a:avLst/>
            <a:gdLst/>
            <a:ahLst/>
            <a:cxnLst/>
            <a:rect l="l" t="t" r="r" b="b"/>
            <a:pathLst>
              <a:path w="247650" h="0">
                <a:moveTo>
                  <a:pt x="0" y="0"/>
                </a:moveTo>
                <a:lnTo>
                  <a:pt x="247650" y="0"/>
                </a:lnTo>
              </a:path>
            </a:pathLst>
          </a:custGeom>
          <a:ln w="8445">
            <a:solidFill>
              <a:srgbClr val="000000"/>
            </a:solidFill>
          </a:ln>
        </p:spPr>
        <p:txBody>
          <a:bodyPr wrap="square" lIns="0" tIns="0" rIns="0" bIns="0" rtlCol="0"/>
          <a:lstStyle/>
          <a:p/>
        </p:txBody>
      </p:sp>
      <p:sp>
        <p:nvSpPr>
          <p:cNvPr id="40" name="object 40"/>
          <p:cNvSpPr txBox="1"/>
          <p:nvPr/>
        </p:nvSpPr>
        <p:spPr>
          <a:xfrm>
            <a:off x="4615180" y="6664938"/>
            <a:ext cx="1099185" cy="563880"/>
          </a:xfrm>
          <a:prstGeom prst="rect">
            <a:avLst/>
          </a:prstGeom>
        </p:spPr>
        <p:txBody>
          <a:bodyPr wrap="square" lIns="0" tIns="17145" rIns="0" bIns="0" rtlCol="0" vert="horz">
            <a:spAutoFit/>
          </a:bodyPr>
          <a:lstStyle/>
          <a:p>
            <a:pPr algn="r" marR="30480">
              <a:lnSpc>
                <a:spcPts val="1055"/>
              </a:lnSpc>
              <a:spcBef>
                <a:spcPts val="135"/>
              </a:spcBef>
            </a:pPr>
            <a:r>
              <a:rPr dirty="0" sz="900" spc="15">
                <a:latin typeface="Times New Roman"/>
                <a:cs typeface="Times New Roman"/>
              </a:rPr>
              <a:t>2</a:t>
            </a:r>
            <a:endParaRPr sz="900">
              <a:latin typeface="Times New Roman"/>
              <a:cs typeface="Times New Roman"/>
            </a:endParaRPr>
          </a:p>
          <a:p>
            <a:pPr marL="25400">
              <a:lnSpc>
                <a:spcPts val="1560"/>
              </a:lnSpc>
            </a:pPr>
            <a:r>
              <a:rPr dirty="0" sz="1600">
                <a:latin typeface="Times New Roman"/>
                <a:cs typeface="Times New Roman"/>
              </a:rPr>
              <a:t>Var[</a:t>
            </a:r>
            <a:r>
              <a:rPr dirty="0" sz="1600" spc="-260">
                <a:latin typeface="Times New Roman"/>
                <a:cs typeface="Times New Roman"/>
              </a:rPr>
              <a:t> </a:t>
            </a:r>
            <a:r>
              <a:rPr dirty="0" sz="1600" i="1">
                <a:latin typeface="Times New Roman"/>
                <a:cs typeface="Times New Roman"/>
              </a:rPr>
              <a:t>X</a:t>
            </a:r>
            <a:r>
              <a:rPr dirty="0" sz="1600" spc="-145" i="1">
                <a:latin typeface="Times New Roman"/>
                <a:cs typeface="Times New Roman"/>
              </a:rPr>
              <a:t> </a:t>
            </a:r>
            <a:r>
              <a:rPr dirty="0" sz="1600">
                <a:latin typeface="Times New Roman"/>
                <a:cs typeface="Times New Roman"/>
              </a:rPr>
              <a:t>]</a:t>
            </a:r>
            <a:r>
              <a:rPr dirty="0" sz="1600" spc="-125">
                <a:latin typeface="Times New Roman"/>
                <a:cs typeface="Times New Roman"/>
              </a:rPr>
              <a:t> </a:t>
            </a:r>
            <a:r>
              <a:rPr dirty="0" sz="1600">
                <a:latin typeface="Symbol"/>
                <a:cs typeface="Symbol"/>
              </a:rPr>
              <a:t></a:t>
            </a:r>
            <a:r>
              <a:rPr dirty="0" sz="1600" spc="105">
                <a:latin typeface="Times New Roman"/>
                <a:cs typeface="Times New Roman"/>
              </a:rPr>
              <a:t> </a:t>
            </a:r>
            <a:r>
              <a:rPr dirty="0" baseline="34722" sz="2400" i="1">
                <a:latin typeface="Times New Roman"/>
                <a:cs typeface="Times New Roman"/>
              </a:rPr>
              <a:t>w</a:t>
            </a:r>
            <a:endParaRPr baseline="34722" sz="2400">
              <a:latin typeface="Times New Roman"/>
              <a:cs typeface="Times New Roman"/>
            </a:endParaRPr>
          </a:p>
          <a:p>
            <a:pPr algn="r" marR="71755">
              <a:lnSpc>
                <a:spcPts val="1585"/>
              </a:lnSpc>
            </a:pPr>
            <a:r>
              <a:rPr dirty="0" sz="1600">
                <a:latin typeface="Times New Roman"/>
                <a:cs typeface="Times New Roman"/>
              </a:rPr>
              <a:t>6</a:t>
            </a:r>
            <a:endParaRPr sz="1600">
              <a:latin typeface="Times New Roman"/>
              <a:cs typeface="Times New Roman"/>
            </a:endParaRPr>
          </a:p>
        </p:txBody>
      </p:sp>
      <p:sp>
        <p:nvSpPr>
          <p:cNvPr id="41" name="object 41"/>
          <p:cNvSpPr txBox="1"/>
          <p:nvPr/>
        </p:nvSpPr>
        <p:spPr>
          <a:xfrm>
            <a:off x="4837935" y="6439662"/>
            <a:ext cx="747395" cy="269875"/>
          </a:xfrm>
          <a:prstGeom prst="rect">
            <a:avLst/>
          </a:prstGeom>
        </p:spPr>
        <p:txBody>
          <a:bodyPr wrap="square" lIns="0" tIns="12700" rIns="0" bIns="0" rtlCol="0" vert="horz">
            <a:spAutoFit/>
          </a:bodyPr>
          <a:lstStyle/>
          <a:p>
            <a:pPr>
              <a:lnSpc>
                <a:spcPct val="100000"/>
              </a:lnSpc>
              <a:spcBef>
                <a:spcPts val="100"/>
              </a:spcBef>
            </a:pPr>
            <a:r>
              <a:rPr dirty="0" sz="1600" spc="-5" i="1">
                <a:latin typeface="Times New Roman"/>
                <a:cs typeface="Times New Roman"/>
              </a:rPr>
              <a:t>E</a:t>
            </a:r>
            <a:r>
              <a:rPr dirty="0" sz="1600" spc="-5">
                <a:latin typeface="Times New Roman"/>
                <a:cs typeface="Times New Roman"/>
              </a:rPr>
              <a:t>[</a:t>
            </a:r>
            <a:r>
              <a:rPr dirty="0" sz="1600" spc="-250">
                <a:latin typeface="Times New Roman"/>
                <a:cs typeface="Times New Roman"/>
              </a:rPr>
              <a:t> </a:t>
            </a:r>
            <a:r>
              <a:rPr dirty="0" sz="1600" i="1">
                <a:latin typeface="Times New Roman"/>
                <a:cs typeface="Times New Roman"/>
              </a:rPr>
              <a:t>X</a:t>
            </a:r>
            <a:r>
              <a:rPr dirty="0" sz="1600" spc="-150" i="1">
                <a:latin typeface="Times New Roman"/>
                <a:cs typeface="Times New Roman"/>
              </a:rPr>
              <a:t> </a:t>
            </a:r>
            <a:r>
              <a:rPr dirty="0" sz="1600">
                <a:latin typeface="Times New Roman"/>
                <a:cs typeface="Times New Roman"/>
              </a:rPr>
              <a:t>]</a:t>
            </a:r>
            <a:r>
              <a:rPr dirty="0" sz="1600" spc="-130">
                <a:latin typeface="Times New Roman"/>
                <a:cs typeface="Times New Roman"/>
              </a:rPr>
              <a:t> </a:t>
            </a:r>
            <a:r>
              <a:rPr dirty="0" sz="1600">
                <a:latin typeface="Symbol"/>
                <a:cs typeface="Symbol"/>
              </a:rPr>
              <a:t></a:t>
            </a:r>
            <a:r>
              <a:rPr dirty="0" sz="1600" spc="-85">
                <a:latin typeface="Times New Roman"/>
                <a:cs typeface="Times New Roman"/>
              </a:rPr>
              <a:t> </a:t>
            </a:r>
            <a:r>
              <a:rPr dirty="0" sz="1600">
                <a:latin typeface="Times New Roman"/>
                <a:cs typeface="Times New Roman"/>
              </a:rPr>
              <a:t>0</a:t>
            </a:r>
            <a:endParaRPr sz="1600">
              <a:latin typeface="Times New Roman"/>
              <a:cs typeface="Times New Roman"/>
            </a:endParaRPr>
          </a:p>
        </p:txBody>
      </p:sp>
      <p:sp>
        <p:nvSpPr>
          <p:cNvPr id="42" name="object 42"/>
          <p:cNvSpPr/>
          <p:nvPr/>
        </p:nvSpPr>
        <p:spPr>
          <a:xfrm>
            <a:off x="2318004" y="8321802"/>
            <a:ext cx="26034" cy="14604"/>
          </a:xfrm>
          <a:custGeom>
            <a:avLst/>
            <a:gdLst/>
            <a:ahLst/>
            <a:cxnLst/>
            <a:rect l="l" t="t" r="r" b="b"/>
            <a:pathLst>
              <a:path w="26035" h="14604">
                <a:moveTo>
                  <a:pt x="0" y="14478"/>
                </a:moveTo>
                <a:lnTo>
                  <a:pt x="25907" y="0"/>
                </a:lnTo>
              </a:path>
            </a:pathLst>
          </a:custGeom>
          <a:ln w="8445">
            <a:solidFill>
              <a:srgbClr val="000000"/>
            </a:solidFill>
          </a:ln>
        </p:spPr>
        <p:txBody>
          <a:bodyPr wrap="square" lIns="0" tIns="0" rIns="0" bIns="0" rtlCol="0"/>
          <a:lstStyle/>
          <a:p/>
        </p:txBody>
      </p:sp>
      <p:sp>
        <p:nvSpPr>
          <p:cNvPr id="43" name="object 43"/>
          <p:cNvSpPr/>
          <p:nvPr/>
        </p:nvSpPr>
        <p:spPr>
          <a:xfrm>
            <a:off x="2343911" y="8326373"/>
            <a:ext cx="38100" cy="68580"/>
          </a:xfrm>
          <a:custGeom>
            <a:avLst/>
            <a:gdLst/>
            <a:ahLst/>
            <a:cxnLst/>
            <a:rect l="l" t="t" r="r" b="b"/>
            <a:pathLst>
              <a:path w="38100" h="68579">
                <a:moveTo>
                  <a:pt x="0" y="0"/>
                </a:moveTo>
                <a:lnTo>
                  <a:pt x="38100" y="68580"/>
                </a:lnTo>
              </a:path>
            </a:pathLst>
          </a:custGeom>
          <a:ln w="16903">
            <a:solidFill>
              <a:srgbClr val="000000"/>
            </a:solidFill>
          </a:ln>
        </p:spPr>
        <p:txBody>
          <a:bodyPr wrap="square" lIns="0" tIns="0" rIns="0" bIns="0" rtlCol="0"/>
          <a:lstStyle/>
          <a:p/>
        </p:txBody>
      </p:sp>
      <p:sp>
        <p:nvSpPr>
          <p:cNvPr id="44" name="object 44"/>
          <p:cNvSpPr/>
          <p:nvPr/>
        </p:nvSpPr>
        <p:spPr>
          <a:xfrm>
            <a:off x="2385822" y="8189214"/>
            <a:ext cx="50800" cy="205740"/>
          </a:xfrm>
          <a:custGeom>
            <a:avLst/>
            <a:gdLst/>
            <a:ahLst/>
            <a:cxnLst/>
            <a:rect l="l" t="t" r="r" b="b"/>
            <a:pathLst>
              <a:path w="50800" h="205740">
                <a:moveTo>
                  <a:pt x="0" y="205740"/>
                </a:moveTo>
                <a:lnTo>
                  <a:pt x="50291" y="0"/>
                </a:lnTo>
              </a:path>
            </a:pathLst>
          </a:custGeom>
          <a:ln w="8445">
            <a:solidFill>
              <a:srgbClr val="000000"/>
            </a:solidFill>
          </a:ln>
        </p:spPr>
        <p:txBody>
          <a:bodyPr wrap="square" lIns="0" tIns="0" rIns="0" bIns="0" rtlCol="0"/>
          <a:lstStyle/>
          <a:p/>
        </p:txBody>
      </p:sp>
      <p:sp>
        <p:nvSpPr>
          <p:cNvPr id="45" name="object 45"/>
          <p:cNvSpPr/>
          <p:nvPr/>
        </p:nvSpPr>
        <p:spPr>
          <a:xfrm>
            <a:off x="2436114" y="8189214"/>
            <a:ext cx="118110" cy="0"/>
          </a:xfrm>
          <a:custGeom>
            <a:avLst/>
            <a:gdLst/>
            <a:ahLst/>
            <a:cxnLst/>
            <a:rect l="l" t="t" r="r" b="b"/>
            <a:pathLst>
              <a:path w="118110" h="0">
                <a:moveTo>
                  <a:pt x="0" y="0"/>
                </a:moveTo>
                <a:lnTo>
                  <a:pt x="118110" y="0"/>
                </a:lnTo>
              </a:path>
            </a:pathLst>
          </a:custGeom>
          <a:ln w="8445">
            <a:solidFill>
              <a:srgbClr val="000000"/>
            </a:solidFill>
          </a:ln>
        </p:spPr>
        <p:txBody>
          <a:bodyPr wrap="square" lIns="0" tIns="0" rIns="0" bIns="0" rtlCol="0"/>
          <a:lstStyle/>
          <a:p/>
        </p:txBody>
      </p:sp>
      <p:sp>
        <p:nvSpPr>
          <p:cNvPr id="46" name="object 46"/>
          <p:cNvSpPr txBox="1"/>
          <p:nvPr/>
        </p:nvSpPr>
        <p:spPr>
          <a:xfrm>
            <a:off x="1776950" y="8167116"/>
            <a:ext cx="3603625" cy="269875"/>
          </a:xfrm>
          <a:prstGeom prst="rect">
            <a:avLst/>
          </a:prstGeom>
        </p:spPr>
        <p:txBody>
          <a:bodyPr wrap="square" lIns="0" tIns="12700" rIns="0" bIns="0" rtlCol="0" vert="horz">
            <a:spAutoFit/>
          </a:bodyPr>
          <a:lstStyle/>
          <a:p>
            <a:pPr>
              <a:lnSpc>
                <a:spcPct val="100000"/>
              </a:lnSpc>
              <a:spcBef>
                <a:spcPts val="100"/>
              </a:spcBef>
              <a:tabLst>
                <a:tab pos="668020" algn="l"/>
              </a:tabLst>
            </a:pPr>
            <a:r>
              <a:rPr dirty="0" sz="1600">
                <a:latin typeface="Times New Roman"/>
                <a:cs typeface="Times New Roman"/>
              </a:rPr>
              <a:t>if</a:t>
            </a:r>
            <a:r>
              <a:rPr dirty="0" sz="1600" spc="170">
                <a:latin typeface="Times New Roman"/>
                <a:cs typeface="Times New Roman"/>
              </a:rPr>
              <a:t> </a:t>
            </a:r>
            <a:r>
              <a:rPr dirty="0" sz="1600" i="1">
                <a:latin typeface="Times New Roman"/>
                <a:cs typeface="Times New Roman"/>
              </a:rPr>
              <a:t>w</a:t>
            </a:r>
            <a:r>
              <a:rPr dirty="0" sz="1600" spc="-75" i="1">
                <a:latin typeface="Times New Roman"/>
                <a:cs typeface="Times New Roman"/>
              </a:rPr>
              <a:t> </a:t>
            </a:r>
            <a:r>
              <a:rPr dirty="0" sz="1600">
                <a:latin typeface="Symbol"/>
                <a:cs typeface="Symbol"/>
              </a:rPr>
              <a:t></a:t>
            </a:r>
            <a:r>
              <a:rPr dirty="0" sz="1600">
                <a:latin typeface="Times New Roman"/>
                <a:cs typeface="Times New Roman"/>
              </a:rPr>
              <a:t>	6</a:t>
            </a:r>
            <a:r>
              <a:rPr dirty="0" sz="1600" spc="50">
                <a:latin typeface="Times New Roman"/>
                <a:cs typeface="Times New Roman"/>
              </a:rPr>
              <a:t> </a:t>
            </a:r>
            <a:r>
              <a:rPr dirty="0" sz="1600">
                <a:latin typeface="Times New Roman"/>
                <a:cs typeface="Times New Roman"/>
              </a:rPr>
              <a:t>then</a:t>
            </a:r>
            <a:r>
              <a:rPr dirty="0" sz="1600" spc="-50">
                <a:latin typeface="Times New Roman"/>
                <a:cs typeface="Times New Roman"/>
              </a:rPr>
              <a:t> </a:t>
            </a:r>
            <a:r>
              <a:rPr dirty="0" sz="1600">
                <a:latin typeface="Times New Roman"/>
                <a:cs typeface="Times New Roman"/>
              </a:rPr>
              <a:t>Var[</a:t>
            </a:r>
            <a:r>
              <a:rPr dirty="0" sz="1600" spc="-260">
                <a:latin typeface="Times New Roman"/>
                <a:cs typeface="Times New Roman"/>
              </a:rPr>
              <a:t> </a:t>
            </a:r>
            <a:r>
              <a:rPr dirty="0" sz="1600" i="1">
                <a:latin typeface="Times New Roman"/>
                <a:cs typeface="Times New Roman"/>
              </a:rPr>
              <a:t>X</a:t>
            </a:r>
            <a:r>
              <a:rPr dirty="0" sz="1600" spc="-135" i="1">
                <a:latin typeface="Times New Roman"/>
                <a:cs typeface="Times New Roman"/>
              </a:rPr>
              <a:t> </a:t>
            </a:r>
            <a:r>
              <a:rPr dirty="0" sz="1600">
                <a:latin typeface="Times New Roman"/>
                <a:cs typeface="Times New Roman"/>
              </a:rPr>
              <a:t>]</a:t>
            </a:r>
            <a:r>
              <a:rPr dirty="0" sz="1600" spc="-120">
                <a:latin typeface="Times New Roman"/>
                <a:cs typeface="Times New Roman"/>
              </a:rPr>
              <a:t> </a:t>
            </a:r>
            <a:r>
              <a:rPr dirty="0" sz="1600">
                <a:latin typeface="Symbol"/>
                <a:cs typeface="Symbol"/>
              </a:rPr>
              <a:t></a:t>
            </a:r>
            <a:r>
              <a:rPr dirty="0" sz="1600" spc="-210">
                <a:latin typeface="Times New Roman"/>
                <a:cs typeface="Times New Roman"/>
              </a:rPr>
              <a:t> </a:t>
            </a:r>
            <a:r>
              <a:rPr dirty="0" sz="1600">
                <a:latin typeface="Times New Roman"/>
                <a:cs typeface="Times New Roman"/>
              </a:rPr>
              <a:t>1</a:t>
            </a:r>
            <a:r>
              <a:rPr dirty="0" sz="1600" spc="-254">
                <a:latin typeface="Times New Roman"/>
                <a:cs typeface="Times New Roman"/>
              </a:rPr>
              <a:t> </a:t>
            </a:r>
            <a:r>
              <a:rPr dirty="0" sz="1600">
                <a:latin typeface="Times New Roman"/>
                <a:cs typeface="Times New Roman"/>
              </a:rPr>
              <a:t>and</a:t>
            </a:r>
            <a:r>
              <a:rPr dirty="0" sz="1600" spc="-20">
                <a:latin typeface="Times New Roman"/>
                <a:cs typeface="Times New Roman"/>
              </a:rPr>
              <a:t> </a:t>
            </a:r>
            <a:r>
              <a:rPr dirty="0" sz="1600" spc="55" i="1">
                <a:latin typeface="Times New Roman"/>
                <a:cs typeface="Times New Roman"/>
              </a:rPr>
              <a:t>H</a:t>
            </a:r>
            <a:r>
              <a:rPr dirty="0" sz="1600" spc="55">
                <a:latin typeface="Times New Roman"/>
                <a:cs typeface="Times New Roman"/>
              </a:rPr>
              <a:t>[</a:t>
            </a:r>
            <a:r>
              <a:rPr dirty="0" sz="1600" spc="-235">
                <a:latin typeface="Times New Roman"/>
                <a:cs typeface="Times New Roman"/>
              </a:rPr>
              <a:t> </a:t>
            </a:r>
            <a:r>
              <a:rPr dirty="0" sz="1600" i="1">
                <a:latin typeface="Times New Roman"/>
                <a:cs typeface="Times New Roman"/>
              </a:rPr>
              <a:t>X</a:t>
            </a:r>
            <a:r>
              <a:rPr dirty="0" sz="1600" spc="-135" i="1">
                <a:latin typeface="Times New Roman"/>
                <a:cs typeface="Times New Roman"/>
              </a:rPr>
              <a:t> </a:t>
            </a:r>
            <a:r>
              <a:rPr dirty="0" sz="1600">
                <a:latin typeface="Times New Roman"/>
                <a:cs typeface="Times New Roman"/>
              </a:rPr>
              <a:t>]</a:t>
            </a:r>
            <a:r>
              <a:rPr dirty="0" sz="1600" spc="-120">
                <a:latin typeface="Times New Roman"/>
                <a:cs typeface="Times New Roman"/>
              </a:rPr>
              <a:t> </a:t>
            </a:r>
            <a:r>
              <a:rPr dirty="0" sz="1600">
                <a:latin typeface="Symbol"/>
                <a:cs typeface="Symbol"/>
              </a:rPr>
              <a:t></a:t>
            </a:r>
            <a:r>
              <a:rPr dirty="0" sz="1600" spc="-210">
                <a:latin typeface="Times New Roman"/>
                <a:cs typeface="Times New Roman"/>
              </a:rPr>
              <a:t> </a:t>
            </a:r>
            <a:r>
              <a:rPr dirty="0" sz="1600">
                <a:latin typeface="Times New Roman"/>
                <a:cs typeface="Times New Roman"/>
              </a:rPr>
              <a:t>1.396</a:t>
            </a:r>
            <a:endParaRPr sz="1600">
              <a:latin typeface="Times New Roman"/>
              <a:cs typeface="Times New Roman"/>
            </a:endParaRPr>
          </a:p>
        </p:txBody>
      </p:sp>
      <p:sp>
        <p:nvSpPr>
          <p:cNvPr id="47" name="object 47"/>
          <p:cNvSpPr/>
          <p:nvPr/>
        </p:nvSpPr>
        <p:spPr>
          <a:xfrm>
            <a:off x="4648200" y="7940802"/>
            <a:ext cx="26034" cy="15240"/>
          </a:xfrm>
          <a:custGeom>
            <a:avLst/>
            <a:gdLst/>
            <a:ahLst/>
            <a:cxnLst/>
            <a:rect l="l" t="t" r="r" b="b"/>
            <a:pathLst>
              <a:path w="26035" h="15240">
                <a:moveTo>
                  <a:pt x="0" y="15240"/>
                </a:moveTo>
                <a:lnTo>
                  <a:pt x="25908" y="0"/>
                </a:lnTo>
              </a:path>
            </a:pathLst>
          </a:custGeom>
          <a:ln w="8470">
            <a:solidFill>
              <a:srgbClr val="000000"/>
            </a:solidFill>
          </a:ln>
        </p:spPr>
        <p:txBody>
          <a:bodyPr wrap="square" lIns="0" tIns="0" rIns="0" bIns="0" rtlCol="0"/>
          <a:lstStyle/>
          <a:p/>
        </p:txBody>
      </p:sp>
      <p:sp>
        <p:nvSpPr>
          <p:cNvPr id="48" name="object 48"/>
          <p:cNvSpPr/>
          <p:nvPr/>
        </p:nvSpPr>
        <p:spPr>
          <a:xfrm>
            <a:off x="4674108" y="7945373"/>
            <a:ext cx="38100" cy="68580"/>
          </a:xfrm>
          <a:custGeom>
            <a:avLst/>
            <a:gdLst/>
            <a:ahLst/>
            <a:cxnLst/>
            <a:rect l="l" t="t" r="r" b="b"/>
            <a:pathLst>
              <a:path w="38100" h="68579">
                <a:moveTo>
                  <a:pt x="0" y="0"/>
                </a:moveTo>
                <a:lnTo>
                  <a:pt x="38100" y="68580"/>
                </a:lnTo>
              </a:path>
            </a:pathLst>
          </a:custGeom>
          <a:ln w="16941">
            <a:solidFill>
              <a:srgbClr val="000000"/>
            </a:solidFill>
          </a:ln>
        </p:spPr>
        <p:txBody>
          <a:bodyPr wrap="square" lIns="0" tIns="0" rIns="0" bIns="0" rtlCol="0"/>
          <a:lstStyle/>
          <a:p/>
        </p:txBody>
      </p:sp>
      <p:sp>
        <p:nvSpPr>
          <p:cNvPr id="49" name="object 49"/>
          <p:cNvSpPr/>
          <p:nvPr/>
        </p:nvSpPr>
        <p:spPr>
          <a:xfrm>
            <a:off x="4716017" y="7808214"/>
            <a:ext cx="50800" cy="205740"/>
          </a:xfrm>
          <a:custGeom>
            <a:avLst/>
            <a:gdLst/>
            <a:ahLst/>
            <a:cxnLst/>
            <a:rect l="l" t="t" r="r" b="b"/>
            <a:pathLst>
              <a:path w="50800" h="205740">
                <a:moveTo>
                  <a:pt x="0" y="205740"/>
                </a:moveTo>
                <a:lnTo>
                  <a:pt x="50292" y="0"/>
                </a:lnTo>
              </a:path>
            </a:pathLst>
          </a:custGeom>
          <a:ln w="8470">
            <a:solidFill>
              <a:srgbClr val="000000"/>
            </a:solidFill>
          </a:ln>
        </p:spPr>
        <p:txBody>
          <a:bodyPr wrap="square" lIns="0" tIns="0" rIns="0" bIns="0" rtlCol="0"/>
          <a:lstStyle/>
          <a:p/>
        </p:txBody>
      </p:sp>
      <p:sp>
        <p:nvSpPr>
          <p:cNvPr id="50" name="object 50"/>
          <p:cNvSpPr/>
          <p:nvPr/>
        </p:nvSpPr>
        <p:spPr>
          <a:xfrm>
            <a:off x="4766309" y="7808214"/>
            <a:ext cx="119380" cy="0"/>
          </a:xfrm>
          <a:custGeom>
            <a:avLst/>
            <a:gdLst/>
            <a:ahLst/>
            <a:cxnLst/>
            <a:rect l="l" t="t" r="r" b="b"/>
            <a:pathLst>
              <a:path w="119379" h="0">
                <a:moveTo>
                  <a:pt x="0" y="0"/>
                </a:moveTo>
                <a:lnTo>
                  <a:pt x="118872" y="0"/>
                </a:lnTo>
              </a:path>
            </a:pathLst>
          </a:custGeom>
          <a:ln w="8470">
            <a:solidFill>
              <a:srgbClr val="000000"/>
            </a:solidFill>
          </a:ln>
        </p:spPr>
        <p:txBody>
          <a:bodyPr wrap="square" lIns="0" tIns="0" rIns="0" bIns="0" rtlCol="0"/>
          <a:lstStyle/>
          <a:p/>
        </p:txBody>
      </p:sp>
      <p:sp>
        <p:nvSpPr>
          <p:cNvPr id="51" name="object 51"/>
          <p:cNvSpPr/>
          <p:nvPr/>
        </p:nvSpPr>
        <p:spPr>
          <a:xfrm>
            <a:off x="2037588" y="6960869"/>
            <a:ext cx="17145" cy="9525"/>
          </a:xfrm>
          <a:custGeom>
            <a:avLst/>
            <a:gdLst/>
            <a:ahLst/>
            <a:cxnLst/>
            <a:rect l="l" t="t" r="r" b="b"/>
            <a:pathLst>
              <a:path w="17144" h="9525">
                <a:moveTo>
                  <a:pt x="0" y="9143"/>
                </a:moveTo>
                <a:lnTo>
                  <a:pt x="16763" y="0"/>
                </a:lnTo>
              </a:path>
            </a:pathLst>
          </a:custGeom>
          <a:ln w="5372">
            <a:solidFill>
              <a:srgbClr val="000000"/>
            </a:solidFill>
          </a:ln>
        </p:spPr>
        <p:txBody>
          <a:bodyPr wrap="square" lIns="0" tIns="0" rIns="0" bIns="0" rtlCol="0"/>
          <a:lstStyle/>
          <a:p/>
        </p:txBody>
      </p:sp>
      <p:sp>
        <p:nvSpPr>
          <p:cNvPr id="52" name="object 52"/>
          <p:cNvSpPr/>
          <p:nvPr/>
        </p:nvSpPr>
        <p:spPr>
          <a:xfrm>
            <a:off x="2054351" y="6963156"/>
            <a:ext cx="24130" cy="44450"/>
          </a:xfrm>
          <a:custGeom>
            <a:avLst/>
            <a:gdLst/>
            <a:ahLst/>
            <a:cxnLst/>
            <a:rect l="l" t="t" r="r" b="b"/>
            <a:pathLst>
              <a:path w="24130" h="44450">
                <a:moveTo>
                  <a:pt x="0" y="0"/>
                </a:moveTo>
                <a:lnTo>
                  <a:pt x="23622" y="44196"/>
                </a:lnTo>
              </a:path>
            </a:pathLst>
          </a:custGeom>
          <a:ln w="10756">
            <a:solidFill>
              <a:srgbClr val="000000"/>
            </a:solidFill>
          </a:ln>
        </p:spPr>
        <p:txBody>
          <a:bodyPr wrap="square" lIns="0" tIns="0" rIns="0" bIns="0" rtlCol="0"/>
          <a:lstStyle/>
          <a:p/>
        </p:txBody>
      </p:sp>
      <p:sp>
        <p:nvSpPr>
          <p:cNvPr id="53" name="object 53"/>
          <p:cNvSpPr/>
          <p:nvPr/>
        </p:nvSpPr>
        <p:spPr>
          <a:xfrm>
            <a:off x="2081022" y="6876288"/>
            <a:ext cx="31750" cy="131445"/>
          </a:xfrm>
          <a:custGeom>
            <a:avLst/>
            <a:gdLst/>
            <a:ahLst/>
            <a:cxnLst/>
            <a:rect l="l" t="t" r="r" b="b"/>
            <a:pathLst>
              <a:path w="31750" h="131445">
                <a:moveTo>
                  <a:pt x="0" y="131063"/>
                </a:moveTo>
                <a:lnTo>
                  <a:pt x="31241" y="0"/>
                </a:lnTo>
              </a:path>
            </a:pathLst>
          </a:custGeom>
          <a:ln w="5372">
            <a:solidFill>
              <a:srgbClr val="000000"/>
            </a:solidFill>
          </a:ln>
        </p:spPr>
        <p:txBody>
          <a:bodyPr wrap="square" lIns="0" tIns="0" rIns="0" bIns="0" rtlCol="0"/>
          <a:lstStyle/>
          <a:p/>
        </p:txBody>
      </p:sp>
      <p:sp>
        <p:nvSpPr>
          <p:cNvPr id="54" name="object 54"/>
          <p:cNvSpPr/>
          <p:nvPr/>
        </p:nvSpPr>
        <p:spPr>
          <a:xfrm>
            <a:off x="2112264" y="6876288"/>
            <a:ext cx="76200" cy="0"/>
          </a:xfrm>
          <a:custGeom>
            <a:avLst/>
            <a:gdLst/>
            <a:ahLst/>
            <a:cxnLst/>
            <a:rect l="l" t="t" r="r" b="b"/>
            <a:pathLst>
              <a:path w="76200" h="0">
                <a:moveTo>
                  <a:pt x="0" y="0"/>
                </a:moveTo>
                <a:lnTo>
                  <a:pt x="76200" y="0"/>
                </a:lnTo>
              </a:path>
            </a:pathLst>
          </a:custGeom>
          <a:ln w="5372">
            <a:solidFill>
              <a:srgbClr val="000000"/>
            </a:solidFill>
          </a:ln>
        </p:spPr>
        <p:txBody>
          <a:bodyPr wrap="square" lIns="0" tIns="0" rIns="0" bIns="0" rtlCol="0"/>
          <a:lstStyle/>
          <a:p/>
        </p:txBody>
      </p:sp>
      <p:sp>
        <p:nvSpPr>
          <p:cNvPr id="55" name="object 55"/>
          <p:cNvSpPr/>
          <p:nvPr/>
        </p:nvSpPr>
        <p:spPr>
          <a:xfrm>
            <a:off x="2023872" y="6857238"/>
            <a:ext cx="175260" cy="0"/>
          </a:xfrm>
          <a:custGeom>
            <a:avLst/>
            <a:gdLst/>
            <a:ahLst/>
            <a:cxnLst/>
            <a:rect l="l" t="t" r="r" b="b"/>
            <a:pathLst>
              <a:path w="175260" h="0">
                <a:moveTo>
                  <a:pt x="0" y="0"/>
                </a:moveTo>
                <a:lnTo>
                  <a:pt x="175259" y="0"/>
                </a:lnTo>
              </a:path>
            </a:pathLst>
          </a:custGeom>
          <a:ln w="5372">
            <a:solidFill>
              <a:srgbClr val="000000"/>
            </a:solidFill>
          </a:ln>
        </p:spPr>
        <p:txBody>
          <a:bodyPr wrap="square" lIns="0" tIns="0" rIns="0" bIns="0" rtlCol="0"/>
          <a:lstStyle/>
          <a:p/>
        </p:txBody>
      </p:sp>
      <p:sp>
        <p:nvSpPr>
          <p:cNvPr id="56" name="object 56"/>
          <p:cNvSpPr txBox="1"/>
          <p:nvPr/>
        </p:nvSpPr>
        <p:spPr>
          <a:xfrm>
            <a:off x="2079496" y="6630418"/>
            <a:ext cx="116839" cy="408305"/>
          </a:xfrm>
          <a:prstGeom prst="rect">
            <a:avLst/>
          </a:prstGeom>
        </p:spPr>
        <p:txBody>
          <a:bodyPr wrap="square" lIns="0" tIns="50800" rIns="0" bIns="0" rtlCol="0" vert="horz">
            <a:spAutoFit/>
          </a:bodyPr>
          <a:lstStyle/>
          <a:p>
            <a:pPr>
              <a:lnSpc>
                <a:spcPct val="100000"/>
              </a:lnSpc>
              <a:spcBef>
                <a:spcPts val="400"/>
              </a:spcBef>
            </a:pPr>
            <a:r>
              <a:rPr dirty="0" sz="1000" spc="5">
                <a:latin typeface="Times New Roman"/>
                <a:cs typeface="Times New Roman"/>
              </a:rPr>
              <a:t>1</a:t>
            </a:r>
            <a:endParaRPr sz="1000">
              <a:latin typeface="Times New Roman"/>
              <a:cs typeface="Times New Roman"/>
            </a:endParaRPr>
          </a:p>
          <a:p>
            <a:pPr marL="38735">
              <a:lnSpc>
                <a:spcPct val="100000"/>
              </a:lnSpc>
              <a:spcBef>
                <a:spcPts val="305"/>
              </a:spcBef>
            </a:pPr>
            <a:r>
              <a:rPr dirty="0" sz="1000" spc="5">
                <a:latin typeface="Times New Roman"/>
                <a:cs typeface="Times New Roman"/>
              </a:rPr>
              <a:t>6</a:t>
            </a:r>
            <a:endParaRPr sz="1000">
              <a:latin typeface="Times New Roman"/>
              <a:cs typeface="Times New Roman"/>
            </a:endParaRPr>
          </a:p>
        </p:txBody>
      </p:sp>
      <p:sp>
        <p:nvSpPr>
          <p:cNvPr id="57" name="object 57"/>
          <p:cNvSpPr/>
          <p:nvPr/>
        </p:nvSpPr>
        <p:spPr>
          <a:xfrm>
            <a:off x="2745485" y="7940802"/>
            <a:ext cx="26034" cy="15240"/>
          </a:xfrm>
          <a:custGeom>
            <a:avLst/>
            <a:gdLst/>
            <a:ahLst/>
            <a:cxnLst/>
            <a:rect l="l" t="t" r="r" b="b"/>
            <a:pathLst>
              <a:path w="26035" h="15240">
                <a:moveTo>
                  <a:pt x="0" y="15240"/>
                </a:moveTo>
                <a:lnTo>
                  <a:pt x="25907" y="0"/>
                </a:lnTo>
              </a:path>
            </a:pathLst>
          </a:custGeom>
          <a:ln w="8470">
            <a:solidFill>
              <a:srgbClr val="000000"/>
            </a:solidFill>
          </a:ln>
        </p:spPr>
        <p:txBody>
          <a:bodyPr wrap="square" lIns="0" tIns="0" rIns="0" bIns="0" rtlCol="0"/>
          <a:lstStyle/>
          <a:p/>
        </p:txBody>
      </p:sp>
      <p:sp>
        <p:nvSpPr>
          <p:cNvPr id="58" name="object 58"/>
          <p:cNvSpPr/>
          <p:nvPr/>
        </p:nvSpPr>
        <p:spPr>
          <a:xfrm>
            <a:off x="2771394" y="7945373"/>
            <a:ext cx="38100" cy="68580"/>
          </a:xfrm>
          <a:custGeom>
            <a:avLst/>
            <a:gdLst/>
            <a:ahLst/>
            <a:cxnLst/>
            <a:rect l="l" t="t" r="r" b="b"/>
            <a:pathLst>
              <a:path w="38100" h="68579">
                <a:moveTo>
                  <a:pt x="0" y="0"/>
                </a:moveTo>
                <a:lnTo>
                  <a:pt x="38100" y="68580"/>
                </a:lnTo>
              </a:path>
            </a:pathLst>
          </a:custGeom>
          <a:ln w="16941">
            <a:solidFill>
              <a:srgbClr val="000000"/>
            </a:solidFill>
          </a:ln>
        </p:spPr>
        <p:txBody>
          <a:bodyPr wrap="square" lIns="0" tIns="0" rIns="0" bIns="0" rtlCol="0"/>
          <a:lstStyle/>
          <a:p/>
        </p:txBody>
      </p:sp>
      <p:sp>
        <p:nvSpPr>
          <p:cNvPr id="59" name="object 59"/>
          <p:cNvSpPr/>
          <p:nvPr/>
        </p:nvSpPr>
        <p:spPr>
          <a:xfrm>
            <a:off x="2813304" y="7808214"/>
            <a:ext cx="50800" cy="205740"/>
          </a:xfrm>
          <a:custGeom>
            <a:avLst/>
            <a:gdLst/>
            <a:ahLst/>
            <a:cxnLst/>
            <a:rect l="l" t="t" r="r" b="b"/>
            <a:pathLst>
              <a:path w="50800" h="205740">
                <a:moveTo>
                  <a:pt x="0" y="205740"/>
                </a:moveTo>
                <a:lnTo>
                  <a:pt x="50291" y="0"/>
                </a:lnTo>
              </a:path>
            </a:pathLst>
          </a:custGeom>
          <a:ln w="8470">
            <a:solidFill>
              <a:srgbClr val="000000"/>
            </a:solidFill>
          </a:ln>
        </p:spPr>
        <p:txBody>
          <a:bodyPr wrap="square" lIns="0" tIns="0" rIns="0" bIns="0" rtlCol="0"/>
          <a:lstStyle/>
          <a:p/>
        </p:txBody>
      </p:sp>
      <p:sp>
        <p:nvSpPr>
          <p:cNvPr id="60" name="object 60"/>
          <p:cNvSpPr/>
          <p:nvPr/>
        </p:nvSpPr>
        <p:spPr>
          <a:xfrm>
            <a:off x="2863595" y="7808214"/>
            <a:ext cx="119380" cy="0"/>
          </a:xfrm>
          <a:custGeom>
            <a:avLst/>
            <a:gdLst/>
            <a:ahLst/>
            <a:cxnLst/>
            <a:rect l="l" t="t" r="r" b="b"/>
            <a:pathLst>
              <a:path w="119380" h="0">
                <a:moveTo>
                  <a:pt x="0" y="0"/>
                </a:moveTo>
                <a:lnTo>
                  <a:pt x="118872" y="0"/>
                </a:lnTo>
              </a:path>
            </a:pathLst>
          </a:custGeom>
          <a:ln w="8470">
            <a:solidFill>
              <a:srgbClr val="000000"/>
            </a:solidFill>
          </a:ln>
        </p:spPr>
        <p:txBody>
          <a:bodyPr wrap="square" lIns="0" tIns="0" rIns="0" bIns="0" rtlCol="0"/>
          <a:lstStyle/>
          <a:p/>
        </p:txBody>
      </p:sp>
      <p:sp>
        <p:nvSpPr>
          <p:cNvPr id="61" name="object 61"/>
          <p:cNvSpPr txBox="1"/>
          <p:nvPr/>
        </p:nvSpPr>
        <p:spPr>
          <a:xfrm>
            <a:off x="2591561" y="7786116"/>
            <a:ext cx="2298700" cy="269875"/>
          </a:xfrm>
          <a:prstGeom prst="rect">
            <a:avLst/>
          </a:prstGeom>
        </p:spPr>
        <p:txBody>
          <a:bodyPr wrap="square" lIns="0" tIns="12700" rIns="0" bIns="0" rtlCol="0" vert="horz">
            <a:spAutoFit/>
          </a:bodyPr>
          <a:lstStyle/>
          <a:p>
            <a:pPr>
              <a:lnSpc>
                <a:spcPct val="100000"/>
              </a:lnSpc>
              <a:spcBef>
                <a:spcPts val="100"/>
              </a:spcBef>
              <a:tabLst>
                <a:tab pos="280670" algn="l"/>
                <a:tab pos="2183765" algn="l"/>
              </a:tabLst>
            </a:pPr>
            <a:r>
              <a:rPr dirty="0" sz="1600">
                <a:latin typeface="Symbol"/>
                <a:cs typeface="Symbol"/>
              </a:rPr>
              <a:t></a:t>
            </a:r>
            <a:r>
              <a:rPr dirty="0" sz="1600">
                <a:latin typeface="Times New Roman"/>
                <a:cs typeface="Times New Roman"/>
              </a:rPr>
              <a:t>	</a:t>
            </a:r>
            <a:r>
              <a:rPr dirty="0" sz="1600">
                <a:latin typeface="Times New Roman"/>
                <a:cs typeface="Times New Roman"/>
              </a:rPr>
              <a:t>6</a:t>
            </a:r>
            <a:r>
              <a:rPr dirty="0" sz="1600">
                <a:latin typeface="Times New Roman"/>
                <a:cs typeface="Times New Roman"/>
              </a:rPr>
              <a:t>	</a:t>
            </a:r>
            <a:r>
              <a:rPr dirty="0" sz="1600">
                <a:latin typeface="Times New Roman"/>
                <a:cs typeface="Times New Roman"/>
              </a:rPr>
              <a:t>6</a:t>
            </a:r>
            <a:endParaRPr sz="1600">
              <a:latin typeface="Times New Roman"/>
              <a:cs typeface="Times New Roman"/>
            </a:endParaRPr>
          </a:p>
        </p:txBody>
      </p:sp>
      <p:sp>
        <p:nvSpPr>
          <p:cNvPr id="62" name="object 62"/>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63" name="object 63"/>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10</a:t>
            </a:fld>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324100" y="3473196"/>
            <a:ext cx="2971800" cy="0"/>
          </a:xfrm>
          <a:custGeom>
            <a:avLst/>
            <a:gdLst/>
            <a:ahLst/>
            <a:cxnLst/>
            <a:rect l="l" t="t" r="r" b="b"/>
            <a:pathLst>
              <a:path w="2971800" h="0">
                <a:moveTo>
                  <a:pt x="0" y="0"/>
                </a:moveTo>
                <a:lnTo>
                  <a:pt x="2971800" y="0"/>
                </a:lnTo>
              </a:path>
            </a:pathLst>
          </a:custGeom>
          <a:ln w="28575">
            <a:solidFill>
              <a:srgbClr val="FF0000"/>
            </a:solidFill>
          </a:ln>
        </p:spPr>
        <p:txBody>
          <a:bodyPr wrap="square" lIns="0" tIns="0" rIns="0" bIns="0" rtlCol="0"/>
          <a:lstStyle/>
          <a:p/>
        </p:txBody>
      </p:sp>
      <p:sp>
        <p:nvSpPr>
          <p:cNvPr id="3" name="object 3"/>
          <p:cNvSpPr/>
          <p:nvPr/>
        </p:nvSpPr>
        <p:spPr>
          <a:xfrm>
            <a:off x="3810000" y="2063495"/>
            <a:ext cx="0" cy="1409700"/>
          </a:xfrm>
          <a:custGeom>
            <a:avLst/>
            <a:gdLst/>
            <a:ahLst/>
            <a:cxnLst/>
            <a:rect l="l" t="t" r="r" b="b"/>
            <a:pathLst>
              <a:path w="0" h="1409700">
                <a:moveTo>
                  <a:pt x="0" y="1409700"/>
                </a:moveTo>
                <a:lnTo>
                  <a:pt x="0" y="0"/>
                </a:lnTo>
              </a:path>
            </a:pathLst>
          </a:custGeom>
          <a:ln w="28575">
            <a:solidFill>
              <a:srgbClr val="FF0000"/>
            </a:solidFill>
          </a:ln>
        </p:spPr>
        <p:txBody>
          <a:bodyPr wrap="square" lIns="0" tIns="0" rIns="0" bIns="0" rtlCol="0"/>
          <a:lstStyle/>
          <a:p/>
        </p:txBody>
      </p:sp>
      <p:sp>
        <p:nvSpPr>
          <p:cNvPr id="4" name="object 4"/>
          <p:cNvSpPr/>
          <p:nvPr/>
        </p:nvSpPr>
        <p:spPr>
          <a:xfrm>
            <a:off x="1885950" y="2253995"/>
            <a:ext cx="38100" cy="1219200"/>
          </a:xfrm>
          <a:custGeom>
            <a:avLst/>
            <a:gdLst/>
            <a:ahLst/>
            <a:cxnLst/>
            <a:rect l="l" t="t" r="r" b="b"/>
            <a:pathLst>
              <a:path w="38100" h="1219200">
                <a:moveTo>
                  <a:pt x="18287" y="1181100"/>
                </a:moveTo>
                <a:lnTo>
                  <a:pt x="0" y="1181100"/>
                </a:lnTo>
                <a:lnTo>
                  <a:pt x="19050" y="1219200"/>
                </a:lnTo>
                <a:lnTo>
                  <a:pt x="34671" y="1187957"/>
                </a:lnTo>
                <a:lnTo>
                  <a:pt x="19050" y="1187957"/>
                </a:lnTo>
                <a:lnTo>
                  <a:pt x="18287" y="1187196"/>
                </a:lnTo>
                <a:lnTo>
                  <a:pt x="18287" y="1181100"/>
                </a:lnTo>
                <a:close/>
              </a:path>
              <a:path w="38100" h="1219200">
                <a:moveTo>
                  <a:pt x="19050" y="31242"/>
                </a:moveTo>
                <a:lnTo>
                  <a:pt x="18287" y="32003"/>
                </a:lnTo>
                <a:lnTo>
                  <a:pt x="18287" y="1187196"/>
                </a:lnTo>
                <a:lnTo>
                  <a:pt x="19050" y="1187957"/>
                </a:lnTo>
                <a:lnTo>
                  <a:pt x="19812" y="1187196"/>
                </a:lnTo>
                <a:lnTo>
                  <a:pt x="19812" y="32003"/>
                </a:lnTo>
                <a:lnTo>
                  <a:pt x="19050" y="31242"/>
                </a:lnTo>
                <a:close/>
              </a:path>
              <a:path w="38100" h="1219200">
                <a:moveTo>
                  <a:pt x="38100" y="1181100"/>
                </a:moveTo>
                <a:lnTo>
                  <a:pt x="19812" y="1181100"/>
                </a:lnTo>
                <a:lnTo>
                  <a:pt x="19812" y="1187196"/>
                </a:lnTo>
                <a:lnTo>
                  <a:pt x="19050" y="1187957"/>
                </a:lnTo>
                <a:lnTo>
                  <a:pt x="34671" y="1187957"/>
                </a:lnTo>
                <a:lnTo>
                  <a:pt x="38100" y="1181100"/>
                </a:lnTo>
                <a:close/>
              </a:path>
              <a:path w="38100" h="1219200">
                <a:moveTo>
                  <a:pt x="19050" y="0"/>
                </a:moveTo>
                <a:lnTo>
                  <a:pt x="0" y="38100"/>
                </a:lnTo>
                <a:lnTo>
                  <a:pt x="18287" y="38100"/>
                </a:lnTo>
                <a:lnTo>
                  <a:pt x="18287" y="32003"/>
                </a:lnTo>
                <a:lnTo>
                  <a:pt x="19050" y="31242"/>
                </a:lnTo>
                <a:lnTo>
                  <a:pt x="34671" y="31242"/>
                </a:lnTo>
                <a:lnTo>
                  <a:pt x="19050" y="0"/>
                </a:lnTo>
                <a:close/>
              </a:path>
              <a:path w="38100" h="1219200">
                <a:moveTo>
                  <a:pt x="34671" y="31242"/>
                </a:moveTo>
                <a:lnTo>
                  <a:pt x="19050" y="31242"/>
                </a:lnTo>
                <a:lnTo>
                  <a:pt x="19812" y="32003"/>
                </a:lnTo>
                <a:lnTo>
                  <a:pt x="19812" y="38100"/>
                </a:lnTo>
                <a:lnTo>
                  <a:pt x="38100" y="38100"/>
                </a:lnTo>
                <a:lnTo>
                  <a:pt x="34671" y="31242"/>
                </a:lnTo>
                <a:close/>
              </a:path>
            </a:pathLst>
          </a:custGeom>
          <a:solidFill>
            <a:srgbClr val="000000"/>
          </a:solidFill>
        </p:spPr>
        <p:txBody>
          <a:bodyPr wrap="square" lIns="0" tIns="0" rIns="0" bIns="0" rtlCol="0"/>
          <a:lstStyle/>
          <a:p/>
        </p:txBody>
      </p:sp>
      <p:sp>
        <p:nvSpPr>
          <p:cNvPr id="5" name="object 5"/>
          <p:cNvSpPr/>
          <p:nvPr/>
        </p:nvSpPr>
        <p:spPr>
          <a:xfrm>
            <a:off x="2057400" y="3473196"/>
            <a:ext cx="762000" cy="0"/>
          </a:xfrm>
          <a:custGeom>
            <a:avLst/>
            <a:gdLst/>
            <a:ahLst/>
            <a:cxnLst/>
            <a:rect l="l" t="t" r="r" b="b"/>
            <a:pathLst>
              <a:path w="762000" h="0">
                <a:moveTo>
                  <a:pt x="0" y="0"/>
                </a:moveTo>
                <a:lnTo>
                  <a:pt x="762000" y="0"/>
                </a:lnTo>
              </a:path>
            </a:pathLst>
          </a:custGeom>
          <a:ln w="9525">
            <a:solidFill>
              <a:srgbClr val="333399"/>
            </a:solidFill>
          </a:ln>
        </p:spPr>
        <p:txBody>
          <a:bodyPr wrap="square" lIns="0" tIns="0" rIns="0" bIns="0" rtlCol="0"/>
          <a:lstStyle/>
          <a:p/>
        </p:txBody>
      </p:sp>
      <p:sp>
        <p:nvSpPr>
          <p:cNvPr id="6" name="object 6"/>
          <p:cNvSpPr/>
          <p:nvPr/>
        </p:nvSpPr>
        <p:spPr>
          <a:xfrm>
            <a:off x="2819400" y="2253995"/>
            <a:ext cx="0" cy="1219200"/>
          </a:xfrm>
          <a:custGeom>
            <a:avLst/>
            <a:gdLst/>
            <a:ahLst/>
            <a:cxnLst/>
            <a:rect l="l" t="t" r="r" b="b"/>
            <a:pathLst>
              <a:path w="0" h="1219200">
                <a:moveTo>
                  <a:pt x="0" y="1219200"/>
                </a:moveTo>
                <a:lnTo>
                  <a:pt x="0" y="0"/>
                </a:lnTo>
              </a:path>
            </a:pathLst>
          </a:custGeom>
          <a:ln w="9525">
            <a:solidFill>
              <a:srgbClr val="333399"/>
            </a:solidFill>
          </a:ln>
        </p:spPr>
        <p:txBody>
          <a:bodyPr wrap="square" lIns="0" tIns="0" rIns="0" bIns="0" rtlCol="0"/>
          <a:lstStyle/>
          <a:p/>
        </p:txBody>
      </p:sp>
      <p:sp>
        <p:nvSpPr>
          <p:cNvPr id="7" name="object 7"/>
          <p:cNvSpPr/>
          <p:nvPr/>
        </p:nvSpPr>
        <p:spPr>
          <a:xfrm>
            <a:off x="2819400" y="3473196"/>
            <a:ext cx="990600" cy="0"/>
          </a:xfrm>
          <a:custGeom>
            <a:avLst/>
            <a:gdLst/>
            <a:ahLst/>
            <a:cxnLst/>
            <a:rect l="l" t="t" r="r" b="b"/>
            <a:pathLst>
              <a:path w="990600" h="0">
                <a:moveTo>
                  <a:pt x="0" y="0"/>
                </a:moveTo>
                <a:lnTo>
                  <a:pt x="990600" y="0"/>
                </a:lnTo>
              </a:path>
            </a:pathLst>
          </a:custGeom>
          <a:ln w="9525">
            <a:solidFill>
              <a:srgbClr val="333399"/>
            </a:solidFill>
          </a:ln>
        </p:spPr>
        <p:txBody>
          <a:bodyPr wrap="square" lIns="0" tIns="0" rIns="0" bIns="0" rtlCol="0"/>
          <a:lstStyle/>
          <a:p/>
        </p:txBody>
      </p:sp>
      <p:sp>
        <p:nvSpPr>
          <p:cNvPr id="8" name="object 8"/>
          <p:cNvSpPr/>
          <p:nvPr/>
        </p:nvSpPr>
        <p:spPr>
          <a:xfrm>
            <a:off x="4800600" y="3473196"/>
            <a:ext cx="762000" cy="0"/>
          </a:xfrm>
          <a:custGeom>
            <a:avLst/>
            <a:gdLst/>
            <a:ahLst/>
            <a:cxnLst/>
            <a:rect l="l" t="t" r="r" b="b"/>
            <a:pathLst>
              <a:path w="762000" h="0">
                <a:moveTo>
                  <a:pt x="762000" y="0"/>
                </a:moveTo>
                <a:lnTo>
                  <a:pt x="0" y="0"/>
                </a:lnTo>
              </a:path>
            </a:pathLst>
          </a:custGeom>
          <a:ln w="9525">
            <a:solidFill>
              <a:srgbClr val="333399"/>
            </a:solidFill>
          </a:ln>
        </p:spPr>
        <p:txBody>
          <a:bodyPr wrap="square" lIns="0" tIns="0" rIns="0" bIns="0" rtlCol="0"/>
          <a:lstStyle/>
          <a:p/>
        </p:txBody>
      </p:sp>
      <p:sp>
        <p:nvSpPr>
          <p:cNvPr id="9" name="object 9"/>
          <p:cNvSpPr/>
          <p:nvPr/>
        </p:nvSpPr>
        <p:spPr>
          <a:xfrm>
            <a:off x="4800600" y="2253995"/>
            <a:ext cx="0" cy="1219200"/>
          </a:xfrm>
          <a:custGeom>
            <a:avLst/>
            <a:gdLst/>
            <a:ahLst/>
            <a:cxnLst/>
            <a:rect l="l" t="t" r="r" b="b"/>
            <a:pathLst>
              <a:path w="0" h="1219200">
                <a:moveTo>
                  <a:pt x="0" y="1219200"/>
                </a:moveTo>
                <a:lnTo>
                  <a:pt x="0" y="0"/>
                </a:lnTo>
              </a:path>
            </a:pathLst>
          </a:custGeom>
          <a:ln w="9525">
            <a:solidFill>
              <a:srgbClr val="333399"/>
            </a:solidFill>
          </a:ln>
        </p:spPr>
        <p:txBody>
          <a:bodyPr wrap="square" lIns="0" tIns="0" rIns="0" bIns="0" rtlCol="0"/>
          <a:lstStyle/>
          <a:p/>
        </p:txBody>
      </p:sp>
      <p:sp>
        <p:nvSpPr>
          <p:cNvPr id="10" name="object 10"/>
          <p:cNvSpPr/>
          <p:nvPr/>
        </p:nvSpPr>
        <p:spPr>
          <a:xfrm>
            <a:off x="3810000" y="3473196"/>
            <a:ext cx="990600" cy="0"/>
          </a:xfrm>
          <a:custGeom>
            <a:avLst/>
            <a:gdLst/>
            <a:ahLst/>
            <a:cxnLst/>
            <a:rect l="l" t="t" r="r" b="b"/>
            <a:pathLst>
              <a:path w="990600" h="0">
                <a:moveTo>
                  <a:pt x="990600" y="0"/>
                </a:moveTo>
                <a:lnTo>
                  <a:pt x="0" y="0"/>
                </a:lnTo>
              </a:path>
            </a:pathLst>
          </a:custGeom>
          <a:ln w="9525">
            <a:solidFill>
              <a:srgbClr val="333399"/>
            </a:solidFill>
          </a:ln>
        </p:spPr>
        <p:txBody>
          <a:bodyPr wrap="square" lIns="0" tIns="0" rIns="0" bIns="0" rtlCol="0"/>
          <a:lstStyle/>
          <a:p/>
        </p:txBody>
      </p:sp>
      <p:sp>
        <p:nvSpPr>
          <p:cNvPr id="11" name="object 11"/>
          <p:cNvSpPr/>
          <p:nvPr/>
        </p:nvSpPr>
        <p:spPr>
          <a:xfrm>
            <a:off x="2823210" y="2633472"/>
            <a:ext cx="458470" cy="212090"/>
          </a:xfrm>
          <a:custGeom>
            <a:avLst/>
            <a:gdLst/>
            <a:ahLst/>
            <a:cxnLst/>
            <a:rect l="l" t="t" r="r" b="b"/>
            <a:pathLst>
              <a:path w="458470" h="212089">
                <a:moveTo>
                  <a:pt x="38862" y="173735"/>
                </a:moveTo>
                <a:lnTo>
                  <a:pt x="0" y="192024"/>
                </a:lnTo>
                <a:lnTo>
                  <a:pt x="37337" y="211835"/>
                </a:lnTo>
                <a:lnTo>
                  <a:pt x="38069" y="193548"/>
                </a:lnTo>
                <a:lnTo>
                  <a:pt x="32003" y="193548"/>
                </a:lnTo>
                <a:lnTo>
                  <a:pt x="31241" y="192785"/>
                </a:lnTo>
                <a:lnTo>
                  <a:pt x="32003" y="192024"/>
                </a:lnTo>
                <a:lnTo>
                  <a:pt x="38130" y="192024"/>
                </a:lnTo>
                <a:lnTo>
                  <a:pt x="38862" y="173735"/>
                </a:lnTo>
                <a:close/>
              </a:path>
              <a:path w="458470" h="212089">
                <a:moveTo>
                  <a:pt x="144539" y="195823"/>
                </a:moveTo>
                <a:lnTo>
                  <a:pt x="114869" y="195823"/>
                </a:lnTo>
                <a:lnTo>
                  <a:pt x="138317" y="195867"/>
                </a:lnTo>
                <a:lnTo>
                  <a:pt x="144539" y="195823"/>
                </a:lnTo>
                <a:close/>
              </a:path>
              <a:path w="458470" h="212089">
                <a:moveTo>
                  <a:pt x="38862" y="192024"/>
                </a:moveTo>
                <a:lnTo>
                  <a:pt x="38130" y="192024"/>
                </a:lnTo>
                <a:lnTo>
                  <a:pt x="38069" y="193548"/>
                </a:lnTo>
                <a:lnTo>
                  <a:pt x="38862" y="193548"/>
                </a:lnTo>
                <a:lnTo>
                  <a:pt x="51053" y="194309"/>
                </a:lnTo>
                <a:lnTo>
                  <a:pt x="64007" y="194309"/>
                </a:lnTo>
                <a:lnTo>
                  <a:pt x="91439" y="195833"/>
                </a:lnTo>
                <a:lnTo>
                  <a:pt x="144539" y="195823"/>
                </a:lnTo>
                <a:lnTo>
                  <a:pt x="161757" y="195703"/>
                </a:lnTo>
                <a:lnTo>
                  <a:pt x="185165" y="195072"/>
                </a:lnTo>
                <a:lnTo>
                  <a:pt x="193608" y="194408"/>
                </a:lnTo>
                <a:lnTo>
                  <a:pt x="133420" y="194408"/>
                </a:lnTo>
                <a:lnTo>
                  <a:pt x="76962" y="193548"/>
                </a:lnTo>
                <a:lnTo>
                  <a:pt x="64007" y="192785"/>
                </a:lnTo>
                <a:lnTo>
                  <a:pt x="51053" y="192785"/>
                </a:lnTo>
                <a:lnTo>
                  <a:pt x="38862" y="192024"/>
                </a:lnTo>
                <a:close/>
              </a:path>
              <a:path w="458470" h="212089">
                <a:moveTo>
                  <a:pt x="435342" y="99736"/>
                </a:moveTo>
                <a:lnTo>
                  <a:pt x="395768" y="140779"/>
                </a:lnTo>
                <a:lnTo>
                  <a:pt x="343662" y="166877"/>
                </a:lnTo>
                <a:lnTo>
                  <a:pt x="297866" y="179876"/>
                </a:lnTo>
                <a:lnTo>
                  <a:pt x="249283" y="187985"/>
                </a:lnTo>
                <a:lnTo>
                  <a:pt x="200074" y="192399"/>
                </a:lnTo>
                <a:lnTo>
                  <a:pt x="152400" y="194309"/>
                </a:lnTo>
                <a:lnTo>
                  <a:pt x="133420" y="194408"/>
                </a:lnTo>
                <a:lnTo>
                  <a:pt x="193608" y="194408"/>
                </a:lnTo>
                <a:lnTo>
                  <a:pt x="265776" y="187204"/>
                </a:lnTo>
                <a:lnTo>
                  <a:pt x="305484" y="179777"/>
                </a:lnTo>
                <a:lnTo>
                  <a:pt x="344423" y="168401"/>
                </a:lnTo>
                <a:lnTo>
                  <a:pt x="390376" y="146749"/>
                </a:lnTo>
                <a:lnTo>
                  <a:pt x="421984" y="120950"/>
                </a:lnTo>
                <a:lnTo>
                  <a:pt x="435342" y="99736"/>
                </a:lnTo>
                <a:close/>
              </a:path>
              <a:path w="458470" h="212089">
                <a:moveTo>
                  <a:pt x="38130" y="192024"/>
                </a:moveTo>
                <a:lnTo>
                  <a:pt x="32003" y="192024"/>
                </a:lnTo>
                <a:lnTo>
                  <a:pt x="31241" y="192785"/>
                </a:lnTo>
                <a:lnTo>
                  <a:pt x="32003" y="193548"/>
                </a:lnTo>
                <a:lnTo>
                  <a:pt x="38069" y="193548"/>
                </a:lnTo>
                <a:lnTo>
                  <a:pt x="38130" y="192024"/>
                </a:lnTo>
                <a:close/>
              </a:path>
              <a:path w="458470" h="212089">
                <a:moveTo>
                  <a:pt x="436346" y="98142"/>
                </a:moveTo>
                <a:lnTo>
                  <a:pt x="435342" y="99736"/>
                </a:lnTo>
                <a:lnTo>
                  <a:pt x="435863" y="99059"/>
                </a:lnTo>
                <a:lnTo>
                  <a:pt x="436346" y="98142"/>
                </a:lnTo>
                <a:close/>
              </a:path>
              <a:path w="458470" h="212089">
                <a:moveTo>
                  <a:pt x="457200" y="0"/>
                </a:moveTo>
                <a:lnTo>
                  <a:pt x="456438" y="761"/>
                </a:lnTo>
                <a:lnTo>
                  <a:pt x="455675" y="13716"/>
                </a:lnTo>
                <a:lnTo>
                  <a:pt x="454151" y="26670"/>
                </a:lnTo>
                <a:lnTo>
                  <a:pt x="447293" y="67818"/>
                </a:lnTo>
                <a:lnTo>
                  <a:pt x="436346" y="98142"/>
                </a:lnTo>
                <a:lnTo>
                  <a:pt x="441968" y="89214"/>
                </a:lnTo>
                <a:lnTo>
                  <a:pt x="453053" y="49749"/>
                </a:lnTo>
                <a:lnTo>
                  <a:pt x="457962" y="761"/>
                </a:lnTo>
                <a:lnTo>
                  <a:pt x="457200" y="0"/>
                </a:lnTo>
                <a:close/>
              </a:path>
            </a:pathLst>
          </a:custGeom>
          <a:solidFill>
            <a:srgbClr val="000000"/>
          </a:solidFill>
        </p:spPr>
        <p:txBody>
          <a:bodyPr wrap="square" lIns="0" tIns="0" rIns="0" bIns="0" rtlCol="0"/>
          <a:lstStyle/>
          <a:p/>
        </p:txBody>
      </p:sp>
      <p:sp>
        <p:nvSpPr>
          <p:cNvPr id="12" name="object 12"/>
          <p:cNvSpPr/>
          <p:nvPr/>
        </p:nvSpPr>
        <p:spPr>
          <a:xfrm>
            <a:off x="4342638" y="2672333"/>
            <a:ext cx="420370" cy="153670"/>
          </a:xfrm>
          <a:custGeom>
            <a:avLst/>
            <a:gdLst/>
            <a:ahLst/>
            <a:cxnLst/>
            <a:rect l="l" t="t" r="r" b="b"/>
            <a:pathLst>
              <a:path w="420370" h="153669">
                <a:moveTo>
                  <a:pt x="381762" y="115062"/>
                </a:moveTo>
                <a:lnTo>
                  <a:pt x="381762" y="153162"/>
                </a:lnTo>
                <a:lnTo>
                  <a:pt x="416931" y="134874"/>
                </a:lnTo>
                <a:lnTo>
                  <a:pt x="387858" y="134874"/>
                </a:lnTo>
                <a:lnTo>
                  <a:pt x="388620" y="134112"/>
                </a:lnTo>
                <a:lnTo>
                  <a:pt x="387858" y="133350"/>
                </a:lnTo>
                <a:lnTo>
                  <a:pt x="419862" y="133350"/>
                </a:lnTo>
                <a:lnTo>
                  <a:pt x="381762" y="115062"/>
                </a:lnTo>
                <a:close/>
              </a:path>
              <a:path w="420370" h="153669">
                <a:moveTo>
                  <a:pt x="333125" y="136336"/>
                </a:moveTo>
                <a:lnTo>
                  <a:pt x="297487" y="136336"/>
                </a:lnTo>
                <a:lnTo>
                  <a:pt x="314786" y="136474"/>
                </a:lnTo>
                <a:lnTo>
                  <a:pt x="332045" y="136383"/>
                </a:lnTo>
                <a:lnTo>
                  <a:pt x="333125" y="136336"/>
                </a:lnTo>
                <a:close/>
              </a:path>
              <a:path w="420370" h="153669">
                <a:moveTo>
                  <a:pt x="762" y="0"/>
                </a:moveTo>
                <a:lnTo>
                  <a:pt x="0" y="762"/>
                </a:lnTo>
                <a:lnTo>
                  <a:pt x="762" y="9906"/>
                </a:lnTo>
                <a:lnTo>
                  <a:pt x="3810" y="28194"/>
                </a:lnTo>
                <a:lnTo>
                  <a:pt x="5334" y="38100"/>
                </a:lnTo>
                <a:lnTo>
                  <a:pt x="37455" y="87201"/>
                </a:lnTo>
                <a:lnTo>
                  <a:pt x="81042" y="109780"/>
                </a:lnTo>
                <a:lnTo>
                  <a:pt x="147954" y="126318"/>
                </a:lnTo>
                <a:lnTo>
                  <a:pt x="191781" y="131959"/>
                </a:lnTo>
                <a:lnTo>
                  <a:pt x="235919" y="135057"/>
                </a:lnTo>
                <a:lnTo>
                  <a:pt x="280415" y="136398"/>
                </a:lnTo>
                <a:lnTo>
                  <a:pt x="333125" y="136336"/>
                </a:lnTo>
                <a:lnTo>
                  <a:pt x="348996" y="135636"/>
                </a:lnTo>
                <a:lnTo>
                  <a:pt x="361188" y="135636"/>
                </a:lnTo>
                <a:lnTo>
                  <a:pt x="373379" y="134874"/>
                </a:lnTo>
                <a:lnTo>
                  <a:pt x="280415" y="134874"/>
                </a:lnTo>
                <a:lnTo>
                  <a:pt x="235644" y="133542"/>
                </a:lnTo>
                <a:lnTo>
                  <a:pt x="191733" y="130411"/>
                </a:lnTo>
                <a:lnTo>
                  <a:pt x="148158" y="124749"/>
                </a:lnTo>
                <a:lnTo>
                  <a:pt x="104394" y="115824"/>
                </a:lnTo>
                <a:lnTo>
                  <a:pt x="59363" y="98863"/>
                </a:lnTo>
                <a:lnTo>
                  <a:pt x="9921" y="47469"/>
                </a:lnTo>
                <a:lnTo>
                  <a:pt x="1524" y="762"/>
                </a:lnTo>
                <a:lnTo>
                  <a:pt x="762" y="0"/>
                </a:lnTo>
                <a:close/>
              </a:path>
              <a:path w="420370" h="153669">
                <a:moveTo>
                  <a:pt x="381762" y="133350"/>
                </a:moveTo>
                <a:lnTo>
                  <a:pt x="373379" y="133350"/>
                </a:lnTo>
                <a:lnTo>
                  <a:pt x="361188" y="134112"/>
                </a:lnTo>
                <a:lnTo>
                  <a:pt x="336041" y="134112"/>
                </a:lnTo>
                <a:lnTo>
                  <a:pt x="323088" y="134874"/>
                </a:lnTo>
                <a:lnTo>
                  <a:pt x="381762" y="134874"/>
                </a:lnTo>
                <a:lnTo>
                  <a:pt x="381762" y="133350"/>
                </a:lnTo>
                <a:close/>
              </a:path>
              <a:path w="420370" h="153669">
                <a:moveTo>
                  <a:pt x="419862" y="133350"/>
                </a:moveTo>
                <a:lnTo>
                  <a:pt x="387858" y="133350"/>
                </a:lnTo>
                <a:lnTo>
                  <a:pt x="388620" y="134112"/>
                </a:lnTo>
                <a:lnTo>
                  <a:pt x="387858" y="134874"/>
                </a:lnTo>
                <a:lnTo>
                  <a:pt x="416931" y="134874"/>
                </a:lnTo>
                <a:lnTo>
                  <a:pt x="419862" y="133350"/>
                </a:lnTo>
                <a:close/>
              </a:path>
            </a:pathLst>
          </a:custGeom>
          <a:solidFill>
            <a:srgbClr val="000000"/>
          </a:solidFill>
        </p:spPr>
        <p:txBody>
          <a:bodyPr wrap="square" lIns="0" tIns="0" rIns="0" bIns="0" rtlCol="0"/>
          <a:lstStyle/>
          <a:p/>
        </p:txBody>
      </p:sp>
      <p:sp>
        <p:nvSpPr>
          <p:cNvPr id="13" name="object 13"/>
          <p:cNvSpPr/>
          <p:nvPr/>
        </p:nvSpPr>
        <p:spPr>
          <a:xfrm>
            <a:off x="4191000" y="1225296"/>
            <a:ext cx="1104900" cy="278130"/>
          </a:xfrm>
          <a:custGeom>
            <a:avLst/>
            <a:gdLst/>
            <a:ahLst/>
            <a:cxnLst/>
            <a:rect l="l" t="t" r="r" b="b"/>
            <a:pathLst>
              <a:path w="1104900" h="278130">
                <a:moveTo>
                  <a:pt x="920496" y="190500"/>
                </a:moveTo>
                <a:lnTo>
                  <a:pt x="644651" y="190500"/>
                </a:lnTo>
                <a:lnTo>
                  <a:pt x="672084" y="278129"/>
                </a:lnTo>
                <a:lnTo>
                  <a:pt x="920496" y="190500"/>
                </a:lnTo>
                <a:close/>
              </a:path>
              <a:path w="1104900" h="278130">
                <a:moveTo>
                  <a:pt x="1104900" y="0"/>
                </a:moveTo>
                <a:lnTo>
                  <a:pt x="0" y="0"/>
                </a:lnTo>
                <a:lnTo>
                  <a:pt x="0" y="190500"/>
                </a:lnTo>
                <a:lnTo>
                  <a:pt x="1104900" y="190500"/>
                </a:lnTo>
                <a:lnTo>
                  <a:pt x="1104900" y="0"/>
                </a:lnTo>
                <a:close/>
              </a:path>
            </a:pathLst>
          </a:custGeom>
          <a:solidFill>
            <a:srgbClr val="ADC6C7"/>
          </a:solidFill>
        </p:spPr>
        <p:txBody>
          <a:bodyPr wrap="square" lIns="0" tIns="0" rIns="0" bIns="0" rtlCol="0"/>
          <a:lstStyle/>
          <a:p/>
        </p:txBody>
      </p:sp>
      <p:graphicFrame>
        <p:nvGraphicFramePr>
          <p:cNvPr id="14" name="object 14"/>
          <p:cNvGraphicFramePr>
            <a:graphicFrameLocks noGrp="1"/>
          </p:cNvGraphicFramePr>
          <p:nvPr/>
        </p:nvGraphicFramePr>
        <p:xfrm>
          <a:off x="1599819" y="1224708"/>
          <a:ext cx="4578985" cy="3429635"/>
        </p:xfrm>
        <a:graphic>
          <a:graphicData uri="http://schemas.openxmlformats.org/drawingml/2006/table">
            <a:tbl>
              <a:tblPr firstRow="1" bandRow="1">
                <a:tableStyleId>{2D5ABB26-0587-4C30-8999-92F81FD0307C}</a:tableStyleId>
              </a:tblPr>
              <a:tblGrid>
                <a:gridCol w="2584450"/>
                <a:gridCol w="1104900"/>
                <a:gridCol w="869314"/>
              </a:tblGrid>
              <a:tr h="184403">
                <a:tc>
                  <a:txBody>
                    <a:bodyPr/>
                    <a:lstStyle/>
                    <a:p>
                      <a:pPr>
                        <a:lnSpc>
                          <a:spcPct val="100000"/>
                        </a:lnSpc>
                      </a:pPr>
                      <a:endParaRPr sz="1000">
                        <a:latin typeface="Times New Roman"/>
                        <a:cs typeface="Times New Roman"/>
                      </a:endParaRPr>
                    </a:p>
                  </a:txBody>
                  <a:tcPr marL="0" marR="0" marB="0" marT="0">
                    <a:lnL w="19050">
                      <a:solidFill>
                        <a:srgbClr val="000000"/>
                      </a:solidFill>
                      <a:prstDash val="solid"/>
                    </a:lnL>
                    <a:lnR w="3175">
                      <a:solidFill>
                        <a:srgbClr val="000000"/>
                      </a:solidFill>
                      <a:prstDash val="solid"/>
                    </a:lnR>
                    <a:lnT w="19050">
                      <a:solidFill>
                        <a:srgbClr val="000000"/>
                      </a:solidFill>
                      <a:prstDash val="solid"/>
                    </a:lnT>
                  </a:tcPr>
                </a:tc>
                <a:tc>
                  <a:txBody>
                    <a:bodyPr/>
                    <a:lstStyle/>
                    <a:p>
                      <a:pPr marL="241935">
                        <a:lnSpc>
                          <a:spcPct val="100000"/>
                        </a:lnSpc>
                        <a:spcBef>
                          <a:spcPts val="95"/>
                        </a:spcBef>
                      </a:pPr>
                      <a:r>
                        <a:rPr dirty="0" sz="1000">
                          <a:latin typeface="Tahoma"/>
                          <a:cs typeface="Tahoma"/>
                        </a:rPr>
                        <a:t>Dirac</a:t>
                      </a:r>
                      <a:r>
                        <a:rPr dirty="0" sz="1000" spc="-10">
                          <a:latin typeface="Tahoma"/>
                          <a:cs typeface="Tahoma"/>
                        </a:rPr>
                        <a:t> </a:t>
                      </a:r>
                      <a:r>
                        <a:rPr dirty="0" sz="1000" spc="-5">
                          <a:latin typeface="Tahoma"/>
                          <a:cs typeface="Tahoma"/>
                        </a:rPr>
                        <a:t>Delta</a:t>
                      </a:r>
                      <a:endParaRPr sz="1000">
                        <a:latin typeface="Tahoma"/>
                        <a:cs typeface="Tahoma"/>
                      </a:endParaRPr>
                    </a:p>
                  </a:txBody>
                  <a:tcPr marL="0" marR="0" marB="0" marT="12065">
                    <a:lnL w="3175">
                      <a:solidFill>
                        <a:srgbClr val="000000"/>
                      </a:solidFill>
                      <a:prstDash val="solid"/>
                    </a:lnL>
                    <a:lnR w="3175">
                      <a:solidFill>
                        <a:srgbClr val="000000"/>
                      </a:solidFill>
                      <a:prstDash val="solid"/>
                    </a:lnR>
                    <a:lnT w="19050">
                      <a:solidFill>
                        <a:srgbClr val="000000"/>
                      </a:solidFill>
                      <a:prstDash val="solid"/>
                    </a:lnT>
                    <a:lnB w="3175">
                      <a:solidFill>
                        <a:srgbClr val="000000"/>
                      </a:solidFill>
                      <a:prstDash val="solid"/>
                    </a:lnB>
                  </a:tcPr>
                </a:tc>
                <a:tc>
                  <a:txBody>
                    <a:bodyPr/>
                    <a:lstStyle/>
                    <a:p>
                      <a:pPr>
                        <a:lnSpc>
                          <a:spcPct val="100000"/>
                        </a:lnSpc>
                      </a:pPr>
                      <a:endParaRPr sz="1000">
                        <a:latin typeface="Times New Roman"/>
                        <a:cs typeface="Times New Roman"/>
                      </a:endParaRPr>
                    </a:p>
                  </a:txBody>
                  <a:tcPr marL="0" marR="0" marB="0" marT="0">
                    <a:lnL w="3175">
                      <a:solidFill>
                        <a:srgbClr val="000000"/>
                      </a:solidFill>
                      <a:prstDash val="solid"/>
                    </a:lnL>
                    <a:lnR w="19050">
                      <a:solidFill>
                        <a:srgbClr val="000000"/>
                      </a:solidFill>
                      <a:prstDash val="solid"/>
                    </a:lnR>
                    <a:lnT w="19050">
                      <a:solidFill>
                        <a:srgbClr val="000000"/>
                      </a:solidFill>
                      <a:prstDash val="solid"/>
                    </a:lnT>
                  </a:tcPr>
                </a:tc>
              </a:tr>
              <a:tr h="3231642">
                <a:tc gridSpan="3">
                  <a:txBody>
                    <a:bodyPr/>
                    <a:lstStyle/>
                    <a:p>
                      <a:pPr algn="ctr" marL="107950">
                        <a:lnSpc>
                          <a:spcPts val="2150"/>
                        </a:lnSpc>
                        <a:tabLst>
                          <a:tab pos="2875280" algn="l"/>
                        </a:tabLst>
                      </a:pPr>
                      <a:r>
                        <a:rPr dirty="0" baseline="8838" sz="3300" spc="-7">
                          <a:solidFill>
                            <a:srgbClr val="006500"/>
                          </a:solidFill>
                          <a:latin typeface="Tahoma"/>
                          <a:cs typeface="Tahoma"/>
                        </a:rPr>
                        <a:t>The</a:t>
                      </a:r>
                      <a:r>
                        <a:rPr dirty="0" baseline="8838" sz="3300" spc="7">
                          <a:solidFill>
                            <a:srgbClr val="006500"/>
                          </a:solidFill>
                          <a:latin typeface="Tahoma"/>
                          <a:cs typeface="Tahoma"/>
                        </a:rPr>
                        <a:t> </a:t>
                      </a:r>
                      <a:r>
                        <a:rPr dirty="0" baseline="8838" sz="3300" spc="-7">
                          <a:solidFill>
                            <a:srgbClr val="006500"/>
                          </a:solidFill>
                          <a:latin typeface="Tahoma"/>
                          <a:cs typeface="Tahoma"/>
                        </a:rPr>
                        <a:t>“2</a:t>
                      </a:r>
                      <a:r>
                        <a:rPr dirty="0" baseline="8838" sz="3300" spc="7">
                          <a:solidFill>
                            <a:srgbClr val="006500"/>
                          </a:solidFill>
                          <a:latin typeface="Tahoma"/>
                          <a:cs typeface="Tahoma"/>
                        </a:rPr>
                        <a:t> </a:t>
                      </a:r>
                      <a:r>
                        <a:rPr dirty="0" baseline="8838" sz="3300" spc="-7">
                          <a:solidFill>
                            <a:srgbClr val="006500"/>
                          </a:solidFill>
                          <a:latin typeface="Tahoma"/>
                          <a:cs typeface="Tahoma"/>
                        </a:rPr>
                        <a:t>spikes”	</a:t>
                      </a:r>
                      <a:r>
                        <a:rPr dirty="0" u="sng" sz="1300" spc="-30" i="1">
                          <a:uFill>
                            <a:solidFill>
                              <a:srgbClr val="000000"/>
                            </a:solidFill>
                          </a:uFill>
                          <a:latin typeface="Symbol"/>
                          <a:cs typeface="Symbol"/>
                        </a:rPr>
                        <a:t></a:t>
                      </a:r>
                      <a:r>
                        <a:rPr dirty="0" u="sng" sz="1300" spc="-105" i="1">
                          <a:uFill>
                            <a:solidFill>
                              <a:srgbClr val="000000"/>
                            </a:solidFill>
                          </a:uFill>
                          <a:latin typeface="Times New Roman"/>
                          <a:cs typeface="Times New Roman"/>
                        </a:rPr>
                        <a:t> </a:t>
                      </a:r>
                      <a:r>
                        <a:rPr dirty="0" u="sng" sz="1250" spc="40">
                          <a:uFill>
                            <a:solidFill>
                              <a:srgbClr val="000000"/>
                            </a:solidFill>
                          </a:uFill>
                          <a:latin typeface="Times New Roman"/>
                          <a:cs typeface="Times New Roman"/>
                        </a:rPr>
                        <a:t>(</a:t>
                      </a:r>
                      <a:r>
                        <a:rPr dirty="0" u="sng" sz="1250" spc="40" i="1">
                          <a:uFill>
                            <a:solidFill>
                              <a:srgbClr val="000000"/>
                            </a:solidFill>
                          </a:uFill>
                          <a:latin typeface="Times New Roman"/>
                          <a:cs typeface="Times New Roman"/>
                        </a:rPr>
                        <a:t>x</a:t>
                      </a:r>
                      <a:r>
                        <a:rPr dirty="0" u="sng" sz="1250" spc="-15" i="1">
                          <a:uFill>
                            <a:solidFill>
                              <a:srgbClr val="000000"/>
                            </a:solidFill>
                          </a:uFill>
                          <a:latin typeface="Times New Roman"/>
                          <a:cs typeface="Times New Roman"/>
                        </a:rPr>
                        <a:t> </a:t>
                      </a:r>
                      <a:r>
                        <a:rPr dirty="0" u="sng" sz="1250" spc="-5">
                          <a:uFill>
                            <a:solidFill>
                              <a:srgbClr val="000000"/>
                            </a:solidFill>
                          </a:uFill>
                          <a:latin typeface="Symbol"/>
                          <a:cs typeface="Symbol"/>
                        </a:rPr>
                        <a:t></a:t>
                      </a:r>
                      <a:r>
                        <a:rPr dirty="0" u="sng" sz="1250" spc="-30">
                          <a:uFill>
                            <a:solidFill>
                              <a:srgbClr val="000000"/>
                            </a:solidFill>
                          </a:uFill>
                          <a:latin typeface="Times New Roman"/>
                          <a:cs typeface="Times New Roman"/>
                        </a:rPr>
                        <a:t> </a:t>
                      </a:r>
                      <a:r>
                        <a:rPr dirty="0" u="sng" sz="1250" spc="-40">
                          <a:uFill>
                            <a:solidFill>
                              <a:srgbClr val="000000"/>
                            </a:solidFill>
                          </a:uFill>
                          <a:latin typeface="Symbol"/>
                          <a:cs typeface="Symbol"/>
                        </a:rPr>
                        <a:t></a:t>
                      </a:r>
                      <a:r>
                        <a:rPr dirty="0" u="sng" sz="1250" spc="-40">
                          <a:uFill>
                            <a:solidFill>
                              <a:srgbClr val="000000"/>
                            </a:solidFill>
                          </a:uFill>
                          <a:latin typeface="Times New Roman"/>
                          <a:cs typeface="Times New Roman"/>
                        </a:rPr>
                        <a:t>1)</a:t>
                      </a:r>
                      <a:r>
                        <a:rPr dirty="0" u="sng" sz="1250" spc="-114">
                          <a:uFill>
                            <a:solidFill>
                              <a:srgbClr val="000000"/>
                            </a:solidFill>
                          </a:uFill>
                          <a:latin typeface="Times New Roman"/>
                          <a:cs typeface="Times New Roman"/>
                        </a:rPr>
                        <a:t> </a:t>
                      </a:r>
                      <a:r>
                        <a:rPr dirty="0" u="sng" sz="1250" spc="-5">
                          <a:uFill>
                            <a:solidFill>
                              <a:srgbClr val="000000"/>
                            </a:solidFill>
                          </a:uFill>
                          <a:latin typeface="Symbol"/>
                          <a:cs typeface="Symbol"/>
                        </a:rPr>
                        <a:t></a:t>
                      </a:r>
                      <a:r>
                        <a:rPr dirty="0" u="sng" sz="1250" spc="-160">
                          <a:uFill>
                            <a:solidFill>
                              <a:srgbClr val="000000"/>
                            </a:solidFill>
                          </a:uFill>
                          <a:latin typeface="Times New Roman"/>
                          <a:cs typeface="Times New Roman"/>
                        </a:rPr>
                        <a:t> </a:t>
                      </a:r>
                      <a:r>
                        <a:rPr dirty="0" u="sng" sz="1300" spc="-30" i="1">
                          <a:uFill>
                            <a:solidFill>
                              <a:srgbClr val="000000"/>
                            </a:solidFill>
                          </a:uFill>
                          <a:latin typeface="Symbol"/>
                          <a:cs typeface="Symbol"/>
                        </a:rPr>
                        <a:t></a:t>
                      </a:r>
                      <a:r>
                        <a:rPr dirty="0" u="sng" sz="1300" spc="-105" i="1">
                          <a:uFill>
                            <a:solidFill>
                              <a:srgbClr val="000000"/>
                            </a:solidFill>
                          </a:uFill>
                          <a:latin typeface="Times New Roman"/>
                          <a:cs typeface="Times New Roman"/>
                        </a:rPr>
                        <a:t> </a:t>
                      </a:r>
                      <a:r>
                        <a:rPr dirty="0" u="sng" sz="1250" spc="40">
                          <a:uFill>
                            <a:solidFill>
                              <a:srgbClr val="000000"/>
                            </a:solidFill>
                          </a:uFill>
                          <a:latin typeface="Times New Roman"/>
                          <a:cs typeface="Times New Roman"/>
                        </a:rPr>
                        <a:t>(</a:t>
                      </a:r>
                      <a:r>
                        <a:rPr dirty="0" u="sng" sz="1250" spc="40" i="1">
                          <a:uFill>
                            <a:solidFill>
                              <a:srgbClr val="000000"/>
                            </a:solidFill>
                          </a:uFill>
                          <a:latin typeface="Times New Roman"/>
                          <a:cs typeface="Times New Roman"/>
                        </a:rPr>
                        <a:t>x</a:t>
                      </a:r>
                      <a:r>
                        <a:rPr dirty="0" u="sng" sz="1250" spc="-25" i="1">
                          <a:uFill>
                            <a:solidFill>
                              <a:srgbClr val="000000"/>
                            </a:solidFill>
                          </a:uFill>
                          <a:latin typeface="Times New Roman"/>
                          <a:cs typeface="Times New Roman"/>
                        </a:rPr>
                        <a:t> </a:t>
                      </a:r>
                      <a:r>
                        <a:rPr dirty="0" u="sng" sz="1250" spc="-5">
                          <a:uFill>
                            <a:solidFill>
                              <a:srgbClr val="000000"/>
                            </a:solidFill>
                          </a:uFill>
                          <a:latin typeface="Symbol"/>
                          <a:cs typeface="Symbol"/>
                        </a:rPr>
                        <a:t></a:t>
                      </a:r>
                      <a:r>
                        <a:rPr dirty="0" u="sng" sz="1250" spc="-155">
                          <a:uFill>
                            <a:solidFill>
                              <a:srgbClr val="000000"/>
                            </a:solidFill>
                          </a:uFill>
                          <a:latin typeface="Times New Roman"/>
                          <a:cs typeface="Times New Roman"/>
                        </a:rPr>
                        <a:t> </a:t>
                      </a:r>
                      <a:r>
                        <a:rPr dirty="0" u="sng" sz="1250" spc="-55">
                          <a:uFill>
                            <a:solidFill>
                              <a:srgbClr val="000000"/>
                            </a:solidFill>
                          </a:uFill>
                          <a:latin typeface="Times New Roman"/>
                          <a:cs typeface="Times New Roman"/>
                        </a:rPr>
                        <a:t>1)</a:t>
                      </a:r>
                      <a:endParaRPr sz="1250">
                        <a:latin typeface="Times New Roman"/>
                        <a:cs typeface="Times New Roman"/>
                      </a:endParaRPr>
                    </a:p>
                    <a:p>
                      <a:pPr marL="523875">
                        <a:lnSpc>
                          <a:spcPts val="2460"/>
                        </a:lnSpc>
                        <a:tabLst>
                          <a:tab pos="2656205" algn="l"/>
                          <a:tab pos="3683000" algn="l"/>
                        </a:tabLst>
                      </a:pPr>
                      <a:r>
                        <a:rPr dirty="0" sz="2200" spc="-5">
                          <a:solidFill>
                            <a:srgbClr val="006500"/>
                          </a:solidFill>
                          <a:latin typeface="Tahoma"/>
                          <a:cs typeface="Tahoma"/>
                        </a:rPr>
                        <a:t>distribution	</a:t>
                      </a:r>
                      <a:r>
                        <a:rPr dirty="0" baseline="66666" sz="1875" spc="52" i="1">
                          <a:latin typeface="Times New Roman"/>
                          <a:cs typeface="Times New Roman"/>
                        </a:rPr>
                        <a:t>p</a:t>
                      </a:r>
                      <a:r>
                        <a:rPr dirty="0" baseline="66666" sz="1875" spc="52">
                          <a:latin typeface="Times New Roman"/>
                          <a:cs typeface="Times New Roman"/>
                        </a:rPr>
                        <a:t>(</a:t>
                      </a:r>
                      <a:r>
                        <a:rPr dirty="0" baseline="66666" sz="1875" spc="52" i="1">
                          <a:latin typeface="Times New Roman"/>
                          <a:cs typeface="Times New Roman"/>
                        </a:rPr>
                        <a:t>x</a:t>
                      </a:r>
                      <a:r>
                        <a:rPr dirty="0" baseline="66666" sz="1875" spc="52">
                          <a:latin typeface="Times New Roman"/>
                          <a:cs typeface="Times New Roman"/>
                        </a:rPr>
                        <a:t>)</a:t>
                      </a:r>
                      <a:r>
                        <a:rPr dirty="0" baseline="66666" sz="1875" spc="-37">
                          <a:latin typeface="Times New Roman"/>
                          <a:cs typeface="Times New Roman"/>
                        </a:rPr>
                        <a:t> </a:t>
                      </a:r>
                      <a:r>
                        <a:rPr dirty="0" baseline="66666" sz="1875" spc="-7">
                          <a:latin typeface="Symbol"/>
                          <a:cs typeface="Symbol"/>
                        </a:rPr>
                        <a:t></a:t>
                      </a:r>
                      <a:r>
                        <a:rPr dirty="0" baseline="66666" sz="1875" spc="-7">
                          <a:latin typeface="Times New Roman"/>
                          <a:cs typeface="Times New Roman"/>
                        </a:rPr>
                        <a:t>	</a:t>
                      </a:r>
                      <a:r>
                        <a:rPr dirty="0" baseline="22222" sz="1875" spc="-7">
                          <a:latin typeface="Times New Roman"/>
                          <a:cs typeface="Times New Roman"/>
                        </a:rPr>
                        <a:t>2</a:t>
                      </a:r>
                      <a:endParaRPr baseline="22222" sz="1875">
                        <a:latin typeface="Times New Roman"/>
                        <a:cs typeface="Times New Roman"/>
                      </a:endParaRPr>
                    </a:p>
                    <a:p>
                      <a:pPr marL="1394460">
                        <a:lnSpc>
                          <a:spcPts val="1755"/>
                        </a:lnSpc>
                        <a:spcBef>
                          <a:spcPts val="1860"/>
                        </a:spcBef>
                        <a:tabLst>
                          <a:tab pos="2580640" algn="l"/>
                          <a:tab pos="3574415" algn="l"/>
                        </a:tabLst>
                      </a:pPr>
                      <a:r>
                        <a:rPr dirty="0" u="sng" baseline="-23809" sz="1575" spc="-7">
                          <a:uFill>
                            <a:solidFill>
                              <a:srgbClr val="000000"/>
                            </a:solidFill>
                          </a:uFill>
                          <a:latin typeface="Times New Roman"/>
                          <a:cs typeface="Times New Roman"/>
                        </a:rPr>
                        <a:t>1</a:t>
                      </a:r>
                      <a:r>
                        <a:rPr dirty="0" baseline="-23809" sz="1575" spc="-7">
                          <a:latin typeface="Times New Roman"/>
                          <a:cs typeface="Times New Roman"/>
                        </a:rPr>
                        <a:t>	</a:t>
                      </a:r>
                      <a:r>
                        <a:rPr dirty="0" u="sng" baseline="-23809" sz="1575" spc="-7">
                          <a:uFill>
                            <a:solidFill>
                              <a:srgbClr val="000000"/>
                            </a:solidFill>
                          </a:uFill>
                          <a:latin typeface="Times New Roman"/>
                          <a:cs typeface="Times New Roman"/>
                        </a:rPr>
                        <a:t>1</a:t>
                      </a:r>
                      <a:r>
                        <a:rPr dirty="0" baseline="-23809" sz="1575" spc="-7">
                          <a:latin typeface="Times New Roman"/>
                          <a:cs typeface="Times New Roman"/>
                        </a:rPr>
                        <a:t>	</a:t>
                      </a:r>
                      <a:r>
                        <a:rPr dirty="0" sz="1600" spc="-5" i="1">
                          <a:latin typeface="Times New Roman"/>
                          <a:cs typeface="Times New Roman"/>
                        </a:rPr>
                        <a:t>E</a:t>
                      </a:r>
                      <a:r>
                        <a:rPr dirty="0" sz="1600" spc="-5">
                          <a:latin typeface="Times New Roman"/>
                          <a:cs typeface="Times New Roman"/>
                        </a:rPr>
                        <a:t>[</a:t>
                      </a:r>
                      <a:r>
                        <a:rPr dirty="0" sz="1600" spc="-240">
                          <a:latin typeface="Times New Roman"/>
                          <a:cs typeface="Times New Roman"/>
                        </a:rPr>
                        <a:t> </a:t>
                      </a:r>
                      <a:r>
                        <a:rPr dirty="0" sz="1600" i="1">
                          <a:latin typeface="Times New Roman"/>
                          <a:cs typeface="Times New Roman"/>
                        </a:rPr>
                        <a:t>X</a:t>
                      </a:r>
                      <a:r>
                        <a:rPr dirty="0" sz="1600" spc="-140" i="1">
                          <a:latin typeface="Times New Roman"/>
                          <a:cs typeface="Times New Roman"/>
                        </a:rPr>
                        <a:t> </a:t>
                      </a:r>
                      <a:r>
                        <a:rPr dirty="0" sz="1600">
                          <a:latin typeface="Times New Roman"/>
                          <a:cs typeface="Times New Roman"/>
                        </a:rPr>
                        <a:t>]</a:t>
                      </a:r>
                      <a:r>
                        <a:rPr dirty="0" sz="1600" spc="-120">
                          <a:latin typeface="Times New Roman"/>
                          <a:cs typeface="Times New Roman"/>
                        </a:rPr>
                        <a:t> </a:t>
                      </a:r>
                      <a:r>
                        <a:rPr dirty="0" sz="1600">
                          <a:latin typeface="Symbol"/>
                          <a:cs typeface="Symbol"/>
                        </a:rPr>
                        <a:t></a:t>
                      </a:r>
                      <a:r>
                        <a:rPr dirty="0" sz="1600" spc="-70">
                          <a:latin typeface="Times New Roman"/>
                          <a:cs typeface="Times New Roman"/>
                        </a:rPr>
                        <a:t> </a:t>
                      </a:r>
                      <a:r>
                        <a:rPr dirty="0" sz="1600">
                          <a:latin typeface="Times New Roman"/>
                          <a:cs typeface="Times New Roman"/>
                        </a:rPr>
                        <a:t>0</a:t>
                      </a:r>
                      <a:endParaRPr sz="1600">
                        <a:latin typeface="Times New Roman"/>
                        <a:cs typeface="Times New Roman"/>
                      </a:endParaRPr>
                    </a:p>
                    <a:p>
                      <a:pPr marL="403225">
                        <a:lnSpc>
                          <a:spcPts val="1155"/>
                        </a:lnSpc>
                        <a:tabLst>
                          <a:tab pos="1396365" algn="l"/>
                          <a:tab pos="2582545" algn="l"/>
                        </a:tabLst>
                      </a:pPr>
                      <a:r>
                        <a:rPr dirty="0" u="sng" baseline="-29100" sz="1575" spc="-7">
                          <a:uFill>
                            <a:solidFill>
                              <a:srgbClr val="000000"/>
                            </a:solidFill>
                          </a:uFill>
                          <a:latin typeface="Symbol"/>
                          <a:cs typeface="Symbol"/>
                        </a:rPr>
                        <a:t></a:t>
                      </a:r>
                      <a:r>
                        <a:rPr dirty="0" baseline="-29100" sz="1575" spc="-7">
                          <a:latin typeface="Times New Roman"/>
                          <a:cs typeface="Times New Roman"/>
                        </a:rPr>
                        <a:t>	</a:t>
                      </a:r>
                      <a:r>
                        <a:rPr dirty="0" baseline="-42328" sz="1575" spc="-7">
                          <a:latin typeface="Times New Roman"/>
                          <a:cs typeface="Times New Roman"/>
                        </a:rPr>
                        <a:t>2 </a:t>
                      </a:r>
                      <a:r>
                        <a:rPr dirty="0" sz="1100" spc="-30" i="1">
                          <a:latin typeface="Symbol"/>
                          <a:cs typeface="Symbol"/>
                        </a:rPr>
                        <a:t></a:t>
                      </a:r>
                      <a:r>
                        <a:rPr dirty="0" sz="1100" spc="-30" i="1">
                          <a:latin typeface="Times New Roman"/>
                          <a:cs typeface="Times New Roman"/>
                        </a:rPr>
                        <a:t> </a:t>
                      </a:r>
                      <a:r>
                        <a:rPr dirty="0" sz="1050" spc="35">
                          <a:latin typeface="Times New Roman"/>
                          <a:cs typeface="Times New Roman"/>
                        </a:rPr>
                        <a:t>(</a:t>
                      </a:r>
                      <a:r>
                        <a:rPr dirty="0" sz="1050" spc="35" i="1">
                          <a:latin typeface="Times New Roman"/>
                          <a:cs typeface="Times New Roman"/>
                        </a:rPr>
                        <a:t>x</a:t>
                      </a:r>
                      <a:r>
                        <a:rPr dirty="0" sz="1050" spc="-175" i="1">
                          <a:latin typeface="Times New Roman"/>
                          <a:cs typeface="Times New Roman"/>
                        </a:rPr>
                        <a:t> </a:t>
                      </a:r>
                      <a:r>
                        <a:rPr dirty="0" sz="1050" spc="-5">
                          <a:latin typeface="Symbol"/>
                          <a:cs typeface="Symbol"/>
                        </a:rPr>
                        <a:t></a:t>
                      </a:r>
                      <a:r>
                        <a:rPr dirty="0" sz="1050" spc="-25">
                          <a:latin typeface="Times New Roman"/>
                          <a:cs typeface="Times New Roman"/>
                        </a:rPr>
                        <a:t> </a:t>
                      </a:r>
                      <a:r>
                        <a:rPr dirty="0" sz="1050" spc="-35">
                          <a:latin typeface="Symbol"/>
                          <a:cs typeface="Symbol"/>
                        </a:rPr>
                        <a:t></a:t>
                      </a:r>
                      <a:r>
                        <a:rPr dirty="0" sz="1050" spc="-35">
                          <a:latin typeface="Times New Roman"/>
                          <a:cs typeface="Times New Roman"/>
                        </a:rPr>
                        <a:t>1)	</a:t>
                      </a:r>
                      <a:r>
                        <a:rPr dirty="0" baseline="-42328" sz="1575" spc="-7">
                          <a:latin typeface="Times New Roman"/>
                          <a:cs typeface="Times New Roman"/>
                        </a:rPr>
                        <a:t>2</a:t>
                      </a:r>
                      <a:r>
                        <a:rPr dirty="0" baseline="-42328" sz="1575" spc="-172">
                          <a:latin typeface="Times New Roman"/>
                          <a:cs typeface="Times New Roman"/>
                        </a:rPr>
                        <a:t> </a:t>
                      </a:r>
                      <a:r>
                        <a:rPr dirty="0" sz="1100" spc="-30" i="1">
                          <a:latin typeface="Symbol"/>
                          <a:cs typeface="Symbol"/>
                        </a:rPr>
                        <a:t></a:t>
                      </a:r>
                      <a:r>
                        <a:rPr dirty="0" sz="1100" spc="-85" i="1">
                          <a:latin typeface="Times New Roman"/>
                          <a:cs typeface="Times New Roman"/>
                        </a:rPr>
                        <a:t> </a:t>
                      </a:r>
                      <a:r>
                        <a:rPr dirty="0" sz="1050" spc="30">
                          <a:latin typeface="Times New Roman"/>
                          <a:cs typeface="Times New Roman"/>
                        </a:rPr>
                        <a:t>(</a:t>
                      </a:r>
                      <a:r>
                        <a:rPr dirty="0" sz="1050" spc="30" i="1">
                          <a:latin typeface="Times New Roman"/>
                          <a:cs typeface="Times New Roman"/>
                        </a:rPr>
                        <a:t>x</a:t>
                      </a:r>
                      <a:r>
                        <a:rPr dirty="0" sz="1050" spc="-15" i="1">
                          <a:latin typeface="Times New Roman"/>
                          <a:cs typeface="Times New Roman"/>
                        </a:rPr>
                        <a:t> </a:t>
                      </a:r>
                      <a:r>
                        <a:rPr dirty="0" sz="1050" spc="-5">
                          <a:latin typeface="Symbol"/>
                          <a:cs typeface="Symbol"/>
                        </a:rPr>
                        <a:t></a:t>
                      </a:r>
                      <a:r>
                        <a:rPr dirty="0" sz="1050" spc="-135">
                          <a:latin typeface="Times New Roman"/>
                          <a:cs typeface="Times New Roman"/>
                        </a:rPr>
                        <a:t> </a:t>
                      </a:r>
                      <a:r>
                        <a:rPr dirty="0" sz="1050" spc="-45">
                          <a:latin typeface="Times New Roman"/>
                          <a:cs typeface="Times New Roman"/>
                        </a:rPr>
                        <a:t>1)</a:t>
                      </a:r>
                      <a:endParaRPr sz="1050">
                        <a:latin typeface="Times New Roman"/>
                        <a:cs typeface="Times New Roman"/>
                      </a:endParaRPr>
                    </a:p>
                    <a:p>
                      <a:pPr marL="420370">
                        <a:lnSpc>
                          <a:spcPct val="100000"/>
                        </a:lnSpc>
                        <a:spcBef>
                          <a:spcPts val="625"/>
                        </a:spcBef>
                        <a:tabLst>
                          <a:tab pos="3477895" algn="l"/>
                        </a:tabLst>
                      </a:pPr>
                      <a:r>
                        <a:rPr dirty="0" baseline="23809" sz="1575" spc="-7">
                          <a:latin typeface="Times New Roman"/>
                          <a:cs typeface="Times New Roman"/>
                        </a:rPr>
                        <a:t>2	</a:t>
                      </a:r>
                      <a:r>
                        <a:rPr dirty="0" sz="1600" spc="-5">
                          <a:latin typeface="Times New Roman"/>
                          <a:cs typeface="Times New Roman"/>
                        </a:rPr>
                        <a:t>Var[</a:t>
                      </a:r>
                      <a:r>
                        <a:rPr dirty="0" sz="1600" spc="-250">
                          <a:latin typeface="Times New Roman"/>
                          <a:cs typeface="Times New Roman"/>
                        </a:rPr>
                        <a:t> </a:t>
                      </a:r>
                      <a:r>
                        <a:rPr dirty="0" sz="1600" spc="-5" i="1">
                          <a:latin typeface="Times New Roman"/>
                          <a:cs typeface="Times New Roman"/>
                        </a:rPr>
                        <a:t>X</a:t>
                      </a:r>
                      <a:r>
                        <a:rPr dirty="0" sz="1600" spc="-140" i="1">
                          <a:latin typeface="Times New Roman"/>
                          <a:cs typeface="Times New Roman"/>
                        </a:rPr>
                        <a:t> </a:t>
                      </a:r>
                      <a:r>
                        <a:rPr dirty="0" sz="1600" spc="-5">
                          <a:latin typeface="Times New Roman"/>
                          <a:cs typeface="Times New Roman"/>
                        </a:rPr>
                        <a:t>]</a:t>
                      </a:r>
                      <a:r>
                        <a:rPr dirty="0" sz="1600" spc="-114">
                          <a:latin typeface="Times New Roman"/>
                          <a:cs typeface="Times New Roman"/>
                        </a:rPr>
                        <a:t> </a:t>
                      </a:r>
                      <a:r>
                        <a:rPr dirty="0" sz="1600" spc="-5">
                          <a:latin typeface="Symbol"/>
                          <a:cs typeface="Symbol"/>
                        </a:rPr>
                        <a:t></a:t>
                      </a:r>
                      <a:r>
                        <a:rPr dirty="0" sz="1600" spc="-210">
                          <a:latin typeface="Times New Roman"/>
                          <a:cs typeface="Times New Roman"/>
                        </a:rPr>
                        <a:t> </a:t>
                      </a:r>
                      <a:r>
                        <a:rPr dirty="0" sz="1600" spc="-5">
                          <a:latin typeface="Times New Roman"/>
                          <a:cs typeface="Times New Roman"/>
                        </a:rPr>
                        <a:t>1</a:t>
                      </a:r>
                      <a:endParaRPr sz="1600">
                        <a:latin typeface="Times New Roman"/>
                        <a:cs typeface="Times New Roman"/>
                      </a:endParaRPr>
                    </a:p>
                    <a:p>
                      <a:pPr>
                        <a:lnSpc>
                          <a:spcPct val="100000"/>
                        </a:lnSpc>
                      </a:pPr>
                      <a:endParaRPr sz="1900">
                        <a:latin typeface="Times New Roman"/>
                        <a:cs typeface="Times New Roman"/>
                      </a:endParaRPr>
                    </a:p>
                    <a:p>
                      <a:pPr>
                        <a:lnSpc>
                          <a:spcPct val="100000"/>
                        </a:lnSpc>
                      </a:pPr>
                      <a:endParaRPr sz="1900">
                        <a:latin typeface="Times New Roman"/>
                        <a:cs typeface="Times New Roman"/>
                      </a:endParaRPr>
                    </a:p>
                    <a:p>
                      <a:pPr marL="1106170">
                        <a:lnSpc>
                          <a:spcPct val="100000"/>
                        </a:lnSpc>
                        <a:spcBef>
                          <a:spcPts val="1585"/>
                        </a:spcBef>
                        <a:tabLst>
                          <a:tab pos="2172970" algn="l"/>
                          <a:tab pos="3087370" algn="l"/>
                        </a:tabLst>
                      </a:pPr>
                      <a:r>
                        <a:rPr dirty="0" sz="1000">
                          <a:solidFill>
                            <a:srgbClr val="FF0000"/>
                          </a:solidFill>
                          <a:latin typeface="Tahoma"/>
                          <a:cs typeface="Tahoma"/>
                        </a:rPr>
                        <a:t>-1	0	1</a:t>
                      </a:r>
                      <a:endParaRPr sz="1000">
                        <a:latin typeface="Tahoma"/>
                        <a:cs typeface="Tahoma"/>
                      </a:endParaRPr>
                    </a:p>
                    <a:p>
                      <a:pPr algn="ctr" marR="726440">
                        <a:lnSpc>
                          <a:spcPts val="520"/>
                        </a:lnSpc>
                        <a:spcBef>
                          <a:spcPts val="860"/>
                        </a:spcBef>
                      </a:pPr>
                      <a:r>
                        <a:rPr dirty="0" sz="650">
                          <a:latin typeface="Symbol"/>
                          <a:cs typeface="Symbol"/>
                        </a:rPr>
                        <a:t></a:t>
                      </a:r>
                      <a:endParaRPr sz="650">
                        <a:latin typeface="Symbol"/>
                        <a:cs typeface="Symbol"/>
                      </a:endParaRPr>
                    </a:p>
                    <a:p>
                      <a:pPr marL="1242695">
                        <a:lnSpc>
                          <a:spcPts val="1780"/>
                        </a:lnSpc>
                      </a:pPr>
                      <a:r>
                        <a:rPr dirty="0" sz="1150" spc="35" i="1">
                          <a:latin typeface="Times New Roman"/>
                          <a:cs typeface="Times New Roman"/>
                        </a:rPr>
                        <a:t>H</a:t>
                      </a:r>
                      <a:r>
                        <a:rPr dirty="0" sz="1150" spc="35">
                          <a:latin typeface="Times New Roman"/>
                          <a:cs typeface="Times New Roman"/>
                        </a:rPr>
                        <a:t>[</a:t>
                      </a:r>
                      <a:r>
                        <a:rPr dirty="0" sz="1150" spc="-175">
                          <a:latin typeface="Times New Roman"/>
                          <a:cs typeface="Times New Roman"/>
                        </a:rPr>
                        <a:t> </a:t>
                      </a:r>
                      <a:r>
                        <a:rPr dirty="0" sz="1150" spc="-5" i="1">
                          <a:latin typeface="Times New Roman"/>
                          <a:cs typeface="Times New Roman"/>
                        </a:rPr>
                        <a:t>X</a:t>
                      </a:r>
                      <a:r>
                        <a:rPr dirty="0" sz="1150" spc="-95" i="1">
                          <a:latin typeface="Times New Roman"/>
                          <a:cs typeface="Times New Roman"/>
                        </a:rPr>
                        <a:t> </a:t>
                      </a:r>
                      <a:r>
                        <a:rPr dirty="0" sz="1150" spc="-5">
                          <a:latin typeface="Times New Roman"/>
                          <a:cs typeface="Times New Roman"/>
                        </a:rPr>
                        <a:t>]</a:t>
                      </a:r>
                      <a:r>
                        <a:rPr dirty="0" sz="1150" spc="-85">
                          <a:latin typeface="Times New Roman"/>
                          <a:cs typeface="Times New Roman"/>
                        </a:rPr>
                        <a:t> </a:t>
                      </a:r>
                      <a:r>
                        <a:rPr dirty="0" sz="1150" spc="-5">
                          <a:latin typeface="Symbol"/>
                          <a:cs typeface="Symbol"/>
                        </a:rPr>
                        <a:t></a:t>
                      </a:r>
                      <a:r>
                        <a:rPr dirty="0" sz="1150" spc="-25">
                          <a:latin typeface="Times New Roman"/>
                          <a:cs typeface="Times New Roman"/>
                        </a:rPr>
                        <a:t> </a:t>
                      </a:r>
                      <a:r>
                        <a:rPr dirty="0" sz="1150" spc="-5">
                          <a:latin typeface="Symbol"/>
                          <a:cs typeface="Symbol"/>
                        </a:rPr>
                        <a:t></a:t>
                      </a:r>
                      <a:r>
                        <a:rPr dirty="0" sz="1150" spc="50">
                          <a:latin typeface="Times New Roman"/>
                          <a:cs typeface="Times New Roman"/>
                        </a:rPr>
                        <a:t> </a:t>
                      </a:r>
                      <a:r>
                        <a:rPr dirty="0" baseline="-13071" sz="2550" spc="7">
                          <a:latin typeface="Symbol"/>
                          <a:cs typeface="Symbol"/>
                        </a:rPr>
                        <a:t></a:t>
                      </a:r>
                      <a:r>
                        <a:rPr dirty="0" baseline="-13071" sz="2550" spc="-150">
                          <a:latin typeface="Times New Roman"/>
                          <a:cs typeface="Times New Roman"/>
                        </a:rPr>
                        <a:t> </a:t>
                      </a:r>
                      <a:r>
                        <a:rPr dirty="0" sz="1150" spc="30" i="1">
                          <a:latin typeface="Times New Roman"/>
                          <a:cs typeface="Times New Roman"/>
                        </a:rPr>
                        <a:t>p</a:t>
                      </a:r>
                      <a:r>
                        <a:rPr dirty="0" sz="1150" spc="30">
                          <a:latin typeface="Times New Roman"/>
                          <a:cs typeface="Times New Roman"/>
                        </a:rPr>
                        <a:t>(</a:t>
                      </a:r>
                      <a:r>
                        <a:rPr dirty="0" sz="1150" spc="30" i="1">
                          <a:latin typeface="Times New Roman"/>
                          <a:cs typeface="Times New Roman"/>
                        </a:rPr>
                        <a:t>x</a:t>
                      </a:r>
                      <a:r>
                        <a:rPr dirty="0" sz="1150" spc="30">
                          <a:latin typeface="Times New Roman"/>
                          <a:cs typeface="Times New Roman"/>
                        </a:rPr>
                        <a:t>)</a:t>
                      </a:r>
                      <a:r>
                        <a:rPr dirty="0" sz="1150" spc="-155">
                          <a:latin typeface="Times New Roman"/>
                          <a:cs typeface="Times New Roman"/>
                        </a:rPr>
                        <a:t> </a:t>
                      </a:r>
                      <a:r>
                        <a:rPr dirty="0" sz="1150" spc="-5">
                          <a:latin typeface="Times New Roman"/>
                          <a:cs typeface="Times New Roman"/>
                        </a:rPr>
                        <a:t>log</a:t>
                      </a:r>
                      <a:r>
                        <a:rPr dirty="0" sz="1150" spc="15">
                          <a:latin typeface="Times New Roman"/>
                          <a:cs typeface="Times New Roman"/>
                        </a:rPr>
                        <a:t> </a:t>
                      </a:r>
                      <a:r>
                        <a:rPr dirty="0" sz="1150" spc="25" i="1">
                          <a:latin typeface="Times New Roman"/>
                          <a:cs typeface="Times New Roman"/>
                        </a:rPr>
                        <a:t>p</a:t>
                      </a:r>
                      <a:r>
                        <a:rPr dirty="0" sz="1150" spc="25">
                          <a:latin typeface="Times New Roman"/>
                          <a:cs typeface="Times New Roman"/>
                        </a:rPr>
                        <a:t>(</a:t>
                      </a:r>
                      <a:r>
                        <a:rPr dirty="0" sz="1150" spc="25" i="1">
                          <a:latin typeface="Times New Roman"/>
                          <a:cs typeface="Times New Roman"/>
                        </a:rPr>
                        <a:t>x</a:t>
                      </a:r>
                      <a:r>
                        <a:rPr dirty="0" sz="1150" spc="25">
                          <a:latin typeface="Times New Roman"/>
                          <a:cs typeface="Times New Roman"/>
                        </a:rPr>
                        <a:t>)</a:t>
                      </a:r>
                      <a:r>
                        <a:rPr dirty="0" sz="1150" spc="25" i="1">
                          <a:latin typeface="Times New Roman"/>
                          <a:cs typeface="Times New Roman"/>
                        </a:rPr>
                        <a:t>dx</a:t>
                      </a:r>
                      <a:r>
                        <a:rPr dirty="0" sz="1150" spc="-10" i="1">
                          <a:latin typeface="Times New Roman"/>
                          <a:cs typeface="Times New Roman"/>
                        </a:rPr>
                        <a:t> </a:t>
                      </a:r>
                      <a:r>
                        <a:rPr dirty="0" sz="1150" spc="-5">
                          <a:latin typeface="Symbol"/>
                          <a:cs typeface="Symbol"/>
                        </a:rPr>
                        <a:t></a:t>
                      </a:r>
                      <a:r>
                        <a:rPr dirty="0" sz="1150" spc="-25">
                          <a:latin typeface="Times New Roman"/>
                          <a:cs typeface="Times New Roman"/>
                        </a:rPr>
                        <a:t> </a:t>
                      </a:r>
                      <a:r>
                        <a:rPr dirty="0" sz="1150" spc="-10">
                          <a:latin typeface="Symbol"/>
                          <a:cs typeface="Symbol"/>
                        </a:rPr>
                        <a:t></a:t>
                      </a:r>
                      <a:endParaRPr sz="1150">
                        <a:latin typeface="Symbol"/>
                        <a:cs typeface="Symbol"/>
                      </a:endParaRPr>
                    </a:p>
                    <a:p>
                      <a:pPr algn="ctr" marR="721995">
                        <a:lnSpc>
                          <a:spcPct val="100000"/>
                        </a:lnSpc>
                        <a:spcBef>
                          <a:spcPts val="250"/>
                        </a:spcBef>
                      </a:pPr>
                      <a:r>
                        <a:rPr dirty="0" sz="650" spc="25" i="1">
                          <a:latin typeface="Times New Roman"/>
                          <a:cs typeface="Times New Roman"/>
                        </a:rPr>
                        <a:t>x</a:t>
                      </a:r>
                      <a:r>
                        <a:rPr dirty="0" sz="650" spc="25">
                          <a:latin typeface="Symbol"/>
                          <a:cs typeface="Symbol"/>
                        </a:rPr>
                        <a:t></a:t>
                      </a:r>
                      <a:endParaRPr sz="650">
                        <a:latin typeface="Symbol"/>
                        <a:cs typeface="Symbol"/>
                      </a:endParaRPr>
                    </a:p>
                    <a:p>
                      <a:pPr>
                        <a:lnSpc>
                          <a:spcPct val="100000"/>
                        </a:lnSpc>
                      </a:pPr>
                      <a:endParaRPr sz="800">
                        <a:latin typeface="Times New Roman"/>
                        <a:cs typeface="Times New Roman"/>
                      </a:endParaRPr>
                    </a:p>
                    <a:p>
                      <a:pPr marL="15875">
                        <a:lnSpc>
                          <a:spcPct val="100000"/>
                        </a:lnSpc>
                        <a:spcBef>
                          <a:spcPts val="585"/>
                        </a:spcBef>
                        <a:tabLst>
                          <a:tab pos="4319905" algn="l"/>
                        </a:tabLst>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a:t>
                      </a:r>
                      <a:r>
                        <a:rPr dirty="0" sz="450" spc="20">
                          <a:solidFill>
                            <a:srgbClr val="1B1B1B"/>
                          </a:solidFill>
                          <a:latin typeface="Tahoma"/>
                          <a:cs typeface="Tahoma"/>
                        </a:rPr>
                        <a:t> </a:t>
                      </a:r>
                      <a:r>
                        <a:rPr dirty="0" sz="450">
                          <a:solidFill>
                            <a:srgbClr val="1B1B1B"/>
                          </a:solidFill>
                          <a:latin typeface="Tahoma"/>
                          <a:cs typeface="Tahoma"/>
                        </a:rPr>
                        <a:t>W.</a:t>
                      </a:r>
                      <a:r>
                        <a:rPr dirty="0" sz="450" spc="15">
                          <a:solidFill>
                            <a:srgbClr val="1B1B1B"/>
                          </a:solidFill>
                          <a:latin typeface="Tahoma"/>
                          <a:cs typeface="Tahoma"/>
                        </a:rPr>
                        <a:t> </a:t>
                      </a:r>
                      <a:r>
                        <a:rPr dirty="0" sz="450" spc="-5">
                          <a:solidFill>
                            <a:srgbClr val="1B1B1B"/>
                          </a:solidFill>
                          <a:latin typeface="Tahoma"/>
                          <a:cs typeface="Tahoma"/>
                        </a:rPr>
                        <a:t>Moore	</a:t>
                      </a:r>
                      <a:r>
                        <a:rPr dirty="0" sz="450" spc="-5">
                          <a:latin typeface="Tahoma"/>
                          <a:cs typeface="Tahoma"/>
                        </a:rPr>
                        <a:t>Slide</a:t>
                      </a:r>
                      <a:r>
                        <a:rPr dirty="0" sz="450" spc="-35">
                          <a:latin typeface="Tahoma"/>
                          <a:cs typeface="Tahoma"/>
                        </a:rPr>
                        <a:t> </a:t>
                      </a:r>
                      <a:r>
                        <a:rPr dirty="0" sz="450" spc="-5">
                          <a:latin typeface="Tahoma"/>
                          <a:cs typeface="Tahoma"/>
                        </a:rPr>
                        <a:t>11</a:t>
                      </a:r>
                      <a:endParaRPr sz="450">
                        <a:latin typeface="Tahoma"/>
                        <a:cs typeface="Tahoma"/>
                      </a:endParaRPr>
                    </a:p>
                  </a:txBody>
                  <a:tcPr marL="0" marR="0" marB="0" marT="0">
                    <a:lnL w="19050">
                      <a:solidFill>
                        <a:srgbClr val="000000"/>
                      </a:solidFill>
                      <a:prstDash val="solid"/>
                    </a:lnL>
                    <a:lnR w="19050">
                      <a:solidFill>
                        <a:srgbClr val="000000"/>
                      </a:solidFill>
                      <a:prstDash val="solid"/>
                    </a:lnR>
                    <a:lnB w="19050">
                      <a:solidFill>
                        <a:srgbClr val="000000"/>
                      </a:solidFill>
                      <a:prstDash val="solid"/>
                    </a:lnB>
                  </a:tcPr>
                </a:tc>
                <a:tc hMerge="1">
                  <a:txBody>
                    <a:bodyPr/>
                    <a:lstStyle/>
                    <a:p>
                      <a:pPr/>
                    </a:p>
                  </a:txBody>
                  <a:tcPr marL="0" marR="0" marB="0" marT="0"/>
                </a:tc>
                <a:tc hMerge="1">
                  <a:txBody>
                    <a:bodyPr/>
                    <a:lstStyle/>
                    <a:p>
                      <a:pPr/>
                    </a:p>
                  </a:txBody>
                  <a:tcPr marL="0" marR="0" marB="0" marT="0"/>
                </a:tc>
              </a:tr>
            </a:tbl>
          </a:graphicData>
        </a:graphic>
      </p:graphicFrame>
      <p:sp>
        <p:nvSpPr>
          <p:cNvPr id="15" name="object 15"/>
          <p:cNvSpPr txBox="1"/>
          <p:nvPr/>
        </p:nvSpPr>
        <p:spPr>
          <a:xfrm>
            <a:off x="1609597" y="8726678"/>
            <a:ext cx="809625" cy="93980"/>
          </a:xfrm>
          <a:prstGeom prst="rect">
            <a:avLst/>
          </a:prstGeom>
        </p:spPr>
        <p:txBody>
          <a:bodyPr wrap="square" lIns="0" tIns="12700" rIns="0" bIns="0" rtlCol="0" vert="horz">
            <a:spAutoFit/>
          </a:bodyPr>
          <a:lstStyle/>
          <a:p>
            <a:pPr marL="12700">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16" name="object 16"/>
          <p:cNvSpPr txBox="1"/>
          <p:nvPr/>
        </p:nvSpPr>
        <p:spPr>
          <a:xfrm>
            <a:off x="5914135" y="8726678"/>
            <a:ext cx="224790" cy="93980"/>
          </a:xfrm>
          <a:prstGeom prst="rect">
            <a:avLst/>
          </a:prstGeom>
        </p:spPr>
        <p:txBody>
          <a:bodyPr wrap="square" lIns="0" tIns="12700" rIns="0" bIns="0" rtlCol="0" vert="horz">
            <a:spAutoFit/>
          </a:bodyPr>
          <a:lstStyle/>
          <a:p>
            <a:pPr marL="12700">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12</a:t>
            </a:r>
            <a:endParaRPr sz="450">
              <a:latin typeface="Tahoma"/>
              <a:cs typeface="Tahoma"/>
            </a:endParaRPr>
          </a:p>
        </p:txBody>
      </p:sp>
      <p:sp>
        <p:nvSpPr>
          <p:cNvPr id="17" name="object 17"/>
          <p:cNvSpPr txBox="1"/>
          <p:nvPr/>
        </p:nvSpPr>
        <p:spPr>
          <a:xfrm>
            <a:off x="2254250" y="5342636"/>
            <a:ext cx="3186430" cy="696595"/>
          </a:xfrm>
          <a:prstGeom prst="rect">
            <a:avLst/>
          </a:prstGeom>
        </p:spPr>
        <p:txBody>
          <a:bodyPr wrap="square" lIns="0" tIns="12700" rIns="0" bIns="0" rtlCol="0" vert="horz">
            <a:spAutoFit/>
          </a:bodyPr>
          <a:lstStyle/>
          <a:p>
            <a:pPr marL="842644" marR="5080" indent="-830580">
              <a:lnSpc>
                <a:spcPct val="100000"/>
              </a:lnSpc>
              <a:spcBef>
                <a:spcPts val="100"/>
              </a:spcBef>
            </a:pPr>
            <a:r>
              <a:rPr dirty="0" sz="2200" spc="-5">
                <a:solidFill>
                  <a:srgbClr val="006500"/>
                </a:solidFill>
                <a:latin typeface="Tahoma"/>
                <a:cs typeface="Tahoma"/>
              </a:rPr>
              <a:t>Entropies of unit-variance  distributions</a:t>
            </a:r>
            <a:endParaRPr sz="2200">
              <a:latin typeface="Tahoma"/>
              <a:cs typeface="Tahoma"/>
            </a:endParaRPr>
          </a:p>
        </p:txBody>
      </p:sp>
      <p:sp>
        <p:nvSpPr>
          <p:cNvPr id="18" name="object 18"/>
          <p:cNvSpPr/>
          <p:nvPr/>
        </p:nvSpPr>
        <p:spPr>
          <a:xfrm>
            <a:off x="4437888" y="7612380"/>
            <a:ext cx="1620520" cy="800100"/>
          </a:xfrm>
          <a:custGeom>
            <a:avLst/>
            <a:gdLst/>
            <a:ahLst/>
            <a:cxnLst/>
            <a:rect l="l" t="t" r="r" b="b"/>
            <a:pathLst>
              <a:path w="1620520" h="800100">
                <a:moveTo>
                  <a:pt x="1620012" y="0"/>
                </a:moveTo>
                <a:lnTo>
                  <a:pt x="324612" y="0"/>
                </a:lnTo>
                <a:lnTo>
                  <a:pt x="324612" y="133350"/>
                </a:lnTo>
                <a:lnTo>
                  <a:pt x="0" y="237744"/>
                </a:lnTo>
                <a:lnTo>
                  <a:pt x="324612" y="332994"/>
                </a:lnTo>
                <a:lnTo>
                  <a:pt x="324612" y="800100"/>
                </a:lnTo>
                <a:lnTo>
                  <a:pt x="1620012" y="800100"/>
                </a:lnTo>
                <a:lnTo>
                  <a:pt x="1620012" y="0"/>
                </a:lnTo>
                <a:close/>
              </a:path>
            </a:pathLst>
          </a:custGeom>
          <a:solidFill>
            <a:srgbClr val="C2A398"/>
          </a:solidFill>
        </p:spPr>
        <p:txBody>
          <a:bodyPr wrap="square" lIns="0" tIns="0" rIns="0" bIns="0" rtlCol="0"/>
          <a:lstStyle/>
          <a:p/>
        </p:txBody>
      </p:sp>
      <p:sp>
        <p:nvSpPr>
          <p:cNvPr id="19" name="object 19"/>
          <p:cNvSpPr/>
          <p:nvPr/>
        </p:nvSpPr>
        <p:spPr>
          <a:xfrm>
            <a:off x="4437888" y="7612380"/>
            <a:ext cx="1620520" cy="800100"/>
          </a:xfrm>
          <a:custGeom>
            <a:avLst/>
            <a:gdLst/>
            <a:ahLst/>
            <a:cxnLst/>
            <a:rect l="l" t="t" r="r" b="b"/>
            <a:pathLst>
              <a:path w="1620520" h="800100">
                <a:moveTo>
                  <a:pt x="324612" y="0"/>
                </a:moveTo>
                <a:lnTo>
                  <a:pt x="324612" y="133350"/>
                </a:lnTo>
                <a:lnTo>
                  <a:pt x="0" y="237744"/>
                </a:lnTo>
                <a:lnTo>
                  <a:pt x="324612" y="332994"/>
                </a:lnTo>
                <a:lnTo>
                  <a:pt x="324612" y="800100"/>
                </a:lnTo>
                <a:lnTo>
                  <a:pt x="1620012" y="800100"/>
                </a:lnTo>
                <a:lnTo>
                  <a:pt x="1620012" y="0"/>
                </a:lnTo>
                <a:lnTo>
                  <a:pt x="540258" y="0"/>
                </a:lnTo>
                <a:lnTo>
                  <a:pt x="324612" y="0"/>
                </a:lnTo>
                <a:close/>
              </a:path>
            </a:pathLst>
          </a:custGeom>
          <a:ln w="9525">
            <a:solidFill>
              <a:srgbClr val="000000"/>
            </a:solidFill>
          </a:ln>
        </p:spPr>
        <p:txBody>
          <a:bodyPr wrap="square" lIns="0" tIns="0" rIns="0" bIns="0" rtlCol="0"/>
          <a:lstStyle/>
          <a:p/>
        </p:txBody>
      </p:sp>
      <p:graphicFrame>
        <p:nvGraphicFramePr>
          <p:cNvPr id="20" name="object 20"/>
          <p:cNvGraphicFramePr>
            <a:graphicFrameLocks noGrp="1"/>
          </p:cNvGraphicFramePr>
          <p:nvPr/>
        </p:nvGraphicFramePr>
        <p:xfrm>
          <a:off x="2355056" y="6094190"/>
          <a:ext cx="3097530" cy="2045970"/>
        </p:xfrm>
        <a:graphic>
          <a:graphicData uri="http://schemas.openxmlformats.org/drawingml/2006/table">
            <a:tbl>
              <a:tblPr firstRow="1" bandRow="1">
                <a:tableStyleId>{2D5ABB26-0587-4C30-8999-92F81FD0307C}</a:tableStyleId>
              </a:tblPr>
              <a:tblGrid>
                <a:gridCol w="1524000"/>
                <a:gridCol w="1551940"/>
              </a:tblGrid>
              <a:tr h="406145">
                <a:tc>
                  <a:txBody>
                    <a:bodyPr/>
                    <a:lstStyle/>
                    <a:p>
                      <a:pPr marL="45085">
                        <a:lnSpc>
                          <a:spcPct val="100000"/>
                        </a:lnSpc>
                        <a:spcBef>
                          <a:spcPts val="170"/>
                        </a:spcBef>
                      </a:pPr>
                      <a:r>
                        <a:rPr dirty="0" sz="1400" spc="-5">
                          <a:latin typeface="Tahoma"/>
                          <a:cs typeface="Tahoma"/>
                        </a:rPr>
                        <a:t>Distribution</a:t>
                      </a:r>
                      <a:endParaRPr sz="1400">
                        <a:latin typeface="Tahoma"/>
                        <a:cs typeface="Tahoma"/>
                      </a:endParaRPr>
                    </a:p>
                  </a:txBody>
                  <a:tcPr marL="0" marR="0" marB="0" marT="21590">
                    <a:lnL w="190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tcPr>
                </a:tc>
                <a:tc>
                  <a:txBody>
                    <a:bodyPr/>
                    <a:lstStyle/>
                    <a:p>
                      <a:pPr marL="45720" marR="21590">
                        <a:lnSpc>
                          <a:spcPct val="100000"/>
                        </a:lnSpc>
                        <a:spcBef>
                          <a:spcPts val="170"/>
                        </a:spcBef>
                      </a:pPr>
                      <a:r>
                        <a:rPr dirty="0" sz="1400" spc="-5">
                          <a:latin typeface="Tahoma"/>
                          <a:cs typeface="Tahoma"/>
                        </a:rPr>
                        <a:t>Entropy</a:t>
                      </a:r>
                      <a:endParaRPr sz="1400">
                        <a:latin typeface="Tahoma"/>
                        <a:cs typeface="Tahoma"/>
                      </a:endParaRPr>
                    </a:p>
                  </a:txBody>
                  <a:tcPr marL="0" marR="0" marB="0" marT="21590">
                    <a:lnL w="6350">
                      <a:solidFill>
                        <a:srgbClr val="000000"/>
                      </a:solidFill>
                      <a:prstDash val="solid"/>
                    </a:lnL>
                    <a:lnR w="19050">
                      <a:solidFill>
                        <a:srgbClr val="000000"/>
                      </a:solidFill>
                      <a:prstDash val="solid"/>
                    </a:lnR>
                    <a:lnT w="19050">
                      <a:solidFill>
                        <a:srgbClr val="000000"/>
                      </a:solidFill>
                      <a:prstDash val="solid"/>
                    </a:lnT>
                    <a:lnB w="6350">
                      <a:solidFill>
                        <a:srgbClr val="000000"/>
                      </a:solidFill>
                      <a:prstDash val="solid"/>
                    </a:lnB>
                  </a:tcPr>
                </a:tc>
              </a:tr>
              <a:tr h="406146">
                <a:tc>
                  <a:txBody>
                    <a:bodyPr/>
                    <a:lstStyle/>
                    <a:p>
                      <a:pPr marL="45085">
                        <a:lnSpc>
                          <a:spcPct val="100000"/>
                        </a:lnSpc>
                        <a:spcBef>
                          <a:spcPts val="170"/>
                        </a:spcBef>
                      </a:pPr>
                      <a:r>
                        <a:rPr dirty="0" sz="1400" spc="-5">
                          <a:latin typeface="Tahoma"/>
                          <a:cs typeface="Tahoma"/>
                        </a:rPr>
                        <a:t>Box</a:t>
                      </a:r>
                      <a:endParaRPr sz="1400">
                        <a:latin typeface="Tahoma"/>
                        <a:cs typeface="Tahoma"/>
                      </a:endParaRPr>
                    </a:p>
                  </a:txBody>
                  <a:tcPr marL="0" marR="0" marB="0" marT="21590">
                    <a:lnL w="190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5720" marR="21590">
                        <a:lnSpc>
                          <a:spcPct val="100000"/>
                        </a:lnSpc>
                        <a:spcBef>
                          <a:spcPts val="170"/>
                        </a:spcBef>
                      </a:pPr>
                      <a:r>
                        <a:rPr dirty="0" sz="1400" spc="-10">
                          <a:latin typeface="Tahoma"/>
                          <a:cs typeface="Tahoma"/>
                        </a:rPr>
                        <a:t>1.242</a:t>
                      </a:r>
                      <a:endParaRPr sz="1400">
                        <a:latin typeface="Tahoma"/>
                        <a:cs typeface="Tahoma"/>
                      </a:endParaRPr>
                    </a:p>
                  </a:txBody>
                  <a:tcPr marL="0" marR="0" marB="0" marT="21590">
                    <a:lnL w="6350">
                      <a:solidFill>
                        <a:srgbClr val="000000"/>
                      </a:solidFill>
                      <a:prstDash val="solid"/>
                    </a:lnL>
                    <a:lnR w="19050">
                      <a:solidFill>
                        <a:srgbClr val="000000"/>
                      </a:solidFill>
                      <a:prstDash val="solid"/>
                    </a:lnR>
                    <a:lnT w="6350">
                      <a:solidFill>
                        <a:srgbClr val="000000"/>
                      </a:solidFill>
                      <a:prstDash val="solid"/>
                    </a:lnT>
                    <a:lnB w="6350">
                      <a:solidFill>
                        <a:srgbClr val="000000"/>
                      </a:solidFill>
                      <a:prstDash val="solid"/>
                    </a:lnB>
                  </a:tcPr>
                </a:tc>
              </a:tr>
              <a:tr h="406907">
                <a:tc>
                  <a:txBody>
                    <a:bodyPr/>
                    <a:lstStyle/>
                    <a:p>
                      <a:pPr marL="45085">
                        <a:lnSpc>
                          <a:spcPct val="100000"/>
                        </a:lnSpc>
                        <a:spcBef>
                          <a:spcPts val="175"/>
                        </a:spcBef>
                      </a:pPr>
                      <a:r>
                        <a:rPr dirty="0" sz="1400" spc="-10">
                          <a:latin typeface="Tahoma"/>
                          <a:cs typeface="Tahoma"/>
                        </a:rPr>
                        <a:t>Hat</a:t>
                      </a:r>
                      <a:endParaRPr sz="1400">
                        <a:latin typeface="Tahoma"/>
                        <a:cs typeface="Tahoma"/>
                      </a:endParaRPr>
                    </a:p>
                  </a:txBody>
                  <a:tcPr marL="0" marR="0" marB="0" marT="22225">
                    <a:lnL w="190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5720" marR="21590">
                        <a:lnSpc>
                          <a:spcPct val="100000"/>
                        </a:lnSpc>
                        <a:spcBef>
                          <a:spcPts val="175"/>
                        </a:spcBef>
                      </a:pPr>
                      <a:r>
                        <a:rPr dirty="0" sz="1400" spc="-10">
                          <a:latin typeface="Tahoma"/>
                          <a:cs typeface="Tahoma"/>
                        </a:rPr>
                        <a:t>1.396</a:t>
                      </a:r>
                      <a:endParaRPr sz="1400">
                        <a:latin typeface="Tahoma"/>
                        <a:cs typeface="Tahoma"/>
                      </a:endParaRPr>
                    </a:p>
                  </a:txBody>
                  <a:tcPr marL="0" marR="0" marB="0" marT="22225">
                    <a:lnL w="6350">
                      <a:solidFill>
                        <a:srgbClr val="000000"/>
                      </a:solidFill>
                      <a:prstDash val="solid"/>
                    </a:lnL>
                    <a:lnR w="19050">
                      <a:solidFill>
                        <a:srgbClr val="000000"/>
                      </a:solidFill>
                      <a:prstDash val="solid"/>
                    </a:lnR>
                    <a:lnT w="6350">
                      <a:solidFill>
                        <a:srgbClr val="000000"/>
                      </a:solidFill>
                      <a:prstDash val="solid"/>
                    </a:lnT>
                    <a:lnB w="6350">
                      <a:solidFill>
                        <a:srgbClr val="000000"/>
                      </a:solidFill>
                      <a:prstDash val="solid"/>
                    </a:lnB>
                  </a:tcPr>
                </a:tc>
              </a:tr>
              <a:tr h="406146">
                <a:tc>
                  <a:txBody>
                    <a:bodyPr/>
                    <a:lstStyle/>
                    <a:p>
                      <a:pPr marL="45085">
                        <a:lnSpc>
                          <a:spcPct val="100000"/>
                        </a:lnSpc>
                        <a:spcBef>
                          <a:spcPts val="170"/>
                        </a:spcBef>
                      </a:pPr>
                      <a:r>
                        <a:rPr dirty="0" sz="1400" spc="-5">
                          <a:latin typeface="Tahoma"/>
                          <a:cs typeface="Tahoma"/>
                        </a:rPr>
                        <a:t>2 spikes</a:t>
                      </a:r>
                      <a:endParaRPr sz="1400">
                        <a:latin typeface="Tahoma"/>
                        <a:cs typeface="Tahoma"/>
                      </a:endParaRPr>
                    </a:p>
                  </a:txBody>
                  <a:tcPr marL="0" marR="0" marB="0" marT="21590">
                    <a:lnL w="190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5720" marR="21590">
                        <a:lnSpc>
                          <a:spcPct val="100000"/>
                        </a:lnSpc>
                        <a:spcBef>
                          <a:spcPts val="170"/>
                        </a:spcBef>
                      </a:pPr>
                      <a:r>
                        <a:rPr dirty="0" sz="1400" spc="-10">
                          <a:latin typeface="Tahoma"/>
                          <a:cs typeface="Tahoma"/>
                        </a:rPr>
                        <a:t>-infinity</a:t>
                      </a:r>
                      <a:endParaRPr sz="1400">
                        <a:latin typeface="Tahoma"/>
                        <a:cs typeface="Tahoma"/>
                      </a:endParaRPr>
                    </a:p>
                  </a:txBody>
                  <a:tcPr marL="0" marR="0" marB="0" marT="21590">
                    <a:lnL w="6350">
                      <a:solidFill>
                        <a:srgbClr val="000000"/>
                      </a:solidFill>
                      <a:prstDash val="solid"/>
                    </a:lnL>
                    <a:lnR w="19050">
                      <a:solidFill>
                        <a:srgbClr val="000000"/>
                      </a:solidFill>
                      <a:prstDash val="solid"/>
                    </a:lnR>
                    <a:lnT w="6350">
                      <a:solidFill>
                        <a:srgbClr val="000000"/>
                      </a:solidFill>
                      <a:prstDash val="solid"/>
                    </a:lnT>
                    <a:lnB w="6350">
                      <a:solidFill>
                        <a:srgbClr val="000000"/>
                      </a:solidFill>
                      <a:prstDash val="solid"/>
                    </a:lnB>
                  </a:tcPr>
                </a:tc>
              </a:tr>
              <a:tr h="406145">
                <a:tc>
                  <a:txBody>
                    <a:bodyPr/>
                    <a:lstStyle/>
                    <a:p>
                      <a:pPr marL="45085">
                        <a:lnSpc>
                          <a:spcPct val="100000"/>
                        </a:lnSpc>
                        <a:spcBef>
                          <a:spcPts val="170"/>
                        </a:spcBef>
                      </a:pPr>
                      <a:r>
                        <a:rPr dirty="0" sz="1400" spc="-10">
                          <a:latin typeface="Tahoma"/>
                          <a:cs typeface="Tahoma"/>
                        </a:rPr>
                        <a:t>???</a:t>
                      </a:r>
                      <a:endParaRPr sz="1400">
                        <a:latin typeface="Tahoma"/>
                        <a:cs typeface="Tahoma"/>
                      </a:endParaRPr>
                    </a:p>
                  </a:txBody>
                  <a:tcPr marL="0" marR="0" marB="0" marT="21590">
                    <a:lnL w="190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tcPr>
                </a:tc>
                <a:tc>
                  <a:txBody>
                    <a:bodyPr/>
                    <a:lstStyle/>
                    <a:p>
                      <a:pPr marL="965200" indent="-920115">
                        <a:lnSpc>
                          <a:spcPct val="93700"/>
                        </a:lnSpc>
                        <a:spcBef>
                          <a:spcPts val="150"/>
                        </a:spcBef>
                        <a:tabLst>
                          <a:tab pos="1075055" algn="l"/>
                        </a:tabLst>
                      </a:pPr>
                      <a:r>
                        <a:rPr dirty="0" baseline="-5952" sz="2100" spc="-15">
                          <a:latin typeface="Tahoma"/>
                          <a:cs typeface="Tahoma"/>
                        </a:rPr>
                        <a:t>1.4189		</a:t>
                      </a:r>
                      <a:r>
                        <a:rPr dirty="0" sz="1000" spc="-5">
                          <a:latin typeface="Tahoma"/>
                          <a:cs typeface="Tahoma"/>
                        </a:rPr>
                        <a:t>Largest  entropy</a:t>
                      </a:r>
                      <a:r>
                        <a:rPr dirty="0" sz="1000" spc="-70">
                          <a:latin typeface="Tahoma"/>
                          <a:cs typeface="Tahoma"/>
                        </a:rPr>
                        <a:t> </a:t>
                      </a:r>
                      <a:r>
                        <a:rPr dirty="0" sz="1000" spc="-5">
                          <a:latin typeface="Tahoma"/>
                          <a:cs typeface="Tahoma"/>
                        </a:rPr>
                        <a:t>of</a:t>
                      </a:r>
                      <a:endParaRPr sz="1000">
                        <a:latin typeface="Tahoma"/>
                        <a:cs typeface="Tahoma"/>
                      </a:endParaRPr>
                    </a:p>
                  </a:txBody>
                  <a:tcPr marL="0" marR="0" marB="0" marT="19050">
                    <a:lnL w="6350">
                      <a:solidFill>
                        <a:srgbClr val="000000"/>
                      </a:solidFill>
                      <a:prstDash val="solid"/>
                    </a:lnL>
                    <a:lnR w="19050">
                      <a:solidFill>
                        <a:srgbClr val="000000"/>
                      </a:solidFill>
                      <a:prstDash val="solid"/>
                    </a:lnR>
                    <a:lnT w="6350">
                      <a:solidFill>
                        <a:srgbClr val="000000"/>
                      </a:solidFill>
                      <a:prstDash val="solid"/>
                    </a:lnT>
                    <a:lnB w="19050">
                      <a:solidFill>
                        <a:srgbClr val="000000"/>
                      </a:solidFill>
                      <a:prstDash val="solid"/>
                    </a:lnB>
                  </a:tcPr>
                </a:tc>
              </a:tr>
            </a:tbl>
          </a:graphicData>
        </a:graphic>
      </p:graphicFrame>
      <p:sp>
        <p:nvSpPr>
          <p:cNvPr id="21" name="object 21"/>
          <p:cNvSpPr txBox="1"/>
          <p:nvPr/>
        </p:nvSpPr>
        <p:spPr>
          <a:xfrm>
            <a:off x="4830564" y="7770368"/>
            <a:ext cx="1159510" cy="483234"/>
          </a:xfrm>
          <a:prstGeom prst="rect">
            <a:avLst/>
          </a:prstGeom>
        </p:spPr>
        <p:txBody>
          <a:bodyPr wrap="square" lIns="0" tIns="12700" rIns="0" bIns="0" rtlCol="0" vert="horz">
            <a:spAutoFit/>
          </a:bodyPr>
          <a:lstStyle/>
          <a:p>
            <a:pPr marL="638810" marR="12700" indent="-56515">
              <a:lnSpc>
                <a:spcPct val="100000"/>
              </a:lnSpc>
              <a:spcBef>
                <a:spcPts val="100"/>
              </a:spcBef>
            </a:pPr>
            <a:r>
              <a:rPr dirty="0" sz="1000" spc="-5">
                <a:latin typeface="Tahoma"/>
                <a:cs typeface="Tahoma"/>
              </a:rPr>
              <a:t>possible  any</a:t>
            </a:r>
            <a:r>
              <a:rPr dirty="0" sz="1000" spc="-100">
                <a:latin typeface="Tahoma"/>
                <a:cs typeface="Tahoma"/>
              </a:rPr>
              <a:t> </a:t>
            </a:r>
            <a:r>
              <a:rPr dirty="0" sz="1000">
                <a:latin typeface="Tahoma"/>
                <a:cs typeface="Tahoma"/>
              </a:rPr>
              <a:t>unit-</a:t>
            </a:r>
            <a:endParaRPr sz="1000">
              <a:latin typeface="Tahoma"/>
              <a:cs typeface="Tahoma"/>
            </a:endParaRPr>
          </a:p>
          <a:p>
            <a:pPr marL="12700">
              <a:lnSpc>
                <a:spcPct val="100000"/>
              </a:lnSpc>
            </a:pPr>
            <a:r>
              <a:rPr dirty="0" sz="1000">
                <a:latin typeface="Tahoma"/>
                <a:cs typeface="Tahoma"/>
              </a:rPr>
              <a:t>variance</a:t>
            </a:r>
            <a:r>
              <a:rPr dirty="0" sz="1000" spc="-45">
                <a:latin typeface="Tahoma"/>
                <a:cs typeface="Tahoma"/>
              </a:rPr>
              <a:t> </a:t>
            </a:r>
            <a:r>
              <a:rPr dirty="0" sz="1000" spc="-5">
                <a:latin typeface="Tahoma"/>
                <a:cs typeface="Tahoma"/>
              </a:rPr>
              <a:t>distribution</a:t>
            </a:r>
            <a:endParaRPr sz="1000">
              <a:latin typeface="Tahoma"/>
              <a:cs typeface="Tahoma"/>
            </a:endParaRPr>
          </a:p>
        </p:txBody>
      </p:sp>
      <p:sp>
        <p:nvSpPr>
          <p:cNvPr id="22" name="object 22"/>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23" name="object 23"/>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10</a:t>
            </a:fld>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22297" y="4549394"/>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3" name="object 3"/>
          <p:cNvSpPr txBox="1"/>
          <p:nvPr/>
        </p:nvSpPr>
        <p:spPr>
          <a:xfrm>
            <a:off x="5926835" y="4549394"/>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13</a:t>
            </a:r>
            <a:endParaRPr sz="450">
              <a:latin typeface="Tahoma"/>
              <a:cs typeface="Tahoma"/>
            </a:endParaRPr>
          </a:p>
        </p:txBody>
      </p:sp>
      <p:sp>
        <p:nvSpPr>
          <p:cNvPr id="4" name="object 4"/>
          <p:cNvSpPr txBox="1">
            <a:spLocks noGrp="1"/>
          </p:cNvSpPr>
          <p:nvPr>
            <p:ph type="title"/>
          </p:nvPr>
        </p:nvSpPr>
        <p:spPr>
          <a:xfrm>
            <a:off x="2013204" y="1317752"/>
            <a:ext cx="1624330" cy="696595"/>
          </a:xfrm>
          <a:prstGeom prst="rect"/>
        </p:spPr>
        <p:txBody>
          <a:bodyPr wrap="square" lIns="0" tIns="12700" rIns="0" bIns="0" rtlCol="0" vert="horz">
            <a:spAutoFit/>
          </a:bodyPr>
          <a:lstStyle/>
          <a:p>
            <a:pPr marL="252729" marR="5080" indent="-253365">
              <a:lnSpc>
                <a:spcPct val="100000"/>
              </a:lnSpc>
              <a:spcBef>
                <a:spcPts val="100"/>
              </a:spcBef>
            </a:pPr>
            <a:r>
              <a:rPr dirty="0" spc="-5"/>
              <a:t>Unit</a:t>
            </a:r>
            <a:r>
              <a:rPr dirty="0" spc="-90"/>
              <a:t> </a:t>
            </a:r>
            <a:r>
              <a:rPr dirty="0" spc="-5"/>
              <a:t>variance  Gaussian</a:t>
            </a:r>
          </a:p>
        </p:txBody>
      </p:sp>
      <p:sp>
        <p:nvSpPr>
          <p:cNvPr id="5" name="object 5"/>
          <p:cNvSpPr/>
          <p:nvPr/>
        </p:nvSpPr>
        <p:spPr>
          <a:xfrm>
            <a:off x="4842509" y="1834895"/>
            <a:ext cx="20320" cy="11430"/>
          </a:xfrm>
          <a:custGeom>
            <a:avLst/>
            <a:gdLst/>
            <a:ahLst/>
            <a:cxnLst/>
            <a:rect l="l" t="t" r="r" b="b"/>
            <a:pathLst>
              <a:path w="20320" h="11430">
                <a:moveTo>
                  <a:pt x="0" y="11429"/>
                </a:moveTo>
                <a:lnTo>
                  <a:pt x="19812" y="0"/>
                </a:lnTo>
              </a:path>
            </a:pathLst>
          </a:custGeom>
          <a:ln w="6565">
            <a:solidFill>
              <a:srgbClr val="000000"/>
            </a:solidFill>
          </a:ln>
        </p:spPr>
        <p:txBody>
          <a:bodyPr wrap="square" lIns="0" tIns="0" rIns="0" bIns="0" rtlCol="0"/>
          <a:lstStyle/>
          <a:p/>
        </p:txBody>
      </p:sp>
      <p:sp>
        <p:nvSpPr>
          <p:cNvPr id="6" name="object 6"/>
          <p:cNvSpPr/>
          <p:nvPr/>
        </p:nvSpPr>
        <p:spPr>
          <a:xfrm>
            <a:off x="4862321" y="1837944"/>
            <a:ext cx="29845" cy="54610"/>
          </a:xfrm>
          <a:custGeom>
            <a:avLst/>
            <a:gdLst/>
            <a:ahLst/>
            <a:cxnLst/>
            <a:rect l="l" t="t" r="r" b="b"/>
            <a:pathLst>
              <a:path w="29845" h="54610">
                <a:moveTo>
                  <a:pt x="0" y="0"/>
                </a:moveTo>
                <a:lnTo>
                  <a:pt x="29717" y="54101"/>
                </a:lnTo>
              </a:path>
            </a:pathLst>
          </a:custGeom>
          <a:ln w="13144">
            <a:solidFill>
              <a:srgbClr val="000000"/>
            </a:solidFill>
          </a:ln>
        </p:spPr>
        <p:txBody>
          <a:bodyPr wrap="square" lIns="0" tIns="0" rIns="0" bIns="0" rtlCol="0"/>
          <a:lstStyle/>
          <a:p/>
        </p:txBody>
      </p:sp>
      <p:sp>
        <p:nvSpPr>
          <p:cNvPr id="7" name="object 7"/>
          <p:cNvSpPr/>
          <p:nvPr/>
        </p:nvSpPr>
        <p:spPr>
          <a:xfrm>
            <a:off x="4895088" y="1732026"/>
            <a:ext cx="39370" cy="160020"/>
          </a:xfrm>
          <a:custGeom>
            <a:avLst/>
            <a:gdLst/>
            <a:ahLst/>
            <a:cxnLst/>
            <a:rect l="l" t="t" r="r" b="b"/>
            <a:pathLst>
              <a:path w="39370" h="160019">
                <a:moveTo>
                  <a:pt x="0" y="160020"/>
                </a:moveTo>
                <a:lnTo>
                  <a:pt x="38862" y="0"/>
                </a:lnTo>
              </a:path>
            </a:pathLst>
          </a:custGeom>
          <a:ln w="6565">
            <a:solidFill>
              <a:srgbClr val="000000"/>
            </a:solidFill>
          </a:ln>
        </p:spPr>
        <p:txBody>
          <a:bodyPr wrap="square" lIns="0" tIns="0" rIns="0" bIns="0" rtlCol="0"/>
          <a:lstStyle/>
          <a:p/>
        </p:txBody>
      </p:sp>
      <p:sp>
        <p:nvSpPr>
          <p:cNvPr id="8" name="object 8"/>
          <p:cNvSpPr/>
          <p:nvPr/>
        </p:nvSpPr>
        <p:spPr>
          <a:xfrm>
            <a:off x="4933950" y="1732026"/>
            <a:ext cx="198120" cy="0"/>
          </a:xfrm>
          <a:custGeom>
            <a:avLst/>
            <a:gdLst/>
            <a:ahLst/>
            <a:cxnLst/>
            <a:rect l="l" t="t" r="r" b="b"/>
            <a:pathLst>
              <a:path w="198120" h="0">
                <a:moveTo>
                  <a:pt x="0" y="0"/>
                </a:moveTo>
                <a:lnTo>
                  <a:pt x="198120" y="0"/>
                </a:lnTo>
              </a:path>
            </a:pathLst>
          </a:custGeom>
          <a:ln w="6565">
            <a:solidFill>
              <a:srgbClr val="000000"/>
            </a:solidFill>
          </a:ln>
        </p:spPr>
        <p:txBody>
          <a:bodyPr wrap="square" lIns="0" tIns="0" rIns="0" bIns="0" rtlCol="0"/>
          <a:lstStyle/>
          <a:p/>
        </p:txBody>
      </p:sp>
      <p:sp>
        <p:nvSpPr>
          <p:cNvPr id="9" name="object 9"/>
          <p:cNvSpPr/>
          <p:nvPr/>
        </p:nvSpPr>
        <p:spPr>
          <a:xfrm>
            <a:off x="5593079" y="1709166"/>
            <a:ext cx="167640" cy="0"/>
          </a:xfrm>
          <a:custGeom>
            <a:avLst/>
            <a:gdLst/>
            <a:ahLst/>
            <a:cxnLst/>
            <a:rect l="l" t="t" r="r" b="b"/>
            <a:pathLst>
              <a:path w="167639" h="0">
                <a:moveTo>
                  <a:pt x="0" y="0"/>
                </a:moveTo>
                <a:lnTo>
                  <a:pt x="167640" y="0"/>
                </a:lnTo>
              </a:path>
            </a:pathLst>
          </a:custGeom>
          <a:ln w="6565">
            <a:solidFill>
              <a:srgbClr val="000000"/>
            </a:solidFill>
          </a:ln>
        </p:spPr>
        <p:txBody>
          <a:bodyPr wrap="square" lIns="0" tIns="0" rIns="0" bIns="0" rtlCol="0"/>
          <a:lstStyle/>
          <a:p/>
        </p:txBody>
      </p:sp>
      <p:sp>
        <p:nvSpPr>
          <p:cNvPr id="10" name="object 10"/>
          <p:cNvSpPr txBox="1"/>
          <p:nvPr/>
        </p:nvSpPr>
        <p:spPr>
          <a:xfrm>
            <a:off x="5398008" y="1740568"/>
            <a:ext cx="454025" cy="215265"/>
          </a:xfrm>
          <a:prstGeom prst="rect">
            <a:avLst/>
          </a:prstGeom>
        </p:spPr>
        <p:txBody>
          <a:bodyPr wrap="square" lIns="0" tIns="11430" rIns="0" bIns="0" rtlCol="0" vert="horz">
            <a:spAutoFit/>
          </a:bodyPr>
          <a:lstStyle/>
          <a:p>
            <a:pPr>
              <a:lnSpc>
                <a:spcPct val="100000"/>
              </a:lnSpc>
              <a:spcBef>
                <a:spcPts val="90"/>
              </a:spcBef>
              <a:tabLst>
                <a:tab pos="379730" algn="l"/>
              </a:tabLst>
            </a:pPr>
            <a:r>
              <a:rPr dirty="0" sz="1250" spc="-459">
                <a:latin typeface="Symbol"/>
                <a:cs typeface="Symbol"/>
              </a:rPr>
              <a:t>⎝</a:t>
            </a:r>
            <a:r>
              <a:rPr dirty="0" sz="1250" spc="-459">
                <a:latin typeface="Times New Roman"/>
                <a:cs typeface="Times New Roman"/>
              </a:rPr>
              <a:t>	</a:t>
            </a:r>
            <a:r>
              <a:rPr dirty="0" sz="1250" spc="-725">
                <a:latin typeface="Symbol"/>
                <a:cs typeface="Symbol"/>
              </a:rPr>
              <a:t>⎠</a:t>
            </a:r>
            <a:endParaRPr sz="1250">
              <a:latin typeface="Symbol"/>
              <a:cs typeface="Symbol"/>
            </a:endParaRPr>
          </a:p>
        </p:txBody>
      </p:sp>
      <p:sp>
        <p:nvSpPr>
          <p:cNvPr id="11" name="object 11"/>
          <p:cNvSpPr txBox="1"/>
          <p:nvPr/>
        </p:nvSpPr>
        <p:spPr>
          <a:xfrm>
            <a:off x="4800346" y="1478437"/>
            <a:ext cx="1089660" cy="215265"/>
          </a:xfrm>
          <a:prstGeom prst="rect">
            <a:avLst/>
          </a:prstGeom>
        </p:spPr>
        <p:txBody>
          <a:bodyPr wrap="square" lIns="0" tIns="11430" rIns="0" bIns="0" rtlCol="0" vert="horz">
            <a:spAutoFit/>
          </a:bodyPr>
          <a:lstStyle/>
          <a:p>
            <a:pPr marL="25400">
              <a:lnSpc>
                <a:spcPct val="100000"/>
              </a:lnSpc>
              <a:spcBef>
                <a:spcPts val="90"/>
              </a:spcBef>
              <a:tabLst>
                <a:tab pos="597535" algn="l"/>
                <a:tab pos="809625" algn="l"/>
              </a:tabLst>
            </a:pPr>
            <a:r>
              <a:rPr dirty="0" u="sng" sz="1250" spc="-5">
                <a:uFill>
                  <a:solidFill>
                    <a:srgbClr val="000000"/>
                  </a:solidFill>
                </a:uFill>
                <a:latin typeface="Times New Roman"/>
                <a:cs typeface="Times New Roman"/>
              </a:rPr>
              <a:t> </a:t>
            </a:r>
            <a:r>
              <a:rPr dirty="0" u="sng" sz="1250" spc="-5">
                <a:uFill>
                  <a:solidFill>
                    <a:srgbClr val="000000"/>
                  </a:solidFill>
                </a:uFill>
                <a:latin typeface="Times New Roman"/>
                <a:cs typeface="Times New Roman"/>
              </a:rPr>
              <a:t> </a:t>
            </a:r>
            <a:r>
              <a:rPr dirty="0" u="sng" sz="1250" spc="10">
                <a:uFill>
                  <a:solidFill>
                    <a:srgbClr val="000000"/>
                  </a:solidFill>
                </a:uFill>
                <a:latin typeface="Times New Roman"/>
                <a:cs typeface="Times New Roman"/>
              </a:rPr>
              <a:t> </a:t>
            </a:r>
            <a:r>
              <a:rPr dirty="0" u="sng" sz="1250" spc="-5">
                <a:uFill>
                  <a:solidFill>
                    <a:srgbClr val="000000"/>
                  </a:solidFill>
                </a:uFill>
                <a:latin typeface="Times New Roman"/>
                <a:cs typeface="Times New Roman"/>
              </a:rPr>
              <a:t>1</a:t>
            </a:r>
            <a:r>
              <a:rPr dirty="0" sz="1250" spc="-5">
                <a:latin typeface="Times New Roman"/>
                <a:cs typeface="Times New Roman"/>
              </a:rPr>
              <a:t>	</a:t>
            </a:r>
            <a:r>
              <a:rPr dirty="0" baseline="2222" sz="1875" spc="-690">
                <a:latin typeface="Symbol"/>
                <a:cs typeface="Symbol"/>
              </a:rPr>
              <a:t>⎛</a:t>
            </a:r>
            <a:r>
              <a:rPr dirty="0" baseline="2222" sz="1875" spc="-690">
                <a:latin typeface="Times New Roman"/>
                <a:cs typeface="Times New Roman"/>
              </a:rPr>
              <a:t>	</a:t>
            </a:r>
            <a:r>
              <a:rPr dirty="0" sz="1250" spc="40" i="1">
                <a:latin typeface="Times New Roman"/>
                <a:cs typeface="Times New Roman"/>
              </a:rPr>
              <a:t>x</a:t>
            </a:r>
            <a:r>
              <a:rPr dirty="0" baseline="43650" sz="1050" spc="60">
                <a:latin typeface="Times New Roman"/>
                <a:cs typeface="Times New Roman"/>
              </a:rPr>
              <a:t>2</a:t>
            </a:r>
            <a:r>
              <a:rPr dirty="0" baseline="43650" sz="1050" spc="112">
                <a:latin typeface="Times New Roman"/>
                <a:cs typeface="Times New Roman"/>
              </a:rPr>
              <a:t> </a:t>
            </a:r>
            <a:r>
              <a:rPr dirty="0" baseline="2222" sz="1875" spc="-690">
                <a:latin typeface="Symbol"/>
                <a:cs typeface="Symbol"/>
              </a:rPr>
              <a:t>⎞</a:t>
            </a:r>
            <a:endParaRPr baseline="2222" sz="1875">
              <a:latin typeface="Symbol"/>
              <a:cs typeface="Symbol"/>
            </a:endParaRPr>
          </a:p>
        </p:txBody>
      </p:sp>
      <p:sp>
        <p:nvSpPr>
          <p:cNvPr id="12" name="object 12"/>
          <p:cNvSpPr txBox="1"/>
          <p:nvPr/>
        </p:nvSpPr>
        <p:spPr>
          <a:xfrm>
            <a:off x="4388363" y="1578241"/>
            <a:ext cx="1463675" cy="351155"/>
          </a:xfrm>
          <a:prstGeom prst="rect">
            <a:avLst/>
          </a:prstGeom>
        </p:spPr>
        <p:txBody>
          <a:bodyPr wrap="square" lIns="0" tIns="11430" rIns="0" bIns="0" rtlCol="0" vert="horz">
            <a:spAutoFit/>
          </a:bodyPr>
          <a:lstStyle/>
          <a:p>
            <a:pPr>
              <a:lnSpc>
                <a:spcPts val="1255"/>
              </a:lnSpc>
              <a:spcBef>
                <a:spcPts val="90"/>
              </a:spcBef>
              <a:tabLst>
                <a:tab pos="781685" algn="l"/>
                <a:tab pos="1389380" algn="l"/>
              </a:tabLst>
            </a:pPr>
            <a:r>
              <a:rPr dirty="0" sz="1250" spc="35" i="1">
                <a:latin typeface="Times New Roman"/>
                <a:cs typeface="Times New Roman"/>
              </a:rPr>
              <a:t>p</a:t>
            </a:r>
            <a:r>
              <a:rPr dirty="0" sz="1250" spc="85">
                <a:latin typeface="Times New Roman"/>
                <a:cs typeface="Times New Roman"/>
              </a:rPr>
              <a:t>(</a:t>
            </a:r>
            <a:r>
              <a:rPr dirty="0" sz="1250" spc="25" i="1">
                <a:latin typeface="Times New Roman"/>
                <a:cs typeface="Times New Roman"/>
              </a:rPr>
              <a:t>x</a:t>
            </a:r>
            <a:r>
              <a:rPr dirty="0" sz="1250" spc="-5">
                <a:latin typeface="Times New Roman"/>
                <a:cs typeface="Times New Roman"/>
              </a:rPr>
              <a:t>)</a:t>
            </a:r>
            <a:r>
              <a:rPr dirty="0" sz="1250" spc="-25">
                <a:latin typeface="Times New Roman"/>
                <a:cs typeface="Times New Roman"/>
              </a:rPr>
              <a:t> </a:t>
            </a:r>
            <a:r>
              <a:rPr dirty="0" sz="1250" spc="-5">
                <a:latin typeface="Symbol"/>
                <a:cs typeface="Symbol"/>
              </a:rPr>
              <a:t></a:t>
            </a:r>
            <a:r>
              <a:rPr dirty="0" sz="1250">
                <a:latin typeface="Times New Roman"/>
                <a:cs typeface="Times New Roman"/>
              </a:rPr>
              <a:t>	</a:t>
            </a:r>
            <a:r>
              <a:rPr dirty="0" sz="1250" spc="-5">
                <a:latin typeface="Times New Roman"/>
                <a:cs typeface="Times New Roman"/>
              </a:rPr>
              <a:t>ex</a:t>
            </a:r>
            <a:r>
              <a:rPr dirty="0" sz="1250" spc="-10">
                <a:latin typeface="Times New Roman"/>
                <a:cs typeface="Times New Roman"/>
              </a:rPr>
              <a:t>p</a:t>
            </a:r>
            <a:r>
              <a:rPr dirty="0" baseline="2222" sz="1875" spc="-480">
                <a:latin typeface="Symbol"/>
                <a:cs typeface="Symbol"/>
              </a:rPr>
              <a:t>⎜</a:t>
            </a:r>
            <a:r>
              <a:rPr dirty="0" sz="1250" spc="-5">
                <a:latin typeface="Symbol"/>
                <a:cs typeface="Symbol"/>
              </a:rPr>
              <a:t></a:t>
            </a:r>
            <a:r>
              <a:rPr dirty="0" sz="1250">
                <a:latin typeface="Times New Roman"/>
                <a:cs typeface="Times New Roman"/>
              </a:rPr>
              <a:t>	</a:t>
            </a:r>
            <a:r>
              <a:rPr dirty="0" baseline="2222" sz="1875" spc="-1087">
                <a:latin typeface="Symbol"/>
                <a:cs typeface="Symbol"/>
              </a:rPr>
              <a:t>⎟</a:t>
            </a:r>
            <a:endParaRPr baseline="2222" sz="1875">
              <a:latin typeface="Symbol"/>
              <a:cs typeface="Symbol"/>
            </a:endParaRPr>
          </a:p>
          <a:p>
            <a:pPr marL="554990">
              <a:lnSpc>
                <a:spcPts val="1315"/>
              </a:lnSpc>
              <a:tabLst>
                <a:tab pos="1250950" algn="l"/>
              </a:tabLst>
            </a:pPr>
            <a:r>
              <a:rPr dirty="0" sz="1250" spc="-60">
                <a:latin typeface="Times New Roman"/>
                <a:cs typeface="Times New Roman"/>
              </a:rPr>
              <a:t>2</a:t>
            </a:r>
            <a:r>
              <a:rPr dirty="0" sz="1300" spc="-60" i="1">
                <a:latin typeface="Symbol"/>
                <a:cs typeface="Symbol"/>
              </a:rPr>
              <a:t></a:t>
            </a:r>
            <a:r>
              <a:rPr dirty="0" sz="1300" spc="-60">
                <a:latin typeface="Times New Roman"/>
                <a:cs typeface="Times New Roman"/>
              </a:rPr>
              <a:t>	</a:t>
            </a:r>
            <a:r>
              <a:rPr dirty="0" baseline="4444" sz="1875" spc="-7">
                <a:latin typeface="Times New Roman"/>
                <a:cs typeface="Times New Roman"/>
              </a:rPr>
              <a:t>2</a:t>
            </a:r>
            <a:endParaRPr baseline="4444" sz="1875">
              <a:latin typeface="Times New Roman"/>
              <a:cs typeface="Times New Roman"/>
            </a:endParaRPr>
          </a:p>
        </p:txBody>
      </p:sp>
      <p:sp>
        <p:nvSpPr>
          <p:cNvPr id="13" name="object 13"/>
          <p:cNvSpPr txBox="1"/>
          <p:nvPr/>
        </p:nvSpPr>
        <p:spPr>
          <a:xfrm>
            <a:off x="2708671" y="3932596"/>
            <a:ext cx="2228215" cy="452120"/>
          </a:xfrm>
          <a:prstGeom prst="rect">
            <a:avLst/>
          </a:prstGeom>
        </p:spPr>
        <p:txBody>
          <a:bodyPr wrap="square" lIns="0" tIns="14604" rIns="0" bIns="0" rtlCol="0" vert="horz">
            <a:spAutoFit/>
          </a:bodyPr>
          <a:lstStyle/>
          <a:p>
            <a:pPr algn="ctr" marR="831215">
              <a:lnSpc>
                <a:spcPts val="520"/>
              </a:lnSpc>
              <a:spcBef>
                <a:spcPts val="114"/>
              </a:spcBef>
            </a:pPr>
            <a:r>
              <a:rPr dirty="0" sz="650" spc="10">
                <a:latin typeface="Symbol"/>
                <a:cs typeface="Symbol"/>
              </a:rPr>
              <a:t></a:t>
            </a:r>
            <a:endParaRPr sz="650">
              <a:latin typeface="Symbol"/>
              <a:cs typeface="Symbol"/>
            </a:endParaRPr>
          </a:p>
          <a:p>
            <a:pPr marL="25400">
              <a:lnSpc>
                <a:spcPts val="1780"/>
              </a:lnSpc>
            </a:pPr>
            <a:r>
              <a:rPr dirty="0" sz="1150" spc="35" i="1">
                <a:latin typeface="Times New Roman"/>
                <a:cs typeface="Times New Roman"/>
              </a:rPr>
              <a:t>H</a:t>
            </a:r>
            <a:r>
              <a:rPr dirty="0" sz="1150" spc="35">
                <a:latin typeface="Times New Roman"/>
                <a:cs typeface="Times New Roman"/>
              </a:rPr>
              <a:t>[</a:t>
            </a:r>
            <a:r>
              <a:rPr dirty="0" sz="1150" spc="-180">
                <a:latin typeface="Times New Roman"/>
                <a:cs typeface="Times New Roman"/>
              </a:rPr>
              <a:t> </a:t>
            </a:r>
            <a:r>
              <a:rPr dirty="0" sz="1150" spc="-5" i="1">
                <a:latin typeface="Times New Roman"/>
                <a:cs typeface="Times New Roman"/>
              </a:rPr>
              <a:t>X</a:t>
            </a:r>
            <a:r>
              <a:rPr dirty="0" sz="1150" spc="-90" i="1">
                <a:latin typeface="Times New Roman"/>
                <a:cs typeface="Times New Roman"/>
              </a:rPr>
              <a:t> </a:t>
            </a:r>
            <a:r>
              <a:rPr dirty="0" sz="1150" spc="-5">
                <a:latin typeface="Times New Roman"/>
                <a:cs typeface="Times New Roman"/>
              </a:rPr>
              <a:t>]</a:t>
            </a:r>
            <a:r>
              <a:rPr dirty="0" sz="1150" spc="-85">
                <a:latin typeface="Times New Roman"/>
                <a:cs typeface="Times New Roman"/>
              </a:rPr>
              <a:t> </a:t>
            </a:r>
            <a:r>
              <a:rPr dirty="0" sz="1150" spc="-5">
                <a:latin typeface="Symbol"/>
                <a:cs typeface="Symbol"/>
              </a:rPr>
              <a:t></a:t>
            </a:r>
            <a:r>
              <a:rPr dirty="0" sz="1150" spc="-30">
                <a:latin typeface="Times New Roman"/>
                <a:cs typeface="Times New Roman"/>
              </a:rPr>
              <a:t> </a:t>
            </a:r>
            <a:r>
              <a:rPr dirty="0" sz="1150" spc="-5">
                <a:latin typeface="Symbol"/>
                <a:cs typeface="Symbol"/>
              </a:rPr>
              <a:t></a:t>
            </a:r>
            <a:r>
              <a:rPr dirty="0" sz="1150" spc="40">
                <a:latin typeface="Times New Roman"/>
                <a:cs typeface="Times New Roman"/>
              </a:rPr>
              <a:t> </a:t>
            </a:r>
            <a:r>
              <a:rPr dirty="0" baseline="-13071" sz="2550" spc="7">
                <a:latin typeface="Symbol"/>
                <a:cs typeface="Symbol"/>
              </a:rPr>
              <a:t></a:t>
            </a:r>
            <a:r>
              <a:rPr dirty="0" baseline="-13071" sz="2550" spc="-150">
                <a:latin typeface="Times New Roman"/>
                <a:cs typeface="Times New Roman"/>
              </a:rPr>
              <a:t> </a:t>
            </a:r>
            <a:r>
              <a:rPr dirty="0" sz="1150" spc="30" i="1">
                <a:latin typeface="Times New Roman"/>
                <a:cs typeface="Times New Roman"/>
              </a:rPr>
              <a:t>p</a:t>
            </a:r>
            <a:r>
              <a:rPr dirty="0" sz="1150" spc="30">
                <a:latin typeface="Times New Roman"/>
                <a:cs typeface="Times New Roman"/>
              </a:rPr>
              <a:t>(</a:t>
            </a:r>
            <a:r>
              <a:rPr dirty="0" sz="1150" spc="30" i="1">
                <a:latin typeface="Times New Roman"/>
                <a:cs typeface="Times New Roman"/>
              </a:rPr>
              <a:t>x</a:t>
            </a:r>
            <a:r>
              <a:rPr dirty="0" sz="1150" spc="30">
                <a:latin typeface="Times New Roman"/>
                <a:cs typeface="Times New Roman"/>
              </a:rPr>
              <a:t>)</a:t>
            </a:r>
            <a:r>
              <a:rPr dirty="0" sz="1150" spc="-155">
                <a:latin typeface="Times New Roman"/>
                <a:cs typeface="Times New Roman"/>
              </a:rPr>
              <a:t> </a:t>
            </a:r>
            <a:r>
              <a:rPr dirty="0" sz="1150" spc="-5">
                <a:latin typeface="Times New Roman"/>
                <a:cs typeface="Times New Roman"/>
              </a:rPr>
              <a:t>log</a:t>
            </a:r>
            <a:r>
              <a:rPr dirty="0" sz="1150" spc="10">
                <a:latin typeface="Times New Roman"/>
                <a:cs typeface="Times New Roman"/>
              </a:rPr>
              <a:t> </a:t>
            </a:r>
            <a:r>
              <a:rPr dirty="0" sz="1150" spc="25" i="1">
                <a:latin typeface="Times New Roman"/>
                <a:cs typeface="Times New Roman"/>
              </a:rPr>
              <a:t>p</a:t>
            </a:r>
            <a:r>
              <a:rPr dirty="0" sz="1150" spc="25">
                <a:latin typeface="Times New Roman"/>
                <a:cs typeface="Times New Roman"/>
              </a:rPr>
              <a:t>(</a:t>
            </a:r>
            <a:r>
              <a:rPr dirty="0" sz="1150" spc="25" i="1">
                <a:latin typeface="Times New Roman"/>
                <a:cs typeface="Times New Roman"/>
              </a:rPr>
              <a:t>x</a:t>
            </a:r>
            <a:r>
              <a:rPr dirty="0" sz="1150" spc="25">
                <a:latin typeface="Times New Roman"/>
                <a:cs typeface="Times New Roman"/>
              </a:rPr>
              <a:t>)</a:t>
            </a:r>
            <a:r>
              <a:rPr dirty="0" sz="1150" spc="25" i="1">
                <a:latin typeface="Times New Roman"/>
                <a:cs typeface="Times New Roman"/>
              </a:rPr>
              <a:t>dx</a:t>
            </a:r>
            <a:r>
              <a:rPr dirty="0" sz="1150" spc="-10" i="1">
                <a:latin typeface="Times New Roman"/>
                <a:cs typeface="Times New Roman"/>
              </a:rPr>
              <a:t> </a:t>
            </a:r>
            <a:r>
              <a:rPr dirty="0" sz="1150" spc="-5">
                <a:latin typeface="Symbol"/>
                <a:cs typeface="Symbol"/>
              </a:rPr>
              <a:t></a:t>
            </a:r>
            <a:r>
              <a:rPr dirty="0" sz="1150" spc="-155">
                <a:latin typeface="Times New Roman"/>
                <a:cs typeface="Times New Roman"/>
              </a:rPr>
              <a:t> </a:t>
            </a:r>
            <a:r>
              <a:rPr dirty="0" sz="1150" spc="-5">
                <a:latin typeface="Times New Roman"/>
                <a:cs typeface="Times New Roman"/>
              </a:rPr>
              <a:t>1.4189</a:t>
            </a:r>
            <a:endParaRPr sz="1150">
              <a:latin typeface="Times New Roman"/>
              <a:cs typeface="Times New Roman"/>
            </a:endParaRPr>
          </a:p>
          <a:p>
            <a:pPr algn="ctr" marR="825500">
              <a:lnSpc>
                <a:spcPct val="100000"/>
              </a:lnSpc>
              <a:spcBef>
                <a:spcPts val="254"/>
              </a:spcBef>
            </a:pPr>
            <a:r>
              <a:rPr dirty="0" sz="650" spc="25" i="1">
                <a:latin typeface="Times New Roman"/>
                <a:cs typeface="Times New Roman"/>
              </a:rPr>
              <a:t>x</a:t>
            </a:r>
            <a:r>
              <a:rPr dirty="0" sz="650" spc="25">
                <a:latin typeface="Symbol"/>
                <a:cs typeface="Symbol"/>
              </a:rPr>
              <a:t></a:t>
            </a:r>
            <a:endParaRPr sz="650">
              <a:latin typeface="Symbol"/>
              <a:cs typeface="Symbol"/>
            </a:endParaRPr>
          </a:p>
        </p:txBody>
      </p:sp>
      <p:sp>
        <p:nvSpPr>
          <p:cNvPr id="14" name="object 14"/>
          <p:cNvSpPr txBox="1"/>
          <p:nvPr/>
        </p:nvSpPr>
        <p:spPr>
          <a:xfrm>
            <a:off x="5084835" y="2224279"/>
            <a:ext cx="906144" cy="718820"/>
          </a:xfrm>
          <a:prstGeom prst="rect">
            <a:avLst/>
          </a:prstGeom>
        </p:spPr>
        <p:txBody>
          <a:bodyPr wrap="square" lIns="0" tIns="12700" rIns="0" bIns="0" rtlCol="0" vert="horz">
            <a:spAutoFit/>
          </a:bodyPr>
          <a:lstStyle/>
          <a:p>
            <a:pPr marL="95885">
              <a:lnSpc>
                <a:spcPct val="100000"/>
              </a:lnSpc>
              <a:spcBef>
                <a:spcPts val="100"/>
              </a:spcBef>
            </a:pPr>
            <a:r>
              <a:rPr dirty="0" sz="1600" spc="-5" i="1">
                <a:latin typeface="Times New Roman"/>
                <a:cs typeface="Times New Roman"/>
              </a:rPr>
              <a:t>E</a:t>
            </a:r>
            <a:r>
              <a:rPr dirty="0" sz="1600" spc="-5">
                <a:latin typeface="Times New Roman"/>
                <a:cs typeface="Times New Roman"/>
              </a:rPr>
              <a:t>[</a:t>
            </a:r>
            <a:r>
              <a:rPr dirty="0" sz="1600" spc="-245">
                <a:latin typeface="Times New Roman"/>
                <a:cs typeface="Times New Roman"/>
              </a:rPr>
              <a:t> </a:t>
            </a:r>
            <a:r>
              <a:rPr dirty="0" sz="1600" i="1">
                <a:latin typeface="Times New Roman"/>
                <a:cs typeface="Times New Roman"/>
              </a:rPr>
              <a:t>X</a:t>
            </a:r>
            <a:r>
              <a:rPr dirty="0" sz="1600" spc="-145" i="1">
                <a:latin typeface="Times New Roman"/>
                <a:cs typeface="Times New Roman"/>
              </a:rPr>
              <a:t> </a:t>
            </a:r>
            <a:r>
              <a:rPr dirty="0" sz="1600">
                <a:latin typeface="Times New Roman"/>
                <a:cs typeface="Times New Roman"/>
              </a:rPr>
              <a:t>]</a:t>
            </a:r>
            <a:r>
              <a:rPr dirty="0" sz="1600" spc="-125">
                <a:latin typeface="Times New Roman"/>
                <a:cs typeface="Times New Roman"/>
              </a:rPr>
              <a:t> </a:t>
            </a:r>
            <a:r>
              <a:rPr dirty="0" sz="1600">
                <a:latin typeface="Symbol"/>
                <a:cs typeface="Symbol"/>
              </a:rPr>
              <a:t></a:t>
            </a:r>
            <a:r>
              <a:rPr dirty="0" sz="1600" spc="-80">
                <a:latin typeface="Times New Roman"/>
                <a:cs typeface="Times New Roman"/>
              </a:rPr>
              <a:t> </a:t>
            </a:r>
            <a:r>
              <a:rPr dirty="0" sz="1600">
                <a:latin typeface="Times New Roman"/>
                <a:cs typeface="Times New Roman"/>
              </a:rPr>
              <a:t>0</a:t>
            </a:r>
            <a:endParaRPr sz="1600">
              <a:latin typeface="Times New Roman"/>
              <a:cs typeface="Times New Roman"/>
            </a:endParaRPr>
          </a:p>
          <a:p>
            <a:pPr>
              <a:lnSpc>
                <a:spcPct val="100000"/>
              </a:lnSpc>
              <a:spcBef>
                <a:spcPts val="1614"/>
              </a:spcBef>
            </a:pPr>
            <a:r>
              <a:rPr dirty="0" sz="1600" spc="-5">
                <a:latin typeface="Times New Roman"/>
                <a:cs typeface="Times New Roman"/>
              </a:rPr>
              <a:t>Var[</a:t>
            </a:r>
            <a:r>
              <a:rPr dirty="0" sz="1600" spc="-260">
                <a:latin typeface="Times New Roman"/>
                <a:cs typeface="Times New Roman"/>
              </a:rPr>
              <a:t> </a:t>
            </a:r>
            <a:r>
              <a:rPr dirty="0" sz="1600" spc="-5" i="1">
                <a:latin typeface="Times New Roman"/>
                <a:cs typeface="Times New Roman"/>
              </a:rPr>
              <a:t>X</a:t>
            </a:r>
            <a:r>
              <a:rPr dirty="0" sz="1600" spc="-145" i="1">
                <a:latin typeface="Times New Roman"/>
                <a:cs typeface="Times New Roman"/>
              </a:rPr>
              <a:t> </a:t>
            </a:r>
            <a:r>
              <a:rPr dirty="0" sz="1600" spc="-5">
                <a:latin typeface="Times New Roman"/>
                <a:cs typeface="Times New Roman"/>
              </a:rPr>
              <a:t>]</a:t>
            </a:r>
            <a:r>
              <a:rPr dirty="0" sz="1600" spc="-125">
                <a:latin typeface="Times New Roman"/>
                <a:cs typeface="Times New Roman"/>
              </a:rPr>
              <a:t> </a:t>
            </a:r>
            <a:r>
              <a:rPr dirty="0" sz="1600" spc="-5">
                <a:latin typeface="Symbol"/>
                <a:cs typeface="Symbol"/>
              </a:rPr>
              <a:t></a:t>
            </a:r>
            <a:r>
              <a:rPr dirty="0" sz="1600" spc="-220">
                <a:latin typeface="Times New Roman"/>
                <a:cs typeface="Times New Roman"/>
              </a:rPr>
              <a:t> </a:t>
            </a:r>
            <a:r>
              <a:rPr dirty="0" sz="1600" spc="-5">
                <a:latin typeface="Times New Roman"/>
                <a:cs typeface="Times New Roman"/>
              </a:rPr>
              <a:t>1</a:t>
            </a:r>
            <a:endParaRPr sz="1600">
              <a:latin typeface="Times New Roman"/>
              <a:cs typeface="Times New Roman"/>
            </a:endParaRPr>
          </a:p>
        </p:txBody>
      </p:sp>
      <p:sp>
        <p:nvSpPr>
          <p:cNvPr id="15" name="object 15"/>
          <p:cNvSpPr/>
          <p:nvPr/>
        </p:nvSpPr>
        <p:spPr>
          <a:xfrm>
            <a:off x="1694687" y="2218943"/>
            <a:ext cx="3352799" cy="1296161"/>
          </a:xfrm>
          <a:prstGeom prst="rect">
            <a:avLst/>
          </a:prstGeom>
          <a:blipFill>
            <a:blip r:embed="rId2" cstate="print"/>
            <a:stretch>
              <a:fillRect/>
            </a:stretch>
          </a:blipFill>
        </p:spPr>
        <p:txBody>
          <a:bodyPr wrap="square" lIns="0" tIns="0" rIns="0" bIns="0" rtlCol="0"/>
          <a:lstStyle/>
          <a:p/>
        </p:txBody>
      </p:sp>
      <p:sp>
        <p:nvSpPr>
          <p:cNvPr id="16" name="object 16"/>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7" name="object 17"/>
          <p:cNvSpPr txBox="1"/>
          <p:nvPr/>
        </p:nvSpPr>
        <p:spPr>
          <a:xfrm>
            <a:off x="1622297" y="8726678"/>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18" name="object 18"/>
          <p:cNvSpPr txBox="1"/>
          <p:nvPr/>
        </p:nvSpPr>
        <p:spPr>
          <a:xfrm>
            <a:off x="5926835" y="8726678"/>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14</a:t>
            </a:r>
            <a:endParaRPr sz="450">
              <a:latin typeface="Tahoma"/>
              <a:cs typeface="Tahoma"/>
            </a:endParaRPr>
          </a:p>
        </p:txBody>
      </p:sp>
      <p:sp>
        <p:nvSpPr>
          <p:cNvPr id="19" name="object 19"/>
          <p:cNvSpPr txBox="1"/>
          <p:nvPr/>
        </p:nvSpPr>
        <p:spPr>
          <a:xfrm>
            <a:off x="2266175" y="5495036"/>
            <a:ext cx="1116965" cy="696595"/>
          </a:xfrm>
          <a:prstGeom prst="rect">
            <a:avLst/>
          </a:prstGeom>
        </p:spPr>
        <p:txBody>
          <a:bodyPr wrap="square" lIns="0" tIns="12700" rIns="0" bIns="0" rtlCol="0" vert="horz">
            <a:spAutoFit/>
          </a:bodyPr>
          <a:lstStyle/>
          <a:p>
            <a:pPr marR="5080" indent="78105">
              <a:lnSpc>
                <a:spcPct val="100000"/>
              </a:lnSpc>
              <a:spcBef>
                <a:spcPts val="100"/>
              </a:spcBef>
            </a:pPr>
            <a:r>
              <a:rPr dirty="0" sz="2200" spc="-5">
                <a:solidFill>
                  <a:srgbClr val="006500"/>
                </a:solidFill>
                <a:latin typeface="Tahoma"/>
                <a:cs typeface="Tahoma"/>
              </a:rPr>
              <a:t>General  </a:t>
            </a:r>
            <a:r>
              <a:rPr dirty="0" sz="2200" spc="-5">
                <a:solidFill>
                  <a:srgbClr val="006500"/>
                </a:solidFill>
                <a:latin typeface="Tahoma"/>
                <a:cs typeface="Tahoma"/>
              </a:rPr>
              <a:t>Gaussian</a:t>
            </a:r>
            <a:endParaRPr sz="2200">
              <a:latin typeface="Tahoma"/>
              <a:cs typeface="Tahoma"/>
            </a:endParaRPr>
          </a:p>
        </p:txBody>
      </p:sp>
      <p:sp>
        <p:nvSpPr>
          <p:cNvPr id="20" name="object 20"/>
          <p:cNvSpPr/>
          <p:nvPr/>
        </p:nvSpPr>
        <p:spPr>
          <a:xfrm>
            <a:off x="4612385" y="6012179"/>
            <a:ext cx="20320" cy="11430"/>
          </a:xfrm>
          <a:custGeom>
            <a:avLst/>
            <a:gdLst/>
            <a:ahLst/>
            <a:cxnLst/>
            <a:rect l="l" t="t" r="r" b="b"/>
            <a:pathLst>
              <a:path w="20320" h="11429">
                <a:moveTo>
                  <a:pt x="0" y="11430"/>
                </a:moveTo>
                <a:lnTo>
                  <a:pt x="19812" y="0"/>
                </a:lnTo>
              </a:path>
            </a:pathLst>
          </a:custGeom>
          <a:ln w="6565">
            <a:solidFill>
              <a:srgbClr val="000000"/>
            </a:solidFill>
          </a:ln>
        </p:spPr>
        <p:txBody>
          <a:bodyPr wrap="square" lIns="0" tIns="0" rIns="0" bIns="0" rtlCol="0"/>
          <a:lstStyle/>
          <a:p/>
        </p:txBody>
      </p:sp>
      <p:sp>
        <p:nvSpPr>
          <p:cNvPr id="21" name="object 21"/>
          <p:cNvSpPr/>
          <p:nvPr/>
        </p:nvSpPr>
        <p:spPr>
          <a:xfrm>
            <a:off x="4632197" y="6015228"/>
            <a:ext cx="29845" cy="54610"/>
          </a:xfrm>
          <a:custGeom>
            <a:avLst/>
            <a:gdLst/>
            <a:ahLst/>
            <a:cxnLst/>
            <a:rect l="l" t="t" r="r" b="b"/>
            <a:pathLst>
              <a:path w="29845" h="54610">
                <a:moveTo>
                  <a:pt x="0" y="0"/>
                </a:moveTo>
                <a:lnTo>
                  <a:pt x="29717" y="54101"/>
                </a:lnTo>
              </a:path>
            </a:pathLst>
          </a:custGeom>
          <a:ln w="13144">
            <a:solidFill>
              <a:srgbClr val="000000"/>
            </a:solidFill>
          </a:ln>
        </p:spPr>
        <p:txBody>
          <a:bodyPr wrap="square" lIns="0" tIns="0" rIns="0" bIns="0" rtlCol="0"/>
          <a:lstStyle/>
          <a:p/>
        </p:txBody>
      </p:sp>
      <p:sp>
        <p:nvSpPr>
          <p:cNvPr id="22" name="object 22"/>
          <p:cNvSpPr/>
          <p:nvPr/>
        </p:nvSpPr>
        <p:spPr>
          <a:xfrm>
            <a:off x="4664964" y="5909309"/>
            <a:ext cx="39370" cy="160020"/>
          </a:xfrm>
          <a:custGeom>
            <a:avLst/>
            <a:gdLst/>
            <a:ahLst/>
            <a:cxnLst/>
            <a:rect l="l" t="t" r="r" b="b"/>
            <a:pathLst>
              <a:path w="39370" h="160020">
                <a:moveTo>
                  <a:pt x="0" y="160019"/>
                </a:moveTo>
                <a:lnTo>
                  <a:pt x="38862" y="0"/>
                </a:lnTo>
              </a:path>
            </a:pathLst>
          </a:custGeom>
          <a:ln w="6565">
            <a:solidFill>
              <a:srgbClr val="000000"/>
            </a:solidFill>
          </a:ln>
        </p:spPr>
        <p:txBody>
          <a:bodyPr wrap="square" lIns="0" tIns="0" rIns="0" bIns="0" rtlCol="0"/>
          <a:lstStyle/>
          <a:p/>
        </p:txBody>
      </p:sp>
      <p:sp>
        <p:nvSpPr>
          <p:cNvPr id="23" name="object 23"/>
          <p:cNvSpPr/>
          <p:nvPr/>
        </p:nvSpPr>
        <p:spPr>
          <a:xfrm>
            <a:off x="5463540" y="5886450"/>
            <a:ext cx="524510" cy="0"/>
          </a:xfrm>
          <a:custGeom>
            <a:avLst/>
            <a:gdLst/>
            <a:ahLst/>
            <a:cxnLst/>
            <a:rect l="l" t="t" r="r" b="b"/>
            <a:pathLst>
              <a:path w="524510" h="0">
                <a:moveTo>
                  <a:pt x="0" y="0"/>
                </a:moveTo>
                <a:lnTo>
                  <a:pt x="524256" y="0"/>
                </a:lnTo>
              </a:path>
            </a:pathLst>
          </a:custGeom>
          <a:ln w="6565">
            <a:solidFill>
              <a:srgbClr val="000000"/>
            </a:solidFill>
          </a:ln>
        </p:spPr>
        <p:txBody>
          <a:bodyPr wrap="square" lIns="0" tIns="0" rIns="0" bIns="0" rtlCol="0"/>
          <a:lstStyle/>
          <a:p/>
        </p:txBody>
      </p:sp>
      <p:sp>
        <p:nvSpPr>
          <p:cNvPr id="24" name="object 24"/>
          <p:cNvSpPr txBox="1"/>
          <p:nvPr/>
        </p:nvSpPr>
        <p:spPr>
          <a:xfrm>
            <a:off x="6005321" y="5748666"/>
            <a:ext cx="73660" cy="384175"/>
          </a:xfrm>
          <a:prstGeom prst="rect">
            <a:avLst/>
          </a:prstGeom>
        </p:spPr>
        <p:txBody>
          <a:bodyPr wrap="square" lIns="0" tIns="11430" rIns="0" bIns="0" rtlCol="0" vert="horz">
            <a:spAutoFit/>
          </a:bodyPr>
          <a:lstStyle/>
          <a:p>
            <a:pPr>
              <a:lnSpc>
                <a:spcPts val="1415"/>
              </a:lnSpc>
              <a:spcBef>
                <a:spcPts val="90"/>
              </a:spcBef>
            </a:pPr>
            <a:r>
              <a:rPr dirty="0" sz="1250" spc="-459">
                <a:latin typeface="Symbol"/>
                <a:cs typeface="Symbol"/>
              </a:rPr>
              <a:t>⎟</a:t>
            </a:r>
            <a:endParaRPr sz="1250">
              <a:latin typeface="Symbol"/>
              <a:cs typeface="Symbol"/>
            </a:endParaRPr>
          </a:p>
          <a:p>
            <a:pPr>
              <a:lnSpc>
                <a:spcPts val="1415"/>
              </a:lnSpc>
            </a:pPr>
            <a:r>
              <a:rPr dirty="0" sz="1250" spc="-459">
                <a:latin typeface="Symbol"/>
                <a:cs typeface="Symbol"/>
              </a:rPr>
              <a:t>⎠</a:t>
            </a:r>
            <a:endParaRPr sz="1250">
              <a:latin typeface="Symbol"/>
              <a:cs typeface="Symbol"/>
            </a:endParaRPr>
          </a:p>
        </p:txBody>
      </p:sp>
      <p:sp>
        <p:nvSpPr>
          <p:cNvPr id="25" name="object 25"/>
          <p:cNvSpPr txBox="1"/>
          <p:nvPr/>
        </p:nvSpPr>
        <p:spPr>
          <a:xfrm>
            <a:off x="5268462" y="5917853"/>
            <a:ext cx="73660" cy="215265"/>
          </a:xfrm>
          <a:prstGeom prst="rect">
            <a:avLst/>
          </a:prstGeom>
        </p:spPr>
        <p:txBody>
          <a:bodyPr wrap="square" lIns="0" tIns="11430" rIns="0" bIns="0" rtlCol="0" vert="horz">
            <a:spAutoFit/>
          </a:bodyPr>
          <a:lstStyle/>
          <a:p>
            <a:pPr>
              <a:lnSpc>
                <a:spcPct val="100000"/>
              </a:lnSpc>
              <a:spcBef>
                <a:spcPts val="90"/>
              </a:spcBef>
            </a:pPr>
            <a:r>
              <a:rPr dirty="0" sz="1250" spc="-459">
                <a:latin typeface="Symbol"/>
                <a:cs typeface="Symbol"/>
              </a:rPr>
              <a:t>⎝</a:t>
            </a:r>
            <a:endParaRPr sz="1250">
              <a:latin typeface="Symbol"/>
              <a:cs typeface="Symbol"/>
            </a:endParaRPr>
          </a:p>
        </p:txBody>
      </p:sp>
      <p:sp>
        <p:nvSpPr>
          <p:cNvPr id="26" name="object 26"/>
          <p:cNvSpPr txBox="1"/>
          <p:nvPr/>
        </p:nvSpPr>
        <p:spPr>
          <a:xfrm>
            <a:off x="5795771" y="5873872"/>
            <a:ext cx="59055" cy="135890"/>
          </a:xfrm>
          <a:prstGeom prst="rect">
            <a:avLst/>
          </a:prstGeom>
        </p:spPr>
        <p:txBody>
          <a:bodyPr wrap="square" lIns="0" tIns="15875" rIns="0" bIns="0" rtlCol="0" vert="horz">
            <a:spAutoFit/>
          </a:bodyPr>
          <a:lstStyle/>
          <a:p>
            <a:pPr>
              <a:lnSpc>
                <a:spcPct val="100000"/>
              </a:lnSpc>
              <a:spcBef>
                <a:spcPts val="125"/>
              </a:spcBef>
            </a:pPr>
            <a:r>
              <a:rPr dirty="0" sz="700" spc="10">
                <a:latin typeface="Times New Roman"/>
                <a:cs typeface="Times New Roman"/>
              </a:rPr>
              <a:t>2</a:t>
            </a:r>
            <a:endParaRPr sz="700">
              <a:latin typeface="Times New Roman"/>
              <a:cs typeface="Times New Roman"/>
            </a:endParaRPr>
          </a:p>
        </p:txBody>
      </p:sp>
      <p:sp>
        <p:nvSpPr>
          <p:cNvPr id="27" name="object 27"/>
          <p:cNvSpPr txBox="1"/>
          <p:nvPr/>
        </p:nvSpPr>
        <p:spPr>
          <a:xfrm>
            <a:off x="5596890" y="5869987"/>
            <a:ext cx="177800" cy="226060"/>
          </a:xfrm>
          <a:prstGeom prst="rect">
            <a:avLst/>
          </a:prstGeom>
        </p:spPr>
        <p:txBody>
          <a:bodyPr wrap="square" lIns="0" tIns="13970" rIns="0" bIns="0" rtlCol="0" vert="horz">
            <a:spAutoFit/>
          </a:bodyPr>
          <a:lstStyle/>
          <a:p>
            <a:pPr>
              <a:lnSpc>
                <a:spcPct val="100000"/>
              </a:lnSpc>
              <a:spcBef>
                <a:spcPts val="110"/>
              </a:spcBef>
            </a:pPr>
            <a:r>
              <a:rPr dirty="0" sz="1250" spc="-85">
                <a:latin typeface="Times New Roman"/>
                <a:cs typeface="Times New Roman"/>
              </a:rPr>
              <a:t>2</a:t>
            </a:r>
            <a:r>
              <a:rPr dirty="0" sz="1300" spc="-35" i="1">
                <a:latin typeface="Symbol"/>
                <a:cs typeface="Symbol"/>
              </a:rPr>
              <a:t></a:t>
            </a:r>
            <a:endParaRPr sz="1300">
              <a:latin typeface="Symbol"/>
              <a:cs typeface="Symbol"/>
            </a:endParaRPr>
          </a:p>
        </p:txBody>
      </p:sp>
      <p:sp>
        <p:nvSpPr>
          <p:cNvPr id="28" name="object 28"/>
          <p:cNvSpPr txBox="1"/>
          <p:nvPr/>
        </p:nvSpPr>
        <p:spPr>
          <a:xfrm>
            <a:off x="4713732" y="5880658"/>
            <a:ext cx="281940" cy="226060"/>
          </a:xfrm>
          <a:prstGeom prst="rect">
            <a:avLst/>
          </a:prstGeom>
        </p:spPr>
        <p:txBody>
          <a:bodyPr wrap="square" lIns="0" tIns="13970" rIns="0" bIns="0" rtlCol="0" vert="horz">
            <a:spAutoFit/>
          </a:bodyPr>
          <a:lstStyle/>
          <a:p>
            <a:pPr>
              <a:lnSpc>
                <a:spcPct val="100000"/>
              </a:lnSpc>
              <a:spcBef>
                <a:spcPts val="110"/>
              </a:spcBef>
            </a:pPr>
            <a:r>
              <a:rPr dirty="0" sz="1250" spc="-85">
                <a:latin typeface="Times New Roman"/>
                <a:cs typeface="Times New Roman"/>
              </a:rPr>
              <a:t>2</a:t>
            </a:r>
            <a:r>
              <a:rPr dirty="0" sz="1300" spc="100" i="1">
                <a:latin typeface="Symbol"/>
                <a:cs typeface="Symbol"/>
              </a:rPr>
              <a:t></a:t>
            </a:r>
            <a:r>
              <a:rPr dirty="0" sz="1300" spc="-35" i="1">
                <a:latin typeface="Symbol"/>
                <a:cs typeface="Symbol"/>
              </a:rPr>
              <a:t></a:t>
            </a:r>
            <a:endParaRPr sz="1300">
              <a:latin typeface="Symbol"/>
              <a:cs typeface="Symbol"/>
            </a:endParaRPr>
          </a:p>
        </p:txBody>
      </p:sp>
      <p:sp>
        <p:nvSpPr>
          <p:cNvPr id="29" name="object 29"/>
          <p:cNvSpPr txBox="1"/>
          <p:nvPr/>
        </p:nvSpPr>
        <p:spPr>
          <a:xfrm>
            <a:off x="4570221" y="5646719"/>
            <a:ext cx="1546860" cy="226060"/>
          </a:xfrm>
          <a:prstGeom prst="rect">
            <a:avLst/>
          </a:prstGeom>
        </p:spPr>
        <p:txBody>
          <a:bodyPr wrap="square" lIns="0" tIns="13970" rIns="0" bIns="0" rtlCol="0" vert="horz">
            <a:spAutoFit/>
          </a:bodyPr>
          <a:lstStyle/>
          <a:p>
            <a:pPr marL="25400">
              <a:lnSpc>
                <a:spcPct val="100000"/>
              </a:lnSpc>
              <a:spcBef>
                <a:spcPts val="110"/>
              </a:spcBef>
              <a:tabLst>
                <a:tab pos="196215" algn="l"/>
                <a:tab pos="446405" algn="l"/>
                <a:tab pos="697865" algn="l"/>
                <a:tab pos="901065" algn="l"/>
              </a:tabLst>
            </a:pPr>
            <a:r>
              <a:rPr dirty="0" u="sng" sz="1250" spc="-5">
                <a:uFill>
                  <a:solidFill>
                    <a:srgbClr val="000000"/>
                  </a:solidFill>
                </a:uFill>
                <a:latin typeface="Times New Roman"/>
                <a:cs typeface="Times New Roman"/>
              </a:rPr>
              <a:t> </a:t>
            </a:r>
            <a:r>
              <a:rPr dirty="0" u="sng" sz="1250" spc="-5">
                <a:uFill>
                  <a:solidFill>
                    <a:srgbClr val="000000"/>
                  </a:solidFill>
                </a:uFill>
                <a:latin typeface="Times New Roman"/>
                <a:cs typeface="Times New Roman"/>
              </a:rPr>
              <a:t>	</a:t>
            </a:r>
            <a:r>
              <a:rPr dirty="0" u="sng" sz="1250" spc="-5">
                <a:uFill>
                  <a:solidFill>
                    <a:srgbClr val="000000"/>
                  </a:solidFill>
                </a:uFill>
                <a:latin typeface="Times New Roman"/>
                <a:cs typeface="Times New Roman"/>
              </a:rPr>
              <a:t>1	</a:t>
            </a:r>
            <a:r>
              <a:rPr dirty="0" sz="1250" spc="-5">
                <a:latin typeface="Times New Roman"/>
                <a:cs typeface="Times New Roman"/>
              </a:rPr>
              <a:t>	</a:t>
            </a:r>
            <a:r>
              <a:rPr dirty="0" baseline="2222" sz="1875" spc="-690">
                <a:latin typeface="Symbol"/>
                <a:cs typeface="Symbol"/>
              </a:rPr>
              <a:t>⎛</a:t>
            </a:r>
            <a:r>
              <a:rPr dirty="0" baseline="2222" sz="1875" spc="-690">
                <a:latin typeface="Times New Roman"/>
                <a:cs typeface="Times New Roman"/>
              </a:rPr>
              <a:t>	</a:t>
            </a:r>
            <a:r>
              <a:rPr dirty="0" sz="1250" spc="40">
                <a:latin typeface="Times New Roman"/>
                <a:cs typeface="Times New Roman"/>
              </a:rPr>
              <a:t>(</a:t>
            </a:r>
            <a:r>
              <a:rPr dirty="0" sz="1250" spc="40" i="1">
                <a:latin typeface="Times New Roman"/>
                <a:cs typeface="Times New Roman"/>
              </a:rPr>
              <a:t>x</a:t>
            </a:r>
            <a:r>
              <a:rPr dirty="0" sz="1250" spc="-114" i="1">
                <a:latin typeface="Times New Roman"/>
                <a:cs typeface="Times New Roman"/>
              </a:rPr>
              <a:t> </a:t>
            </a:r>
            <a:r>
              <a:rPr dirty="0" sz="1250" spc="-5">
                <a:latin typeface="Symbol"/>
                <a:cs typeface="Symbol"/>
              </a:rPr>
              <a:t></a:t>
            </a:r>
            <a:r>
              <a:rPr dirty="0" sz="1250" spc="-100">
                <a:latin typeface="Times New Roman"/>
                <a:cs typeface="Times New Roman"/>
              </a:rPr>
              <a:t> </a:t>
            </a:r>
            <a:r>
              <a:rPr dirty="0" sz="1300" spc="-35" i="1">
                <a:latin typeface="Symbol"/>
                <a:cs typeface="Symbol"/>
              </a:rPr>
              <a:t></a:t>
            </a:r>
            <a:r>
              <a:rPr dirty="0" sz="1300" spc="-215" i="1">
                <a:latin typeface="Times New Roman"/>
                <a:cs typeface="Times New Roman"/>
              </a:rPr>
              <a:t> </a:t>
            </a:r>
            <a:r>
              <a:rPr dirty="0" sz="1250" spc="35">
                <a:latin typeface="Times New Roman"/>
                <a:cs typeface="Times New Roman"/>
              </a:rPr>
              <a:t>)</a:t>
            </a:r>
            <a:r>
              <a:rPr dirty="0" baseline="43650" sz="1050" spc="52">
                <a:latin typeface="Times New Roman"/>
                <a:cs typeface="Times New Roman"/>
              </a:rPr>
              <a:t>2</a:t>
            </a:r>
            <a:r>
              <a:rPr dirty="0" baseline="43650" sz="1050" spc="179">
                <a:latin typeface="Times New Roman"/>
                <a:cs typeface="Times New Roman"/>
              </a:rPr>
              <a:t> </a:t>
            </a:r>
            <a:r>
              <a:rPr dirty="0" baseline="2222" sz="1875" spc="-690">
                <a:latin typeface="Symbol"/>
                <a:cs typeface="Symbol"/>
              </a:rPr>
              <a:t>⎞</a:t>
            </a:r>
            <a:endParaRPr baseline="2222" sz="1875">
              <a:latin typeface="Symbol"/>
              <a:cs typeface="Symbol"/>
            </a:endParaRPr>
          </a:p>
        </p:txBody>
      </p:sp>
      <p:sp>
        <p:nvSpPr>
          <p:cNvPr id="30" name="object 30"/>
          <p:cNvSpPr txBox="1"/>
          <p:nvPr/>
        </p:nvSpPr>
        <p:spPr>
          <a:xfrm>
            <a:off x="4158237" y="5755525"/>
            <a:ext cx="1289050" cy="215265"/>
          </a:xfrm>
          <a:prstGeom prst="rect">
            <a:avLst/>
          </a:prstGeom>
        </p:spPr>
        <p:txBody>
          <a:bodyPr wrap="square" lIns="0" tIns="11430" rIns="0" bIns="0" rtlCol="0" vert="horz">
            <a:spAutoFit/>
          </a:bodyPr>
          <a:lstStyle/>
          <a:p>
            <a:pPr>
              <a:lnSpc>
                <a:spcPct val="100000"/>
              </a:lnSpc>
              <a:spcBef>
                <a:spcPts val="90"/>
              </a:spcBef>
              <a:tabLst>
                <a:tab pos="545465" algn="l"/>
                <a:tab pos="743585" algn="l"/>
                <a:tab pos="882650" algn="l"/>
              </a:tabLst>
            </a:pPr>
            <a:r>
              <a:rPr dirty="0" sz="1250" spc="35" i="1">
                <a:latin typeface="Times New Roman"/>
                <a:cs typeface="Times New Roman"/>
              </a:rPr>
              <a:t>p</a:t>
            </a:r>
            <a:r>
              <a:rPr dirty="0" sz="1250" spc="85">
                <a:latin typeface="Times New Roman"/>
                <a:cs typeface="Times New Roman"/>
              </a:rPr>
              <a:t>(</a:t>
            </a:r>
            <a:r>
              <a:rPr dirty="0" sz="1250" spc="25" i="1">
                <a:latin typeface="Times New Roman"/>
                <a:cs typeface="Times New Roman"/>
              </a:rPr>
              <a:t>x</a:t>
            </a:r>
            <a:r>
              <a:rPr dirty="0" sz="1250" spc="-5">
                <a:latin typeface="Times New Roman"/>
                <a:cs typeface="Times New Roman"/>
              </a:rPr>
              <a:t>)</a:t>
            </a:r>
            <a:r>
              <a:rPr dirty="0" sz="1250" spc="-25">
                <a:latin typeface="Times New Roman"/>
                <a:cs typeface="Times New Roman"/>
              </a:rPr>
              <a:t> </a:t>
            </a:r>
            <a:r>
              <a:rPr dirty="0" sz="1250" spc="-5">
                <a:latin typeface="Symbol"/>
                <a:cs typeface="Symbol"/>
              </a:rPr>
              <a:t></a:t>
            </a:r>
            <a:r>
              <a:rPr dirty="0" sz="1250">
                <a:latin typeface="Times New Roman"/>
                <a:cs typeface="Times New Roman"/>
              </a:rPr>
              <a:t>	</a:t>
            </a:r>
            <a:r>
              <a:rPr dirty="0" u="sng" sz="1250" spc="-5">
                <a:uFill>
                  <a:solidFill>
                    <a:srgbClr val="000000"/>
                  </a:solidFill>
                </a:uFill>
                <a:latin typeface="Times New Roman"/>
                <a:cs typeface="Times New Roman"/>
              </a:rPr>
              <a:t> </a:t>
            </a:r>
            <a:r>
              <a:rPr dirty="0" u="sng" sz="1250">
                <a:uFill>
                  <a:solidFill>
                    <a:srgbClr val="000000"/>
                  </a:solidFill>
                </a:uFill>
                <a:latin typeface="Times New Roman"/>
                <a:cs typeface="Times New Roman"/>
              </a:rPr>
              <a:t>	</a:t>
            </a:r>
            <a:r>
              <a:rPr dirty="0" sz="1250">
                <a:latin typeface="Times New Roman"/>
                <a:cs typeface="Times New Roman"/>
              </a:rPr>
              <a:t>	</a:t>
            </a:r>
            <a:r>
              <a:rPr dirty="0" sz="1250" spc="-60">
                <a:latin typeface="Times New Roman"/>
                <a:cs typeface="Times New Roman"/>
              </a:rPr>
              <a:t>ex</a:t>
            </a:r>
            <a:r>
              <a:rPr dirty="0" sz="1250" spc="-70">
                <a:latin typeface="Times New Roman"/>
                <a:cs typeface="Times New Roman"/>
              </a:rPr>
              <a:t>p</a:t>
            </a:r>
            <a:r>
              <a:rPr dirty="0" baseline="2222" sz="1875" spc="-555">
                <a:latin typeface="Symbol"/>
                <a:cs typeface="Symbol"/>
              </a:rPr>
              <a:t>⎜</a:t>
            </a:r>
            <a:r>
              <a:rPr dirty="0" sz="1250" spc="-60">
                <a:latin typeface="Symbol"/>
                <a:cs typeface="Symbol"/>
              </a:rPr>
              <a:t></a:t>
            </a:r>
            <a:endParaRPr sz="1250">
              <a:latin typeface="Symbol"/>
              <a:cs typeface="Symbol"/>
            </a:endParaRPr>
          </a:p>
        </p:txBody>
      </p:sp>
      <p:sp>
        <p:nvSpPr>
          <p:cNvPr id="31" name="object 31"/>
          <p:cNvSpPr txBox="1"/>
          <p:nvPr/>
        </p:nvSpPr>
        <p:spPr>
          <a:xfrm>
            <a:off x="5092189" y="6401562"/>
            <a:ext cx="1088390" cy="723900"/>
          </a:xfrm>
          <a:prstGeom prst="rect">
            <a:avLst/>
          </a:prstGeom>
        </p:spPr>
        <p:txBody>
          <a:bodyPr wrap="square" lIns="0" tIns="12700" rIns="0" bIns="0" rtlCol="0" vert="horz">
            <a:spAutoFit/>
          </a:bodyPr>
          <a:lstStyle/>
          <a:p>
            <a:pPr marL="96520">
              <a:lnSpc>
                <a:spcPct val="100000"/>
              </a:lnSpc>
              <a:spcBef>
                <a:spcPts val="100"/>
              </a:spcBef>
            </a:pPr>
            <a:r>
              <a:rPr dirty="0" sz="1600" spc="-5" i="1">
                <a:latin typeface="Times New Roman"/>
                <a:cs typeface="Times New Roman"/>
              </a:rPr>
              <a:t>E</a:t>
            </a:r>
            <a:r>
              <a:rPr dirty="0" sz="1600" spc="-5">
                <a:latin typeface="Times New Roman"/>
                <a:cs typeface="Times New Roman"/>
              </a:rPr>
              <a:t>[</a:t>
            </a:r>
            <a:r>
              <a:rPr dirty="0" sz="1600" spc="-240">
                <a:latin typeface="Times New Roman"/>
                <a:cs typeface="Times New Roman"/>
              </a:rPr>
              <a:t> </a:t>
            </a:r>
            <a:r>
              <a:rPr dirty="0" sz="1600" i="1">
                <a:latin typeface="Times New Roman"/>
                <a:cs typeface="Times New Roman"/>
              </a:rPr>
              <a:t>X</a:t>
            </a:r>
            <a:r>
              <a:rPr dirty="0" sz="1600" spc="-140" i="1">
                <a:latin typeface="Times New Roman"/>
                <a:cs typeface="Times New Roman"/>
              </a:rPr>
              <a:t> </a:t>
            </a:r>
            <a:r>
              <a:rPr dirty="0" sz="1600">
                <a:latin typeface="Times New Roman"/>
                <a:cs typeface="Times New Roman"/>
              </a:rPr>
              <a:t>]</a:t>
            </a:r>
            <a:r>
              <a:rPr dirty="0" sz="1600" spc="-125">
                <a:latin typeface="Times New Roman"/>
                <a:cs typeface="Times New Roman"/>
              </a:rPr>
              <a:t> </a:t>
            </a:r>
            <a:r>
              <a:rPr dirty="0" sz="1600">
                <a:latin typeface="Symbol"/>
                <a:cs typeface="Symbol"/>
              </a:rPr>
              <a:t></a:t>
            </a:r>
            <a:r>
              <a:rPr dirty="0" sz="1600" spc="65">
                <a:latin typeface="Times New Roman"/>
                <a:cs typeface="Times New Roman"/>
              </a:rPr>
              <a:t> </a:t>
            </a:r>
            <a:r>
              <a:rPr dirty="0" sz="1600" i="1">
                <a:latin typeface="Times New Roman"/>
                <a:cs typeface="Times New Roman"/>
              </a:rPr>
              <a:t>μ</a:t>
            </a:r>
            <a:endParaRPr sz="1600">
              <a:latin typeface="Times New Roman"/>
              <a:cs typeface="Times New Roman"/>
            </a:endParaRPr>
          </a:p>
          <a:p>
            <a:pPr marL="25400">
              <a:lnSpc>
                <a:spcPct val="100000"/>
              </a:lnSpc>
              <a:spcBef>
                <a:spcPts val="1590"/>
              </a:spcBef>
            </a:pPr>
            <a:r>
              <a:rPr dirty="0" sz="1600" spc="-5">
                <a:latin typeface="Times New Roman"/>
                <a:cs typeface="Times New Roman"/>
              </a:rPr>
              <a:t>Var[</a:t>
            </a:r>
            <a:r>
              <a:rPr dirty="0" sz="1600" spc="-250">
                <a:latin typeface="Times New Roman"/>
                <a:cs typeface="Times New Roman"/>
              </a:rPr>
              <a:t> </a:t>
            </a:r>
            <a:r>
              <a:rPr dirty="0" sz="1600" spc="-5" i="1">
                <a:latin typeface="Times New Roman"/>
                <a:cs typeface="Times New Roman"/>
              </a:rPr>
              <a:t>X</a:t>
            </a:r>
            <a:r>
              <a:rPr dirty="0" sz="1600" spc="-140" i="1">
                <a:latin typeface="Times New Roman"/>
                <a:cs typeface="Times New Roman"/>
              </a:rPr>
              <a:t> </a:t>
            </a:r>
            <a:r>
              <a:rPr dirty="0" sz="1600" spc="-5">
                <a:latin typeface="Times New Roman"/>
                <a:cs typeface="Times New Roman"/>
              </a:rPr>
              <a:t>]</a:t>
            </a:r>
            <a:r>
              <a:rPr dirty="0" sz="1600" spc="-120">
                <a:latin typeface="Times New Roman"/>
                <a:cs typeface="Times New Roman"/>
              </a:rPr>
              <a:t> </a:t>
            </a:r>
            <a:r>
              <a:rPr dirty="0" sz="1600" spc="-5">
                <a:latin typeface="Symbol"/>
                <a:cs typeface="Symbol"/>
              </a:rPr>
              <a:t></a:t>
            </a:r>
            <a:r>
              <a:rPr dirty="0" sz="1600" spc="-165">
                <a:latin typeface="Times New Roman"/>
                <a:cs typeface="Times New Roman"/>
              </a:rPr>
              <a:t> </a:t>
            </a:r>
            <a:r>
              <a:rPr dirty="0" sz="1650" spc="-35" i="1">
                <a:latin typeface="Symbol"/>
                <a:cs typeface="Symbol"/>
              </a:rPr>
              <a:t></a:t>
            </a:r>
            <a:r>
              <a:rPr dirty="0" sz="1650" spc="-80" i="1">
                <a:latin typeface="Times New Roman"/>
                <a:cs typeface="Times New Roman"/>
              </a:rPr>
              <a:t> </a:t>
            </a:r>
            <a:r>
              <a:rPr dirty="0" baseline="43209" sz="1350" spc="22">
                <a:latin typeface="Times New Roman"/>
                <a:cs typeface="Times New Roman"/>
              </a:rPr>
              <a:t>2</a:t>
            </a:r>
            <a:endParaRPr baseline="43209" sz="1350">
              <a:latin typeface="Times New Roman"/>
              <a:cs typeface="Times New Roman"/>
            </a:endParaRPr>
          </a:p>
        </p:txBody>
      </p:sp>
      <p:sp>
        <p:nvSpPr>
          <p:cNvPr id="32" name="object 32"/>
          <p:cNvSpPr/>
          <p:nvPr/>
        </p:nvSpPr>
        <p:spPr>
          <a:xfrm>
            <a:off x="1676399" y="6202679"/>
            <a:ext cx="3352800" cy="1248918"/>
          </a:xfrm>
          <a:prstGeom prst="rect">
            <a:avLst/>
          </a:prstGeom>
          <a:blipFill>
            <a:blip r:embed="rId3" cstate="print"/>
            <a:stretch>
              <a:fillRect/>
            </a:stretch>
          </a:blipFill>
        </p:spPr>
        <p:txBody>
          <a:bodyPr wrap="square" lIns="0" tIns="0" rIns="0" bIns="0" rtlCol="0"/>
          <a:lstStyle/>
          <a:p/>
        </p:txBody>
      </p:sp>
      <p:sp>
        <p:nvSpPr>
          <p:cNvPr id="33" name="object 33"/>
          <p:cNvSpPr txBox="1"/>
          <p:nvPr/>
        </p:nvSpPr>
        <p:spPr>
          <a:xfrm>
            <a:off x="3657600" y="7548624"/>
            <a:ext cx="385445" cy="178435"/>
          </a:xfrm>
          <a:prstGeom prst="rect">
            <a:avLst/>
          </a:prstGeom>
        </p:spPr>
        <p:txBody>
          <a:bodyPr wrap="square" lIns="0" tIns="12700" rIns="0" bIns="0" rtlCol="0" vert="horz">
            <a:spAutoFit/>
          </a:bodyPr>
          <a:lstStyle/>
          <a:p>
            <a:pPr>
              <a:lnSpc>
                <a:spcPct val="100000"/>
              </a:lnSpc>
              <a:spcBef>
                <a:spcPts val="100"/>
              </a:spcBef>
            </a:pPr>
            <a:r>
              <a:rPr dirty="0" sz="1000" spc="-10">
                <a:solidFill>
                  <a:srgbClr val="FF0000"/>
                </a:solidFill>
                <a:latin typeface="Symbol"/>
                <a:cs typeface="Symbol"/>
              </a:rPr>
              <a:t></a:t>
            </a:r>
            <a:r>
              <a:rPr dirty="0" sz="1000" spc="-5">
                <a:solidFill>
                  <a:srgbClr val="FF0000"/>
                </a:solidFill>
                <a:latin typeface="Tahoma"/>
                <a:cs typeface="Tahoma"/>
              </a:rPr>
              <a:t>=100</a:t>
            </a:r>
            <a:endParaRPr sz="1000">
              <a:latin typeface="Tahoma"/>
              <a:cs typeface="Tahoma"/>
            </a:endParaRPr>
          </a:p>
        </p:txBody>
      </p:sp>
      <p:sp>
        <p:nvSpPr>
          <p:cNvPr id="34" name="object 34"/>
          <p:cNvSpPr txBox="1"/>
          <p:nvPr/>
        </p:nvSpPr>
        <p:spPr>
          <a:xfrm>
            <a:off x="3657600" y="6316979"/>
            <a:ext cx="405130" cy="205104"/>
          </a:xfrm>
          <a:prstGeom prst="rect">
            <a:avLst/>
          </a:prstGeom>
          <a:solidFill>
            <a:srgbClr val="FFCF01"/>
          </a:solidFill>
          <a:ln w="6350">
            <a:solidFill>
              <a:srgbClr val="000000"/>
            </a:solidFill>
          </a:ln>
        </p:spPr>
        <p:txBody>
          <a:bodyPr wrap="square" lIns="0" tIns="24130" rIns="0" bIns="0" rtlCol="0" vert="horz">
            <a:spAutoFit/>
          </a:bodyPr>
          <a:lstStyle/>
          <a:p>
            <a:pPr marL="48895">
              <a:lnSpc>
                <a:spcPct val="100000"/>
              </a:lnSpc>
              <a:spcBef>
                <a:spcPts val="190"/>
              </a:spcBef>
            </a:pPr>
            <a:r>
              <a:rPr dirty="0" sz="1000" spc="-5">
                <a:latin typeface="Symbol"/>
                <a:cs typeface="Symbol"/>
              </a:rPr>
              <a:t></a:t>
            </a:r>
            <a:r>
              <a:rPr dirty="0" sz="1000" spc="-5">
                <a:latin typeface="Tahoma"/>
                <a:cs typeface="Tahoma"/>
              </a:rPr>
              <a:t>=15</a:t>
            </a:r>
            <a:endParaRPr sz="1000">
              <a:latin typeface="Tahoma"/>
              <a:cs typeface="Tahoma"/>
            </a:endParaRPr>
          </a:p>
        </p:txBody>
      </p:sp>
      <p:sp>
        <p:nvSpPr>
          <p:cNvPr id="35" name="object 35"/>
          <p:cNvSpPr/>
          <p:nvPr/>
        </p:nvSpPr>
        <p:spPr>
          <a:xfrm>
            <a:off x="3761994" y="6665976"/>
            <a:ext cx="247650" cy="43815"/>
          </a:xfrm>
          <a:custGeom>
            <a:avLst/>
            <a:gdLst/>
            <a:ahLst/>
            <a:cxnLst/>
            <a:rect l="l" t="t" r="r" b="b"/>
            <a:pathLst>
              <a:path w="247650" h="43815">
                <a:moveTo>
                  <a:pt x="43433" y="0"/>
                </a:moveTo>
                <a:lnTo>
                  <a:pt x="0" y="21336"/>
                </a:lnTo>
                <a:lnTo>
                  <a:pt x="43433" y="43434"/>
                </a:lnTo>
                <a:lnTo>
                  <a:pt x="43433" y="28955"/>
                </a:lnTo>
                <a:lnTo>
                  <a:pt x="35813" y="28955"/>
                </a:lnTo>
                <a:lnTo>
                  <a:pt x="35813" y="14477"/>
                </a:lnTo>
                <a:lnTo>
                  <a:pt x="43433" y="14477"/>
                </a:lnTo>
                <a:lnTo>
                  <a:pt x="43433" y="0"/>
                </a:lnTo>
                <a:close/>
              </a:path>
              <a:path w="247650" h="43815">
                <a:moveTo>
                  <a:pt x="204977" y="0"/>
                </a:moveTo>
                <a:lnTo>
                  <a:pt x="204977" y="43434"/>
                </a:lnTo>
                <a:lnTo>
                  <a:pt x="232935" y="28955"/>
                </a:lnTo>
                <a:lnTo>
                  <a:pt x="212598" y="28955"/>
                </a:lnTo>
                <a:lnTo>
                  <a:pt x="212598" y="14477"/>
                </a:lnTo>
                <a:lnTo>
                  <a:pt x="233933" y="14477"/>
                </a:lnTo>
                <a:lnTo>
                  <a:pt x="204977" y="0"/>
                </a:lnTo>
                <a:close/>
              </a:path>
              <a:path w="247650" h="43815">
                <a:moveTo>
                  <a:pt x="43433" y="14477"/>
                </a:moveTo>
                <a:lnTo>
                  <a:pt x="35813" y="14477"/>
                </a:lnTo>
                <a:lnTo>
                  <a:pt x="35813" y="28955"/>
                </a:lnTo>
                <a:lnTo>
                  <a:pt x="43433" y="28955"/>
                </a:lnTo>
                <a:lnTo>
                  <a:pt x="43433" y="14477"/>
                </a:lnTo>
                <a:close/>
              </a:path>
              <a:path w="247650" h="43815">
                <a:moveTo>
                  <a:pt x="204977" y="14477"/>
                </a:moveTo>
                <a:lnTo>
                  <a:pt x="43433" y="14477"/>
                </a:lnTo>
                <a:lnTo>
                  <a:pt x="43433" y="28955"/>
                </a:lnTo>
                <a:lnTo>
                  <a:pt x="204977" y="28955"/>
                </a:lnTo>
                <a:lnTo>
                  <a:pt x="204977" y="14477"/>
                </a:lnTo>
                <a:close/>
              </a:path>
              <a:path w="247650" h="43815">
                <a:moveTo>
                  <a:pt x="233933" y="14477"/>
                </a:moveTo>
                <a:lnTo>
                  <a:pt x="212598" y="14477"/>
                </a:lnTo>
                <a:lnTo>
                  <a:pt x="212598" y="28955"/>
                </a:lnTo>
                <a:lnTo>
                  <a:pt x="232935" y="28955"/>
                </a:lnTo>
                <a:lnTo>
                  <a:pt x="247650" y="21336"/>
                </a:lnTo>
                <a:lnTo>
                  <a:pt x="233933" y="14477"/>
                </a:lnTo>
                <a:close/>
              </a:path>
            </a:pathLst>
          </a:custGeom>
          <a:solidFill>
            <a:srgbClr val="FFCF01"/>
          </a:solidFill>
        </p:spPr>
        <p:txBody>
          <a:bodyPr wrap="square" lIns="0" tIns="0" rIns="0" bIns="0" rtlCol="0"/>
          <a:lstStyle/>
          <a:p/>
        </p:txBody>
      </p:sp>
      <p:sp>
        <p:nvSpPr>
          <p:cNvPr id="36" name="object 36"/>
          <p:cNvSpPr/>
          <p:nvPr/>
        </p:nvSpPr>
        <p:spPr>
          <a:xfrm>
            <a:off x="3678527" y="7107173"/>
            <a:ext cx="87630" cy="467359"/>
          </a:xfrm>
          <a:custGeom>
            <a:avLst/>
            <a:gdLst/>
            <a:ahLst/>
            <a:cxnLst/>
            <a:rect l="l" t="t" r="r" b="b"/>
            <a:pathLst>
              <a:path w="87629" h="467359">
                <a:moveTo>
                  <a:pt x="36121" y="53587"/>
                </a:moveTo>
                <a:lnTo>
                  <a:pt x="23902" y="90029"/>
                </a:lnTo>
                <a:lnTo>
                  <a:pt x="10667" y="135098"/>
                </a:lnTo>
                <a:lnTo>
                  <a:pt x="1917" y="180339"/>
                </a:lnTo>
                <a:lnTo>
                  <a:pt x="0" y="226688"/>
                </a:lnTo>
                <a:lnTo>
                  <a:pt x="7266" y="275081"/>
                </a:lnTo>
                <a:lnTo>
                  <a:pt x="7266" y="276606"/>
                </a:lnTo>
                <a:lnTo>
                  <a:pt x="8790" y="278130"/>
                </a:lnTo>
                <a:lnTo>
                  <a:pt x="8790" y="278892"/>
                </a:lnTo>
                <a:lnTo>
                  <a:pt x="11838" y="283463"/>
                </a:lnTo>
                <a:lnTo>
                  <a:pt x="13362" y="286512"/>
                </a:lnTo>
                <a:lnTo>
                  <a:pt x="17934" y="294131"/>
                </a:lnTo>
                <a:lnTo>
                  <a:pt x="25335" y="307673"/>
                </a:lnTo>
                <a:lnTo>
                  <a:pt x="46890" y="348233"/>
                </a:lnTo>
                <a:lnTo>
                  <a:pt x="66616" y="403402"/>
                </a:lnTo>
                <a:lnTo>
                  <a:pt x="68932" y="432244"/>
                </a:lnTo>
                <a:lnTo>
                  <a:pt x="62892" y="461009"/>
                </a:lnTo>
                <a:lnTo>
                  <a:pt x="81180" y="467106"/>
                </a:lnTo>
                <a:lnTo>
                  <a:pt x="87375" y="414211"/>
                </a:lnTo>
                <a:lnTo>
                  <a:pt x="74408" y="363259"/>
                </a:lnTo>
                <a:lnTo>
                  <a:pt x="50730" y="314510"/>
                </a:lnTo>
                <a:lnTo>
                  <a:pt x="26073" y="270509"/>
                </a:lnTo>
                <a:lnTo>
                  <a:pt x="25554" y="270509"/>
                </a:lnTo>
                <a:lnTo>
                  <a:pt x="24792" y="268224"/>
                </a:lnTo>
                <a:lnTo>
                  <a:pt x="25236" y="268224"/>
                </a:lnTo>
                <a:lnTo>
                  <a:pt x="19045" y="223656"/>
                </a:lnTo>
                <a:lnTo>
                  <a:pt x="21232" y="179502"/>
                </a:lnTo>
                <a:lnTo>
                  <a:pt x="29875" y="136678"/>
                </a:lnTo>
                <a:lnTo>
                  <a:pt x="42731" y="93811"/>
                </a:lnTo>
                <a:lnTo>
                  <a:pt x="54747" y="57925"/>
                </a:lnTo>
                <a:lnTo>
                  <a:pt x="36121" y="53587"/>
                </a:lnTo>
                <a:close/>
              </a:path>
              <a:path w="87629" h="467359">
                <a:moveTo>
                  <a:pt x="24792" y="268224"/>
                </a:moveTo>
                <a:lnTo>
                  <a:pt x="25554" y="270509"/>
                </a:lnTo>
                <a:lnTo>
                  <a:pt x="25383" y="269278"/>
                </a:lnTo>
                <a:lnTo>
                  <a:pt x="24792" y="268224"/>
                </a:lnTo>
                <a:close/>
              </a:path>
              <a:path w="87629" h="467359">
                <a:moveTo>
                  <a:pt x="25383" y="269278"/>
                </a:moveTo>
                <a:lnTo>
                  <a:pt x="25554" y="270509"/>
                </a:lnTo>
                <a:lnTo>
                  <a:pt x="26073" y="270509"/>
                </a:lnTo>
                <a:lnTo>
                  <a:pt x="25383" y="269278"/>
                </a:lnTo>
                <a:close/>
              </a:path>
              <a:path w="87629" h="467359">
                <a:moveTo>
                  <a:pt x="25236" y="268224"/>
                </a:moveTo>
                <a:lnTo>
                  <a:pt x="24792" y="268224"/>
                </a:lnTo>
                <a:lnTo>
                  <a:pt x="25383" y="269278"/>
                </a:lnTo>
                <a:lnTo>
                  <a:pt x="25236" y="268224"/>
                </a:lnTo>
                <a:close/>
              </a:path>
              <a:path w="87629" h="467359">
                <a:moveTo>
                  <a:pt x="69861" y="44195"/>
                </a:moveTo>
                <a:lnTo>
                  <a:pt x="39270" y="44195"/>
                </a:lnTo>
                <a:lnTo>
                  <a:pt x="57558" y="49530"/>
                </a:lnTo>
                <a:lnTo>
                  <a:pt x="54747" y="57925"/>
                </a:lnTo>
                <a:lnTo>
                  <a:pt x="74322" y="62483"/>
                </a:lnTo>
                <a:lnTo>
                  <a:pt x="69861" y="44195"/>
                </a:lnTo>
                <a:close/>
              </a:path>
              <a:path w="87629" h="467359">
                <a:moveTo>
                  <a:pt x="39270" y="44195"/>
                </a:moveTo>
                <a:lnTo>
                  <a:pt x="36121" y="53587"/>
                </a:lnTo>
                <a:lnTo>
                  <a:pt x="54747" y="57925"/>
                </a:lnTo>
                <a:lnTo>
                  <a:pt x="57558" y="49530"/>
                </a:lnTo>
                <a:lnTo>
                  <a:pt x="39270" y="44195"/>
                </a:lnTo>
                <a:close/>
              </a:path>
              <a:path w="87629" h="467359">
                <a:moveTo>
                  <a:pt x="59082" y="0"/>
                </a:moveTo>
                <a:lnTo>
                  <a:pt x="18696" y="49530"/>
                </a:lnTo>
                <a:lnTo>
                  <a:pt x="36121" y="53587"/>
                </a:lnTo>
                <a:lnTo>
                  <a:pt x="39270" y="44195"/>
                </a:lnTo>
                <a:lnTo>
                  <a:pt x="69861" y="44195"/>
                </a:lnTo>
                <a:lnTo>
                  <a:pt x="59082" y="0"/>
                </a:lnTo>
                <a:close/>
              </a:path>
            </a:pathLst>
          </a:custGeom>
          <a:solidFill>
            <a:srgbClr val="FF0000"/>
          </a:solidFill>
        </p:spPr>
        <p:txBody>
          <a:bodyPr wrap="square" lIns="0" tIns="0" rIns="0" bIns="0" rtlCol="0"/>
          <a:lstStyle/>
          <a:p/>
        </p:txBody>
      </p:sp>
      <p:sp>
        <p:nvSpPr>
          <p:cNvPr id="37" name="object 37"/>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38" name="object 38"/>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10</a:t>
            </a:fld>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22297" y="4549394"/>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3" name="object 3"/>
          <p:cNvSpPr txBox="1"/>
          <p:nvPr/>
        </p:nvSpPr>
        <p:spPr>
          <a:xfrm>
            <a:off x="5926835" y="4549394"/>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15</a:t>
            </a:r>
            <a:endParaRPr sz="450">
              <a:latin typeface="Tahoma"/>
              <a:cs typeface="Tahoma"/>
            </a:endParaRPr>
          </a:p>
        </p:txBody>
      </p:sp>
      <p:sp>
        <p:nvSpPr>
          <p:cNvPr id="4" name="object 4"/>
          <p:cNvSpPr txBox="1">
            <a:spLocks noGrp="1"/>
          </p:cNvSpPr>
          <p:nvPr>
            <p:ph type="title"/>
          </p:nvPr>
        </p:nvSpPr>
        <p:spPr>
          <a:xfrm>
            <a:off x="2266175" y="1317752"/>
            <a:ext cx="1116965" cy="696595"/>
          </a:xfrm>
          <a:prstGeom prst="rect"/>
        </p:spPr>
        <p:txBody>
          <a:bodyPr wrap="square" lIns="0" tIns="12700" rIns="0" bIns="0" rtlCol="0" vert="horz">
            <a:spAutoFit/>
          </a:bodyPr>
          <a:lstStyle/>
          <a:p>
            <a:pPr marR="5080" indent="78105">
              <a:lnSpc>
                <a:spcPct val="100000"/>
              </a:lnSpc>
              <a:spcBef>
                <a:spcPts val="100"/>
              </a:spcBef>
            </a:pPr>
            <a:r>
              <a:rPr dirty="0" spc="-5"/>
              <a:t>General  </a:t>
            </a:r>
            <a:r>
              <a:rPr dirty="0" spc="-5"/>
              <a:t>Gaussian</a:t>
            </a:r>
          </a:p>
        </p:txBody>
      </p:sp>
      <p:sp>
        <p:nvSpPr>
          <p:cNvPr id="5" name="object 5"/>
          <p:cNvSpPr/>
          <p:nvPr/>
        </p:nvSpPr>
        <p:spPr>
          <a:xfrm>
            <a:off x="4612385" y="1834895"/>
            <a:ext cx="20320" cy="11430"/>
          </a:xfrm>
          <a:custGeom>
            <a:avLst/>
            <a:gdLst/>
            <a:ahLst/>
            <a:cxnLst/>
            <a:rect l="l" t="t" r="r" b="b"/>
            <a:pathLst>
              <a:path w="20320" h="11430">
                <a:moveTo>
                  <a:pt x="0" y="11429"/>
                </a:moveTo>
                <a:lnTo>
                  <a:pt x="19812" y="0"/>
                </a:lnTo>
              </a:path>
            </a:pathLst>
          </a:custGeom>
          <a:ln w="6565">
            <a:solidFill>
              <a:srgbClr val="000000"/>
            </a:solidFill>
          </a:ln>
        </p:spPr>
        <p:txBody>
          <a:bodyPr wrap="square" lIns="0" tIns="0" rIns="0" bIns="0" rtlCol="0"/>
          <a:lstStyle/>
          <a:p/>
        </p:txBody>
      </p:sp>
      <p:sp>
        <p:nvSpPr>
          <p:cNvPr id="6" name="object 6"/>
          <p:cNvSpPr/>
          <p:nvPr/>
        </p:nvSpPr>
        <p:spPr>
          <a:xfrm>
            <a:off x="4632197" y="1837944"/>
            <a:ext cx="29845" cy="54610"/>
          </a:xfrm>
          <a:custGeom>
            <a:avLst/>
            <a:gdLst/>
            <a:ahLst/>
            <a:cxnLst/>
            <a:rect l="l" t="t" r="r" b="b"/>
            <a:pathLst>
              <a:path w="29845" h="54610">
                <a:moveTo>
                  <a:pt x="0" y="0"/>
                </a:moveTo>
                <a:lnTo>
                  <a:pt x="29717" y="54101"/>
                </a:lnTo>
              </a:path>
            </a:pathLst>
          </a:custGeom>
          <a:ln w="13144">
            <a:solidFill>
              <a:srgbClr val="000000"/>
            </a:solidFill>
          </a:ln>
        </p:spPr>
        <p:txBody>
          <a:bodyPr wrap="square" lIns="0" tIns="0" rIns="0" bIns="0" rtlCol="0"/>
          <a:lstStyle/>
          <a:p/>
        </p:txBody>
      </p:sp>
      <p:sp>
        <p:nvSpPr>
          <p:cNvPr id="7" name="object 7"/>
          <p:cNvSpPr/>
          <p:nvPr/>
        </p:nvSpPr>
        <p:spPr>
          <a:xfrm>
            <a:off x="4664964" y="1732026"/>
            <a:ext cx="39370" cy="160020"/>
          </a:xfrm>
          <a:custGeom>
            <a:avLst/>
            <a:gdLst/>
            <a:ahLst/>
            <a:cxnLst/>
            <a:rect l="l" t="t" r="r" b="b"/>
            <a:pathLst>
              <a:path w="39370" h="160019">
                <a:moveTo>
                  <a:pt x="0" y="160020"/>
                </a:moveTo>
                <a:lnTo>
                  <a:pt x="38862" y="0"/>
                </a:lnTo>
              </a:path>
            </a:pathLst>
          </a:custGeom>
          <a:ln w="6565">
            <a:solidFill>
              <a:srgbClr val="000000"/>
            </a:solidFill>
          </a:ln>
        </p:spPr>
        <p:txBody>
          <a:bodyPr wrap="square" lIns="0" tIns="0" rIns="0" bIns="0" rtlCol="0"/>
          <a:lstStyle/>
          <a:p/>
        </p:txBody>
      </p:sp>
      <p:sp>
        <p:nvSpPr>
          <p:cNvPr id="8" name="object 8"/>
          <p:cNvSpPr/>
          <p:nvPr/>
        </p:nvSpPr>
        <p:spPr>
          <a:xfrm>
            <a:off x="5463540" y="1709166"/>
            <a:ext cx="524510" cy="0"/>
          </a:xfrm>
          <a:custGeom>
            <a:avLst/>
            <a:gdLst/>
            <a:ahLst/>
            <a:cxnLst/>
            <a:rect l="l" t="t" r="r" b="b"/>
            <a:pathLst>
              <a:path w="524510" h="0">
                <a:moveTo>
                  <a:pt x="0" y="0"/>
                </a:moveTo>
                <a:lnTo>
                  <a:pt x="524256" y="0"/>
                </a:lnTo>
              </a:path>
            </a:pathLst>
          </a:custGeom>
          <a:ln w="6565">
            <a:solidFill>
              <a:srgbClr val="000000"/>
            </a:solidFill>
          </a:ln>
        </p:spPr>
        <p:txBody>
          <a:bodyPr wrap="square" lIns="0" tIns="0" rIns="0" bIns="0" rtlCol="0"/>
          <a:lstStyle/>
          <a:p/>
        </p:txBody>
      </p:sp>
      <p:sp>
        <p:nvSpPr>
          <p:cNvPr id="9" name="object 9"/>
          <p:cNvSpPr txBox="1"/>
          <p:nvPr/>
        </p:nvSpPr>
        <p:spPr>
          <a:xfrm>
            <a:off x="6005321" y="1639195"/>
            <a:ext cx="73660" cy="215265"/>
          </a:xfrm>
          <a:prstGeom prst="rect">
            <a:avLst/>
          </a:prstGeom>
        </p:spPr>
        <p:txBody>
          <a:bodyPr wrap="square" lIns="0" tIns="11430" rIns="0" bIns="0" rtlCol="0" vert="horz">
            <a:spAutoFit/>
          </a:bodyPr>
          <a:lstStyle/>
          <a:p>
            <a:pPr>
              <a:lnSpc>
                <a:spcPct val="100000"/>
              </a:lnSpc>
              <a:spcBef>
                <a:spcPts val="90"/>
              </a:spcBef>
            </a:pPr>
            <a:r>
              <a:rPr dirty="0" sz="1250" spc="-459">
                <a:latin typeface="Symbol"/>
                <a:cs typeface="Symbol"/>
              </a:rPr>
              <a:t>⎟</a:t>
            </a:r>
            <a:endParaRPr sz="1250">
              <a:latin typeface="Symbol"/>
              <a:cs typeface="Symbol"/>
            </a:endParaRPr>
          </a:p>
        </p:txBody>
      </p:sp>
      <p:sp>
        <p:nvSpPr>
          <p:cNvPr id="10" name="object 10"/>
          <p:cNvSpPr txBox="1"/>
          <p:nvPr/>
        </p:nvSpPr>
        <p:spPr>
          <a:xfrm>
            <a:off x="5268462" y="1639211"/>
            <a:ext cx="73660" cy="215265"/>
          </a:xfrm>
          <a:prstGeom prst="rect">
            <a:avLst/>
          </a:prstGeom>
        </p:spPr>
        <p:txBody>
          <a:bodyPr wrap="square" lIns="0" tIns="11430" rIns="0" bIns="0" rtlCol="0" vert="horz">
            <a:spAutoFit/>
          </a:bodyPr>
          <a:lstStyle/>
          <a:p>
            <a:pPr>
              <a:lnSpc>
                <a:spcPct val="100000"/>
              </a:lnSpc>
              <a:spcBef>
                <a:spcPts val="90"/>
              </a:spcBef>
            </a:pPr>
            <a:r>
              <a:rPr dirty="0" sz="1250" spc="-459">
                <a:latin typeface="Symbol"/>
                <a:cs typeface="Symbol"/>
              </a:rPr>
              <a:t>⎜</a:t>
            </a:r>
            <a:endParaRPr sz="1250">
              <a:latin typeface="Symbol"/>
              <a:cs typeface="Symbol"/>
            </a:endParaRPr>
          </a:p>
        </p:txBody>
      </p:sp>
      <p:sp>
        <p:nvSpPr>
          <p:cNvPr id="11" name="object 11"/>
          <p:cNvSpPr txBox="1"/>
          <p:nvPr/>
        </p:nvSpPr>
        <p:spPr>
          <a:xfrm>
            <a:off x="5268462" y="1740568"/>
            <a:ext cx="810260" cy="215265"/>
          </a:xfrm>
          <a:prstGeom prst="rect">
            <a:avLst/>
          </a:prstGeom>
        </p:spPr>
        <p:txBody>
          <a:bodyPr wrap="square" lIns="0" tIns="11430" rIns="0" bIns="0" rtlCol="0" vert="horz">
            <a:spAutoFit/>
          </a:bodyPr>
          <a:lstStyle/>
          <a:p>
            <a:pPr>
              <a:lnSpc>
                <a:spcPct val="100000"/>
              </a:lnSpc>
              <a:spcBef>
                <a:spcPts val="90"/>
              </a:spcBef>
              <a:tabLst>
                <a:tab pos="736600" algn="l"/>
              </a:tabLst>
            </a:pPr>
            <a:r>
              <a:rPr dirty="0" sz="1250" spc="-459">
                <a:latin typeface="Symbol"/>
                <a:cs typeface="Symbol"/>
              </a:rPr>
              <a:t>⎝</a:t>
            </a:r>
            <a:r>
              <a:rPr dirty="0" sz="1250" spc="-459">
                <a:latin typeface="Times New Roman"/>
                <a:cs typeface="Times New Roman"/>
              </a:rPr>
              <a:t>	</a:t>
            </a:r>
            <a:r>
              <a:rPr dirty="0" sz="1250" spc="-730">
                <a:latin typeface="Symbol"/>
                <a:cs typeface="Symbol"/>
              </a:rPr>
              <a:t>⎠</a:t>
            </a:r>
            <a:endParaRPr sz="1250">
              <a:latin typeface="Symbol"/>
              <a:cs typeface="Symbol"/>
            </a:endParaRPr>
          </a:p>
        </p:txBody>
      </p:sp>
      <p:sp>
        <p:nvSpPr>
          <p:cNvPr id="12" name="object 12"/>
          <p:cNvSpPr txBox="1"/>
          <p:nvPr/>
        </p:nvSpPr>
        <p:spPr>
          <a:xfrm>
            <a:off x="5571490" y="1692703"/>
            <a:ext cx="308610" cy="226060"/>
          </a:xfrm>
          <a:prstGeom prst="rect">
            <a:avLst/>
          </a:prstGeom>
        </p:spPr>
        <p:txBody>
          <a:bodyPr wrap="square" lIns="0" tIns="13970" rIns="0" bIns="0" rtlCol="0" vert="horz">
            <a:spAutoFit/>
          </a:bodyPr>
          <a:lstStyle/>
          <a:p>
            <a:pPr marL="25400">
              <a:lnSpc>
                <a:spcPct val="100000"/>
              </a:lnSpc>
              <a:spcBef>
                <a:spcPts val="110"/>
              </a:spcBef>
            </a:pPr>
            <a:r>
              <a:rPr dirty="0" sz="1250" spc="-60">
                <a:latin typeface="Times New Roman"/>
                <a:cs typeface="Times New Roman"/>
              </a:rPr>
              <a:t>2</a:t>
            </a:r>
            <a:r>
              <a:rPr dirty="0" sz="1300" spc="-60" i="1">
                <a:latin typeface="Symbol"/>
                <a:cs typeface="Symbol"/>
              </a:rPr>
              <a:t></a:t>
            </a:r>
            <a:r>
              <a:rPr dirty="0" sz="1300" spc="-100" i="1">
                <a:latin typeface="Times New Roman"/>
                <a:cs typeface="Times New Roman"/>
              </a:rPr>
              <a:t> </a:t>
            </a:r>
            <a:r>
              <a:rPr dirty="0" baseline="43650" sz="1050" spc="15">
                <a:latin typeface="Times New Roman"/>
                <a:cs typeface="Times New Roman"/>
              </a:rPr>
              <a:t>2</a:t>
            </a:r>
            <a:endParaRPr baseline="43650" sz="1050">
              <a:latin typeface="Times New Roman"/>
              <a:cs typeface="Times New Roman"/>
            </a:endParaRPr>
          </a:p>
        </p:txBody>
      </p:sp>
      <p:sp>
        <p:nvSpPr>
          <p:cNvPr id="13" name="object 13"/>
          <p:cNvSpPr txBox="1"/>
          <p:nvPr/>
        </p:nvSpPr>
        <p:spPr>
          <a:xfrm>
            <a:off x="4713732" y="1703374"/>
            <a:ext cx="281940" cy="226060"/>
          </a:xfrm>
          <a:prstGeom prst="rect">
            <a:avLst/>
          </a:prstGeom>
        </p:spPr>
        <p:txBody>
          <a:bodyPr wrap="square" lIns="0" tIns="13970" rIns="0" bIns="0" rtlCol="0" vert="horz">
            <a:spAutoFit/>
          </a:bodyPr>
          <a:lstStyle/>
          <a:p>
            <a:pPr>
              <a:lnSpc>
                <a:spcPct val="100000"/>
              </a:lnSpc>
              <a:spcBef>
                <a:spcPts val="110"/>
              </a:spcBef>
            </a:pPr>
            <a:r>
              <a:rPr dirty="0" sz="1250" spc="-85">
                <a:latin typeface="Times New Roman"/>
                <a:cs typeface="Times New Roman"/>
              </a:rPr>
              <a:t>2</a:t>
            </a:r>
            <a:r>
              <a:rPr dirty="0" sz="1300" spc="100" i="1">
                <a:latin typeface="Symbol"/>
                <a:cs typeface="Symbol"/>
              </a:rPr>
              <a:t></a:t>
            </a:r>
            <a:r>
              <a:rPr dirty="0" sz="1300" spc="-35" i="1">
                <a:latin typeface="Symbol"/>
                <a:cs typeface="Symbol"/>
              </a:rPr>
              <a:t></a:t>
            </a:r>
            <a:endParaRPr sz="1300">
              <a:latin typeface="Symbol"/>
              <a:cs typeface="Symbol"/>
            </a:endParaRPr>
          </a:p>
        </p:txBody>
      </p:sp>
      <p:sp>
        <p:nvSpPr>
          <p:cNvPr id="14" name="object 14"/>
          <p:cNvSpPr txBox="1"/>
          <p:nvPr/>
        </p:nvSpPr>
        <p:spPr>
          <a:xfrm>
            <a:off x="4570221" y="1469435"/>
            <a:ext cx="1572260" cy="316865"/>
          </a:xfrm>
          <a:prstGeom prst="rect">
            <a:avLst/>
          </a:prstGeom>
        </p:spPr>
        <p:txBody>
          <a:bodyPr wrap="square" lIns="0" tIns="13970" rIns="0" bIns="0" rtlCol="0" vert="horz">
            <a:spAutoFit/>
          </a:bodyPr>
          <a:lstStyle/>
          <a:p>
            <a:pPr marL="25400">
              <a:lnSpc>
                <a:spcPts val="1170"/>
              </a:lnSpc>
              <a:spcBef>
                <a:spcPts val="110"/>
              </a:spcBef>
              <a:tabLst>
                <a:tab pos="196215" algn="l"/>
                <a:tab pos="446405" algn="l"/>
                <a:tab pos="697865" algn="l"/>
                <a:tab pos="901065" algn="l"/>
              </a:tabLst>
            </a:pPr>
            <a:r>
              <a:rPr dirty="0" u="sng" sz="1250" spc="-5">
                <a:uFill>
                  <a:solidFill>
                    <a:srgbClr val="000000"/>
                  </a:solidFill>
                </a:uFill>
                <a:latin typeface="Times New Roman"/>
                <a:cs typeface="Times New Roman"/>
              </a:rPr>
              <a:t> </a:t>
            </a:r>
            <a:r>
              <a:rPr dirty="0" u="sng" sz="1250" spc="-5">
                <a:uFill>
                  <a:solidFill>
                    <a:srgbClr val="000000"/>
                  </a:solidFill>
                </a:uFill>
                <a:latin typeface="Times New Roman"/>
                <a:cs typeface="Times New Roman"/>
              </a:rPr>
              <a:t>	</a:t>
            </a:r>
            <a:r>
              <a:rPr dirty="0" u="sng" sz="1250" spc="-5">
                <a:uFill>
                  <a:solidFill>
                    <a:srgbClr val="000000"/>
                  </a:solidFill>
                </a:uFill>
                <a:latin typeface="Times New Roman"/>
                <a:cs typeface="Times New Roman"/>
              </a:rPr>
              <a:t>1	</a:t>
            </a:r>
            <a:r>
              <a:rPr dirty="0" sz="1250" spc="-5">
                <a:latin typeface="Times New Roman"/>
                <a:cs typeface="Times New Roman"/>
              </a:rPr>
              <a:t>	</a:t>
            </a:r>
            <a:r>
              <a:rPr dirty="0" baseline="2222" sz="1875" spc="-690">
                <a:latin typeface="Symbol"/>
                <a:cs typeface="Symbol"/>
              </a:rPr>
              <a:t>⎛</a:t>
            </a:r>
            <a:r>
              <a:rPr dirty="0" baseline="2222" sz="1875" spc="-690">
                <a:latin typeface="Times New Roman"/>
                <a:cs typeface="Times New Roman"/>
              </a:rPr>
              <a:t>	</a:t>
            </a:r>
            <a:r>
              <a:rPr dirty="0" sz="1250" spc="40">
                <a:latin typeface="Times New Roman"/>
                <a:cs typeface="Times New Roman"/>
              </a:rPr>
              <a:t>(</a:t>
            </a:r>
            <a:r>
              <a:rPr dirty="0" sz="1250" spc="40" i="1">
                <a:latin typeface="Times New Roman"/>
                <a:cs typeface="Times New Roman"/>
              </a:rPr>
              <a:t>x</a:t>
            </a:r>
            <a:r>
              <a:rPr dirty="0" sz="1250" spc="-110" i="1">
                <a:latin typeface="Times New Roman"/>
                <a:cs typeface="Times New Roman"/>
              </a:rPr>
              <a:t> </a:t>
            </a:r>
            <a:r>
              <a:rPr dirty="0" sz="1250" spc="-5">
                <a:latin typeface="Symbol"/>
                <a:cs typeface="Symbol"/>
              </a:rPr>
              <a:t></a:t>
            </a:r>
            <a:r>
              <a:rPr dirty="0" sz="1250" spc="-95">
                <a:latin typeface="Times New Roman"/>
                <a:cs typeface="Times New Roman"/>
              </a:rPr>
              <a:t> </a:t>
            </a:r>
            <a:r>
              <a:rPr dirty="0" sz="1300" spc="-35" i="1">
                <a:latin typeface="Symbol"/>
                <a:cs typeface="Symbol"/>
              </a:rPr>
              <a:t></a:t>
            </a:r>
            <a:r>
              <a:rPr dirty="0" sz="1300" spc="-220" i="1">
                <a:latin typeface="Times New Roman"/>
                <a:cs typeface="Times New Roman"/>
              </a:rPr>
              <a:t> </a:t>
            </a:r>
            <a:r>
              <a:rPr dirty="0" sz="1250" spc="35">
                <a:latin typeface="Times New Roman"/>
                <a:cs typeface="Times New Roman"/>
              </a:rPr>
              <a:t>)</a:t>
            </a:r>
            <a:r>
              <a:rPr dirty="0" baseline="43650" sz="1050" spc="52">
                <a:latin typeface="Times New Roman"/>
                <a:cs typeface="Times New Roman"/>
              </a:rPr>
              <a:t>2</a:t>
            </a:r>
            <a:r>
              <a:rPr dirty="0" baseline="43650" sz="1050" spc="187">
                <a:latin typeface="Times New Roman"/>
                <a:cs typeface="Times New Roman"/>
              </a:rPr>
              <a:t> </a:t>
            </a:r>
            <a:r>
              <a:rPr dirty="0" baseline="2222" sz="1875" spc="-690">
                <a:latin typeface="Symbol"/>
                <a:cs typeface="Symbol"/>
              </a:rPr>
              <a:t>⎞</a:t>
            </a:r>
            <a:endParaRPr baseline="2222" sz="1875">
              <a:latin typeface="Symbol"/>
              <a:cs typeface="Symbol"/>
            </a:endParaRPr>
          </a:p>
          <a:p>
            <a:pPr algn="r" marR="68580">
              <a:lnSpc>
                <a:spcPts val="1110"/>
              </a:lnSpc>
            </a:pPr>
            <a:r>
              <a:rPr dirty="0" sz="1250" spc="-459">
                <a:latin typeface="Symbol"/>
                <a:cs typeface="Symbol"/>
              </a:rPr>
              <a:t>⎟</a:t>
            </a:r>
            <a:endParaRPr sz="1250">
              <a:latin typeface="Symbol"/>
              <a:cs typeface="Symbol"/>
            </a:endParaRPr>
          </a:p>
        </p:txBody>
      </p:sp>
      <p:sp>
        <p:nvSpPr>
          <p:cNvPr id="15" name="object 15"/>
          <p:cNvSpPr txBox="1"/>
          <p:nvPr/>
        </p:nvSpPr>
        <p:spPr>
          <a:xfrm>
            <a:off x="4158237" y="1578241"/>
            <a:ext cx="1289050" cy="215265"/>
          </a:xfrm>
          <a:prstGeom prst="rect">
            <a:avLst/>
          </a:prstGeom>
        </p:spPr>
        <p:txBody>
          <a:bodyPr wrap="square" lIns="0" tIns="11430" rIns="0" bIns="0" rtlCol="0" vert="horz">
            <a:spAutoFit/>
          </a:bodyPr>
          <a:lstStyle/>
          <a:p>
            <a:pPr>
              <a:lnSpc>
                <a:spcPct val="100000"/>
              </a:lnSpc>
              <a:spcBef>
                <a:spcPts val="90"/>
              </a:spcBef>
              <a:tabLst>
                <a:tab pos="545465" algn="l"/>
                <a:tab pos="743585" algn="l"/>
                <a:tab pos="882650" algn="l"/>
              </a:tabLst>
            </a:pPr>
            <a:r>
              <a:rPr dirty="0" sz="1250" spc="35" i="1">
                <a:latin typeface="Times New Roman"/>
                <a:cs typeface="Times New Roman"/>
              </a:rPr>
              <a:t>p</a:t>
            </a:r>
            <a:r>
              <a:rPr dirty="0" sz="1250" spc="85">
                <a:latin typeface="Times New Roman"/>
                <a:cs typeface="Times New Roman"/>
              </a:rPr>
              <a:t>(</a:t>
            </a:r>
            <a:r>
              <a:rPr dirty="0" sz="1250" spc="25" i="1">
                <a:latin typeface="Times New Roman"/>
                <a:cs typeface="Times New Roman"/>
              </a:rPr>
              <a:t>x</a:t>
            </a:r>
            <a:r>
              <a:rPr dirty="0" sz="1250" spc="-5">
                <a:latin typeface="Times New Roman"/>
                <a:cs typeface="Times New Roman"/>
              </a:rPr>
              <a:t>)</a:t>
            </a:r>
            <a:r>
              <a:rPr dirty="0" sz="1250" spc="-25">
                <a:latin typeface="Times New Roman"/>
                <a:cs typeface="Times New Roman"/>
              </a:rPr>
              <a:t> </a:t>
            </a:r>
            <a:r>
              <a:rPr dirty="0" sz="1250" spc="-5">
                <a:latin typeface="Symbol"/>
                <a:cs typeface="Symbol"/>
              </a:rPr>
              <a:t></a:t>
            </a:r>
            <a:r>
              <a:rPr dirty="0" sz="1250">
                <a:latin typeface="Times New Roman"/>
                <a:cs typeface="Times New Roman"/>
              </a:rPr>
              <a:t>	</a:t>
            </a:r>
            <a:r>
              <a:rPr dirty="0" u="sng" sz="1250" spc="-5">
                <a:uFill>
                  <a:solidFill>
                    <a:srgbClr val="000000"/>
                  </a:solidFill>
                </a:uFill>
                <a:latin typeface="Times New Roman"/>
                <a:cs typeface="Times New Roman"/>
              </a:rPr>
              <a:t> </a:t>
            </a:r>
            <a:r>
              <a:rPr dirty="0" u="sng" sz="1250">
                <a:uFill>
                  <a:solidFill>
                    <a:srgbClr val="000000"/>
                  </a:solidFill>
                </a:uFill>
                <a:latin typeface="Times New Roman"/>
                <a:cs typeface="Times New Roman"/>
              </a:rPr>
              <a:t>	</a:t>
            </a:r>
            <a:r>
              <a:rPr dirty="0" sz="1250">
                <a:latin typeface="Times New Roman"/>
                <a:cs typeface="Times New Roman"/>
              </a:rPr>
              <a:t>	</a:t>
            </a:r>
            <a:r>
              <a:rPr dirty="0" sz="1250" spc="-60">
                <a:latin typeface="Times New Roman"/>
                <a:cs typeface="Times New Roman"/>
              </a:rPr>
              <a:t>ex</a:t>
            </a:r>
            <a:r>
              <a:rPr dirty="0" sz="1250" spc="-70">
                <a:latin typeface="Times New Roman"/>
                <a:cs typeface="Times New Roman"/>
              </a:rPr>
              <a:t>p</a:t>
            </a:r>
            <a:r>
              <a:rPr dirty="0" baseline="2222" sz="1875" spc="-555">
                <a:latin typeface="Symbol"/>
                <a:cs typeface="Symbol"/>
              </a:rPr>
              <a:t>⎜</a:t>
            </a:r>
            <a:r>
              <a:rPr dirty="0" sz="1250" spc="-60">
                <a:latin typeface="Symbol"/>
                <a:cs typeface="Symbol"/>
              </a:rPr>
              <a:t></a:t>
            </a:r>
            <a:endParaRPr sz="1250">
              <a:latin typeface="Symbol"/>
              <a:cs typeface="Symbol"/>
            </a:endParaRPr>
          </a:p>
        </p:txBody>
      </p:sp>
      <p:sp>
        <p:nvSpPr>
          <p:cNvPr id="16" name="object 16"/>
          <p:cNvSpPr txBox="1"/>
          <p:nvPr/>
        </p:nvSpPr>
        <p:spPr>
          <a:xfrm>
            <a:off x="5092189" y="2224279"/>
            <a:ext cx="1088390" cy="723900"/>
          </a:xfrm>
          <a:prstGeom prst="rect">
            <a:avLst/>
          </a:prstGeom>
        </p:spPr>
        <p:txBody>
          <a:bodyPr wrap="square" lIns="0" tIns="12700" rIns="0" bIns="0" rtlCol="0" vert="horz">
            <a:spAutoFit/>
          </a:bodyPr>
          <a:lstStyle/>
          <a:p>
            <a:pPr marL="96520">
              <a:lnSpc>
                <a:spcPct val="100000"/>
              </a:lnSpc>
              <a:spcBef>
                <a:spcPts val="100"/>
              </a:spcBef>
            </a:pPr>
            <a:r>
              <a:rPr dirty="0" sz="1600" spc="-5" i="1">
                <a:latin typeface="Times New Roman"/>
                <a:cs typeface="Times New Roman"/>
              </a:rPr>
              <a:t>E</a:t>
            </a:r>
            <a:r>
              <a:rPr dirty="0" sz="1600" spc="-5">
                <a:latin typeface="Times New Roman"/>
                <a:cs typeface="Times New Roman"/>
              </a:rPr>
              <a:t>[</a:t>
            </a:r>
            <a:r>
              <a:rPr dirty="0" sz="1600" spc="-240">
                <a:latin typeface="Times New Roman"/>
                <a:cs typeface="Times New Roman"/>
              </a:rPr>
              <a:t> </a:t>
            </a:r>
            <a:r>
              <a:rPr dirty="0" sz="1600" i="1">
                <a:latin typeface="Times New Roman"/>
                <a:cs typeface="Times New Roman"/>
              </a:rPr>
              <a:t>X</a:t>
            </a:r>
            <a:r>
              <a:rPr dirty="0" sz="1600" spc="-140" i="1">
                <a:latin typeface="Times New Roman"/>
                <a:cs typeface="Times New Roman"/>
              </a:rPr>
              <a:t> </a:t>
            </a:r>
            <a:r>
              <a:rPr dirty="0" sz="1600">
                <a:latin typeface="Times New Roman"/>
                <a:cs typeface="Times New Roman"/>
              </a:rPr>
              <a:t>]</a:t>
            </a:r>
            <a:r>
              <a:rPr dirty="0" sz="1600" spc="-125">
                <a:latin typeface="Times New Roman"/>
                <a:cs typeface="Times New Roman"/>
              </a:rPr>
              <a:t> </a:t>
            </a:r>
            <a:r>
              <a:rPr dirty="0" sz="1600">
                <a:latin typeface="Symbol"/>
                <a:cs typeface="Symbol"/>
              </a:rPr>
              <a:t></a:t>
            </a:r>
            <a:r>
              <a:rPr dirty="0" sz="1600" spc="65">
                <a:latin typeface="Times New Roman"/>
                <a:cs typeface="Times New Roman"/>
              </a:rPr>
              <a:t> </a:t>
            </a:r>
            <a:r>
              <a:rPr dirty="0" sz="1600" i="1">
                <a:latin typeface="Times New Roman"/>
                <a:cs typeface="Times New Roman"/>
              </a:rPr>
              <a:t>μ</a:t>
            </a:r>
            <a:endParaRPr sz="1600">
              <a:latin typeface="Times New Roman"/>
              <a:cs typeface="Times New Roman"/>
            </a:endParaRPr>
          </a:p>
          <a:p>
            <a:pPr marL="25400">
              <a:lnSpc>
                <a:spcPct val="100000"/>
              </a:lnSpc>
              <a:spcBef>
                <a:spcPts val="1590"/>
              </a:spcBef>
            </a:pPr>
            <a:r>
              <a:rPr dirty="0" sz="1600" spc="-5">
                <a:latin typeface="Times New Roman"/>
                <a:cs typeface="Times New Roman"/>
              </a:rPr>
              <a:t>Var[</a:t>
            </a:r>
            <a:r>
              <a:rPr dirty="0" sz="1600" spc="-250">
                <a:latin typeface="Times New Roman"/>
                <a:cs typeface="Times New Roman"/>
              </a:rPr>
              <a:t> </a:t>
            </a:r>
            <a:r>
              <a:rPr dirty="0" sz="1600" spc="-5" i="1">
                <a:latin typeface="Times New Roman"/>
                <a:cs typeface="Times New Roman"/>
              </a:rPr>
              <a:t>X</a:t>
            </a:r>
            <a:r>
              <a:rPr dirty="0" sz="1600" spc="-140" i="1">
                <a:latin typeface="Times New Roman"/>
                <a:cs typeface="Times New Roman"/>
              </a:rPr>
              <a:t> </a:t>
            </a:r>
            <a:r>
              <a:rPr dirty="0" sz="1600" spc="-5">
                <a:latin typeface="Times New Roman"/>
                <a:cs typeface="Times New Roman"/>
              </a:rPr>
              <a:t>]</a:t>
            </a:r>
            <a:r>
              <a:rPr dirty="0" sz="1600" spc="-120">
                <a:latin typeface="Times New Roman"/>
                <a:cs typeface="Times New Roman"/>
              </a:rPr>
              <a:t> </a:t>
            </a:r>
            <a:r>
              <a:rPr dirty="0" sz="1600" spc="-5">
                <a:latin typeface="Symbol"/>
                <a:cs typeface="Symbol"/>
              </a:rPr>
              <a:t></a:t>
            </a:r>
            <a:r>
              <a:rPr dirty="0" sz="1600" spc="-165">
                <a:latin typeface="Times New Roman"/>
                <a:cs typeface="Times New Roman"/>
              </a:rPr>
              <a:t> </a:t>
            </a:r>
            <a:r>
              <a:rPr dirty="0" sz="1650" spc="-35" i="1">
                <a:latin typeface="Symbol"/>
                <a:cs typeface="Symbol"/>
              </a:rPr>
              <a:t></a:t>
            </a:r>
            <a:r>
              <a:rPr dirty="0" sz="1650" spc="-80" i="1">
                <a:latin typeface="Times New Roman"/>
                <a:cs typeface="Times New Roman"/>
              </a:rPr>
              <a:t> </a:t>
            </a:r>
            <a:r>
              <a:rPr dirty="0" baseline="43209" sz="1350" spc="22">
                <a:latin typeface="Times New Roman"/>
                <a:cs typeface="Times New Roman"/>
              </a:rPr>
              <a:t>2</a:t>
            </a:r>
            <a:endParaRPr baseline="43209" sz="1350">
              <a:latin typeface="Times New Roman"/>
              <a:cs typeface="Times New Roman"/>
            </a:endParaRPr>
          </a:p>
        </p:txBody>
      </p:sp>
      <p:sp>
        <p:nvSpPr>
          <p:cNvPr id="17" name="object 17"/>
          <p:cNvSpPr/>
          <p:nvPr/>
        </p:nvSpPr>
        <p:spPr>
          <a:xfrm>
            <a:off x="1676399" y="2025395"/>
            <a:ext cx="3352800" cy="1248918"/>
          </a:xfrm>
          <a:prstGeom prst="rect">
            <a:avLst/>
          </a:prstGeom>
          <a:blipFill>
            <a:blip r:embed="rId2" cstate="print"/>
            <a:stretch>
              <a:fillRect/>
            </a:stretch>
          </a:blipFill>
        </p:spPr>
        <p:txBody>
          <a:bodyPr wrap="square" lIns="0" tIns="0" rIns="0" bIns="0" rtlCol="0"/>
          <a:lstStyle/>
          <a:p/>
        </p:txBody>
      </p:sp>
      <p:sp>
        <p:nvSpPr>
          <p:cNvPr id="18" name="object 18"/>
          <p:cNvSpPr txBox="1"/>
          <p:nvPr/>
        </p:nvSpPr>
        <p:spPr>
          <a:xfrm>
            <a:off x="3657600" y="2139695"/>
            <a:ext cx="405130" cy="205104"/>
          </a:xfrm>
          <a:prstGeom prst="rect">
            <a:avLst/>
          </a:prstGeom>
          <a:solidFill>
            <a:srgbClr val="FFCF01"/>
          </a:solidFill>
          <a:ln w="6350">
            <a:solidFill>
              <a:srgbClr val="000000"/>
            </a:solidFill>
          </a:ln>
        </p:spPr>
        <p:txBody>
          <a:bodyPr wrap="square" lIns="0" tIns="24130" rIns="0" bIns="0" rtlCol="0" vert="horz">
            <a:spAutoFit/>
          </a:bodyPr>
          <a:lstStyle/>
          <a:p>
            <a:pPr marL="48895">
              <a:lnSpc>
                <a:spcPct val="100000"/>
              </a:lnSpc>
              <a:spcBef>
                <a:spcPts val="190"/>
              </a:spcBef>
            </a:pPr>
            <a:r>
              <a:rPr dirty="0" sz="1000" spc="-5">
                <a:latin typeface="Symbol"/>
                <a:cs typeface="Symbol"/>
              </a:rPr>
              <a:t></a:t>
            </a:r>
            <a:r>
              <a:rPr dirty="0" sz="1000" spc="-5">
                <a:latin typeface="Tahoma"/>
                <a:cs typeface="Tahoma"/>
              </a:rPr>
              <a:t>=15</a:t>
            </a:r>
            <a:endParaRPr sz="1000">
              <a:latin typeface="Tahoma"/>
              <a:cs typeface="Tahoma"/>
            </a:endParaRPr>
          </a:p>
        </p:txBody>
      </p:sp>
      <p:sp>
        <p:nvSpPr>
          <p:cNvPr id="19" name="object 19"/>
          <p:cNvSpPr/>
          <p:nvPr/>
        </p:nvSpPr>
        <p:spPr>
          <a:xfrm>
            <a:off x="3761994" y="2488692"/>
            <a:ext cx="247650" cy="43815"/>
          </a:xfrm>
          <a:custGeom>
            <a:avLst/>
            <a:gdLst/>
            <a:ahLst/>
            <a:cxnLst/>
            <a:rect l="l" t="t" r="r" b="b"/>
            <a:pathLst>
              <a:path w="247650" h="43814">
                <a:moveTo>
                  <a:pt x="43433" y="0"/>
                </a:moveTo>
                <a:lnTo>
                  <a:pt x="0" y="21335"/>
                </a:lnTo>
                <a:lnTo>
                  <a:pt x="43433" y="43433"/>
                </a:lnTo>
                <a:lnTo>
                  <a:pt x="43433" y="28955"/>
                </a:lnTo>
                <a:lnTo>
                  <a:pt x="35813" y="28955"/>
                </a:lnTo>
                <a:lnTo>
                  <a:pt x="35813" y="14477"/>
                </a:lnTo>
                <a:lnTo>
                  <a:pt x="43433" y="14477"/>
                </a:lnTo>
                <a:lnTo>
                  <a:pt x="43433" y="0"/>
                </a:lnTo>
                <a:close/>
              </a:path>
              <a:path w="247650" h="43814">
                <a:moveTo>
                  <a:pt x="204977" y="0"/>
                </a:moveTo>
                <a:lnTo>
                  <a:pt x="204977" y="43433"/>
                </a:lnTo>
                <a:lnTo>
                  <a:pt x="232935" y="28955"/>
                </a:lnTo>
                <a:lnTo>
                  <a:pt x="212598" y="28955"/>
                </a:lnTo>
                <a:lnTo>
                  <a:pt x="212598" y="14477"/>
                </a:lnTo>
                <a:lnTo>
                  <a:pt x="233934" y="14477"/>
                </a:lnTo>
                <a:lnTo>
                  <a:pt x="204977" y="0"/>
                </a:lnTo>
                <a:close/>
              </a:path>
              <a:path w="247650" h="43814">
                <a:moveTo>
                  <a:pt x="43433" y="14477"/>
                </a:moveTo>
                <a:lnTo>
                  <a:pt x="35813" y="14477"/>
                </a:lnTo>
                <a:lnTo>
                  <a:pt x="35813" y="28955"/>
                </a:lnTo>
                <a:lnTo>
                  <a:pt x="43433" y="28955"/>
                </a:lnTo>
                <a:lnTo>
                  <a:pt x="43433" y="14477"/>
                </a:lnTo>
                <a:close/>
              </a:path>
              <a:path w="247650" h="43814">
                <a:moveTo>
                  <a:pt x="204977" y="14477"/>
                </a:moveTo>
                <a:lnTo>
                  <a:pt x="43433" y="14477"/>
                </a:lnTo>
                <a:lnTo>
                  <a:pt x="43433" y="28955"/>
                </a:lnTo>
                <a:lnTo>
                  <a:pt x="204977" y="28955"/>
                </a:lnTo>
                <a:lnTo>
                  <a:pt x="204977" y="14477"/>
                </a:lnTo>
                <a:close/>
              </a:path>
              <a:path w="247650" h="43814">
                <a:moveTo>
                  <a:pt x="233934" y="14477"/>
                </a:moveTo>
                <a:lnTo>
                  <a:pt x="212598" y="14477"/>
                </a:lnTo>
                <a:lnTo>
                  <a:pt x="212598" y="28955"/>
                </a:lnTo>
                <a:lnTo>
                  <a:pt x="232935" y="28955"/>
                </a:lnTo>
                <a:lnTo>
                  <a:pt x="247650" y="21335"/>
                </a:lnTo>
                <a:lnTo>
                  <a:pt x="233934" y="14477"/>
                </a:lnTo>
                <a:close/>
              </a:path>
            </a:pathLst>
          </a:custGeom>
          <a:solidFill>
            <a:srgbClr val="FFCF01"/>
          </a:solidFill>
        </p:spPr>
        <p:txBody>
          <a:bodyPr wrap="square" lIns="0" tIns="0" rIns="0" bIns="0" rtlCol="0"/>
          <a:lstStyle/>
          <a:p/>
        </p:txBody>
      </p:sp>
      <p:sp>
        <p:nvSpPr>
          <p:cNvPr id="20" name="object 20"/>
          <p:cNvSpPr/>
          <p:nvPr/>
        </p:nvSpPr>
        <p:spPr>
          <a:xfrm>
            <a:off x="3678527" y="2929889"/>
            <a:ext cx="87630" cy="467359"/>
          </a:xfrm>
          <a:custGeom>
            <a:avLst/>
            <a:gdLst/>
            <a:ahLst/>
            <a:cxnLst/>
            <a:rect l="l" t="t" r="r" b="b"/>
            <a:pathLst>
              <a:path w="87629" h="467360">
                <a:moveTo>
                  <a:pt x="36121" y="53587"/>
                </a:moveTo>
                <a:lnTo>
                  <a:pt x="23902" y="90029"/>
                </a:lnTo>
                <a:lnTo>
                  <a:pt x="10667" y="135098"/>
                </a:lnTo>
                <a:lnTo>
                  <a:pt x="1917" y="180339"/>
                </a:lnTo>
                <a:lnTo>
                  <a:pt x="0" y="226688"/>
                </a:lnTo>
                <a:lnTo>
                  <a:pt x="7266" y="275081"/>
                </a:lnTo>
                <a:lnTo>
                  <a:pt x="7266" y="276605"/>
                </a:lnTo>
                <a:lnTo>
                  <a:pt x="8790" y="278129"/>
                </a:lnTo>
                <a:lnTo>
                  <a:pt x="8790" y="278891"/>
                </a:lnTo>
                <a:lnTo>
                  <a:pt x="11838" y="283463"/>
                </a:lnTo>
                <a:lnTo>
                  <a:pt x="13362" y="286511"/>
                </a:lnTo>
                <a:lnTo>
                  <a:pt x="17934" y="294131"/>
                </a:lnTo>
                <a:lnTo>
                  <a:pt x="25335" y="307673"/>
                </a:lnTo>
                <a:lnTo>
                  <a:pt x="46890" y="348233"/>
                </a:lnTo>
                <a:lnTo>
                  <a:pt x="66616" y="403402"/>
                </a:lnTo>
                <a:lnTo>
                  <a:pt x="68932" y="432244"/>
                </a:lnTo>
                <a:lnTo>
                  <a:pt x="62892" y="461009"/>
                </a:lnTo>
                <a:lnTo>
                  <a:pt x="81180" y="467105"/>
                </a:lnTo>
                <a:lnTo>
                  <a:pt x="87375" y="414211"/>
                </a:lnTo>
                <a:lnTo>
                  <a:pt x="74408" y="363259"/>
                </a:lnTo>
                <a:lnTo>
                  <a:pt x="50730" y="314510"/>
                </a:lnTo>
                <a:lnTo>
                  <a:pt x="26073" y="270509"/>
                </a:lnTo>
                <a:lnTo>
                  <a:pt x="25554" y="270509"/>
                </a:lnTo>
                <a:lnTo>
                  <a:pt x="24792" y="268224"/>
                </a:lnTo>
                <a:lnTo>
                  <a:pt x="25236" y="268224"/>
                </a:lnTo>
                <a:lnTo>
                  <a:pt x="19045" y="223656"/>
                </a:lnTo>
                <a:lnTo>
                  <a:pt x="21232" y="179502"/>
                </a:lnTo>
                <a:lnTo>
                  <a:pt x="29875" y="136678"/>
                </a:lnTo>
                <a:lnTo>
                  <a:pt x="42731" y="93811"/>
                </a:lnTo>
                <a:lnTo>
                  <a:pt x="54747" y="57925"/>
                </a:lnTo>
                <a:lnTo>
                  <a:pt x="36121" y="53587"/>
                </a:lnTo>
                <a:close/>
              </a:path>
              <a:path w="87629" h="467360">
                <a:moveTo>
                  <a:pt x="24792" y="268224"/>
                </a:moveTo>
                <a:lnTo>
                  <a:pt x="25554" y="270509"/>
                </a:lnTo>
                <a:lnTo>
                  <a:pt x="25383" y="269278"/>
                </a:lnTo>
                <a:lnTo>
                  <a:pt x="24792" y="268224"/>
                </a:lnTo>
                <a:close/>
              </a:path>
              <a:path w="87629" h="467360">
                <a:moveTo>
                  <a:pt x="25383" y="269278"/>
                </a:moveTo>
                <a:lnTo>
                  <a:pt x="25554" y="270509"/>
                </a:lnTo>
                <a:lnTo>
                  <a:pt x="26073" y="270509"/>
                </a:lnTo>
                <a:lnTo>
                  <a:pt x="25383" y="269278"/>
                </a:lnTo>
                <a:close/>
              </a:path>
              <a:path w="87629" h="467360">
                <a:moveTo>
                  <a:pt x="25236" y="268224"/>
                </a:moveTo>
                <a:lnTo>
                  <a:pt x="24792" y="268224"/>
                </a:lnTo>
                <a:lnTo>
                  <a:pt x="25383" y="269278"/>
                </a:lnTo>
                <a:lnTo>
                  <a:pt x="25236" y="268224"/>
                </a:lnTo>
                <a:close/>
              </a:path>
              <a:path w="87629" h="467360">
                <a:moveTo>
                  <a:pt x="69861" y="44195"/>
                </a:moveTo>
                <a:lnTo>
                  <a:pt x="39270" y="44195"/>
                </a:lnTo>
                <a:lnTo>
                  <a:pt x="57558" y="49529"/>
                </a:lnTo>
                <a:lnTo>
                  <a:pt x="54747" y="57925"/>
                </a:lnTo>
                <a:lnTo>
                  <a:pt x="74322" y="62483"/>
                </a:lnTo>
                <a:lnTo>
                  <a:pt x="69861" y="44195"/>
                </a:lnTo>
                <a:close/>
              </a:path>
              <a:path w="87629" h="467360">
                <a:moveTo>
                  <a:pt x="39270" y="44195"/>
                </a:moveTo>
                <a:lnTo>
                  <a:pt x="36121" y="53587"/>
                </a:lnTo>
                <a:lnTo>
                  <a:pt x="54747" y="57925"/>
                </a:lnTo>
                <a:lnTo>
                  <a:pt x="57558" y="49529"/>
                </a:lnTo>
                <a:lnTo>
                  <a:pt x="39270" y="44195"/>
                </a:lnTo>
                <a:close/>
              </a:path>
              <a:path w="87629" h="467360">
                <a:moveTo>
                  <a:pt x="59082" y="0"/>
                </a:moveTo>
                <a:lnTo>
                  <a:pt x="18696" y="49529"/>
                </a:lnTo>
                <a:lnTo>
                  <a:pt x="36121" y="53587"/>
                </a:lnTo>
                <a:lnTo>
                  <a:pt x="39270" y="44195"/>
                </a:lnTo>
                <a:lnTo>
                  <a:pt x="69861" y="44195"/>
                </a:lnTo>
                <a:lnTo>
                  <a:pt x="59082" y="0"/>
                </a:lnTo>
                <a:close/>
              </a:path>
            </a:pathLst>
          </a:custGeom>
          <a:solidFill>
            <a:srgbClr val="FF0000"/>
          </a:solidFill>
        </p:spPr>
        <p:txBody>
          <a:bodyPr wrap="square" lIns="0" tIns="0" rIns="0" bIns="0" rtlCol="0"/>
          <a:lstStyle/>
          <a:p/>
        </p:txBody>
      </p:sp>
      <p:sp>
        <p:nvSpPr>
          <p:cNvPr id="21" name="object 21"/>
          <p:cNvSpPr txBox="1"/>
          <p:nvPr/>
        </p:nvSpPr>
        <p:spPr>
          <a:xfrm>
            <a:off x="1787392" y="3371341"/>
            <a:ext cx="4067810" cy="844550"/>
          </a:xfrm>
          <a:prstGeom prst="rect">
            <a:avLst/>
          </a:prstGeom>
        </p:spPr>
        <p:txBody>
          <a:bodyPr wrap="square" lIns="0" tIns="12700" rIns="0" bIns="0" rtlCol="0" vert="horz">
            <a:spAutoFit/>
          </a:bodyPr>
          <a:lstStyle/>
          <a:p>
            <a:pPr algn="ctr" marL="45720">
              <a:lnSpc>
                <a:spcPct val="100000"/>
              </a:lnSpc>
              <a:spcBef>
                <a:spcPts val="100"/>
              </a:spcBef>
            </a:pPr>
            <a:r>
              <a:rPr dirty="0" sz="1000" spc="-5">
                <a:solidFill>
                  <a:srgbClr val="FF0000"/>
                </a:solidFill>
                <a:latin typeface="Symbol"/>
                <a:cs typeface="Symbol"/>
              </a:rPr>
              <a:t></a:t>
            </a:r>
            <a:r>
              <a:rPr dirty="0" sz="1000" spc="-5">
                <a:solidFill>
                  <a:srgbClr val="FF0000"/>
                </a:solidFill>
                <a:latin typeface="Tahoma"/>
                <a:cs typeface="Tahoma"/>
              </a:rPr>
              <a:t>=100</a:t>
            </a:r>
            <a:endParaRPr sz="1000">
              <a:latin typeface="Tahoma"/>
              <a:cs typeface="Tahoma"/>
            </a:endParaRPr>
          </a:p>
          <a:p>
            <a:pPr marL="25400" marR="30480">
              <a:lnSpc>
                <a:spcPct val="100000"/>
              </a:lnSpc>
              <a:spcBef>
                <a:spcPts val="1040"/>
              </a:spcBef>
            </a:pPr>
            <a:r>
              <a:rPr dirty="0" sz="1000" spc="-5">
                <a:latin typeface="Tahoma"/>
                <a:cs typeface="Tahoma"/>
              </a:rPr>
              <a:t>Shorthand: We say </a:t>
            </a:r>
            <a:r>
              <a:rPr dirty="0" sz="1000">
                <a:latin typeface="Tahoma"/>
                <a:cs typeface="Tahoma"/>
              </a:rPr>
              <a:t>X ~ </a:t>
            </a:r>
            <a:r>
              <a:rPr dirty="0" sz="1000" spc="-5">
                <a:latin typeface="Tahoma"/>
                <a:cs typeface="Tahoma"/>
              </a:rPr>
              <a:t>N(</a:t>
            </a:r>
            <a:r>
              <a:rPr dirty="0" sz="1000" spc="-5">
                <a:latin typeface="Symbol"/>
                <a:cs typeface="Symbol"/>
              </a:rPr>
              <a:t></a:t>
            </a:r>
            <a:r>
              <a:rPr dirty="0" sz="1000" spc="-5">
                <a:latin typeface="Tahoma"/>
                <a:cs typeface="Tahoma"/>
              </a:rPr>
              <a:t>,</a:t>
            </a:r>
            <a:r>
              <a:rPr dirty="0" sz="1000" spc="-5">
                <a:latin typeface="Symbol"/>
                <a:cs typeface="Symbol"/>
              </a:rPr>
              <a:t></a:t>
            </a:r>
            <a:r>
              <a:rPr dirty="0" baseline="25641" sz="975" spc="-7">
                <a:latin typeface="Tahoma"/>
                <a:cs typeface="Tahoma"/>
              </a:rPr>
              <a:t>2</a:t>
            </a:r>
            <a:r>
              <a:rPr dirty="0" sz="1000" spc="-5">
                <a:latin typeface="Tahoma"/>
                <a:cs typeface="Tahoma"/>
              </a:rPr>
              <a:t>) to mean “X is distributed as </a:t>
            </a:r>
            <a:r>
              <a:rPr dirty="0" sz="1000">
                <a:latin typeface="Tahoma"/>
                <a:cs typeface="Tahoma"/>
              </a:rPr>
              <a:t>a </a:t>
            </a:r>
            <a:r>
              <a:rPr dirty="0" sz="1000" spc="-5">
                <a:latin typeface="Tahoma"/>
                <a:cs typeface="Tahoma"/>
              </a:rPr>
              <a:t>Gaussian  with </a:t>
            </a:r>
            <a:r>
              <a:rPr dirty="0" sz="1000">
                <a:latin typeface="Tahoma"/>
                <a:cs typeface="Tahoma"/>
              </a:rPr>
              <a:t>parameters </a:t>
            </a:r>
            <a:r>
              <a:rPr dirty="0" sz="1000">
                <a:latin typeface="Symbol"/>
                <a:cs typeface="Symbol"/>
              </a:rPr>
              <a:t></a:t>
            </a:r>
            <a:r>
              <a:rPr dirty="0" sz="1000">
                <a:latin typeface="Times New Roman"/>
                <a:cs typeface="Times New Roman"/>
              </a:rPr>
              <a:t> </a:t>
            </a:r>
            <a:r>
              <a:rPr dirty="0" sz="1000" spc="-5">
                <a:latin typeface="Tahoma"/>
                <a:cs typeface="Tahoma"/>
              </a:rPr>
              <a:t>and</a:t>
            </a:r>
            <a:r>
              <a:rPr dirty="0" sz="1000" spc="35">
                <a:latin typeface="Tahoma"/>
                <a:cs typeface="Tahoma"/>
              </a:rPr>
              <a:t> </a:t>
            </a:r>
            <a:r>
              <a:rPr dirty="0" sz="1000" spc="-5">
                <a:latin typeface="Symbol"/>
                <a:cs typeface="Symbol"/>
              </a:rPr>
              <a:t></a:t>
            </a:r>
            <a:r>
              <a:rPr dirty="0" baseline="25641" sz="975" spc="-7">
                <a:latin typeface="Tahoma"/>
                <a:cs typeface="Tahoma"/>
              </a:rPr>
              <a:t>2</a:t>
            </a:r>
            <a:r>
              <a:rPr dirty="0" sz="1000" spc="-5">
                <a:latin typeface="Tahoma"/>
                <a:cs typeface="Tahoma"/>
              </a:rPr>
              <a:t>”.</a:t>
            </a:r>
            <a:endParaRPr sz="1000">
              <a:latin typeface="Tahoma"/>
              <a:cs typeface="Tahoma"/>
            </a:endParaRPr>
          </a:p>
          <a:p>
            <a:pPr marL="25400">
              <a:lnSpc>
                <a:spcPct val="100000"/>
              </a:lnSpc>
              <a:spcBef>
                <a:spcPts val="605"/>
              </a:spcBef>
            </a:pPr>
            <a:r>
              <a:rPr dirty="0" sz="1000" spc="-5">
                <a:latin typeface="Tahoma"/>
                <a:cs typeface="Tahoma"/>
              </a:rPr>
              <a:t>In the above figure, </a:t>
            </a:r>
            <a:r>
              <a:rPr dirty="0" sz="1000">
                <a:latin typeface="Tahoma"/>
                <a:cs typeface="Tahoma"/>
              </a:rPr>
              <a:t>X ~</a:t>
            </a:r>
            <a:r>
              <a:rPr dirty="0" sz="1000" spc="-20">
                <a:latin typeface="Tahoma"/>
                <a:cs typeface="Tahoma"/>
              </a:rPr>
              <a:t> </a:t>
            </a:r>
            <a:r>
              <a:rPr dirty="0" sz="1000" spc="-5">
                <a:latin typeface="Tahoma"/>
                <a:cs typeface="Tahoma"/>
              </a:rPr>
              <a:t>N(100,15</a:t>
            </a:r>
            <a:r>
              <a:rPr dirty="0" baseline="25641" sz="975" spc="-7">
                <a:latin typeface="Tahoma"/>
                <a:cs typeface="Tahoma"/>
              </a:rPr>
              <a:t>2</a:t>
            </a:r>
            <a:r>
              <a:rPr dirty="0" sz="1000" spc="-5">
                <a:latin typeface="Tahoma"/>
                <a:cs typeface="Tahoma"/>
              </a:rPr>
              <a:t>)</a:t>
            </a:r>
            <a:endParaRPr sz="1000">
              <a:latin typeface="Tahoma"/>
              <a:cs typeface="Tahoma"/>
            </a:endParaRPr>
          </a:p>
        </p:txBody>
      </p:sp>
      <p:sp>
        <p:nvSpPr>
          <p:cNvPr id="22" name="object 22"/>
          <p:cNvSpPr/>
          <p:nvPr/>
        </p:nvSpPr>
        <p:spPr>
          <a:xfrm>
            <a:off x="3351276" y="1373886"/>
            <a:ext cx="795020" cy="561975"/>
          </a:xfrm>
          <a:custGeom>
            <a:avLst/>
            <a:gdLst/>
            <a:ahLst/>
            <a:cxnLst/>
            <a:rect l="l" t="t" r="r" b="b"/>
            <a:pathLst>
              <a:path w="795020" h="561975">
                <a:moveTo>
                  <a:pt x="77724" y="0"/>
                </a:moveTo>
                <a:lnTo>
                  <a:pt x="77724" y="327660"/>
                </a:lnTo>
                <a:lnTo>
                  <a:pt x="0" y="427482"/>
                </a:lnTo>
                <a:lnTo>
                  <a:pt x="77724" y="467868"/>
                </a:lnTo>
                <a:lnTo>
                  <a:pt x="77724" y="561594"/>
                </a:lnTo>
                <a:lnTo>
                  <a:pt x="794765" y="561594"/>
                </a:lnTo>
                <a:lnTo>
                  <a:pt x="794765" y="0"/>
                </a:lnTo>
                <a:lnTo>
                  <a:pt x="197358" y="0"/>
                </a:lnTo>
                <a:lnTo>
                  <a:pt x="77724" y="0"/>
                </a:lnTo>
                <a:close/>
              </a:path>
            </a:pathLst>
          </a:custGeom>
          <a:ln w="3175">
            <a:solidFill>
              <a:srgbClr val="000000"/>
            </a:solidFill>
          </a:ln>
        </p:spPr>
        <p:txBody>
          <a:bodyPr wrap="square" lIns="0" tIns="0" rIns="0" bIns="0" rtlCol="0"/>
          <a:lstStyle/>
          <a:p/>
        </p:txBody>
      </p:sp>
      <p:sp>
        <p:nvSpPr>
          <p:cNvPr id="23" name="object 23"/>
          <p:cNvSpPr txBox="1"/>
          <p:nvPr/>
        </p:nvSpPr>
        <p:spPr>
          <a:xfrm>
            <a:off x="3479288" y="1374902"/>
            <a:ext cx="628015" cy="558800"/>
          </a:xfrm>
          <a:prstGeom prst="rect">
            <a:avLst/>
          </a:prstGeom>
        </p:spPr>
        <p:txBody>
          <a:bodyPr wrap="square" lIns="0" tIns="12700" rIns="0" bIns="0" rtlCol="0" vert="horz">
            <a:spAutoFit/>
          </a:bodyPr>
          <a:lstStyle/>
          <a:p>
            <a:pPr algn="ctr" marR="5080">
              <a:lnSpc>
                <a:spcPct val="100000"/>
              </a:lnSpc>
              <a:spcBef>
                <a:spcPts val="100"/>
              </a:spcBef>
            </a:pPr>
            <a:r>
              <a:rPr dirty="0" sz="700" spc="-5" b="1">
                <a:solidFill>
                  <a:srgbClr val="048D0A"/>
                </a:solidFill>
                <a:latin typeface="Tahoma"/>
                <a:cs typeface="Tahoma"/>
              </a:rPr>
              <a:t>Also known  </a:t>
            </a:r>
            <a:r>
              <a:rPr dirty="0" sz="700" b="1">
                <a:solidFill>
                  <a:srgbClr val="048D0A"/>
                </a:solidFill>
                <a:latin typeface="Tahoma"/>
                <a:cs typeface="Tahoma"/>
              </a:rPr>
              <a:t>as the</a:t>
            </a:r>
            <a:r>
              <a:rPr dirty="0" sz="700" spc="-95" b="1">
                <a:solidFill>
                  <a:srgbClr val="048D0A"/>
                </a:solidFill>
                <a:latin typeface="Tahoma"/>
                <a:cs typeface="Tahoma"/>
              </a:rPr>
              <a:t> </a:t>
            </a:r>
            <a:r>
              <a:rPr dirty="0" sz="700" b="1">
                <a:solidFill>
                  <a:srgbClr val="048D0A"/>
                </a:solidFill>
                <a:latin typeface="Tahoma"/>
                <a:cs typeface="Tahoma"/>
              </a:rPr>
              <a:t>normal  </a:t>
            </a:r>
            <a:r>
              <a:rPr dirty="0" sz="700" spc="-5" b="1">
                <a:solidFill>
                  <a:srgbClr val="048D0A"/>
                </a:solidFill>
                <a:latin typeface="Tahoma"/>
                <a:cs typeface="Tahoma"/>
              </a:rPr>
              <a:t>distribution  or Bell-  shaped</a:t>
            </a:r>
            <a:r>
              <a:rPr dirty="0" sz="700" spc="-60" b="1">
                <a:solidFill>
                  <a:srgbClr val="048D0A"/>
                </a:solidFill>
                <a:latin typeface="Tahoma"/>
                <a:cs typeface="Tahoma"/>
              </a:rPr>
              <a:t> </a:t>
            </a:r>
            <a:r>
              <a:rPr dirty="0" sz="700" b="1">
                <a:solidFill>
                  <a:srgbClr val="048D0A"/>
                </a:solidFill>
                <a:latin typeface="Tahoma"/>
                <a:cs typeface="Tahoma"/>
              </a:rPr>
              <a:t>curve</a:t>
            </a:r>
            <a:endParaRPr sz="700">
              <a:latin typeface="Tahoma"/>
              <a:cs typeface="Tahoma"/>
            </a:endParaRPr>
          </a:p>
        </p:txBody>
      </p:sp>
      <p:sp>
        <p:nvSpPr>
          <p:cNvPr id="24" name="object 24"/>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25" name="object 25"/>
          <p:cNvSpPr txBox="1"/>
          <p:nvPr/>
        </p:nvSpPr>
        <p:spPr>
          <a:xfrm>
            <a:off x="1622297" y="8726678"/>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26" name="object 26"/>
          <p:cNvSpPr txBox="1"/>
          <p:nvPr/>
        </p:nvSpPr>
        <p:spPr>
          <a:xfrm>
            <a:off x="5926835" y="8726678"/>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16</a:t>
            </a:r>
            <a:endParaRPr sz="450">
              <a:latin typeface="Tahoma"/>
              <a:cs typeface="Tahoma"/>
            </a:endParaRPr>
          </a:p>
        </p:txBody>
      </p:sp>
      <p:sp>
        <p:nvSpPr>
          <p:cNvPr id="27" name="object 27"/>
          <p:cNvSpPr txBox="1"/>
          <p:nvPr/>
        </p:nvSpPr>
        <p:spPr>
          <a:xfrm>
            <a:off x="1988820" y="5677916"/>
            <a:ext cx="3094990" cy="902969"/>
          </a:xfrm>
          <a:prstGeom prst="rect">
            <a:avLst/>
          </a:prstGeom>
        </p:spPr>
        <p:txBody>
          <a:bodyPr wrap="square" lIns="0" tIns="12700" rIns="0" bIns="0" rtlCol="0" vert="horz">
            <a:spAutoFit/>
          </a:bodyPr>
          <a:lstStyle/>
          <a:p>
            <a:pPr marL="707390">
              <a:lnSpc>
                <a:spcPct val="100000"/>
              </a:lnSpc>
              <a:spcBef>
                <a:spcPts val="100"/>
              </a:spcBef>
            </a:pPr>
            <a:r>
              <a:rPr dirty="0" sz="2200" spc="-5">
                <a:solidFill>
                  <a:srgbClr val="006500"/>
                </a:solidFill>
                <a:latin typeface="Tahoma"/>
                <a:cs typeface="Tahoma"/>
              </a:rPr>
              <a:t>The Error</a:t>
            </a:r>
            <a:r>
              <a:rPr dirty="0" sz="2200" spc="-60">
                <a:solidFill>
                  <a:srgbClr val="006500"/>
                </a:solidFill>
                <a:latin typeface="Tahoma"/>
                <a:cs typeface="Tahoma"/>
              </a:rPr>
              <a:t> </a:t>
            </a:r>
            <a:r>
              <a:rPr dirty="0" sz="2200" spc="-5">
                <a:solidFill>
                  <a:srgbClr val="006500"/>
                </a:solidFill>
                <a:latin typeface="Tahoma"/>
                <a:cs typeface="Tahoma"/>
              </a:rPr>
              <a:t>Function</a:t>
            </a:r>
            <a:endParaRPr sz="2200">
              <a:latin typeface="Tahoma"/>
              <a:cs typeface="Tahoma"/>
            </a:endParaRPr>
          </a:p>
          <a:p>
            <a:pPr>
              <a:lnSpc>
                <a:spcPct val="100000"/>
              </a:lnSpc>
              <a:spcBef>
                <a:spcPts val="1265"/>
              </a:spcBef>
            </a:pPr>
            <a:r>
              <a:rPr dirty="0" sz="1000" spc="-5">
                <a:latin typeface="Tahoma"/>
                <a:cs typeface="Tahoma"/>
              </a:rPr>
              <a:t>Assume </a:t>
            </a:r>
            <a:r>
              <a:rPr dirty="0" sz="1000">
                <a:latin typeface="Tahoma"/>
                <a:cs typeface="Tahoma"/>
              </a:rPr>
              <a:t>X ~</a:t>
            </a:r>
            <a:r>
              <a:rPr dirty="0" sz="1000" spc="-20">
                <a:latin typeface="Tahoma"/>
                <a:cs typeface="Tahoma"/>
              </a:rPr>
              <a:t> </a:t>
            </a:r>
            <a:r>
              <a:rPr dirty="0" sz="1000" spc="-5">
                <a:latin typeface="Tahoma"/>
                <a:cs typeface="Tahoma"/>
              </a:rPr>
              <a:t>N(0,1)</a:t>
            </a:r>
            <a:endParaRPr sz="1000">
              <a:latin typeface="Tahoma"/>
              <a:cs typeface="Tahoma"/>
            </a:endParaRPr>
          </a:p>
          <a:p>
            <a:pPr>
              <a:lnSpc>
                <a:spcPct val="100000"/>
              </a:lnSpc>
              <a:spcBef>
                <a:spcPts val="600"/>
              </a:spcBef>
            </a:pPr>
            <a:r>
              <a:rPr dirty="0" sz="1000" spc="-5">
                <a:latin typeface="Tahoma"/>
                <a:cs typeface="Tahoma"/>
              </a:rPr>
              <a:t>Define ERF(x) </a:t>
            </a:r>
            <a:r>
              <a:rPr dirty="0" sz="1000">
                <a:latin typeface="Tahoma"/>
                <a:cs typeface="Tahoma"/>
              </a:rPr>
              <a:t>= </a:t>
            </a:r>
            <a:r>
              <a:rPr dirty="0" sz="1000" spc="-5">
                <a:latin typeface="Tahoma"/>
                <a:cs typeface="Tahoma"/>
              </a:rPr>
              <a:t>P(X&lt;x) </a:t>
            </a:r>
            <a:r>
              <a:rPr dirty="0" sz="1000">
                <a:latin typeface="Tahoma"/>
                <a:cs typeface="Tahoma"/>
              </a:rPr>
              <a:t>= </a:t>
            </a:r>
            <a:r>
              <a:rPr dirty="0" sz="1000" spc="-5">
                <a:latin typeface="Tahoma"/>
                <a:cs typeface="Tahoma"/>
              </a:rPr>
              <a:t>Cumulative Distribution of</a:t>
            </a:r>
            <a:r>
              <a:rPr dirty="0" sz="1000" spc="-45">
                <a:latin typeface="Tahoma"/>
                <a:cs typeface="Tahoma"/>
              </a:rPr>
              <a:t> </a:t>
            </a:r>
            <a:r>
              <a:rPr dirty="0" sz="1000">
                <a:latin typeface="Tahoma"/>
                <a:cs typeface="Tahoma"/>
              </a:rPr>
              <a:t>X</a:t>
            </a:r>
            <a:endParaRPr sz="1000">
              <a:latin typeface="Tahoma"/>
              <a:cs typeface="Tahoma"/>
            </a:endParaRPr>
          </a:p>
        </p:txBody>
      </p:sp>
      <p:sp>
        <p:nvSpPr>
          <p:cNvPr id="28" name="object 28"/>
          <p:cNvSpPr/>
          <p:nvPr/>
        </p:nvSpPr>
        <p:spPr>
          <a:xfrm>
            <a:off x="3924299" y="6888479"/>
            <a:ext cx="1985009" cy="668273"/>
          </a:xfrm>
          <a:prstGeom prst="rect">
            <a:avLst/>
          </a:prstGeom>
          <a:blipFill>
            <a:blip r:embed="rId3" cstate="print"/>
            <a:stretch>
              <a:fillRect/>
            </a:stretch>
          </a:blipFill>
        </p:spPr>
        <p:txBody>
          <a:bodyPr wrap="square" lIns="0" tIns="0" rIns="0" bIns="0" rtlCol="0"/>
          <a:lstStyle/>
          <a:p/>
        </p:txBody>
      </p:sp>
      <p:sp>
        <p:nvSpPr>
          <p:cNvPr id="29" name="object 29"/>
          <p:cNvSpPr/>
          <p:nvPr/>
        </p:nvSpPr>
        <p:spPr>
          <a:xfrm>
            <a:off x="3848099" y="7574279"/>
            <a:ext cx="2071115" cy="849629"/>
          </a:xfrm>
          <a:prstGeom prst="rect">
            <a:avLst/>
          </a:prstGeom>
          <a:blipFill>
            <a:blip r:embed="rId4" cstate="print"/>
            <a:stretch>
              <a:fillRect/>
            </a:stretch>
          </a:blipFill>
        </p:spPr>
        <p:txBody>
          <a:bodyPr wrap="square" lIns="0" tIns="0" rIns="0" bIns="0" rtlCol="0"/>
          <a:lstStyle/>
          <a:p/>
        </p:txBody>
      </p:sp>
      <p:sp>
        <p:nvSpPr>
          <p:cNvPr id="30" name="object 30"/>
          <p:cNvSpPr/>
          <p:nvPr/>
        </p:nvSpPr>
        <p:spPr>
          <a:xfrm>
            <a:off x="1994916" y="7683245"/>
            <a:ext cx="20955" cy="11430"/>
          </a:xfrm>
          <a:custGeom>
            <a:avLst/>
            <a:gdLst/>
            <a:ahLst/>
            <a:cxnLst/>
            <a:rect l="l" t="t" r="r" b="b"/>
            <a:pathLst>
              <a:path w="20955" h="11429">
                <a:moveTo>
                  <a:pt x="0" y="11429"/>
                </a:moveTo>
                <a:lnTo>
                  <a:pt x="20573" y="0"/>
                </a:lnTo>
              </a:path>
            </a:pathLst>
          </a:custGeom>
          <a:ln w="6565">
            <a:solidFill>
              <a:srgbClr val="000000"/>
            </a:solidFill>
          </a:ln>
        </p:spPr>
        <p:txBody>
          <a:bodyPr wrap="square" lIns="0" tIns="0" rIns="0" bIns="0" rtlCol="0"/>
          <a:lstStyle/>
          <a:p/>
        </p:txBody>
      </p:sp>
      <p:sp>
        <p:nvSpPr>
          <p:cNvPr id="31" name="object 31"/>
          <p:cNvSpPr/>
          <p:nvPr/>
        </p:nvSpPr>
        <p:spPr>
          <a:xfrm>
            <a:off x="2015489" y="7686293"/>
            <a:ext cx="29209" cy="54610"/>
          </a:xfrm>
          <a:custGeom>
            <a:avLst/>
            <a:gdLst/>
            <a:ahLst/>
            <a:cxnLst/>
            <a:rect l="l" t="t" r="r" b="b"/>
            <a:pathLst>
              <a:path w="29210" h="54609">
                <a:moveTo>
                  <a:pt x="0" y="0"/>
                </a:moveTo>
                <a:lnTo>
                  <a:pt x="28956" y="54101"/>
                </a:lnTo>
              </a:path>
            </a:pathLst>
          </a:custGeom>
          <a:ln w="13144">
            <a:solidFill>
              <a:srgbClr val="000000"/>
            </a:solidFill>
          </a:ln>
        </p:spPr>
        <p:txBody>
          <a:bodyPr wrap="square" lIns="0" tIns="0" rIns="0" bIns="0" rtlCol="0"/>
          <a:lstStyle/>
          <a:p/>
        </p:txBody>
      </p:sp>
      <p:sp>
        <p:nvSpPr>
          <p:cNvPr id="32" name="object 32"/>
          <p:cNvSpPr/>
          <p:nvPr/>
        </p:nvSpPr>
        <p:spPr>
          <a:xfrm>
            <a:off x="2048255" y="7580376"/>
            <a:ext cx="38100" cy="160020"/>
          </a:xfrm>
          <a:custGeom>
            <a:avLst/>
            <a:gdLst/>
            <a:ahLst/>
            <a:cxnLst/>
            <a:rect l="l" t="t" r="r" b="b"/>
            <a:pathLst>
              <a:path w="38100" h="160020">
                <a:moveTo>
                  <a:pt x="0" y="160019"/>
                </a:moveTo>
                <a:lnTo>
                  <a:pt x="38100" y="0"/>
                </a:lnTo>
              </a:path>
            </a:pathLst>
          </a:custGeom>
          <a:ln w="6565">
            <a:solidFill>
              <a:srgbClr val="000000"/>
            </a:solidFill>
          </a:ln>
        </p:spPr>
        <p:txBody>
          <a:bodyPr wrap="square" lIns="0" tIns="0" rIns="0" bIns="0" rtlCol="0"/>
          <a:lstStyle/>
          <a:p/>
        </p:txBody>
      </p:sp>
      <p:sp>
        <p:nvSpPr>
          <p:cNvPr id="33" name="object 33"/>
          <p:cNvSpPr/>
          <p:nvPr/>
        </p:nvSpPr>
        <p:spPr>
          <a:xfrm>
            <a:off x="2086355" y="7580376"/>
            <a:ext cx="199390" cy="0"/>
          </a:xfrm>
          <a:custGeom>
            <a:avLst/>
            <a:gdLst/>
            <a:ahLst/>
            <a:cxnLst/>
            <a:rect l="l" t="t" r="r" b="b"/>
            <a:pathLst>
              <a:path w="199389" h="0">
                <a:moveTo>
                  <a:pt x="0" y="0"/>
                </a:moveTo>
                <a:lnTo>
                  <a:pt x="198881" y="0"/>
                </a:lnTo>
              </a:path>
            </a:pathLst>
          </a:custGeom>
          <a:ln w="6565">
            <a:solidFill>
              <a:srgbClr val="000000"/>
            </a:solidFill>
          </a:ln>
        </p:spPr>
        <p:txBody>
          <a:bodyPr wrap="square" lIns="0" tIns="0" rIns="0" bIns="0" rtlCol="0"/>
          <a:lstStyle/>
          <a:p/>
        </p:txBody>
      </p:sp>
      <p:sp>
        <p:nvSpPr>
          <p:cNvPr id="34" name="object 34"/>
          <p:cNvSpPr/>
          <p:nvPr/>
        </p:nvSpPr>
        <p:spPr>
          <a:xfrm>
            <a:off x="1978914" y="7557516"/>
            <a:ext cx="319405" cy="0"/>
          </a:xfrm>
          <a:custGeom>
            <a:avLst/>
            <a:gdLst/>
            <a:ahLst/>
            <a:cxnLst/>
            <a:rect l="l" t="t" r="r" b="b"/>
            <a:pathLst>
              <a:path w="319405" h="0">
                <a:moveTo>
                  <a:pt x="0" y="0"/>
                </a:moveTo>
                <a:lnTo>
                  <a:pt x="319278" y="0"/>
                </a:lnTo>
              </a:path>
            </a:pathLst>
          </a:custGeom>
          <a:ln w="6565">
            <a:solidFill>
              <a:srgbClr val="000000"/>
            </a:solidFill>
          </a:ln>
        </p:spPr>
        <p:txBody>
          <a:bodyPr wrap="square" lIns="0" tIns="0" rIns="0" bIns="0" rtlCol="0"/>
          <a:lstStyle/>
          <a:p/>
        </p:txBody>
      </p:sp>
      <p:sp>
        <p:nvSpPr>
          <p:cNvPr id="35" name="object 35"/>
          <p:cNvSpPr/>
          <p:nvPr/>
        </p:nvSpPr>
        <p:spPr>
          <a:xfrm>
            <a:off x="2992373" y="7557516"/>
            <a:ext cx="163195" cy="0"/>
          </a:xfrm>
          <a:custGeom>
            <a:avLst/>
            <a:gdLst/>
            <a:ahLst/>
            <a:cxnLst/>
            <a:rect l="l" t="t" r="r" b="b"/>
            <a:pathLst>
              <a:path w="163194" h="0">
                <a:moveTo>
                  <a:pt x="0" y="0"/>
                </a:moveTo>
                <a:lnTo>
                  <a:pt x="163068" y="0"/>
                </a:lnTo>
              </a:path>
            </a:pathLst>
          </a:custGeom>
          <a:ln w="6565">
            <a:solidFill>
              <a:srgbClr val="000000"/>
            </a:solidFill>
          </a:ln>
        </p:spPr>
        <p:txBody>
          <a:bodyPr wrap="square" lIns="0" tIns="0" rIns="0" bIns="0" rtlCol="0"/>
          <a:lstStyle/>
          <a:p/>
        </p:txBody>
      </p:sp>
      <p:sp>
        <p:nvSpPr>
          <p:cNvPr id="36" name="object 36"/>
          <p:cNvSpPr txBox="1"/>
          <p:nvPr/>
        </p:nvSpPr>
        <p:spPr>
          <a:xfrm>
            <a:off x="2404872" y="7404048"/>
            <a:ext cx="78105" cy="309880"/>
          </a:xfrm>
          <a:prstGeom prst="rect">
            <a:avLst/>
          </a:prstGeom>
        </p:spPr>
        <p:txBody>
          <a:bodyPr wrap="square" lIns="0" tIns="14605" rIns="0" bIns="0" rtlCol="0" vert="horz">
            <a:spAutoFit/>
          </a:bodyPr>
          <a:lstStyle/>
          <a:p>
            <a:pPr>
              <a:lnSpc>
                <a:spcPct val="100000"/>
              </a:lnSpc>
              <a:spcBef>
                <a:spcPts val="115"/>
              </a:spcBef>
            </a:pPr>
            <a:r>
              <a:rPr dirty="0" sz="1850">
                <a:latin typeface="Symbol"/>
                <a:cs typeface="Symbol"/>
              </a:rPr>
              <a:t></a:t>
            </a:r>
            <a:endParaRPr sz="1850">
              <a:latin typeface="Symbol"/>
              <a:cs typeface="Symbol"/>
            </a:endParaRPr>
          </a:p>
        </p:txBody>
      </p:sp>
      <p:sp>
        <p:nvSpPr>
          <p:cNvPr id="37" name="object 37"/>
          <p:cNvSpPr txBox="1"/>
          <p:nvPr/>
        </p:nvSpPr>
        <p:spPr>
          <a:xfrm>
            <a:off x="2796546" y="7588555"/>
            <a:ext cx="73660" cy="215265"/>
          </a:xfrm>
          <a:prstGeom prst="rect">
            <a:avLst/>
          </a:prstGeom>
        </p:spPr>
        <p:txBody>
          <a:bodyPr wrap="square" lIns="0" tIns="12065" rIns="0" bIns="0" rtlCol="0" vert="horz">
            <a:spAutoFit/>
          </a:bodyPr>
          <a:lstStyle/>
          <a:p>
            <a:pPr>
              <a:lnSpc>
                <a:spcPct val="100000"/>
              </a:lnSpc>
              <a:spcBef>
                <a:spcPts val="95"/>
              </a:spcBef>
            </a:pPr>
            <a:r>
              <a:rPr dirty="0" sz="1250" spc="-455">
                <a:latin typeface="Symbol"/>
                <a:cs typeface="Symbol"/>
              </a:rPr>
              <a:t>⎝</a:t>
            </a:r>
            <a:endParaRPr sz="1250">
              <a:latin typeface="Symbol"/>
              <a:cs typeface="Symbol"/>
            </a:endParaRPr>
          </a:p>
        </p:txBody>
      </p:sp>
      <p:sp>
        <p:nvSpPr>
          <p:cNvPr id="38" name="object 38"/>
          <p:cNvSpPr txBox="1"/>
          <p:nvPr/>
        </p:nvSpPr>
        <p:spPr>
          <a:xfrm>
            <a:off x="1852423" y="7426245"/>
            <a:ext cx="99695" cy="215265"/>
          </a:xfrm>
          <a:prstGeom prst="rect">
            <a:avLst/>
          </a:prstGeom>
        </p:spPr>
        <p:txBody>
          <a:bodyPr wrap="square" lIns="0" tIns="12065" rIns="0" bIns="0" rtlCol="0" vert="horz">
            <a:spAutoFit/>
          </a:bodyPr>
          <a:lstStyle/>
          <a:p>
            <a:pPr>
              <a:lnSpc>
                <a:spcPct val="100000"/>
              </a:lnSpc>
              <a:spcBef>
                <a:spcPts val="95"/>
              </a:spcBef>
            </a:pPr>
            <a:r>
              <a:rPr dirty="0" sz="1250" spc="-5">
                <a:latin typeface="Symbol"/>
                <a:cs typeface="Symbol"/>
              </a:rPr>
              <a:t></a:t>
            </a:r>
            <a:endParaRPr sz="1250">
              <a:latin typeface="Symbol"/>
              <a:cs typeface="Symbol"/>
            </a:endParaRPr>
          </a:p>
        </p:txBody>
      </p:sp>
      <p:sp>
        <p:nvSpPr>
          <p:cNvPr id="39" name="object 39"/>
          <p:cNvSpPr txBox="1"/>
          <p:nvPr/>
        </p:nvSpPr>
        <p:spPr>
          <a:xfrm>
            <a:off x="1870468" y="6816283"/>
            <a:ext cx="1325245" cy="631190"/>
          </a:xfrm>
          <a:prstGeom prst="rect">
            <a:avLst/>
          </a:prstGeom>
        </p:spPr>
        <p:txBody>
          <a:bodyPr wrap="square" lIns="0" tIns="15875" rIns="0" bIns="0" rtlCol="0" vert="horz">
            <a:spAutoFit/>
          </a:bodyPr>
          <a:lstStyle/>
          <a:p>
            <a:pPr algn="ctr" marL="266065">
              <a:lnSpc>
                <a:spcPts val="560"/>
              </a:lnSpc>
              <a:spcBef>
                <a:spcPts val="125"/>
              </a:spcBef>
            </a:pPr>
            <a:r>
              <a:rPr dirty="0" sz="700" spc="10" i="1">
                <a:latin typeface="Times New Roman"/>
                <a:cs typeface="Times New Roman"/>
              </a:rPr>
              <a:t>x</a:t>
            </a:r>
            <a:endParaRPr sz="700">
              <a:latin typeface="Times New Roman"/>
              <a:cs typeface="Times New Roman"/>
            </a:endParaRPr>
          </a:p>
          <a:p>
            <a:pPr marL="25400">
              <a:lnSpc>
                <a:spcPts val="1939"/>
              </a:lnSpc>
            </a:pPr>
            <a:r>
              <a:rPr dirty="0" sz="1250" spc="-5" i="1">
                <a:latin typeface="Times New Roman"/>
                <a:cs typeface="Times New Roman"/>
              </a:rPr>
              <a:t>ERF </a:t>
            </a:r>
            <a:r>
              <a:rPr dirty="0" sz="1250" spc="35">
                <a:latin typeface="Times New Roman"/>
                <a:cs typeface="Times New Roman"/>
              </a:rPr>
              <a:t>(</a:t>
            </a:r>
            <a:r>
              <a:rPr dirty="0" sz="1250" spc="35" i="1">
                <a:latin typeface="Times New Roman"/>
                <a:cs typeface="Times New Roman"/>
              </a:rPr>
              <a:t>x</a:t>
            </a:r>
            <a:r>
              <a:rPr dirty="0" sz="1250" spc="35">
                <a:latin typeface="Times New Roman"/>
                <a:cs typeface="Times New Roman"/>
              </a:rPr>
              <a:t>) </a:t>
            </a:r>
            <a:r>
              <a:rPr dirty="0" sz="1250" spc="-5">
                <a:latin typeface="Symbol"/>
                <a:cs typeface="Symbol"/>
              </a:rPr>
              <a:t></a:t>
            </a:r>
            <a:r>
              <a:rPr dirty="0" sz="1250" spc="-5">
                <a:latin typeface="Times New Roman"/>
                <a:cs typeface="Times New Roman"/>
              </a:rPr>
              <a:t> </a:t>
            </a:r>
            <a:r>
              <a:rPr dirty="0" baseline="-13513" sz="2775" spc="7">
                <a:latin typeface="Symbol"/>
                <a:cs typeface="Symbol"/>
              </a:rPr>
              <a:t></a:t>
            </a:r>
            <a:r>
              <a:rPr dirty="0" baseline="-13513" sz="2775" spc="-165">
                <a:latin typeface="Times New Roman"/>
                <a:cs typeface="Times New Roman"/>
              </a:rPr>
              <a:t> </a:t>
            </a:r>
            <a:r>
              <a:rPr dirty="0" sz="1250" spc="30" i="1">
                <a:latin typeface="Times New Roman"/>
                <a:cs typeface="Times New Roman"/>
              </a:rPr>
              <a:t>p</a:t>
            </a:r>
            <a:r>
              <a:rPr dirty="0" sz="1250" spc="30">
                <a:latin typeface="Times New Roman"/>
                <a:cs typeface="Times New Roman"/>
              </a:rPr>
              <a:t>(</a:t>
            </a:r>
            <a:r>
              <a:rPr dirty="0" sz="1250" spc="30" i="1">
                <a:latin typeface="Times New Roman"/>
                <a:cs typeface="Times New Roman"/>
              </a:rPr>
              <a:t>z</a:t>
            </a:r>
            <a:r>
              <a:rPr dirty="0" sz="1250" spc="30">
                <a:latin typeface="Times New Roman"/>
                <a:cs typeface="Times New Roman"/>
              </a:rPr>
              <a:t>)</a:t>
            </a:r>
            <a:r>
              <a:rPr dirty="0" sz="1250" spc="30" i="1">
                <a:latin typeface="Times New Roman"/>
                <a:cs typeface="Times New Roman"/>
              </a:rPr>
              <a:t>dz</a:t>
            </a:r>
            <a:endParaRPr sz="1250">
              <a:latin typeface="Times New Roman"/>
              <a:cs typeface="Times New Roman"/>
            </a:endParaRPr>
          </a:p>
          <a:p>
            <a:pPr algn="ctr" marL="266700">
              <a:lnSpc>
                <a:spcPct val="100000"/>
              </a:lnSpc>
              <a:spcBef>
                <a:spcPts val="275"/>
              </a:spcBef>
            </a:pPr>
            <a:r>
              <a:rPr dirty="0" sz="700" spc="10" i="1">
                <a:latin typeface="Times New Roman"/>
                <a:cs typeface="Times New Roman"/>
              </a:rPr>
              <a:t>z</a:t>
            </a:r>
            <a:r>
              <a:rPr dirty="0" sz="700" spc="-110" i="1">
                <a:latin typeface="Times New Roman"/>
                <a:cs typeface="Times New Roman"/>
              </a:rPr>
              <a:t> </a:t>
            </a:r>
            <a:r>
              <a:rPr dirty="0" sz="700" spc="20">
                <a:latin typeface="Symbol"/>
                <a:cs typeface="Symbol"/>
              </a:rPr>
              <a:t></a:t>
            </a:r>
            <a:endParaRPr sz="700">
              <a:latin typeface="Symbol"/>
              <a:cs typeface="Symbol"/>
            </a:endParaRPr>
          </a:p>
          <a:p>
            <a:pPr algn="ctr" marR="179705">
              <a:lnSpc>
                <a:spcPct val="100000"/>
              </a:lnSpc>
              <a:spcBef>
                <a:spcPts val="280"/>
              </a:spcBef>
            </a:pPr>
            <a:r>
              <a:rPr dirty="0" sz="700" spc="10" i="1">
                <a:latin typeface="Times New Roman"/>
                <a:cs typeface="Times New Roman"/>
              </a:rPr>
              <a:t>x</a:t>
            </a:r>
            <a:endParaRPr sz="700">
              <a:latin typeface="Times New Roman"/>
              <a:cs typeface="Times New Roman"/>
            </a:endParaRPr>
          </a:p>
        </p:txBody>
      </p:sp>
      <p:sp>
        <p:nvSpPr>
          <p:cNvPr id="40" name="object 40"/>
          <p:cNvSpPr txBox="1"/>
          <p:nvPr/>
        </p:nvSpPr>
        <p:spPr>
          <a:xfrm>
            <a:off x="3011164" y="7549722"/>
            <a:ext cx="260350" cy="215265"/>
          </a:xfrm>
          <a:prstGeom prst="rect">
            <a:avLst/>
          </a:prstGeom>
        </p:spPr>
        <p:txBody>
          <a:bodyPr wrap="square" lIns="0" tIns="12065" rIns="0" bIns="0" rtlCol="0" vert="horz">
            <a:spAutoFit/>
          </a:bodyPr>
          <a:lstStyle/>
          <a:p>
            <a:pPr marL="25400">
              <a:lnSpc>
                <a:spcPct val="100000"/>
              </a:lnSpc>
              <a:spcBef>
                <a:spcPts val="95"/>
              </a:spcBef>
            </a:pPr>
            <a:r>
              <a:rPr dirty="0" sz="1250" spc="-5">
                <a:latin typeface="Times New Roman"/>
                <a:cs typeface="Times New Roman"/>
              </a:rPr>
              <a:t>2</a:t>
            </a:r>
            <a:r>
              <a:rPr dirty="0" sz="1250" spc="45">
                <a:latin typeface="Times New Roman"/>
                <a:cs typeface="Times New Roman"/>
              </a:rPr>
              <a:t> </a:t>
            </a:r>
            <a:r>
              <a:rPr dirty="0" baseline="-13333" sz="1875" spc="-787">
                <a:latin typeface="Symbol"/>
                <a:cs typeface="Symbol"/>
              </a:rPr>
              <a:t>⎠</a:t>
            </a:r>
            <a:endParaRPr baseline="-13333" sz="1875">
              <a:latin typeface="Symbol"/>
              <a:cs typeface="Symbol"/>
            </a:endParaRPr>
          </a:p>
        </p:txBody>
      </p:sp>
      <p:sp>
        <p:nvSpPr>
          <p:cNvPr id="41" name="object 41"/>
          <p:cNvSpPr txBox="1"/>
          <p:nvPr/>
        </p:nvSpPr>
        <p:spPr>
          <a:xfrm>
            <a:off x="2569453" y="7426273"/>
            <a:ext cx="821055" cy="215265"/>
          </a:xfrm>
          <a:prstGeom prst="rect">
            <a:avLst/>
          </a:prstGeom>
        </p:spPr>
        <p:txBody>
          <a:bodyPr wrap="square" lIns="0" tIns="12065" rIns="0" bIns="0" rtlCol="0" vert="horz">
            <a:spAutoFit/>
          </a:bodyPr>
          <a:lstStyle/>
          <a:p>
            <a:pPr>
              <a:lnSpc>
                <a:spcPct val="100000"/>
              </a:lnSpc>
              <a:spcBef>
                <a:spcPts val="95"/>
              </a:spcBef>
              <a:tabLst>
                <a:tab pos="602615" algn="l"/>
              </a:tabLst>
            </a:pPr>
            <a:r>
              <a:rPr dirty="0" sz="1250" spc="-5">
                <a:latin typeface="Times New Roman"/>
                <a:cs typeface="Times New Roman"/>
              </a:rPr>
              <a:t>ex</a:t>
            </a:r>
            <a:r>
              <a:rPr dirty="0" sz="1250" spc="-20">
                <a:latin typeface="Times New Roman"/>
                <a:cs typeface="Times New Roman"/>
              </a:rPr>
              <a:t>p</a:t>
            </a:r>
            <a:r>
              <a:rPr dirty="0" baseline="2222" sz="1875" spc="-465">
                <a:latin typeface="Symbol"/>
                <a:cs typeface="Symbol"/>
              </a:rPr>
              <a:t>⎜</a:t>
            </a:r>
            <a:r>
              <a:rPr dirty="0" sz="1250" spc="-5">
                <a:latin typeface="Symbol"/>
                <a:cs typeface="Symbol"/>
              </a:rPr>
              <a:t></a:t>
            </a:r>
            <a:r>
              <a:rPr dirty="0" sz="1250">
                <a:latin typeface="Times New Roman"/>
                <a:cs typeface="Times New Roman"/>
              </a:rPr>
              <a:t>	</a:t>
            </a:r>
            <a:r>
              <a:rPr dirty="0" baseline="2222" sz="1875" spc="-772">
                <a:latin typeface="Symbol"/>
                <a:cs typeface="Symbol"/>
              </a:rPr>
              <a:t>⎟</a:t>
            </a:r>
            <a:r>
              <a:rPr dirty="0" sz="1250" spc="-95" i="1">
                <a:latin typeface="Times New Roman"/>
                <a:cs typeface="Times New Roman"/>
              </a:rPr>
              <a:t>dz</a:t>
            </a:r>
            <a:endParaRPr sz="1250">
              <a:latin typeface="Times New Roman"/>
              <a:cs typeface="Times New Roman"/>
            </a:endParaRPr>
          </a:p>
        </p:txBody>
      </p:sp>
      <p:sp>
        <p:nvSpPr>
          <p:cNvPr id="42" name="object 42"/>
          <p:cNvSpPr txBox="1"/>
          <p:nvPr/>
        </p:nvSpPr>
        <p:spPr>
          <a:xfrm>
            <a:off x="2073905" y="7326455"/>
            <a:ext cx="1210310" cy="215265"/>
          </a:xfrm>
          <a:prstGeom prst="rect">
            <a:avLst/>
          </a:prstGeom>
        </p:spPr>
        <p:txBody>
          <a:bodyPr wrap="square" lIns="0" tIns="12065" rIns="0" bIns="0" rtlCol="0" vert="horz">
            <a:spAutoFit/>
          </a:bodyPr>
          <a:lstStyle/>
          <a:p>
            <a:pPr marL="25400">
              <a:lnSpc>
                <a:spcPct val="100000"/>
              </a:lnSpc>
              <a:spcBef>
                <a:spcPts val="95"/>
              </a:spcBef>
              <a:tabLst>
                <a:tab pos="721995" algn="l"/>
                <a:tab pos="935355" algn="l"/>
              </a:tabLst>
            </a:pPr>
            <a:r>
              <a:rPr dirty="0" sz="1250" spc="-5">
                <a:latin typeface="Times New Roman"/>
                <a:cs typeface="Times New Roman"/>
              </a:rPr>
              <a:t>1	</a:t>
            </a:r>
            <a:r>
              <a:rPr dirty="0" baseline="2222" sz="1875" spc="-682">
                <a:latin typeface="Symbol"/>
                <a:cs typeface="Symbol"/>
              </a:rPr>
              <a:t>⎛</a:t>
            </a:r>
            <a:r>
              <a:rPr dirty="0" baseline="2222" sz="1875" spc="-682">
                <a:latin typeface="Times New Roman"/>
                <a:cs typeface="Times New Roman"/>
              </a:rPr>
              <a:t>	</a:t>
            </a:r>
            <a:r>
              <a:rPr dirty="0" sz="1250" spc="-5" i="1">
                <a:latin typeface="Times New Roman"/>
                <a:cs typeface="Times New Roman"/>
              </a:rPr>
              <a:t>z</a:t>
            </a:r>
            <a:r>
              <a:rPr dirty="0" sz="1250" spc="-150" i="1">
                <a:latin typeface="Times New Roman"/>
                <a:cs typeface="Times New Roman"/>
              </a:rPr>
              <a:t> </a:t>
            </a:r>
            <a:r>
              <a:rPr dirty="0" baseline="43650" sz="1050" spc="15">
                <a:latin typeface="Times New Roman"/>
                <a:cs typeface="Times New Roman"/>
              </a:rPr>
              <a:t>2 </a:t>
            </a:r>
            <a:r>
              <a:rPr dirty="0" baseline="2222" sz="1875" spc="-682">
                <a:latin typeface="Symbol"/>
                <a:cs typeface="Symbol"/>
              </a:rPr>
              <a:t>⎞</a:t>
            </a:r>
            <a:endParaRPr baseline="2222" sz="1875">
              <a:latin typeface="Symbol"/>
              <a:cs typeface="Symbol"/>
            </a:endParaRPr>
          </a:p>
        </p:txBody>
      </p:sp>
      <p:sp>
        <p:nvSpPr>
          <p:cNvPr id="43" name="object 43"/>
          <p:cNvSpPr txBox="1"/>
          <p:nvPr/>
        </p:nvSpPr>
        <p:spPr>
          <a:xfrm>
            <a:off x="2070852" y="7588293"/>
            <a:ext cx="514984" cy="226060"/>
          </a:xfrm>
          <a:prstGeom prst="rect">
            <a:avLst/>
          </a:prstGeom>
        </p:spPr>
        <p:txBody>
          <a:bodyPr wrap="square" lIns="0" tIns="13970" rIns="0" bIns="0" rtlCol="0" vert="horz">
            <a:spAutoFit/>
          </a:bodyPr>
          <a:lstStyle/>
          <a:p>
            <a:pPr marL="25400">
              <a:lnSpc>
                <a:spcPct val="100000"/>
              </a:lnSpc>
              <a:spcBef>
                <a:spcPts val="110"/>
              </a:spcBef>
            </a:pPr>
            <a:r>
              <a:rPr dirty="0" baseline="13333" sz="1875" spc="-89">
                <a:latin typeface="Times New Roman"/>
                <a:cs typeface="Times New Roman"/>
              </a:rPr>
              <a:t>2</a:t>
            </a:r>
            <a:r>
              <a:rPr dirty="0" baseline="12820" sz="1950" spc="-89" i="1">
                <a:latin typeface="Symbol"/>
                <a:cs typeface="Symbol"/>
              </a:rPr>
              <a:t></a:t>
            </a:r>
            <a:r>
              <a:rPr dirty="0" baseline="12820" sz="1950" spc="-89" i="1">
                <a:latin typeface="Times New Roman"/>
                <a:cs typeface="Times New Roman"/>
              </a:rPr>
              <a:t> </a:t>
            </a:r>
            <a:r>
              <a:rPr dirty="0" sz="700" spc="5" i="1">
                <a:latin typeface="Times New Roman"/>
                <a:cs typeface="Times New Roman"/>
              </a:rPr>
              <a:t>z</a:t>
            </a:r>
            <a:r>
              <a:rPr dirty="0" sz="700" spc="-85" i="1">
                <a:latin typeface="Times New Roman"/>
                <a:cs typeface="Times New Roman"/>
              </a:rPr>
              <a:t> </a:t>
            </a:r>
            <a:r>
              <a:rPr dirty="0" sz="700" spc="25">
                <a:latin typeface="Symbol"/>
                <a:cs typeface="Symbol"/>
              </a:rPr>
              <a:t></a:t>
            </a:r>
            <a:endParaRPr sz="700">
              <a:latin typeface="Symbol"/>
              <a:cs typeface="Symbol"/>
            </a:endParaRPr>
          </a:p>
        </p:txBody>
      </p:sp>
      <p:sp>
        <p:nvSpPr>
          <p:cNvPr id="44" name="object 44"/>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45" name="object 45"/>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10</a:t>
            </a:fld>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22297" y="4549394"/>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3" name="object 3"/>
          <p:cNvSpPr txBox="1"/>
          <p:nvPr/>
        </p:nvSpPr>
        <p:spPr>
          <a:xfrm>
            <a:off x="5926835" y="4549394"/>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17</a:t>
            </a:r>
            <a:endParaRPr sz="450">
              <a:latin typeface="Tahoma"/>
              <a:cs typeface="Tahoma"/>
            </a:endParaRPr>
          </a:p>
        </p:txBody>
      </p:sp>
      <p:sp>
        <p:nvSpPr>
          <p:cNvPr id="4" name="object 4"/>
          <p:cNvSpPr txBox="1"/>
          <p:nvPr/>
        </p:nvSpPr>
        <p:spPr>
          <a:xfrm>
            <a:off x="1963420" y="1500630"/>
            <a:ext cx="3456304" cy="673735"/>
          </a:xfrm>
          <a:prstGeom prst="rect">
            <a:avLst/>
          </a:prstGeom>
        </p:spPr>
        <p:txBody>
          <a:bodyPr wrap="square" lIns="0" tIns="12700" rIns="0" bIns="0" rtlCol="0" vert="horz">
            <a:spAutoFit/>
          </a:bodyPr>
          <a:lstStyle/>
          <a:p>
            <a:pPr marL="349250">
              <a:lnSpc>
                <a:spcPct val="100000"/>
              </a:lnSpc>
              <a:spcBef>
                <a:spcPts val="100"/>
              </a:spcBef>
            </a:pPr>
            <a:r>
              <a:rPr dirty="0" sz="2200" spc="-5">
                <a:solidFill>
                  <a:srgbClr val="006500"/>
                </a:solidFill>
                <a:latin typeface="Tahoma"/>
                <a:cs typeface="Tahoma"/>
              </a:rPr>
              <a:t>Using The Error</a:t>
            </a:r>
            <a:r>
              <a:rPr dirty="0" sz="2200" spc="-70">
                <a:solidFill>
                  <a:srgbClr val="006500"/>
                </a:solidFill>
                <a:latin typeface="Tahoma"/>
                <a:cs typeface="Tahoma"/>
              </a:rPr>
              <a:t> </a:t>
            </a:r>
            <a:r>
              <a:rPr dirty="0" sz="2200" spc="-5">
                <a:solidFill>
                  <a:srgbClr val="006500"/>
                </a:solidFill>
                <a:latin typeface="Tahoma"/>
                <a:cs typeface="Tahoma"/>
              </a:rPr>
              <a:t>Function</a:t>
            </a:r>
            <a:endParaRPr sz="2200">
              <a:latin typeface="Tahoma"/>
              <a:cs typeface="Tahoma"/>
            </a:endParaRPr>
          </a:p>
          <a:p>
            <a:pPr marL="25400">
              <a:lnSpc>
                <a:spcPct val="100000"/>
              </a:lnSpc>
              <a:spcBef>
                <a:spcPts val="1260"/>
              </a:spcBef>
            </a:pPr>
            <a:r>
              <a:rPr dirty="0" sz="1000" spc="-5">
                <a:latin typeface="Tahoma"/>
                <a:cs typeface="Tahoma"/>
              </a:rPr>
              <a:t>Assume </a:t>
            </a:r>
            <a:r>
              <a:rPr dirty="0" sz="1000">
                <a:latin typeface="Tahoma"/>
                <a:cs typeface="Tahoma"/>
              </a:rPr>
              <a:t>X ~</a:t>
            </a:r>
            <a:r>
              <a:rPr dirty="0" sz="1000" spc="-20">
                <a:latin typeface="Tahoma"/>
                <a:cs typeface="Tahoma"/>
              </a:rPr>
              <a:t> </a:t>
            </a:r>
            <a:r>
              <a:rPr dirty="0" sz="1000" spc="-5">
                <a:latin typeface="Tahoma"/>
                <a:cs typeface="Tahoma"/>
              </a:rPr>
              <a:t>N(</a:t>
            </a:r>
            <a:r>
              <a:rPr dirty="0" sz="1000" spc="-5">
                <a:latin typeface="Symbol"/>
                <a:cs typeface="Symbol"/>
              </a:rPr>
              <a:t></a:t>
            </a:r>
            <a:r>
              <a:rPr dirty="0" sz="1000" spc="-5">
                <a:latin typeface="Tahoma"/>
                <a:cs typeface="Tahoma"/>
              </a:rPr>
              <a:t>,</a:t>
            </a:r>
            <a:r>
              <a:rPr dirty="0" sz="1000" spc="-5">
                <a:latin typeface="Symbol"/>
                <a:cs typeface="Symbol"/>
              </a:rPr>
              <a:t></a:t>
            </a:r>
            <a:r>
              <a:rPr dirty="0" baseline="25641" sz="975" spc="-7">
                <a:latin typeface="Tahoma"/>
                <a:cs typeface="Tahoma"/>
              </a:rPr>
              <a:t>2</a:t>
            </a:r>
            <a:r>
              <a:rPr dirty="0" sz="1000" spc="-5">
                <a:latin typeface="Tahoma"/>
                <a:cs typeface="Tahoma"/>
              </a:rPr>
              <a:t>)</a:t>
            </a:r>
            <a:endParaRPr sz="1000">
              <a:latin typeface="Tahoma"/>
              <a:cs typeface="Tahoma"/>
            </a:endParaRPr>
          </a:p>
        </p:txBody>
      </p:sp>
      <p:sp>
        <p:nvSpPr>
          <p:cNvPr id="5" name="object 5"/>
          <p:cNvSpPr txBox="1"/>
          <p:nvPr/>
        </p:nvSpPr>
        <p:spPr>
          <a:xfrm>
            <a:off x="1963414" y="2224531"/>
            <a:ext cx="912494" cy="178435"/>
          </a:xfrm>
          <a:prstGeom prst="rect">
            <a:avLst/>
          </a:prstGeom>
        </p:spPr>
        <p:txBody>
          <a:bodyPr wrap="square" lIns="0" tIns="12700" rIns="0" bIns="0" rtlCol="0" vert="horz">
            <a:spAutoFit/>
          </a:bodyPr>
          <a:lstStyle/>
          <a:p>
            <a:pPr marL="25400">
              <a:lnSpc>
                <a:spcPct val="100000"/>
              </a:lnSpc>
              <a:spcBef>
                <a:spcPts val="100"/>
              </a:spcBef>
            </a:pPr>
            <a:r>
              <a:rPr dirty="0" sz="1000" spc="-5">
                <a:latin typeface="Tahoma"/>
                <a:cs typeface="Tahoma"/>
              </a:rPr>
              <a:t>P(X&lt;x| </a:t>
            </a:r>
            <a:r>
              <a:rPr dirty="0" sz="1000" spc="-5">
                <a:latin typeface="Symbol"/>
                <a:cs typeface="Symbol"/>
              </a:rPr>
              <a:t></a:t>
            </a:r>
            <a:r>
              <a:rPr dirty="0" sz="1000" spc="-5">
                <a:latin typeface="Tahoma"/>
                <a:cs typeface="Tahoma"/>
              </a:rPr>
              <a:t>,</a:t>
            </a:r>
            <a:r>
              <a:rPr dirty="0" sz="1000" spc="-5">
                <a:latin typeface="Symbol"/>
                <a:cs typeface="Symbol"/>
              </a:rPr>
              <a:t></a:t>
            </a:r>
            <a:r>
              <a:rPr dirty="0" baseline="25641" sz="975" spc="-7">
                <a:latin typeface="Tahoma"/>
                <a:cs typeface="Tahoma"/>
              </a:rPr>
              <a:t>2</a:t>
            </a:r>
            <a:r>
              <a:rPr dirty="0" sz="1000" spc="-5">
                <a:latin typeface="Tahoma"/>
                <a:cs typeface="Tahoma"/>
              </a:rPr>
              <a:t>)</a:t>
            </a:r>
            <a:r>
              <a:rPr dirty="0" sz="1000" spc="-45">
                <a:latin typeface="Tahoma"/>
                <a:cs typeface="Tahoma"/>
              </a:rPr>
              <a:t> </a:t>
            </a:r>
            <a:r>
              <a:rPr dirty="0" sz="1000">
                <a:latin typeface="Tahoma"/>
                <a:cs typeface="Tahoma"/>
              </a:rPr>
              <a:t>=</a:t>
            </a:r>
            <a:endParaRPr sz="1000">
              <a:latin typeface="Tahoma"/>
              <a:cs typeface="Tahoma"/>
            </a:endParaRPr>
          </a:p>
        </p:txBody>
      </p:sp>
      <p:sp>
        <p:nvSpPr>
          <p:cNvPr id="6" name="object 6"/>
          <p:cNvSpPr txBox="1"/>
          <p:nvPr/>
        </p:nvSpPr>
        <p:spPr>
          <a:xfrm>
            <a:off x="3374644" y="2262679"/>
            <a:ext cx="239395" cy="226060"/>
          </a:xfrm>
          <a:prstGeom prst="rect">
            <a:avLst/>
          </a:prstGeom>
        </p:spPr>
        <p:txBody>
          <a:bodyPr wrap="square" lIns="0" tIns="13970" rIns="0" bIns="0" rtlCol="0" vert="horz">
            <a:spAutoFit/>
          </a:bodyPr>
          <a:lstStyle/>
          <a:p>
            <a:pPr marL="25400">
              <a:lnSpc>
                <a:spcPct val="100000"/>
              </a:lnSpc>
              <a:spcBef>
                <a:spcPts val="110"/>
              </a:spcBef>
            </a:pPr>
            <a:r>
              <a:rPr dirty="0" baseline="-23504" sz="1950" spc="-52" i="1">
                <a:latin typeface="Symbol"/>
                <a:cs typeface="Symbol"/>
              </a:rPr>
              <a:t></a:t>
            </a:r>
            <a:r>
              <a:rPr dirty="0" baseline="-23504" sz="1950" spc="-157" i="1">
                <a:latin typeface="Times New Roman"/>
                <a:cs typeface="Times New Roman"/>
              </a:rPr>
              <a:t> </a:t>
            </a:r>
            <a:r>
              <a:rPr dirty="0" sz="700" spc="10">
                <a:latin typeface="Times New Roman"/>
                <a:cs typeface="Times New Roman"/>
              </a:rPr>
              <a:t>2</a:t>
            </a:r>
            <a:endParaRPr sz="700">
              <a:latin typeface="Times New Roman"/>
              <a:cs typeface="Times New Roman"/>
            </a:endParaRPr>
          </a:p>
        </p:txBody>
      </p:sp>
      <p:sp>
        <p:nvSpPr>
          <p:cNvPr id="7" name="object 7"/>
          <p:cNvSpPr txBox="1"/>
          <p:nvPr/>
        </p:nvSpPr>
        <p:spPr>
          <a:xfrm>
            <a:off x="2937258" y="2210097"/>
            <a:ext cx="834390" cy="226060"/>
          </a:xfrm>
          <a:prstGeom prst="rect">
            <a:avLst/>
          </a:prstGeom>
        </p:spPr>
        <p:txBody>
          <a:bodyPr wrap="square" lIns="0" tIns="13970" rIns="0" bIns="0" rtlCol="0" vert="horz">
            <a:spAutoFit/>
          </a:bodyPr>
          <a:lstStyle/>
          <a:p>
            <a:pPr marL="25400">
              <a:lnSpc>
                <a:spcPct val="100000"/>
              </a:lnSpc>
              <a:spcBef>
                <a:spcPts val="110"/>
              </a:spcBef>
            </a:pPr>
            <a:r>
              <a:rPr dirty="0" sz="1250" spc="-5" i="1">
                <a:latin typeface="Times New Roman"/>
                <a:cs typeface="Times New Roman"/>
              </a:rPr>
              <a:t>ERF</a:t>
            </a:r>
            <a:r>
              <a:rPr dirty="0" sz="1250" spc="-195" i="1">
                <a:latin typeface="Times New Roman"/>
                <a:cs typeface="Times New Roman"/>
              </a:rPr>
              <a:t> </a:t>
            </a:r>
            <a:r>
              <a:rPr dirty="0" sz="1250" spc="-5">
                <a:latin typeface="Times New Roman"/>
                <a:cs typeface="Times New Roman"/>
              </a:rPr>
              <a:t>(</a:t>
            </a:r>
            <a:r>
              <a:rPr dirty="0" sz="1250" spc="-135">
                <a:latin typeface="Times New Roman"/>
                <a:cs typeface="Times New Roman"/>
              </a:rPr>
              <a:t> </a:t>
            </a:r>
            <a:r>
              <a:rPr dirty="0" u="sng" baseline="35555" sz="1875" spc="-7" i="1">
                <a:uFill>
                  <a:solidFill>
                    <a:srgbClr val="000000"/>
                  </a:solidFill>
                </a:uFill>
                <a:latin typeface="Times New Roman"/>
                <a:cs typeface="Times New Roman"/>
              </a:rPr>
              <a:t>x</a:t>
            </a:r>
            <a:r>
              <a:rPr dirty="0" u="sng" baseline="35555" sz="1875" spc="-157" i="1">
                <a:uFill>
                  <a:solidFill>
                    <a:srgbClr val="000000"/>
                  </a:solidFill>
                </a:uFill>
                <a:latin typeface="Times New Roman"/>
                <a:cs typeface="Times New Roman"/>
              </a:rPr>
              <a:t> </a:t>
            </a:r>
            <a:r>
              <a:rPr dirty="0" u="sng" baseline="35555" sz="1875" spc="-7">
                <a:uFill>
                  <a:solidFill>
                    <a:srgbClr val="000000"/>
                  </a:solidFill>
                </a:uFill>
                <a:latin typeface="Symbol"/>
                <a:cs typeface="Symbol"/>
              </a:rPr>
              <a:t></a:t>
            </a:r>
            <a:r>
              <a:rPr dirty="0" u="sng" baseline="35555" sz="1875" spc="-150">
                <a:uFill>
                  <a:solidFill>
                    <a:srgbClr val="000000"/>
                  </a:solidFill>
                </a:uFill>
                <a:latin typeface="Times New Roman"/>
                <a:cs typeface="Times New Roman"/>
              </a:rPr>
              <a:t> </a:t>
            </a:r>
            <a:r>
              <a:rPr dirty="0" u="sng" baseline="34188" sz="1950" spc="-52" i="1">
                <a:uFill>
                  <a:solidFill>
                    <a:srgbClr val="000000"/>
                  </a:solidFill>
                </a:uFill>
                <a:latin typeface="Symbol"/>
                <a:cs typeface="Symbol"/>
              </a:rPr>
              <a:t></a:t>
            </a:r>
            <a:r>
              <a:rPr dirty="0" baseline="34188" sz="1950" spc="-165" i="1">
                <a:latin typeface="Times New Roman"/>
                <a:cs typeface="Times New Roman"/>
              </a:rPr>
              <a:t> </a:t>
            </a:r>
            <a:r>
              <a:rPr dirty="0" sz="1250" spc="-5">
                <a:latin typeface="Times New Roman"/>
                <a:cs typeface="Times New Roman"/>
              </a:rPr>
              <a:t>)</a:t>
            </a:r>
            <a:endParaRPr sz="1250">
              <a:latin typeface="Times New Roman"/>
              <a:cs typeface="Times New Roman"/>
            </a:endParaRPr>
          </a:p>
        </p:txBody>
      </p:sp>
      <p:sp>
        <p:nvSpPr>
          <p:cNvPr id="8" name="object 8"/>
          <p:cNvSpPr/>
          <p:nvPr/>
        </p:nvSpPr>
        <p:spPr>
          <a:xfrm>
            <a:off x="2819399" y="2596895"/>
            <a:ext cx="2777490" cy="822197"/>
          </a:xfrm>
          <a:prstGeom prst="rect">
            <a:avLst/>
          </a:prstGeom>
          <a:blipFill>
            <a:blip r:embed="rId2" cstate="print"/>
            <a:stretch>
              <a:fillRect/>
            </a:stretch>
          </a:blipFill>
        </p:spPr>
        <p:txBody>
          <a:bodyPr wrap="square" lIns="0" tIns="0" rIns="0" bIns="0" rtlCol="0"/>
          <a:lstStyle/>
          <a:p/>
        </p:txBody>
      </p:sp>
      <p:sp>
        <p:nvSpPr>
          <p:cNvPr id="9" name="object 9"/>
          <p:cNvSpPr/>
          <p:nvPr/>
        </p:nvSpPr>
        <p:spPr>
          <a:xfrm>
            <a:off x="2722625" y="3419093"/>
            <a:ext cx="2861310" cy="914399"/>
          </a:xfrm>
          <a:prstGeom prst="rect">
            <a:avLst/>
          </a:prstGeom>
          <a:blipFill>
            <a:blip r:embed="rId3" cstate="print"/>
            <a:stretch>
              <a:fillRect/>
            </a:stretch>
          </a:blipFill>
        </p:spPr>
        <p:txBody>
          <a:bodyPr wrap="square" lIns="0" tIns="0" rIns="0" bIns="0" rtlCol="0"/>
          <a:lstStyle/>
          <a:p/>
        </p:txBody>
      </p:sp>
      <p:sp>
        <p:nvSpPr>
          <p:cNvPr id="10" name="object 10"/>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1" name="object 11"/>
          <p:cNvSpPr txBox="1"/>
          <p:nvPr/>
        </p:nvSpPr>
        <p:spPr>
          <a:xfrm>
            <a:off x="1622297" y="8726678"/>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12" name="object 12"/>
          <p:cNvSpPr txBox="1"/>
          <p:nvPr/>
        </p:nvSpPr>
        <p:spPr>
          <a:xfrm>
            <a:off x="5926835" y="8726678"/>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18</a:t>
            </a:r>
            <a:endParaRPr sz="450">
              <a:latin typeface="Tahoma"/>
              <a:cs typeface="Tahoma"/>
            </a:endParaRPr>
          </a:p>
        </p:txBody>
      </p:sp>
      <p:sp>
        <p:nvSpPr>
          <p:cNvPr id="13" name="object 13"/>
          <p:cNvSpPr txBox="1"/>
          <p:nvPr/>
        </p:nvSpPr>
        <p:spPr>
          <a:xfrm>
            <a:off x="1734820" y="5563123"/>
            <a:ext cx="4180840" cy="1047750"/>
          </a:xfrm>
          <a:prstGeom prst="rect">
            <a:avLst/>
          </a:prstGeom>
        </p:spPr>
        <p:txBody>
          <a:bodyPr wrap="square" lIns="0" tIns="127635" rIns="0" bIns="0" rtlCol="0" vert="horz">
            <a:spAutoFit/>
          </a:bodyPr>
          <a:lstStyle/>
          <a:p>
            <a:pPr marL="464184">
              <a:lnSpc>
                <a:spcPct val="100000"/>
              </a:lnSpc>
              <a:spcBef>
                <a:spcPts val="1005"/>
              </a:spcBef>
            </a:pPr>
            <a:r>
              <a:rPr dirty="0" sz="2200" spc="-5">
                <a:solidFill>
                  <a:srgbClr val="006500"/>
                </a:solidFill>
                <a:latin typeface="Tahoma"/>
                <a:cs typeface="Tahoma"/>
              </a:rPr>
              <a:t>The Central Limit</a:t>
            </a:r>
            <a:r>
              <a:rPr dirty="0" sz="2200" spc="-20">
                <a:solidFill>
                  <a:srgbClr val="006500"/>
                </a:solidFill>
                <a:latin typeface="Tahoma"/>
                <a:cs typeface="Tahoma"/>
              </a:rPr>
              <a:t> </a:t>
            </a:r>
            <a:r>
              <a:rPr dirty="0" sz="2200" spc="-5">
                <a:solidFill>
                  <a:srgbClr val="006500"/>
                </a:solidFill>
                <a:latin typeface="Tahoma"/>
                <a:cs typeface="Tahoma"/>
              </a:rPr>
              <a:t>Theorem</a:t>
            </a:r>
            <a:endParaRPr sz="2200">
              <a:latin typeface="Tahoma"/>
              <a:cs typeface="Tahoma"/>
            </a:endParaRPr>
          </a:p>
          <a:p>
            <a:pPr marL="196215" marR="30480" indent="-171450">
              <a:lnSpc>
                <a:spcPct val="100000"/>
              </a:lnSpc>
              <a:spcBef>
                <a:spcPts val="660"/>
              </a:spcBef>
              <a:buChar char="•"/>
              <a:tabLst>
                <a:tab pos="197485" algn="l"/>
              </a:tabLst>
            </a:pPr>
            <a:r>
              <a:rPr dirty="0" sz="1600">
                <a:latin typeface="Tahoma"/>
                <a:cs typeface="Tahoma"/>
              </a:rPr>
              <a:t>If </a:t>
            </a:r>
            <a:r>
              <a:rPr dirty="0" sz="1600" spc="-5">
                <a:latin typeface="Tahoma"/>
                <a:cs typeface="Tahoma"/>
              </a:rPr>
              <a:t>(X</a:t>
            </a:r>
            <a:r>
              <a:rPr dirty="0" baseline="-21164" sz="1575" spc="-7">
                <a:latin typeface="Tahoma"/>
                <a:cs typeface="Tahoma"/>
              </a:rPr>
              <a:t>1</a:t>
            </a:r>
            <a:r>
              <a:rPr dirty="0" sz="1600" spc="-5">
                <a:latin typeface="Tahoma"/>
                <a:cs typeface="Tahoma"/>
              </a:rPr>
              <a:t>,X</a:t>
            </a:r>
            <a:r>
              <a:rPr dirty="0" baseline="-21164" sz="1575" spc="-7">
                <a:latin typeface="Tahoma"/>
                <a:cs typeface="Tahoma"/>
              </a:rPr>
              <a:t>2</a:t>
            </a:r>
            <a:r>
              <a:rPr dirty="0" sz="1600" spc="-5">
                <a:latin typeface="Tahoma"/>
                <a:cs typeface="Tahoma"/>
              </a:rPr>
              <a:t>, </a:t>
            </a:r>
            <a:r>
              <a:rPr dirty="0" sz="1600">
                <a:latin typeface="Tahoma"/>
                <a:cs typeface="Tahoma"/>
              </a:rPr>
              <a:t>… </a:t>
            </a:r>
            <a:r>
              <a:rPr dirty="0" sz="1600" spc="-5">
                <a:latin typeface="Tahoma"/>
                <a:cs typeface="Tahoma"/>
              </a:rPr>
              <a:t>X</a:t>
            </a:r>
            <a:r>
              <a:rPr dirty="0" baseline="-21164" sz="1575" spc="-7">
                <a:latin typeface="Tahoma"/>
                <a:cs typeface="Tahoma"/>
              </a:rPr>
              <a:t>n</a:t>
            </a:r>
            <a:r>
              <a:rPr dirty="0" sz="1600" spc="-5">
                <a:latin typeface="Tahoma"/>
                <a:cs typeface="Tahoma"/>
              </a:rPr>
              <a:t>) </a:t>
            </a:r>
            <a:r>
              <a:rPr dirty="0" sz="1600">
                <a:latin typeface="Tahoma"/>
                <a:cs typeface="Tahoma"/>
              </a:rPr>
              <a:t>are i.i.d. continuous random  variables</a:t>
            </a:r>
            <a:endParaRPr sz="1600">
              <a:latin typeface="Tahoma"/>
              <a:cs typeface="Tahoma"/>
            </a:endParaRPr>
          </a:p>
        </p:txBody>
      </p:sp>
      <p:sp>
        <p:nvSpPr>
          <p:cNvPr id="14" name="object 14"/>
          <p:cNvSpPr txBox="1"/>
          <p:nvPr/>
        </p:nvSpPr>
        <p:spPr>
          <a:xfrm>
            <a:off x="1760213" y="6632709"/>
            <a:ext cx="1253490" cy="269875"/>
          </a:xfrm>
          <a:prstGeom prst="rect">
            <a:avLst/>
          </a:prstGeom>
        </p:spPr>
        <p:txBody>
          <a:bodyPr wrap="square" lIns="0" tIns="12700" rIns="0" bIns="0" rtlCol="0" vert="horz">
            <a:spAutoFit/>
          </a:bodyPr>
          <a:lstStyle/>
          <a:p>
            <a:pPr marL="171450" indent="-172085">
              <a:lnSpc>
                <a:spcPct val="100000"/>
              </a:lnSpc>
              <a:spcBef>
                <a:spcPts val="100"/>
              </a:spcBef>
              <a:buChar char="•"/>
              <a:tabLst>
                <a:tab pos="172085" algn="l"/>
              </a:tabLst>
            </a:pPr>
            <a:r>
              <a:rPr dirty="0" sz="1600">
                <a:latin typeface="Tahoma"/>
                <a:cs typeface="Tahoma"/>
              </a:rPr>
              <a:t>Then</a:t>
            </a:r>
            <a:r>
              <a:rPr dirty="0" sz="1600" spc="-80">
                <a:latin typeface="Tahoma"/>
                <a:cs typeface="Tahoma"/>
              </a:rPr>
              <a:t> </a:t>
            </a:r>
            <a:r>
              <a:rPr dirty="0" sz="1600">
                <a:latin typeface="Tahoma"/>
                <a:cs typeface="Tahoma"/>
              </a:rPr>
              <a:t>define</a:t>
            </a:r>
            <a:endParaRPr sz="1600">
              <a:latin typeface="Tahoma"/>
              <a:cs typeface="Tahoma"/>
            </a:endParaRPr>
          </a:p>
        </p:txBody>
      </p:sp>
      <p:sp>
        <p:nvSpPr>
          <p:cNvPr id="15" name="object 15"/>
          <p:cNvSpPr txBox="1"/>
          <p:nvPr/>
        </p:nvSpPr>
        <p:spPr>
          <a:xfrm>
            <a:off x="2295135" y="8044684"/>
            <a:ext cx="3672840" cy="513715"/>
          </a:xfrm>
          <a:prstGeom prst="rect">
            <a:avLst/>
          </a:prstGeom>
        </p:spPr>
        <p:txBody>
          <a:bodyPr wrap="square" lIns="0" tIns="12700" rIns="0" bIns="0" rtlCol="0" vert="horz">
            <a:spAutoFit/>
          </a:bodyPr>
          <a:lstStyle/>
          <a:p>
            <a:pPr algn="r" marR="5715">
              <a:lnSpc>
                <a:spcPct val="100000"/>
              </a:lnSpc>
              <a:spcBef>
                <a:spcPts val="100"/>
              </a:spcBef>
            </a:pPr>
            <a:r>
              <a:rPr dirty="0" sz="1600" spc="-5">
                <a:latin typeface="Tahoma"/>
                <a:cs typeface="Tahoma"/>
              </a:rPr>
              <a:t>Somewhat of </a:t>
            </a:r>
            <a:r>
              <a:rPr dirty="0" sz="1600">
                <a:latin typeface="Tahoma"/>
                <a:cs typeface="Tahoma"/>
              </a:rPr>
              <a:t>a justification </a:t>
            </a:r>
            <a:r>
              <a:rPr dirty="0" sz="1600" spc="-5">
                <a:latin typeface="Tahoma"/>
                <a:cs typeface="Tahoma"/>
              </a:rPr>
              <a:t>for</a:t>
            </a:r>
            <a:r>
              <a:rPr dirty="0" sz="1600" spc="-75">
                <a:latin typeface="Tahoma"/>
                <a:cs typeface="Tahoma"/>
              </a:rPr>
              <a:t> </a:t>
            </a:r>
            <a:r>
              <a:rPr dirty="0" sz="1600">
                <a:latin typeface="Tahoma"/>
                <a:cs typeface="Tahoma"/>
              </a:rPr>
              <a:t>assuming</a:t>
            </a:r>
            <a:endParaRPr sz="1600">
              <a:latin typeface="Tahoma"/>
              <a:cs typeface="Tahoma"/>
            </a:endParaRPr>
          </a:p>
          <a:p>
            <a:pPr algn="r" marR="5080">
              <a:lnSpc>
                <a:spcPct val="100000"/>
              </a:lnSpc>
            </a:pPr>
            <a:r>
              <a:rPr dirty="0" sz="1600" spc="-5">
                <a:latin typeface="Tahoma"/>
                <a:cs typeface="Tahoma"/>
              </a:rPr>
              <a:t>Gaussian </a:t>
            </a:r>
            <a:r>
              <a:rPr dirty="0" sz="1600">
                <a:latin typeface="Tahoma"/>
                <a:cs typeface="Tahoma"/>
              </a:rPr>
              <a:t>noise is</a:t>
            </a:r>
            <a:r>
              <a:rPr dirty="0" sz="1600" spc="-90">
                <a:latin typeface="Tahoma"/>
                <a:cs typeface="Tahoma"/>
              </a:rPr>
              <a:t> </a:t>
            </a:r>
            <a:r>
              <a:rPr dirty="0" sz="1600" spc="-5">
                <a:latin typeface="Tahoma"/>
                <a:cs typeface="Tahoma"/>
              </a:rPr>
              <a:t>common</a:t>
            </a:r>
            <a:endParaRPr sz="1600">
              <a:latin typeface="Tahoma"/>
              <a:cs typeface="Tahoma"/>
            </a:endParaRPr>
          </a:p>
        </p:txBody>
      </p:sp>
      <p:sp>
        <p:nvSpPr>
          <p:cNvPr id="16" name="object 16"/>
          <p:cNvSpPr/>
          <p:nvPr/>
        </p:nvSpPr>
        <p:spPr>
          <a:xfrm>
            <a:off x="4744973" y="6765797"/>
            <a:ext cx="125730" cy="0"/>
          </a:xfrm>
          <a:custGeom>
            <a:avLst/>
            <a:gdLst/>
            <a:ahLst/>
            <a:cxnLst/>
            <a:rect l="l" t="t" r="r" b="b"/>
            <a:pathLst>
              <a:path w="125729" h="0">
                <a:moveTo>
                  <a:pt x="0" y="0"/>
                </a:moveTo>
                <a:lnTo>
                  <a:pt x="125729" y="0"/>
                </a:lnTo>
              </a:path>
            </a:pathLst>
          </a:custGeom>
          <a:ln w="8445">
            <a:solidFill>
              <a:srgbClr val="000000"/>
            </a:solidFill>
          </a:ln>
        </p:spPr>
        <p:txBody>
          <a:bodyPr wrap="square" lIns="0" tIns="0" rIns="0" bIns="0" rtlCol="0"/>
          <a:lstStyle/>
          <a:p/>
        </p:txBody>
      </p:sp>
      <p:sp>
        <p:nvSpPr>
          <p:cNvPr id="17" name="object 17"/>
          <p:cNvSpPr txBox="1"/>
          <p:nvPr/>
        </p:nvSpPr>
        <p:spPr>
          <a:xfrm>
            <a:off x="4982717" y="6478127"/>
            <a:ext cx="72390" cy="168275"/>
          </a:xfrm>
          <a:prstGeom prst="rect">
            <a:avLst/>
          </a:prstGeom>
        </p:spPr>
        <p:txBody>
          <a:bodyPr wrap="square" lIns="0" tIns="17145" rIns="0" bIns="0" rtlCol="0" vert="horz">
            <a:spAutoFit/>
          </a:bodyPr>
          <a:lstStyle/>
          <a:p>
            <a:pPr>
              <a:lnSpc>
                <a:spcPct val="100000"/>
              </a:lnSpc>
              <a:spcBef>
                <a:spcPts val="135"/>
              </a:spcBef>
            </a:pPr>
            <a:r>
              <a:rPr dirty="0" sz="900" spc="15" i="1">
                <a:latin typeface="Times New Roman"/>
                <a:cs typeface="Times New Roman"/>
              </a:rPr>
              <a:t>n</a:t>
            </a:r>
            <a:endParaRPr sz="900">
              <a:latin typeface="Times New Roman"/>
              <a:cs typeface="Times New Roman"/>
            </a:endParaRPr>
          </a:p>
        </p:txBody>
      </p:sp>
      <p:sp>
        <p:nvSpPr>
          <p:cNvPr id="18" name="object 18"/>
          <p:cNvSpPr txBox="1"/>
          <p:nvPr/>
        </p:nvSpPr>
        <p:spPr>
          <a:xfrm>
            <a:off x="4904232" y="6549059"/>
            <a:ext cx="387985" cy="392430"/>
          </a:xfrm>
          <a:prstGeom prst="rect">
            <a:avLst/>
          </a:prstGeom>
        </p:spPr>
        <p:txBody>
          <a:bodyPr wrap="square" lIns="0" tIns="13335" rIns="0" bIns="0" rtlCol="0" vert="horz">
            <a:spAutoFit/>
          </a:bodyPr>
          <a:lstStyle/>
          <a:p>
            <a:pPr>
              <a:lnSpc>
                <a:spcPct val="100000"/>
              </a:lnSpc>
              <a:spcBef>
                <a:spcPts val="105"/>
              </a:spcBef>
            </a:pPr>
            <a:r>
              <a:rPr dirty="0" baseline="1157" sz="3600">
                <a:latin typeface="Symbol"/>
                <a:cs typeface="Symbol"/>
              </a:rPr>
              <a:t></a:t>
            </a:r>
            <a:r>
              <a:rPr dirty="0" baseline="1157" sz="3600" spc="434">
                <a:latin typeface="Times New Roman"/>
                <a:cs typeface="Times New Roman"/>
              </a:rPr>
              <a:t> </a:t>
            </a:r>
            <a:r>
              <a:rPr dirty="0" sz="900" spc="5" i="1">
                <a:latin typeface="Times New Roman"/>
                <a:cs typeface="Times New Roman"/>
              </a:rPr>
              <a:t>i</a:t>
            </a:r>
            <a:endParaRPr sz="900">
              <a:latin typeface="Times New Roman"/>
              <a:cs typeface="Times New Roman"/>
            </a:endParaRPr>
          </a:p>
        </p:txBody>
      </p:sp>
      <p:sp>
        <p:nvSpPr>
          <p:cNvPr id="19" name="object 19"/>
          <p:cNvSpPr txBox="1"/>
          <p:nvPr/>
        </p:nvSpPr>
        <p:spPr>
          <a:xfrm>
            <a:off x="5157978" y="6599801"/>
            <a:ext cx="103505" cy="269875"/>
          </a:xfrm>
          <a:prstGeom prst="rect">
            <a:avLst/>
          </a:prstGeom>
        </p:spPr>
        <p:txBody>
          <a:bodyPr wrap="square" lIns="0" tIns="12700" rIns="0" bIns="0" rtlCol="0" vert="horz">
            <a:spAutoFit/>
          </a:bodyPr>
          <a:lstStyle/>
          <a:p>
            <a:pPr>
              <a:lnSpc>
                <a:spcPct val="100000"/>
              </a:lnSpc>
              <a:spcBef>
                <a:spcPts val="100"/>
              </a:spcBef>
            </a:pPr>
            <a:r>
              <a:rPr dirty="0" sz="1600" i="1">
                <a:latin typeface="Times New Roman"/>
                <a:cs typeface="Times New Roman"/>
              </a:rPr>
              <a:t>x</a:t>
            </a:r>
            <a:endParaRPr sz="1600">
              <a:latin typeface="Times New Roman"/>
              <a:cs typeface="Times New Roman"/>
            </a:endParaRPr>
          </a:p>
        </p:txBody>
      </p:sp>
      <p:sp>
        <p:nvSpPr>
          <p:cNvPr id="20" name="object 20"/>
          <p:cNvSpPr txBox="1"/>
          <p:nvPr/>
        </p:nvSpPr>
        <p:spPr>
          <a:xfrm>
            <a:off x="1734813" y="6879699"/>
            <a:ext cx="4185920" cy="850900"/>
          </a:xfrm>
          <a:prstGeom prst="rect">
            <a:avLst/>
          </a:prstGeom>
        </p:spPr>
        <p:txBody>
          <a:bodyPr wrap="square" lIns="0" tIns="17145" rIns="0" bIns="0" rtlCol="0" vert="horz">
            <a:spAutoFit/>
          </a:bodyPr>
          <a:lstStyle/>
          <a:p>
            <a:pPr algn="r" marR="816610">
              <a:lnSpc>
                <a:spcPct val="100000"/>
              </a:lnSpc>
              <a:spcBef>
                <a:spcPts val="135"/>
              </a:spcBef>
            </a:pPr>
            <a:r>
              <a:rPr dirty="0" sz="900" spc="80" i="1">
                <a:latin typeface="Times New Roman"/>
                <a:cs typeface="Times New Roman"/>
              </a:rPr>
              <a:t>i</a:t>
            </a:r>
            <a:r>
              <a:rPr dirty="0" sz="900" spc="-40">
                <a:latin typeface="Symbol"/>
                <a:cs typeface="Symbol"/>
              </a:rPr>
              <a:t></a:t>
            </a:r>
            <a:r>
              <a:rPr dirty="0" sz="900" spc="15">
                <a:latin typeface="Times New Roman"/>
                <a:cs typeface="Times New Roman"/>
              </a:rPr>
              <a:t>1</a:t>
            </a:r>
            <a:endParaRPr sz="900">
              <a:latin typeface="Times New Roman"/>
              <a:cs typeface="Times New Roman"/>
            </a:endParaRPr>
          </a:p>
          <a:p>
            <a:pPr>
              <a:lnSpc>
                <a:spcPct val="100000"/>
              </a:lnSpc>
              <a:spcBef>
                <a:spcPts val="45"/>
              </a:spcBef>
            </a:pPr>
            <a:endParaRPr sz="1300">
              <a:latin typeface="Times New Roman"/>
              <a:cs typeface="Times New Roman"/>
            </a:endParaRPr>
          </a:p>
          <a:p>
            <a:pPr marL="196850" marR="30480" indent="-171450">
              <a:lnSpc>
                <a:spcPct val="100000"/>
              </a:lnSpc>
              <a:spcBef>
                <a:spcPts val="5"/>
              </a:spcBef>
              <a:buChar char="•"/>
              <a:tabLst>
                <a:tab pos="197485" algn="l"/>
              </a:tabLst>
            </a:pPr>
            <a:r>
              <a:rPr dirty="0" sz="1600" spc="-5">
                <a:latin typeface="Tahoma"/>
                <a:cs typeface="Tahoma"/>
              </a:rPr>
              <a:t>As </a:t>
            </a:r>
            <a:r>
              <a:rPr dirty="0" sz="1600">
                <a:latin typeface="Tahoma"/>
                <a:cs typeface="Tahoma"/>
              </a:rPr>
              <a:t>n--&gt;infinity, p(z)---&gt;Gaussian with</a:t>
            </a:r>
            <a:r>
              <a:rPr dirty="0" sz="1600" spc="-65">
                <a:latin typeface="Tahoma"/>
                <a:cs typeface="Tahoma"/>
              </a:rPr>
              <a:t> </a:t>
            </a:r>
            <a:r>
              <a:rPr dirty="0" sz="1600">
                <a:latin typeface="Tahoma"/>
                <a:cs typeface="Tahoma"/>
              </a:rPr>
              <a:t>mean  E[X</a:t>
            </a:r>
            <a:r>
              <a:rPr dirty="0" baseline="-21164" sz="1575">
                <a:latin typeface="Tahoma"/>
                <a:cs typeface="Tahoma"/>
              </a:rPr>
              <a:t>i</a:t>
            </a:r>
            <a:r>
              <a:rPr dirty="0" sz="1600">
                <a:latin typeface="Tahoma"/>
                <a:cs typeface="Tahoma"/>
              </a:rPr>
              <a:t>] </a:t>
            </a:r>
            <a:r>
              <a:rPr dirty="0" sz="1600" spc="-5">
                <a:latin typeface="Tahoma"/>
                <a:cs typeface="Tahoma"/>
              </a:rPr>
              <a:t>and variance</a:t>
            </a:r>
            <a:r>
              <a:rPr dirty="0" sz="1600" spc="-20">
                <a:latin typeface="Tahoma"/>
                <a:cs typeface="Tahoma"/>
              </a:rPr>
              <a:t> </a:t>
            </a:r>
            <a:r>
              <a:rPr dirty="0" sz="1600" spc="-5">
                <a:latin typeface="Tahoma"/>
                <a:cs typeface="Tahoma"/>
              </a:rPr>
              <a:t>Var[X</a:t>
            </a:r>
            <a:r>
              <a:rPr dirty="0" baseline="-21164" sz="1575" spc="-7">
                <a:latin typeface="Tahoma"/>
                <a:cs typeface="Tahoma"/>
              </a:rPr>
              <a:t>i</a:t>
            </a:r>
            <a:r>
              <a:rPr dirty="0" sz="1600" spc="-5">
                <a:latin typeface="Tahoma"/>
                <a:cs typeface="Tahoma"/>
              </a:rPr>
              <a:t>]</a:t>
            </a:r>
            <a:endParaRPr sz="1600">
              <a:latin typeface="Tahoma"/>
              <a:cs typeface="Tahoma"/>
            </a:endParaRPr>
          </a:p>
        </p:txBody>
      </p:sp>
      <p:sp>
        <p:nvSpPr>
          <p:cNvPr id="21" name="object 21"/>
          <p:cNvSpPr txBox="1"/>
          <p:nvPr/>
        </p:nvSpPr>
        <p:spPr>
          <a:xfrm>
            <a:off x="4757165" y="6428806"/>
            <a:ext cx="116205" cy="600075"/>
          </a:xfrm>
          <a:prstGeom prst="rect">
            <a:avLst/>
          </a:prstGeom>
        </p:spPr>
        <p:txBody>
          <a:bodyPr wrap="square" lIns="0" tIns="55880" rIns="0" bIns="0" rtlCol="0" vert="horz">
            <a:spAutoFit/>
          </a:bodyPr>
          <a:lstStyle/>
          <a:p>
            <a:pPr>
              <a:lnSpc>
                <a:spcPct val="100000"/>
              </a:lnSpc>
              <a:spcBef>
                <a:spcPts val="440"/>
              </a:spcBef>
            </a:pPr>
            <a:r>
              <a:rPr dirty="0" sz="1600">
                <a:latin typeface="Times New Roman"/>
                <a:cs typeface="Times New Roman"/>
              </a:rPr>
              <a:t>1</a:t>
            </a:r>
            <a:endParaRPr sz="1600">
              <a:latin typeface="Times New Roman"/>
              <a:cs typeface="Times New Roman"/>
            </a:endParaRPr>
          </a:p>
          <a:p>
            <a:pPr marL="1270">
              <a:lnSpc>
                <a:spcPct val="100000"/>
              </a:lnSpc>
              <a:spcBef>
                <a:spcPts val="340"/>
              </a:spcBef>
            </a:pPr>
            <a:r>
              <a:rPr dirty="0" sz="1600" i="1">
                <a:latin typeface="Times New Roman"/>
                <a:cs typeface="Times New Roman"/>
              </a:rPr>
              <a:t>n</a:t>
            </a:r>
            <a:endParaRPr sz="1600">
              <a:latin typeface="Times New Roman"/>
              <a:cs typeface="Times New Roman"/>
            </a:endParaRPr>
          </a:p>
        </p:txBody>
      </p:sp>
      <p:sp>
        <p:nvSpPr>
          <p:cNvPr id="22" name="object 22"/>
          <p:cNvSpPr txBox="1"/>
          <p:nvPr/>
        </p:nvSpPr>
        <p:spPr>
          <a:xfrm>
            <a:off x="3137653" y="6599801"/>
            <a:ext cx="1595120" cy="269875"/>
          </a:xfrm>
          <a:prstGeom prst="rect">
            <a:avLst/>
          </a:prstGeom>
        </p:spPr>
        <p:txBody>
          <a:bodyPr wrap="square" lIns="0" tIns="12700" rIns="0" bIns="0" rtlCol="0" vert="horz">
            <a:spAutoFit/>
          </a:bodyPr>
          <a:lstStyle/>
          <a:p>
            <a:pPr marL="25400">
              <a:lnSpc>
                <a:spcPct val="100000"/>
              </a:lnSpc>
              <a:spcBef>
                <a:spcPts val="100"/>
              </a:spcBef>
            </a:pPr>
            <a:r>
              <a:rPr dirty="0" sz="1600" i="1">
                <a:latin typeface="Times New Roman"/>
                <a:cs typeface="Times New Roman"/>
              </a:rPr>
              <a:t>z </a:t>
            </a:r>
            <a:r>
              <a:rPr dirty="0" sz="1600">
                <a:latin typeface="Symbol"/>
                <a:cs typeface="Symbol"/>
              </a:rPr>
              <a:t></a:t>
            </a:r>
            <a:r>
              <a:rPr dirty="0" sz="1600">
                <a:latin typeface="Times New Roman"/>
                <a:cs typeface="Times New Roman"/>
              </a:rPr>
              <a:t> </a:t>
            </a:r>
            <a:r>
              <a:rPr dirty="0" sz="1600" i="1">
                <a:latin typeface="Times New Roman"/>
                <a:cs typeface="Times New Roman"/>
              </a:rPr>
              <a:t>f </a:t>
            </a:r>
            <a:r>
              <a:rPr dirty="0" sz="1600" spc="30">
                <a:latin typeface="Times New Roman"/>
                <a:cs typeface="Times New Roman"/>
              </a:rPr>
              <a:t>(</a:t>
            </a:r>
            <a:r>
              <a:rPr dirty="0" sz="1600" spc="30" i="1">
                <a:latin typeface="Times New Roman"/>
                <a:cs typeface="Times New Roman"/>
              </a:rPr>
              <a:t>x</a:t>
            </a:r>
            <a:r>
              <a:rPr dirty="0" baseline="-24691" sz="1350" spc="44">
                <a:latin typeface="Times New Roman"/>
                <a:cs typeface="Times New Roman"/>
              </a:rPr>
              <a:t>1</a:t>
            </a:r>
            <a:r>
              <a:rPr dirty="0" sz="1600" spc="30">
                <a:latin typeface="Times New Roman"/>
                <a:cs typeface="Times New Roman"/>
              </a:rPr>
              <a:t>, </a:t>
            </a:r>
            <a:r>
              <a:rPr dirty="0" sz="1600" spc="10" i="1">
                <a:latin typeface="Times New Roman"/>
                <a:cs typeface="Times New Roman"/>
              </a:rPr>
              <a:t>x</a:t>
            </a:r>
            <a:r>
              <a:rPr dirty="0" baseline="-24691" sz="1350" spc="15">
                <a:latin typeface="Times New Roman"/>
                <a:cs typeface="Times New Roman"/>
              </a:rPr>
              <a:t>2 </a:t>
            </a:r>
            <a:r>
              <a:rPr dirty="0" sz="1600" spc="5">
                <a:latin typeface="Times New Roman"/>
                <a:cs typeface="Times New Roman"/>
              </a:rPr>
              <a:t>,...</a:t>
            </a:r>
            <a:r>
              <a:rPr dirty="0" sz="1600" spc="5" i="1">
                <a:latin typeface="Times New Roman"/>
                <a:cs typeface="Times New Roman"/>
              </a:rPr>
              <a:t>x</a:t>
            </a:r>
            <a:r>
              <a:rPr dirty="0" baseline="-24691" sz="1350" spc="7" i="1">
                <a:latin typeface="Times New Roman"/>
                <a:cs typeface="Times New Roman"/>
              </a:rPr>
              <a:t>n </a:t>
            </a:r>
            <a:r>
              <a:rPr dirty="0" sz="1600">
                <a:latin typeface="Times New Roman"/>
                <a:cs typeface="Times New Roman"/>
              </a:rPr>
              <a:t>)</a:t>
            </a:r>
            <a:r>
              <a:rPr dirty="0" sz="1600" spc="-100">
                <a:latin typeface="Times New Roman"/>
                <a:cs typeface="Times New Roman"/>
              </a:rPr>
              <a:t> </a:t>
            </a:r>
            <a:r>
              <a:rPr dirty="0" sz="1600">
                <a:latin typeface="Symbol"/>
                <a:cs typeface="Symbol"/>
              </a:rPr>
              <a:t></a:t>
            </a:r>
            <a:endParaRPr sz="1600">
              <a:latin typeface="Symbol"/>
              <a:cs typeface="Symbol"/>
            </a:endParaRPr>
          </a:p>
        </p:txBody>
      </p:sp>
      <p:sp>
        <p:nvSpPr>
          <p:cNvPr id="23" name="object 23"/>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24" name="object 24"/>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10</a:t>
            </a:fld>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On-screen Show (4:3)</PresentationFormat>
  <ScaleCrop>false</ScaleCrop>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awm</dc:creator>
  <dc:title>Microsoft PowerPoint - gaussian14.ppt</dc:title>
  <dcterms:created xsi:type="dcterms:W3CDTF">2019-03-23T11:38:10Z</dcterms:created>
  <dcterms:modified xsi:type="dcterms:W3CDTF">2019-03-23T11:38:10Z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2005-10-17T00:00:00Z</vt:filetime>
  </property>
  <property fmtid="{D5CDD505-2E9C-101B-9397-08002B2CF9AE}" pid="3" name="Creator">
    <vt:lpwstr>PScript5.dll Version 5.2.2</vt:lpwstr>
  </property>
  <property fmtid="{D5CDD505-2E9C-101B-9397-08002B2CF9AE}" pid="4" name="LastSaved">
    <vt:filetime>2019-03-23T00:00:00Z</vt:filetime>
  </property>
</Properties>
</file>