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Default Extension="jpg" ContentType="image/jpg"/>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body" idx="1"/>
          </p:nvPr>
        </p:nvSpPr>
        <p:spPr/>
        <p:txBody>
          <a:bodyPr lIns="0" tIns="0" rIns="0" bIns="0"/>
          <a:lstStyle>
            <a:lvl1pPr>
              <a:defRPr sz="1400" b="0" i="0">
                <a:solidFill>
                  <a:schemeClr val="tx1"/>
                </a:solidFill>
                <a:latin typeface="Tahoma"/>
                <a:cs typeface="Tahoma"/>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47520" y="1897632"/>
            <a:ext cx="1212850" cy="1031239"/>
          </a:xfrm>
          <a:prstGeom prst="rect">
            <a:avLst/>
          </a:prstGeom>
        </p:spPr>
        <p:txBody>
          <a:bodyPr wrap="square" lIns="0" tIns="0" rIns="0" bIns="0">
            <a:spAutoFit/>
          </a:bodyPr>
          <a:lstStyle>
            <a:lvl1pPr>
              <a:defRPr sz="2200" b="0" i="0">
                <a:solidFill>
                  <a:srgbClr val="006500"/>
                </a:solidFill>
                <a:latin typeface="Tahoma"/>
                <a:cs typeface="Tahoma"/>
              </a:defRPr>
            </a:lvl1pPr>
          </a:lstStyle>
          <a:p/>
        </p:txBody>
      </p:sp>
      <p:sp>
        <p:nvSpPr>
          <p:cNvPr id="3" name="Holder 3"/>
          <p:cNvSpPr>
            <a:spLocks noGrp="1"/>
          </p:cNvSpPr>
          <p:nvPr>
            <p:ph type="body" idx="1"/>
          </p:nvPr>
        </p:nvSpPr>
        <p:spPr>
          <a:xfrm>
            <a:off x="1734813" y="1560066"/>
            <a:ext cx="4313555" cy="3034029"/>
          </a:xfrm>
          <a:prstGeom prst="rect">
            <a:avLst/>
          </a:prstGeom>
        </p:spPr>
        <p:txBody>
          <a:bodyPr wrap="square" lIns="0" tIns="0" rIns="0" bIns="0">
            <a:spAutoFit/>
          </a:bodyPr>
          <a:lstStyle>
            <a:lvl1pPr>
              <a:defRPr sz="1400" b="0" i="0">
                <a:solidFill>
                  <a:schemeClr val="tx1"/>
                </a:solidFill>
                <a:latin typeface="Tahoma"/>
                <a:cs typeface="Tahoma"/>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211312" y="9570893"/>
            <a:ext cx="261620" cy="225425"/>
          </a:xfrm>
          <a:prstGeom prst="rect">
            <a:avLst/>
          </a:prstGeom>
        </p:spPr>
        <p:txBody>
          <a:bodyPr wrap="square" lIns="0" tIns="0" rIns="0" bIns="0">
            <a:spAutoFit/>
          </a:bodyPr>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cs.cmu.edu/%7Eawm" TargetMode="External"/><Relationship Id="rId3" Type="http://schemas.openxmlformats.org/officeDocument/2006/relationships/hyperlink" Target="mailto:awm@cs.cmu.edu" TargetMode="External"/><Relationship Id="rId4" Type="http://schemas.openxmlformats.org/officeDocument/2006/relationships/hyperlink" Target="http://www.cs.cmu.edu/%7Eawm/tutorial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cs.cmu.edu/%7Eawm/doc/gmm-algebra.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3810" rIns="0" bIns="0" rtlCol="0" vert="horz">
            <a:spAutoFit/>
          </a:bodyPr>
          <a:lstStyle/>
          <a:p>
            <a:pPr>
              <a:lnSpc>
                <a:spcPct val="100000"/>
              </a:lnSpc>
              <a:spcBef>
                <a:spcPts val="30"/>
              </a:spcBef>
            </a:pPr>
            <a:endParaRPr sz="4200">
              <a:latin typeface="Times New Roman"/>
              <a:cs typeface="Times New Roman"/>
            </a:endParaRPr>
          </a:p>
          <a:p>
            <a:pPr marL="499109" marR="530225" indent="299085">
              <a:lnSpc>
                <a:spcPct val="100000"/>
              </a:lnSpc>
            </a:pPr>
            <a:r>
              <a:rPr dirty="0" sz="3000" spc="-5" b="1">
                <a:solidFill>
                  <a:srgbClr val="006500"/>
                </a:solidFill>
                <a:latin typeface="Tahoma"/>
                <a:cs typeface="Tahoma"/>
              </a:rPr>
              <a:t>Clustering </a:t>
            </a:r>
            <a:r>
              <a:rPr dirty="0" sz="3000" b="1">
                <a:solidFill>
                  <a:srgbClr val="006500"/>
                </a:solidFill>
                <a:latin typeface="Tahoma"/>
                <a:cs typeface="Tahoma"/>
              </a:rPr>
              <a:t>with  Gaussian</a:t>
            </a:r>
            <a:r>
              <a:rPr dirty="0" sz="3000" spc="-70" b="1">
                <a:solidFill>
                  <a:srgbClr val="006500"/>
                </a:solidFill>
                <a:latin typeface="Tahoma"/>
                <a:cs typeface="Tahoma"/>
              </a:rPr>
              <a:t> </a:t>
            </a:r>
            <a:r>
              <a:rPr dirty="0" sz="3000" spc="-5" b="1">
                <a:solidFill>
                  <a:srgbClr val="006500"/>
                </a:solidFill>
                <a:latin typeface="Tahoma"/>
                <a:cs typeface="Tahoma"/>
              </a:rPr>
              <a:t>Mixtures</a:t>
            </a:r>
            <a:endParaRPr sz="3000">
              <a:latin typeface="Tahoma"/>
              <a:cs typeface="Tahoma"/>
            </a:endParaRPr>
          </a:p>
          <a:p>
            <a:pPr algn="ctr" marL="1711960" marR="1476375">
              <a:lnSpc>
                <a:spcPct val="119600"/>
              </a:lnSpc>
              <a:spcBef>
                <a:spcPts val="975"/>
              </a:spcBef>
            </a:pPr>
            <a:r>
              <a:rPr dirty="0" sz="1200" spc="-5" b="1">
                <a:latin typeface="Tahoma"/>
                <a:cs typeface="Tahoma"/>
              </a:rPr>
              <a:t>Andrew W.</a:t>
            </a:r>
            <a:r>
              <a:rPr dirty="0" sz="1200" spc="-70" b="1">
                <a:latin typeface="Tahoma"/>
                <a:cs typeface="Tahoma"/>
              </a:rPr>
              <a:t> </a:t>
            </a:r>
            <a:r>
              <a:rPr dirty="0" sz="1200" spc="-10" b="1">
                <a:latin typeface="Tahoma"/>
                <a:cs typeface="Tahoma"/>
              </a:rPr>
              <a:t>Moore  </a:t>
            </a:r>
            <a:r>
              <a:rPr dirty="0" sz="1200" spc="-5" b="1">
                <a:latin typeface="Tahoma"/>
                <a:cs typeface="Tahoma"/>
              </a:rPr>
              <a:t>Professor</a:t>
            </a:r>
            <a:endParaRPr sz="1200">
              <a:latin typeface="Tahoma"/>
              <a:cs typeface="Tahoma"/>
            </a:endParaRPr>
          </a:p>
          <a:p>
            <a:pPr algn="ctr" marL="1327150" marR="1091565">
              <a:lnSpc>
                <a:spcPct val="119600"/>
              </a:lnSpc>
              <a:spcBef>
                <a:spcPts val="5"/>
              </a:spcBef>
            </a:pPr>
            <a:r>
              <a:rPr dirty="0" sz="1200" spc="-5" b="1">
                <a:latin typeface="Tahoma"/>
                <a:cs typeface="Tahoma"/>
              </a:rPr>
              <a:t>School of</a:t>
            </a:r>
            <a:r>
              <a:rPr dirty="0" sz="1200" spc="10" b="1">
                <a:latin typeface="Tahoma"/>
                <a:cs typeface="Tahoma"/>
              </a:rPr>
              <a:t> </a:t>
            </a:r>
            <a:r>
              <a:rPr dirty="0" sz="1200" spc="-5" b="1">
                <a:latin typeface="Tahoma"/>
                <a:cs typeface="Tahoma"/>
              </a:rPr>
              <a:t>Computer</a:t>
            </a:r>
            <a:r>
              <a:rPr dirty="0" sz="1200" spc="15" b="1">
                <a:latin typeface="Tahoma"/>
                <a:cs typeface="Tahoma"/>
              </a:rPr>
              <a:t> </a:t>
            </a:r>
            <a:r>
              <a:rPr dirty="0" sz="1200" spc="-5" b="1">
                <a:latin typeface="Tahoma"/>
                <a:cs typeface="Tahoma"/>
              </a:rPr>
              <a:t>Science </a:t>
            </a:r>
            <a:r>
              <a:rPr dirty="0" sz="1200" spc="-5" b="1">
                <a:latin typeface="Tahoma"/>
                <a:cs typeface="Tahoma"/>
              </a:rPr>
              <a:t> </a:t>
            </a:r>
            <a:r>
              <a:rPr dirty="0" sz="1200" spc="-5" b="1">
                <a:latin typeface="Tahoma"/>
                <a:cs typeface="Tahoma"/>
              </a:rPr>
              <a:t>Carnegie Mellon</a:t>
            </a:r>
            <a:r>
              <a:rPr dirty="0" sz="1200" spc="-70" b="1">
                <a:latin typeface="Tahoma"/>
                <a:cs typeface="Tahoma"/>
              </a:rPr>
              <a:t> </a:t>
            </a:r>
            <a:r>
              <a:rPr dirty="0" sz="1200" b="1">
                <a:latin typeface="Tahoma"/>
                <a:cs typeface="Tahoma"/>
              </a:rPr>
              <a:t>University</a:t>
            </a:r>
            <a:endParaRPr sz="1200">
              <a:latin typeface="Tahoma"/>
              <a:cs typeface="Tahoma"/>
            </a:endParaRPr>
          </a:p>
          <a:p>
            <a:pPr algn="ctr" marL="1846580" marR="1611630">
              <a:lnSpc>
                <a:spcPct val="120600"/>
              </a:lnSpc>
              <a:spcBef>
                <a:spcPts val="15"/>
              </a:spcBef>
            </a:pPr>
            <a:r>
              <a:rPr dirty="0" sz="800" spc="-5">
                <a:latin typeface="Tahoma"/>
                <a:cs typeface="Tahoma"/>
                <a:hlinkClick r:id="rId2"/>
              </a:rPr>
              <a:t>www.cs.cmu.edu/~awm </a:t>
            </a:r>
            <a:r>
              <a:rPr dirty="0" sz="800" spc="-5">
                <a:latin typeface="Tahoma"/>
                <a:cs typeface="Tahoma"/>
              </a:rPr>
              <a:t> </a:t>
            </a:r>
            <a:r>
              <a:rPr dirty="0" sz="800" spc="-5">
                <a:latin typeface="Tahoma"/>
                <a:cs typeface="Tahoma"/>
                <a:hlinkClick r:id="rId3"/>
              </a:rPr>
              <a:t>awm@cs.cmu.edu</a:t>
            </a:r>
            <a:endParaRPr sz="800">
              <a:latin typeface="Tahoma"/>
              <a:cs typeface="Tahoma"/>
            </a:endParaRPr>
          </a:p>
          <a:p>
            <a:pPr algn="ctr" marL="227965">
              <a:lnSpc>
                <a:spcPct val="100000"/>
              </a:lnSpc>
              <a:spcBef>
                <a:spcPts val="190"/>
              </a:spcBef>
            </a:pPr>
            <a:r>
              <a:rPr dirty="0" sz="800" spc="-5">
                <a:latin typeface="Tahoma"/>
                <a:cs typeface="Tahoma"/>
              </a:rPr>
              <a:t>412-268-7599</a:t>
            </a:r>
            <a:endParaRPr sz="800">
              <a:latin typeface="Tahoma"/>
              <a:cs typeface="Tahoma"/>
            </a:endParaRPr>
          </a:p>
          <a:p>
            <a:pPr>
              <a:lnSpc>
                <a:spcPct val="100000"/>
              </a:lnSpc>
            </a:pPr>
            <a:endParaRPr sz="900">
              <a:latin typeface="Times New Roman"/>
              <a:cs typeface="Times New Roman"/>
            </a:endParaRPr>
          </a:p>
          <a:p>
            <a:pPr>
              <a:lnSpc>
                <a:spcPct val="100000"/>
              </a:lnSpc>
              <a:spcBef>
                <a:spcPts val="20"/>
              </a:spcBef>
            </a:pPr>
            <a:endParaRPr sz="750">
              <a:latin typeface="Times New Roman"/>
              <a:cs typeface="Times New Roman"/>
            </a:endParaRPr>
          </a:p>
          <a:p>
            <a:pPr marL="527050">
              <a:lnSpc>
                <a:spcPct val="100000"/>
              </a:lnSpc>
            </a:pPr>
            <a:r>
              <a:rPr dirty="0" sz="700" spc="-5">
                <a:solidFill>
                  <a:srgbClr val="1C1C1C"/>
                </a:solidFill>
                <a:latin typeface="Tahoma"/>
                <a:cs typeface="Tahoma"/>
              </a:rPr>
              <a:t>Copyright </a:t>
            </a:r>
            <a:r>
              <a:rPr dirty="0" sz="700">
                <a:solidFill>
                  <a:srgbClr val="1C1C1C"/>
                </a:solidFill>
                <a:latin typeface="Tahoma"/>
                <a:cs typeface="Tahoma"/>
              </a:rPr>
              <a:t>© </a:t>
            </a:r>
            <a:r>
              <a:rPr dirty="0" sz="700" spc="-5">
                <a:solidFill>
                  <a:srgbClr val="1C1C1C"/>
                </a:solidFill>
                <a:latin typeface="Tahoma"/>
                <a:cs typeface="Tahoma"/>
              </a:rPr>
              <a:t>2001, 2004, Andrew </a:t>
            </a:r>
            <a:r>
              <a:rPr dirty="0" sz="700">
                <a:solidFill>
                  <a:srgbClr val="1C1C1C"/>
                </a:solidFill>
                <a:latin typeface="Tahoma"/>
                <a:cs typeface="Tahoma"/>
              </a:rPr>
              <a:t>W.</a:t>
            </a:r>
            <a:r>
              <a:rPr dirty="0" sz="700" spc="-10">
                <a:solidFill>
                  <a:srgbClr val="1C1C1C"/>
                </a:solidFill>
                <a:latin typeface="Tahoma"/>
                <a:cs typeface="Tahoma"/>
              </a:rPr>
              <a:t> </a:t>
            </a:r>
            <a:r>
              <a:rPr dirty="0" sz="700" spc="-5">
                <a:solidFill>
                  <a:srgbClr val="1C1C1C"/>
                </a:solidFill>
                <a:latin typeface="Tahoma"/>
                <a:cs typeface="Tahoma"/>
              </a:rPr>
              <a:t>Moore</a:t>
            </a:r>
            <a:endParaRPr sz="700">
              <a:latin typeface="Tahoma"/>
              <a:cs typeface="Tahoma"/>
            </a:endParaRPr>
          </a:p>
        </p:txBody>
      </p:sp>
      <p:sp>
        <p:nvSpPr>
          <p:cNvPr id="3" name="object 3"/>
          <p:cNvSpPr txBox="1"/>
          <p:nvPr/>
        </p:nvSpPr>
        <p:spPr>
          <a:xfrm>
            <a:off x="3390900" y="1301496"/>
            <a:ext cx="2705100" cy="504825"/>
          </a:xfrm>
          <a:prstGeom prst="rect">
            <a:avLst/>
          </a:prstGeom>
          <a:ln w="3175">
            <a:solidFill>
              <a:srgbClr val="010101"/>
            </a:solidFill>
          </a:ln>
        </p:spPr>
        <p:txBody>
          <a:bodyPr wrap="square" lIns="0" tIns="22225" rIns="0" bIns="0" rtlCol="0" vert="horz">
            <a:spAutoFit/>
          </a:bodyPr>
          <a:lstStyle/>
          <a:p>
            <a:pPr marL="46355" marR="64769">
              <a:lnSpc>
                <a:spcPct val="100000"/>
              </a:lnSpc>
              <a:spcBef>
                <a:spcPts val="175"/>
              </a:spcBef>
            </a:pPr>
            <a:r>
              <a:rPr dirty="0" sz="500" spc="-5">
                <a:latin typeface="Tahoma"/>
                <a:cs typeface="Tahoma"/>
              </a:rPr>
              <a:t>Note to other teachers and users of these slides. Andrew would be delighted if you found  this source material useful in giving your own lectures. Feel free to use these slides  verbatim, or to modify them to fit your own needs. PowerPoint originals are available. If you  make use of a significant portion of these slides in </a:t>
            </a:r>
            <a:r>
              <a:rPr dirty="0" sz="500">
                <a:latin typeface="Tahoma"/>
                <a:cs typeface="Tahoma"/>
              </a:rPr>
              <a:t>your </a:t>
            </a:r>
            <a:r>
              <a:rPr dirty="0" sz="500" spc="-5">
                <a:latin typeface="Tahoma"/>
                <a:cs typeface="Tahoma"/>
              </a:rPr>
              <a:t>own lecture, please include this  message, or the following link to the source repository of Andrew’s tutorials:  </a:t>
            </a:r>
            <a:r>
              <a:rPr dirty="0" u="sng" sz="500" spc="-5">
                <a:solidFill>
                  <a:srgbClr val="FF0000"/>
                </a:solidFill>
                <a:uFill>
                  <a:solidFill>
                    <a:srgbClr val="FF0000"/>
                  </a:solidFill>
                </a:uFill>
                <a:latin typeface="Tahoma"/>
                <a:cs typeface="Tahoma"/>
                <a:hlinkClick r:id="rId4"/>
              </a:rPr>
              <a:t>http://www.cs.cmu.edu/~awm/tutorials</a:t>
            </a:r>
            <a:r>
              <a:rPr dirty="0" sz="500" spc="-5">
                <a:solidFill>
                  <a:srgbClr val="FF0000"/>
                </a:solidFill>
                <a:latin typeface="Tahoma"/>
                <a:cs typeface="Tahoma"/>
                <a:hlinkClick r:id="rId4"/>
              </a:rPr>
              <a:t> </a:t>
            </a:r>
            <a:r>
              <a:rPr dirty="0" sz="500" spc="-5">
                <a:latin typeface="Tahoma"/>
                <a:cs typeface="Tahoma"/>
              </a:rPr>
              <a:t>. Comments and corrections gratefully</a:t>
            </a:r>
            <a:r>
              <a:rPr dirty="0" sz="500" spc="50">
                <a:latin typeface="Tahoma"/>
                <a:cs typeface="Tahoma"/>
              </a:rPr>
              <a:t> </a:t>
            </a:r>
            <a:r>
              <a:rPr dirty="0" sz="500" spc="-5">
                <a:latin typeface="Tahoma"/>
                <a:cs typeface="Tahoma"/>
              </a:rPr>
              <a:t>received.</a:t>
            </a:r>
            <a:endParaRPr sz="500">
              <a:latin typeface="Tahoma"/>
              <a:cs typeface="Tahoma"/>
            </a:endParaRPr>
          </a:p>
        </p:txBody>
      </p:sp>
      <p:sp>
        <p:nvSpPr>
          <p:cNvPr id="4" name="object 4"/>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5" name="object 5"/>
          <p:cNvSpPr txBox="1"/>
          <p:nvPr/>
        </p:nvSpPr>
        <p:spPr>
          <a:xfrm>
            <a:off x="4546853" y="8654286"/>
            <a:ext cx="142494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2</a:t>
            </a:r>
            <a:endParaRPr sz="600">
              <a:latin typeface="Tahoma"/>
              <a:cs typeface="Tahoma"/>
            </a:endParaRPr>
          </a:p>
        </p:txBody>
      </p:sp>
      <p:sp>
        <p:nvSpPr>
          <p:cNvPr id="6" name="object 6"/>
          <p:cNvSpPr txBox="1"/>
          <p:nvPr/>
        </p:nvSpPr>
        <p:spPr>
          <a:xfrm>
            <a:off x="1772920" y="5508244"/>
            <a:ext cx="4218305" cy="2856865"/>
          </a:xfrm>
          <a:prstGeom prst="rect">
            <a:avLst/>
          </a:prstGeom>
        </p:spPr>
        <p:txBody>
          <a:bodyPr wrap="square" lIns="0" tIns="67945" rIns="0" bIns="0" rtlCol="0" vert="horz">
            <a:spAutoFit/>
          </a:bodyPr>
          <a:lstStyle/>
          <a:p>
            <a:pPr algn="ctr" marR="56515">
              <a:lnSpc>
                <a:spcPct val="100000"/>
              </a:lnSpc>
              <a:spcBef>
                <a:spcPts val="535"/>
              </a:spcBef>
            </a:pPr>
            <a:r>
              <a:rPr dirty="0" sz="2200">
                <a:solidFill>
                  <a:srgbClr val="006500"/>
                </a:solidFill>
                <a:latin typeface="Tahoma"/>
                <a:cs typeface="Tahoma"/>
              </a:rPr>
              <a:t>Unsupervised</a:t>
            </a:r>
            <a:r>
              <a:rPr dirty="0" sz="2200" spc="-10">
                <a:solidFill>
                  <a:srgbClr val="006500"/>
                </a:solidFill>
                <a:latin typeface="Tahoma"/>
                <a:cs typeface="Tahoma"/>
              </a:rPr>
              <a:t> </a:t>
            </a:r>
            <a:r>
              <a:rPr dirty="0" sz="2200">
                <a:solidFill>
                  <a:srgbClr val="006500"/>
                </a:solidFill>
                <a:latin typeface="Tahoma"/>
                <a:cs typeface="Tahoma"/>
              </a:rPr>
              <a:t>Learning</a:t>
            </a:r>
            <a:endParaRPr sz="2200">
              <a:latin typeface="Tahoma"/>
              <a:cs typeface="Tahoma"/>
            </a:endParaRPr>
          </a:p>
          <a:p>
            <a:pPr marL="254000" indent="-229235">
              <a:lnSpc>
                <a:spcPct val="100000"/>
              </a:lnSpc>
              <a:spcBef>
                <a:spcPts val="240"/>
              </a:spcBef>
              <a:buChar char="•"/>
              <a:tabLst>
                <a:tab pos="254000" algn="l"/>
                <a:tab pos="254635" algn="l"/>
              </a:tabLst>
            </a:pPr>
            <a:r>
              <a:rPr dirty="0" sz="1200" spc="-5">
                <a:latin typeface="Tahoma"/>
                <a:cs typeface="Tahoma"/>
              </a:rPr>
              <a:t>You </a:t>
            </a:r>
            <a:r>
              <a:rPr dirty="0" sz="1200">
                <a:latin typeface="Tahoma"/>
                <a:cs typeface="Tahoma"/>
              </a:rPr>
              <a:t>walk into a </a:t>
            </a:r>
            <a:r>
              <a:rPr dirty="0" sz="1200" spc="-5">
                <a:latin typeface="Tahoma"/>
                <a:cs typeface="Tahoma"/>
              </a:rPr>
              <a:t>bar.</a:t>
            </a:r>
            <a:endParaRPr sz="1200">
              <a:latin typeface="Tahoma"/>
              <a:cs typeface="Tahoma"/>
            </a:endParaRPr>
          </a:p>
          <a:p>
            <a:pPr marL="254000">
              <a:lnSpc>
                <a:spcPct val="100000"/>
              </a:lnSpc>
              <a:spcBef>
                <a:spcPts val="135"/>
              </a:spcBef>
            </a:pPr>
            <a:r>
              <a:rPr dirty="0" sz="1200">
                <a:latin typeface="Tahoma"/>
                <a:cs typeface="Tahoma"/>
              </a:rPr>
              <a:t>A </a:t>
            </a:r>
            <a:r>
              <a:rPr dirty="0" sz="1200" spc="-5">
                <a:latin typeface="Tahoma"/>
                <a:cs typeface="Tahoma"/>
              </a:rPr>
              <a:t>stranger </a:t>
            </a:r>
            <a:r>
              <a:rPr dirty="0" sz="1200">
                <a:latin typeface="Tahoma"/>
                <a:cs typeface="Tahoma"/>
              </a:rPr>
              <a:t>approaches and </a:t>
            </a:r>
            <a:r>
              <a:rPr dirty="0" sz="1200" spc="-5">
                <a:latin typeface="Tahoma"/>
                <a:cs typeface="Tahoma"/>
              </a:rPr>
              <a:t>tells</a:t>
            </a:r>
            <a:r>
              <a:rPr dirty="0" sz="1200" spc="-10">
                <a:latin typeface="Tahoma"/>
                <a:cs typeface="Tahoma"/>
              </a:rPr>
              <a:t> </a:t>
            </a:r>
            <a:r>
              <a:rPr dirty="0" sz="1200" spc="-5">
                <a:latin typeface="Tahoma"/>
                <a:cs typeface="Tahoma"/>
              </a:rPr>
              <a:t>you:</a:t>
            </a:r>
            <a:endParaRPr sz="1200">
              <a:latin typeface="Tahoma"/>
              <a:cs typeface="Tahoma"/>
            </a:endParaRPr>
          </a:p>
          <a:p>
            <a:pPr marL="481965" marR="203200">
              <a:lnSpc>
                <a:spcPct val="89900"/>
              </a:lnSpc>
              <a:spcBef>
                <a:spcPts val="290"/>
              </a:spcBef>
            </a:pPr>
            <a:r>
              <a:rPr dirty="0" sz="1200" spc="-5">
                <a:latin typeface="Tahoma"/>
                <a:cs typeface="Tahoma"/>
              </a:rPr>
              <a:t>“I’ve </a:t>
            </a:r>
            <a:r>
              <a:rPr dirty="0" sz="1200">
                <a:latin typeface="Tahoma"/>
                <a:cs typeface="Tahoma"/>
              </a:rPr>
              <a:t>got data </a:t>
            </a:r>
            <a:r>
              <a:rPr dirty="0" sz="1200" spc="-5">
                <a:latin typeface="Tahoma"/>
                <a:cs typeface="Tahoma"/>
              </a:rPr>
              <a:t>from </a:t>
            </a:r>
            <a:r>
              <a:rPr dirty="0" sz="1200">
                <a:latin typeface="Tahoma"/>
                <a:cs typeface="Tahoma"/>
              </a:rPr>
              <a:t>k </a:t>
            </a:r>
            <a:r>
              <a:rPr dirty="0" sz="1200" spc="-5">
                <a:latin typeface="Tahoma"/>
                <a:cs typeface="Tahoma"/>
              </a:rPr>
              <a:t>classes. Each class </a:t>
            </a:r>
            <a:r>
              <a:rPr dirty="0" sz="1200">
                <a:latin typeface="Tahoma"/>
                <a:cs typeface="Tahoma"/>
              </a:rPr>
              <a:t>produces  observations </a:t>
            </a:r>
            <a:r>
              <a:rPr dirty="0" sz="1200" spc="-5">
                <a:latin typeface="Tahoma"/>
                <a:cs typeface="Tahoma"/>
              </a:rPr>
              <a:t>with </a:t>
            </a:r>
            <a:r>
              <a:rPr dirty="0" sz="1200">
                <a:latin typeface="Tahoma"/>
                <a:cs typeface="Tahoma"/>
              </a:rPr>
              <a:t>a normal </a:t>
            </a:r>
            <a:r>
              <a:rPr dirty="0" sz="1200" spc="-5">
                <a:latin typeface="Tahoma"/>
                <a:cs typeface="Tahoma"/>
              </a:rPr>
              <a:t>distribution and variance  σ</a:t>
            </a:r>
            <a:r>
              <a:rPr dirty="0" baseline="24305" sz="1200" spc="-7">
                <a:latin typeface="Tahoma"/>
                <a:cs typeface="Tahoma"/>
              </a:rPr>
              <a:t>2</a:t>
            </a:r>
            <a:r>
              <a:rPr dirty="0" sz="1200" spc="-5">
                <a:latin typeface="Tahoma"/>
                <a:cs typeface="Tahoma"/>
              </a:rPr>
              <a:t>I </a:t>
            </a:r>
            <a:r>
              <a:rPr dirty="0" sz="1200">
                <a:latin typeface="Tahoma"/>
                <a:cs typeface="Tahoma"/>
              </a:rPr>
              <a:t>. Standard </a:t>
            </a:r>
            <a:r>
              <a:rPr dirty="0" sz="1200" spc="-5">
                <a:latin typeface="Tahoma"/>
                <a:cs typeface="Tahoma"/>
              </a:rPr>
              <a:t>simple multivariate </a:t>
            </a:r>
            <a:r>
              <a:rPr dirty="0" sz="1200">
                <a:latin typeface="Tahoma"/>
                <a:cs typeface="Tahoma"/>
              </a:rPr>
              <a:t>gaussian  assumptions. I </a:t>
            </a:r>
            <a:r>
              <a:rPr dirty="0" sz="1200" spc="-5">
                <a:latin typeface="Tahoma"/>
                <a:cs typeface="Tahoma"/>
              </a:rPr>
              <a:t>can tell you </a:t>
            </a:r>
            <a:r>
              <a:rPr dirty="0" sz="1200">
                <a:latin typeface="Tahoma"/>
                <a:cs typeface="Tahoma"/>
              </a:rPr>
              <a:t>all </a:t>
            </a:r>
            <a:r>
              <a:rPr dirty="0" sz="1200" spc="-5">
                <a:latin typeface="Tahoma"/>
                <a:cs typeface="Tahoma"/>
              </a:rPr>
              <a:t>the P(w</a:t>
            </a:r>
            <a:r>
              <a:rPr dirty="0" baseline="-19607" sz="1275" spc="-7" i="1">
                <a:latin typeface="Tahoma"/>
                <a:cs typeface="Tahoma"/>
              </a:rPr>
              <a:t>i</a:t>
            </a:r>
            <a:r>
              <a:rPr dirty="0" sz="1200" spc="-5">
                <a:latin typeface="Tahoma"/>
                <a:cs typeface="Tahoma"/>
              </a:rPr>
              <a:t>)’s</a:t>
            </a:r>
            <a:r>
              <a:rPr dirty="0" sz="1200" spc="-15">
                <a:latin typeface="Tahoma"/>
                <a:cs typeface="Tahoma"/>
              </a:rPr>
              <a:t> </a:t>
            </a:r>
            <a:r>
              <a:rPr dirty="0" sz="1200" spc="5">
                <a:latin typeface="Tahoma"/>
                <a:cs typeface="Tahoma"/>
              </a:rPr>
              <a:t>.”</a:t>
            </a:r>
            <a:endParaRPr sz="1200">
              <a:latin typeface="Tahoma"/>
              <a:cs typeface="Tahoma"/>
            </a:endParaRPr>
          </a:p>
          <a:p>
            <a:pPr marL="254000" indent="-229235">
              <a:lnSpc>
                <a:spcPct val="100000"/>
              </a:lnSpc>
              <a:spcBef>
                <a:spcPts val="140"/>
              </a:spcBef>
              <a:buChar char="•"/>
              <a:tabLst>
                <a:tab pos="254000" algn="l"/>
                <a:tab pos="254635" algn="l"/>
              </a:tabLst>
            </a:pPr>
            <a:r>
              <a:rPr dirty="0" sz="1200" spc="-5">
                <a:latin typeface="Tahoma"/>
                <a:cs typeface="Tahoma"/>
              </a:rPr>
              <a:t>So far, looks</a:t>
            </a:r>
            <a:r>
              <a:rPr dirty="0" sz="1200" spc="15">
                <a:latin typeface="Tahoma"/>
                <a:cs typeface="Tahoma"/>
              </a:rPr>
              <a:t> </a:t>
            </a:r>
            <a:r>
              <a:rPr dirty="0" sz="1200" spc="-5">
                <a:latin typeface="Tahoma"/>
                <a:cs typeface="Tahoma"/>
              </a:rPr>
              <a:t>straightforward.</a:t>
            </a:r>
            <a:endParaRPr sz="1200">
              <a:latin typeface="Tahoma"/>
              <a:cs typeface="Tahoma"/>
            </a:endParaRPr>
          </a:p>
          <a:p>
            <a:pPr marL="482600">
              <a:lnSpc>
                <a:spcPct val="100000"/>
              </a:lnSpc>
              <a:spcBef>
                <a:spcPts val="140"/>
              </a:spcBef>
            </a:pPr>
            <a:r>
              <a:rPr dirty="0" sz="1200" spc="-5">
                <a:latin typeface="Tahoma"/>
                <a:cs typeface="Tahoma"/>
              </a:rPr>
              <a:t>“I </a:t>
            </a:r>
            <a:r>
              <a:rPr dirty="0" sz="1200">
                <a:latin typeface="Tahoma"/>
                <a:cs typeface="Tahoma"/>
              </a:rPr>
              <a:t>need a maximum </a:t>
            </a:r>
            <a:r>
              <a:rPr dirty="0" sz="1200" spc="-5">
                <a:latin typeface="Tahoma"/>
                <a:cs typeface="Tahoma"/>
              </a:rPr>
              <a:t>likelihood estimate </a:t>
            </a:r>
            <a:r>
              <a:rPr dirty="0" sz="1200">
                <a:latin typeface="Tahoma"/>
                <a:cs typeface="Tahoma"/>
              </a:rPr>
              <a:t>of </a:t>
            </a:r>
            <a:r>
              <a:rPr dirty="0" sz="1200" spc="-5">
                <a:latin typeface="Tahoma"/>
                <a:cs typeface="Tahoma"/>
              </a:rPr>
              <a:t>the </a:t>
            </a:r>
            <a:r>
              <a:rPr dirty="0" sz="1200" spc="-10" b="1">
                <a:latin typeface="Times New Roman"/>
                <a:cs typeface="Times New Roman"/>
              </a:rPr>
              <a:t>µ</a:t>
            </a:r>
            <a:r>
              <a:rPr dirty="0" baseline="-19607" sz="1275" spc="-15" i="1">
                <a:latin typeface="Tahoma"/>
                <a:cs typeface="Tahoma"/>
              </a:rPr>
              <a:t>i</a:t>
            </a:r>
            <a:r>
              <a:rPr dirty="0" sz="1200" spc="-10">
                <a:latin typeface="Tahoma"/>
                <a:cs typeface="Tahoma"/>
              </a:rPr>
              <a:t>’s </a:t>
            </a:r>
            <a:r>
              <a:rPr dirty="0" sz="1200">
                <a:latin typeface="Tahoma"/>
                <a:cs typeface="Tahoma"/>
              </a:rPr>
              <a:t>.“</a:t>
            </a:r>
            <a:endParaRPr sz="1200">
              <a:latin typeface="Tahoma"/>
              <a:cs typeface="Tahoma"/>
            </a:endParaRPr>
          </a:p>
          <a:p>
            <a:pPr marL="254000" indent="-229235">
              <a:lnSpc>
                <a:spcPct val="100000"/>
              </a:lnSpc>
              <a:spcBef>
                <a:spcPts val="140"/>
              </a:spcBef>
              <a:buChar char="•"/>
              <a:tabLst>
                <a:tab pos="254000" algn="l"/>
                <a:tab pos="254635" algn="l"/>
              </a:tabLst>
            </a:pPr>
            <a:r>
              <a:rPr dirty="0" sz="1200" spc="-5">
                <a:latin typeface="Tahoma"/>
                <a:cs typeface="Tahoma"/>
              </a:rPr>
              <a:t>No</a:t>
            </a:r>
            <a:r>
              <a:rPr dirty="0" sz="1200">
                <a:latin typeface="Tahoma"/>
                <a:cs typeface="Tahoma"/>
              </a:rPr>
              <a:t> </a:t>
            </a:r>
            <a:r>
              <a:rPr dirty="0" sz="1200" spc="-5">
                <a:latin typeface="Tahoma"/>
                <a:cs typeface="Tahoma"/>
              </a:rPr>
              <a:t>problem:</a:t>
            </a:r>
            <a:endParaRPr sz="1200">
              <a:latin typeface="Tahoma"/>
              <a:cs typeface="Tahoma"/>
            </a:endParaRPr>
          </a:p>
          <a:p>
            <a:pPr marL="482600" marR="30480">
              <a:lnSpc>
                <a:spcPct val="89800"/>
              </a:lnSpc>
              <a:spcBef>
                <a:spcPts val="295"/>
              </a:spcBef>
            </a:pPr>
            <a:r>
              <a:rPr dirty="0" sz="1200" spc="-5">
                <a:latin typeface="Tahoma"/>
                <a:cs typeface="Tahoma"/>
              </a:rPr>
              <a:t>“There’s </a:t>
            </a:r>
            <a:r>
              <a:rPr dirty="0" sz="1200">
                <a:latin typeface="Tahoma"/>
                <a:cs typeface="Tahoma"/>
              </a:rPr>
              <a:t>just one </a:t>
            </a:r>
            <a:r>
              <a:rPr dirty="0" sz="1200" spc="-5">
                <a:latin typeface="Tahoma"/>
                <a:cs typeface="Tahoma"/>
              </a:rPr>
              <a:t>thing. None </a:t>
            </a:r>
            <a:r>
              <a:rPr dirty="0" sz="1200">
                <a:latin typeface="Tahoma"/>
                <a:cs typeface="Tahoma"/>
              </a:rPr>
              <a:t>of </a:t>
            </a:r>
            <a:r>
              <a:rPr dirty="0" sz="1200" spc="-5">
                <a:latin typeface="Tahoma"/>
                <a:cs typeface="Tahoma"/>
              </a:rPr>
              <a:t>the </a:t>
            </a:r>
            <a:r>
              <a:rPr dirty="0" sz="1200">
                <a:latin typeface="Tahoma"/>
                <a:cs typeface="Tahoma"/>
              </a:rPr>
              <a:t>data </a:t>
            </a:r>
            <a:r>
              <a:rPr dirty="0" sz="1200" spc="-5">
                <a:latin typeface="Tahoma"/>
                <a:cs typeface="Tahoma"/>
              </a:rPr>
              <a:t>are </a:t>
            </a:r>
            <a:r>
              <a:rPr dirty="0" sz="1200">
                <a:latin typeface="Tahoma"/>
                <a:cs typeface="Tahoma"/>
              </a:rPr>
              <a:t>labeled. I  have </a:t>
            </a:r>
            <a:r>
              <a:rPr dirty="0" sz="1200" spc="-5">
                <a:latin typeface="Tahoma"/>
                <a:cs typeface="Tahoma"/>
              </a:rPr>
              <a:t>datapoints, </a:t>
            </a:r>
            <a:r>
              <a:rPr dirty="0" sz="1200">
                <a:latin typeface="Tahoma"/>
                <a:cs typeface="Tahoma"/>
              </a:rPr>
              <a:t>but I </a:t>
            </a:r>
            <a:r>
              <a:rPr dirty="0" sz="1200" spc="-5">
                <a:latin typeface="Tahoma"/>
                <a:cs typeface="Tahoma"/>
              </a:rPr>
              <a:t>don’t know what class they’re  from </a:t>
            </a:r>
            <a:r>
              <a:rPr dirty="0" sz="1200">
                <a:latin typeface="Tahoma"/>
                <a:cs typeface="Tahoma"/>
              </a:rPr>
              <a:t>(any </a:t>
            </a:r>
            <a:r>
              <a:rPr dirty="0" sz="1200" spc="-5">
                <a:latin typeface="Tahoma"/>
                <a:cs typeface="Tahoma"/>
              </a:rPr>
              <a:t>of them!)</a:t>
            </a:r>
            <a:endParaRPr sz="1200">
              <a:latin typeface="Tahoma"/>
              <a:cs typeface="Tahoma"/>
            </a:endParaRPr>
          </a:p>
          <a:p>
            <a:pPr marL="254000" indent="-229235">
              <a:lnSpc>
                <a:spcPct val="100000"/>
              </a:lnSpc>
              <a:spcBef>
                <a:spcPts val="140"/>
              </a:spcBef>
              <a:buChar char="•"/>
              <a:tabLst>
                <a:tab pos="254000" algn="l"/>
                <a:tab pos="254635" algn="l"/>
              </a:tabLst>
            </a:pPr>
            <a:r>
              <a:rPr dirty="0" sz="1200" spc="-5">
                <a:latin typeface="Tahoma"/>
                <a:cs typeface="Tahoma"/>
              </a:rPr>
              <a:t>Uh</a:t>
            </a:r>
            <a:r>
              <a:rPr dirty="0" sz="1200">
                <a:latin typeface="Tahoma"/>
                <a:cs typeface="Tahoma"/>
              </a:rPr>
              <a:t> </a:t>
            </a:r>
            <a:r>
              <a:rPr dirty="0" sz="1200" spc="-5">
                <a:latin typeface="Tahoma"/>
                <a:cs typeface="Tahoma"/>
              </a:rPr>
              <a:t>oh!!</a:t>
            </a:r>
            <a:endParaRPr sz="1200">
              <a:latin typeface="Tahoma"/>
              <a:cs typeface="Tahoma"/>
            </a:endParaRPr>
          </a:p>
        </p:txBody>
      </p:sp>
      <p:sp>
        <p:nvSpPr>
          <p:cNvPr id="7" name="object 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492244" y="4477003"/>
            <a:ext cx="147955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19</a:t>
            </a:r>
            <a:endParaRPr sz="600">
              <a:latin typeface="Tahoma"/>
              <a:cs typeface="Tahoma"/>
            </a:endParaRPr>
          </a:p>
        </p:txBody>
      </p:sp>
      <p:sp>
        <p:nvSpPr>
          <p:cNvPr id="4" name="object 4"/>
          <p:cNvSpPr txBox="1"/>
          <p:nvPr/>
        </p:nvSpPr>
        <p:spPr>
          <a:xfrm>
            <a:off x="2517901" y="1226311"/>
            <a:ext cx="2661920" cy="635000"/>
          </a:xfrm>
          <a:prstGeom prst="rect">
            <a:avLst/>
          </a:prstGeom>
        </p:spPr>
        <p:txBody>
          <a:bodyPr wrap="square" lIns="0" tIns="12065" rIns="0" bIns="0" rtlCol="0" vert="horz">
            <a:spAutoFit/>
          </a:bodyPr>
          <a:lstStyle/>
          <a:p>
            <a:pPr marL="90170" marR="5080" indent="-78105">
              <a:lnSpc>
                <a:spcPct val="100000"/>
              </a:lnSpc>
              <a:spcBef>
                <a:spcPts val="95"/>
              </a:spcBef>
            </a:pPr>
            <a:r>
              <a:rPr dirty="0" sz="2000" spc="-5">
                <a:solidFill>
                  <a:srgbClr val="006500"/>
                </a:solidFill>
                <a:latin typeface="Tahoma"/>
                <a:cs typeface="Tahoma"/>
              </a:rPr>
              <a:t>Unsupervised Learning:  not as hard as it looks</a:t>
            </a:r>
            <a:endParaRPr sz="2000">
              <a:latin typeface="Tahoma"/>
              <a:cs typeface="Tahoma"/>
            </a:endParaRPr>
          </a:p>
        </p:txBody>
      </p:sp>
      <p:sp>
        <p:nvSpPr>
          <p:cNvPr id="5" name="object 5"/>
          <p:cNvSpPr txBox="1"/>
          <p:nvPr/>
        </p:nvSpPr>
        <p:spPr>
          <a:xfrm>
            <a:off x="3478784" y="3840734"/>
            <a:ext cx="1043940" cy="390525"/>
          </a:xfrm>
          <a:prstGeom prst="rect">
            <a:avLst/>
          </a:prstGeom>
        </p:spPr>
        <p:txBody>
          <a:bodyPr wrap="square" lIns="0" tIns="12700" rIns="0" bIns="0" rtlCol="0" vert="horz">
            <a:spAutoFit/>
          </a:bodyPr>
          <a:lstStyle/>
          <a:p>
            <a:pPr marL="150495" marR="5080" indent="-138430">
              <a:lnSpc>
                <a:spcPct val="100000"/>
              </a:lnSpc>
              <a:spcBef>
                <a:spcPts val="100"/>
              </a:spcBef>
            </a:pPr>
            <a:r>
              <a:rPr dirty="0" sz="1200">
                <a:latin typeface="Tahoma"/>
                <a:cs typeface="Tahoma"/>
              </a:rPr>
              <a:t>and</a:t>
            </a:r>
            <a:r>
              <a:rPr dirty="0" sz="1200" spc="-65">
                <a:latin typeface="Tahoma"/>
                <a:cs typeface="Tahoma"/>
              </a:rPr>
              <a:t> </a:t>
            </a:r>
            <a:r>
              <a:rPr dirty="0" sz="1200" spc="-5">
                <a:latin typeface="Tahoma"/>
                <a:cs typeface="Tahoma"/>
              </a:rPr>
              <a:t>sometimes  </a:t>
            </a:r>
            <a:r>
              <a:rPr dirty="0" sz="1200">
                <a:latin typeface="Tahoma"/>
                <a:cs typeface="Tahoma"/>
              </a:rPr>
              <a:t>in</a:t>
            </a:r>
            <a:r>
              <a:rPr dirty="0" sz="1200" spc="-30">
                <a:latin typeface="Tahoma"/>
                <a:cs typeface="Tahoma"/>
              </a:rPr>
              <a:t> </a:t>
            </a:r>
            <a:r>
              <a:rPr dirty="0" sz="1200" spc="-5">
                <a:latin typeface="Tahoma"/>
                <a:cs typeface="Tahoma"/>
              </a:rPr>
              <a:t>between</a:t>
            </a:r>
            <a:endParaRPr sz="1200">
              <a:latin typeface="Tahoma"/>
              <a:cs typeface="Tahoma"/>
            </a:endParaRPr>
          </a:p>
        </p:txBody>
      </p:sp>
      <p:sp>
        <p:nvSpPr>
          <p:cNvPr id="6" name="object 6"/>
          <p:cNvSpPr txBox="1"/>
          <p:nvPr/>
        </p:nvSpPr>
        <p:spPr>
          <a:xfrm>
            <a:off x="3244850" y="3020821"/>
            <a:ext cx="151193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Tahoma"/>
                <a:cs typeface="Tahoma"/>
              </a:rPr>
              <a:t>Sometimes</a:t>
            </a:r>
            <a:r>
              <a:rPr dirty="0" sz="1200" spc="-70">
                <a:latin typeface="Tahoma"/>
                <a:cs typeface="Tahoma"/>
              </a:rPr>
              <a:t> </a:t>
            </a:r>
            <a:r>
              <a:rPr dirty="0" sz="1200">
                <a:latin typeface="Tahoma"/>
                <a:cs typeface="Tahoma"/>
              </a:rPr>
              <a:t>impossible</a:t>
            </a:r>
            <a:endParaRPr sz="1200">
              <a:latin typeface="Tahoma"/>
              <a:cs typeface="Tahoma"/>
            </a:endParaRPr>
          </a:p>
        </p:txBody>
      </p:sp>
      <p:sp>
        <p:nvSpPr>
          <p:cNvPr id="7" name="object 7"/>
          <p:cNvSpPr txBox="1"/>
          <p:nvPr/>
        </p:nvSpPr>
        <p:spPr>
          <a:xfrm>
            <a:off x="3442208" y="2138426"/>
            <a:ext cx="111442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Tahoma"/>
                <a:cs typeface="Tahoma"/>
              </a:rPr>
              <a:t>Sometimes</a:t>
            </a:r>
            <a:r>
              <a:rPr dirty="0" sz="1200" spc="-70">
                <a:latin typeface="Tahoma"/>
                <a:cs typeface="Tahoma"/>
              </a:rPr>
              <a:t> </a:t>
            </a:r>
            <a:r>
              <a:rPr dirty="0" sz="1200" spc="-5">
                <a:latin typeface="Tahoma"/>
                <a:cs typeface="Tahoma"/>
              </a:rPr>
              <a:t>easy</a:t>
            </a:r>
            <a:endParaRPr sz="1200">
              <a:latin typeface="Tahoma"/>
              <a:cs typeface="Tahoma"/>
            </a:endParaRPr>
          </a:p>
        </p:txBody>
      </p:sp>
      <p:graphicFrame>
        <p:nvGraphicFramePr>
          <p:cNvPr id="8" name="object 8"/>
          <p:cNvGraphicFramePr>
            <a:graphicFrameLocks noGrp="1"/>
          </p:cNvGraphicFramePr>
          <p:nvPr/>
        </p:nvGraphicFramePr>
        <p:xfrm>
          <a:off x="1711325" y="1907920"/>
          <a:ext cx="1304925" cy="2559050"/>
        </p:xfrm>
        <a:graphic>
          <a:graphicData uri="http://schemas.openxmlformats.org/drawingml/2006/table">
            <a:tbl>
              <a:tblPr firstRow="1" bandRow="1">
                <a:tableStyleId>{2D5ABB26-0587-4C30-8999-92F81FD0307C}</a:tableStyleId>
              </a:tblPr>
              <a:tblGrid>
                <a:gridCol w="1295400"/>
              </a:tblGrid>
              <a:tr h="851153">
                <a:tc>
                  <a:txBody>
                    <a:bodyPr/>
                    <a:lstStyle/>
                    <a:p>
                      <a:pPr>
                        <a:lnSpc>
                          <a:spcPct val="100000"/>
                        </a:lnSpc>
                      </a:pPr>
                      <a:endParaRPr sz="11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r>
              <a:tr h="850391">
                <a:tc>
                  <a:txBody>
                    <a:bodyPr/>
                    <a:lstStyle/>
                    <a:p>
                      <a:pPr>
                        <a:lnSpc>
                          <a:spcPct val="100000"/>
                        </a:lnSpc>
                      </a:pPr>
                      <a:endParaRPr sz="11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r>
              <a:tr h="851154">
                <a:tc>
                  <a:txBody>
                    <a:bodyPr/>
                    <a:lstStyle/>
                    <a:p>
                      <a:pPr>
                        <a:lnSpc>
                          <a:spcPct val="100000"/>
                        </a:lnSpc>
                      </a:pPr>
                      <a:endParaRPr sz="11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r>
            </a:tbl>
          </a:graphicData>
        </a:graphic>
      </p:graphicFrame>
      <p:sp>
        <p:nvSpPr>
          <p:cNvPr id="9" name="object 9"/>
          <p:cNvSpPr/>
          <p:nvPr/>
        </p:nvSpPr>
        <p:spPr>
          <a:xfrm>
            <a:off x="1790700" y="2025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0" name="object 10"/>
          <p:cNvSpPr/>
          <p:nvPr/>
        </p:nvSpPr>
        <p:spPr>
          <a:xfrm>
            <a:off x="1790700" y="2025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1" name="object 11"/>
          <p:cNvSpPr/>
          <p:nvPr/>
        </p:nvSpPr>
        <p:spPr>
          <a:xfrm>
            <a:off x="2743200" y="2177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2" name="object 12"/>
          <p:cNvSpPr/>
          <p:nvPr/>
        </p:nvSpPr>
        <p:spPr>
          <a:xfrm>
            <a:off x="2743200" y="2177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3" name="object 13"/>
          <p:cNvSpPr/>
          <p:nvPr/>
        </p:nvSpPr>
        <p:spPr>
          <a:xfrm>
            <a:off x="2209800" y="2596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4" name="object 14"/>
          <p:cNvSpPr/>
          <p:nvPr/>
        </p:nvSpPr>
        <p:spPr>
          <a:xfrm>
            <a:off x="2209800" y="2596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5" name="object 15"/>
          <p:cNvSpPr/>
          <p:nvPr/>
        </p:nvSpPr>
        <p:spPr>
          <a:xfrm>
            <a:off x="1905000" y="19872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6" name="object 16"/>
          <p:cNvSpPr/>
          <p:nvPr/>
        </p:nvSpPr>
        <p:spPr>
          <a:xfrm>
            <a:off x="1905000" y="19872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7" name="object 17"/>
          <p:cNvSpPr/>
          <p:nvPr/>
        </p:nvSpPr>
        <p:spPr>
          <a:xfrm>
            <a:off x="2781300" y="22539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8" name="object 18"/>
          <p:cNvSpPr/>
          <p:nvPr/>
        </p:nvSpPr>
        <p:spPr>
          <a:xfrm>
            <a:off x="2781300" y="22539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9" name="object 19"/>
          <p:cNvSpPr/>
          <p:nvPr/>
        </p:nvSpPr>
        <p:spPr>
          <a:xfrm>
            <a:off x="2209800" y="2520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20" name="object 20"/>
          <p:cNvSpPr/>
          <p:nvPr/>
        </p:nvSpPr>
        <p:spPr>
          <a:xfrm>
            <a:off x="2209800" y="2520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21" name="object 21"/>
          <p:cNvSpPr/>
          <p:nvPr/>
        </p:nvSpPr>
        <p:spPr>
          <a:xfrm>
            <a:off x="2286000" y="2596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22" name="object 22"/>
          <p:cNvSpPr/>
          <p:nvPr/>
        </p:nvSpPr>
        <p:spPr>
          <a:xfrm>
            <a:off x="2286000" y="2596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23" name="object 23"/>
          <p:cNvSpPr/>
          <p:nvPr/>
        </p:nvSpPr>
        <p:spPr>
          <a:xfrm>
            <a:off x="2362200" y="26730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24" name="object 24"/>
          <p:cNvSpPr/>
          <p:nvPr/>
        </p:nvSpPr>
        <p:spPr>
          <a:xfrm>
            <a:off x="2362200" y="26730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25" name="object 25"/>
          <p:cNvSpPr/>
          <p:nvPr/>
        </p:nvSpPr>
        <p:spPr>
          <a:xfrm>
            <a:off x="2362200" y="2520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26" name="object 26"/>
          <p:cNvSpPr/>
          <p:nvPr/>
        </p:nvSpPr>
        <p:spPr>
          <a:xfrm>
            <a:off x="2362200" y="2520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27" name="object 27"/>
          <p:cNvSpPr/>
          <p:nvPr/>
        </p:nvSpPr>
        <p:spPr>
          <a:xfrm>
            <a:off x="2705100" y="22539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28" name="object 28"/>
          <p:cNvSpPr/>
          <p:nvPr/>
        </p:nvSpPr>
        <p:spPr>
          <a:xfrm>
            <a:off x="2705100" y="22539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29" name="object 29"/>
          <p:cNvSpPr/>
          <p:nvPr/>
        </p:nvSpPr>
        <p:spPr>
          <a:xfrm>
            <a:off x="2819400" y="2177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30" name="object 30"/>
          <p:cNvSpPr/>
          <p:nvPr/>
        </p:nvSpPr>
        <p:spPr>
          <a:xfrm>
            <a:off x="2819400" y="2177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31" name="object 31"/>
          <p:cNvSpPr/>
          <p:nvPr/>
        </p:nvSpPr>
        <p:spPr>
          <a:xfrm>
            <a:off x="1866900" y="20634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32" name="object 32"/>
          <p:cNvSpPr/>
          <p:nvPr/>
        </p:nvSpPr>
        <p:spPr>
          <a:xfrm>
            <a:off x="1866900" y="20634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33" name="object 33"/>
          <p:cNvSpPr/>
          <p:nvPr/>
        </p:nvSpPr>
        <p:spPr>
          <a:xfrm>
            <a:off x="2819400" y="23301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34" name="object 34"/>
          <p:cNvSpPr/>
          <p:nvPr/>
        </p:nvSpPr>
        <p:spPr>
          <a:xfrm>
            <a:off x="2819400" y="23301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35" name="object 35"/>
          <p:cNvSpPr/>
          <p:nvPr/>
        </p:nvSpPr>
        <p:spPr>
          <a:xfrm>
            <a:off x="2781300" y="2139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36" name="object 36"/>
          <p:cNvSpPr/>
          <p:nvPr/>
        </p:nvSpPr>
        <p:spPr>
          <a:xfrm>
            <a:off x="2781300" y="2139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37" name="object 37"/>
          <p:cNvSpPr/>
          <p:nvPr/>
        </p:nvSpPr>
        <p:spPr>
          <a:xfrm>
            <a:off x="1790700" y="3663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38" name="object 38"/>
          <p:cNvSpPr/>
          <p:nvPr/>
        </p:nvSpPr>
        <p:spPr>
          <a:xfrm>
            <a:off x="1790700" y="3663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39" name="object 39"/>
          <p:cNvSpPr/>
          <p:nvPr/>
        </p:nvSpPr>
        <p:spPr>
          <a:xfrm>
            <a:off x="2438400" y="2939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40" name="object 40"/>
          <p:cNvSpPr/>
          <p:nvPr/>
        </p:nvSpPr>
        <p:spPr>
          <a:xfrm>
            <a:off x="2438400" y="2939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41" name="object 41"/>
          <p:cNvSpPr/>
          <p:nvPr/>
        </p:nvSpPr>
        <p:spPr>
          <a:xfrm>
            <a:off x="2590800" y="40065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42" name="object 42"/>
          <p:cNvSpPr/>
          <p:nvPr/>
        </p:nvSpPr>
        <p:spPr>
          <a:xfrm>
            <a:off x="2590800" y="40065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43" name="object 43"/>
          <p:cNvSpPr/>
          <p:nvPr/>
        </p:nvSpPr>
        <p:spPr>
          <a:xfrm>
            <a:off x="2628900" y="3854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44" name="object 44"/>
          <p:cNvSpPr/>
          <p:nvPr/>
        </p:nvSpPr>
        <p:spPr>
          <a:xfrm>
            <a:off x="2628900" y="3854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45" name="object 45"/>
          <p:cNvSpPr/>
          <p:nvPr/>
        </p:nvSpPr>
        <p:spPr>
          <a:xfrm>
            <a:off x="2705100" y="39684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46" name="object 46"/>
          <p:cNvSpPr/>
          <p:nvPr/>
        </p:nvSpPr>
        <p:spPr>
          <a:xfrm>
            <a:off x="2705100" y="39684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47" name="object 47"/>
          <p:cNvSpPr/>
          <p:nvPr/>
        </p:nvSpPr>
        <p:spPr>
          <a:xfrm>
            <a:off x="2781300" y="3816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48" name="object 48"/>
          <p:cNvSpPr/>
          <p:nvPr/>
        </p:nvSpPr>
        <p:spPr>
          <a:xfrm>
            <a:off x="2781300" y="3816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49" name="object 49"/>
          <p:cNvSpPr/>
          <p:nvPr/>
        </p:nvSpPr>
        <p:spPr>
          <a:xfrm>
            <a:off x="1828800" y="2139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50" name="object 50"/>
          <p:cNvSpPr/>
          <p:nvPr/>
        </p:nvSpPr>
        <p:spPr>
          <a:xfrm>
            <a:off x="1828800" y="2139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51" name="object 51"/>
          <p:cNvSpPr/>
          <p:nvPr/>
        </p:nvSpPr>
        <p:spPr>
          <a:xfrm>
            <a:off x="1905000" y="2215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52" name="object 52"/>
          <p:cNvSpPr/>
          <p:nvPr/>
        </p:nvSpPr>
        <p:spPr>
          <a:xfrm>
            <a:off x="1905000" y="2215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53" name="object 53"/>
          <p:cNvSpPr/>
          <p:nvPr/>
        </p:nvSpPr>
        <p:spPr>
          <a:xfrm>
            <a:off x="1981200" y="2177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54" name="object 54"/>
          <p:cNvSpPr/>
          <p:nvPr/>
        </p:nvSpPr>
        <p:spPr>
          <a:xfrm>
            <a:off x="1981200" y="2177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55" name="object 55"/>
          <p:cNvSpPr/>
          <p:nvPr/>
        </p:nvSpPr>
        <p:spPr>
          <a:xfrm>
            <a:off x="1943100" y="20634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56" name="object 56"/>
          <p:cNvSpPr/>
          <p:nvPr/>
        </p:nvSpPr>
        <p:spPr>
          <a:xfrm>
            <a:off x="1943100" y="20634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57" name="object 57"/>
          <p:cNvSpPr/>
          <p:nvPr/>
        </p:nvSpPr>
        <p:spPr>
          <a:xfrm>
            <a:off x="2438400" y="2596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58" name="object 58"/>
          <p:cNvSpPr/>
          <p:nvPr/>
        </p:nvSpPr>
        <p:spPr>
          <a:xfrm>
            <a:off x="2438400" y="2596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59" name="object 59"/>
          <p:cNvSpPr/>
          <p:nvPr/>
        </p:nvSpPr>
        <p:spPr>
          <a:xfrm>
            <a:off x="2019300" y="21015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60" name="object 60"/>
          <p:cNvSpPr/>
          <p:nvPr/>
        </p:nvSpPr>
        <p:spPr>
          <a:xfrm>
            <a:off x="2019300" y="21015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61" name="object 61"/>
          <p:cNvSpPr/>
          <p:nvPr/>
        </p:nvSpPr>
        <p:spPr>
          <a:xfrm>
            <a:off x="2857500" y="22539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62" name="object 62"/>
          <p:cNvSpPr/>
          <p:nvPr/>
        </p:nvSpPr>
        <p:spPr>
          <a:xfrm>
            <a:off x="2857500" y="22539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63" name="object 63"/>
          <p:cNvSpPr/>
          <p:nvPr/>
        </p:nvSpPr>
        <p:spPr>
          <a:xfrm>
            <a:off x="2286000" y="24825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64" name="object 64"/>
          <p:cNvSpPr/>
          <p:nvPr/>
        </p:nvSpPr>
        <p:spPr>
          <a:xfrm>
            <a:off x="2286000" y="24825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65" name="object 65"/>
          <p:cNvSpPr/>
          <p:nvPr/>
        </p:nvSpPr>
        <p:spPr>
          <a:xfrm>
            <a:off x="2628900" y="2177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66" name="object 66"/>
          <p:cNvSpPr/>
          <p:nvPr/>
        </p:nvSpPr>
        <p:spPr>
          <a:xfrm>
            <a:off x="2628900" y="2177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67" name="object 67"/>
          <p:cNvSpPr/>
          <p:nvPr/>
        </p:nvSpPr>
        <p:spPr>
          <a:xfrm>
            <a:off x="2362200" y="2596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68" name="object 68"/>
          <p:cNvSpPr/>
          <p:nvPr/>
        </p:nvSpPr>
        <p:spPr>
          <a:xfrm>
            <a:off x="2362200" y="2596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69" name="object 69"/>
          <p:cNvSpPr/>
          <p:nvPr/>
        </p:nvSpPr>
        <p:spPr>
          <a:xfrm>
            <a:off x="2171700" y="2977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70" name="object 70"/>
          <p:cNvSpPr/>
          <p:nvPr/>
        </p:nvSpPr>
        <p:spPr>
          <a:xfrm>
            <a:off x="2171700" y="29778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71" name="object 71"/>
          <p:cNvSpPr/>
          <p:nvPr/>
        </p:nvSpPr>
        <p:spPr>
          <a:xfrm>
            <a:off x="2438400" y="30540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72" name="object 72"/>
          <p:cNvSpPr/>
          <p:nvPr/>
        </p:nvSpPr>
        <p:spPr>
          <a:xfrm>
            <a:off x="2438400" y="30540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73" name="object 73"/>
          <p:cNvSpPr/>
          <p:nvPr/>
        </p:nvSpPr>
        <p:spPr>
          <a:xfrm>
            <a:off x="2247900" y="3168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74" name="object 74"/>
          <p:cNvSpPr/>
          <p:nvPr/>
        </p:nvSpPr>
        <p:spPr>
          <a:xfrm>
            <a:off x="2247900" y="3168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75" name="object 75"/>
          <p:cNvSpPr/>
          <p:nvPr/>
        </p:nvSpPr>
        <p:spPr>
          <a:xfrm>
            <a:off x="2286000" y="2939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76" name="object 76"/>
          <p:cNvSpPr/>
          <p:nvPr/>
        </p:nvSpPr>
        <p:spPr>
          <a:xfrm>
            <a:off x="2286000" y="2939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77" name="object 77"/>
          <p:cNvSpPr/>
          <p:nvPr/>
        </p:nvSpPr>
        <p:spPr>
          <a:xfrm>
            <a:off x="2400300" y="32445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78" name="object 78"/>
          <p:cNvSpPr/>
          <p:nvPr/>
        </p:nvSpPr>
        <p:spPr>
          <a:xfrm>
            <a:off x="2400300" y="32445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79" name="object 79"/>
          <p:cNvSpPr/>
          <p:nvPr/>
        </p:nvSpPr>
        <p:spPr>
          <a:xfrm>
            <a:off x="2476500" y="3282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80" name="object 80"/>
          <p:cNvSpPr/>
          <p:nvPr/>
        </p:nvSpPr>
        <p:spPr>
          <a:xfrm>
            <a:off x="2476500" y="3282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81" name="object 81"/>
          <p:cNvSpPr/>
          <p:nvPr/>
        </p:nvSpPr>
        <p:spPr>
          <a:xfrm>
            <a:off x="2590800" y="3168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82" name="object 82"/>
          <p:cNvSpPr/>
          <p:nvPr/>
        </p:nvSpPr>
        <p:spPr>
          <a:xfrm>
            <a:off x="2590800" y="3168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83" name="object 83"/>
          <p:cNvSpPr/>
          <p:nvPr/>
        </p:nvSpPr>
        <p:spPr>
          <a:xfrm>
            <a:off x="2590800" y="2939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84" name="object 84"/>
          <p:cNvSpPr/>
          <p:nvPr/>
        </p:nvSpPr>
        <p:spPr>
          <a:xfrm>
            <a:off x="2590800" y="2939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85" name="object 85"/>
          <p:cNvSpPr/>
          <p:nvPr/>
        </p:nvSpPr>
        <p:spPr>
          <a:xfrm>
            <a:off x="2171700" y="32064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86" name="object 86"/>
          <p:cNvSpPr/>
          <p:nvPr/>
        </p:nvSpPr>
        <p:spPr>
          <a:xfrm>
            <a:off x="2171700" y="32064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87" name="object 87"/>
          <p:cNvSpPr/>
          <p:nvPr/>
        </p:nvSpPr>
        <p:spPr>
          <a:xfrm>
            <a:off x="2247900" y="3282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88" name="object 88"/>
          <p:cNvSpPr/>
          <p:nvPr/>
        </p:nvSpPr>
        <p:spPr>
          <a:xfrm>
            <a:off x="2247900" y="3282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89" name="object 89"/>
          <p:cNvSpPr/>
          <p:nvPr/>
        </p:nvSpPr>
        <p:spPr>
          <a:xfrm>
            <a:off x="2247900" y="30540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90" name="object 90"/>
          <p:cNvSpPr/>
          <p:nvPr/>
        </p:nvSpPr>
        <p:spPr>
          <a:xfrm>
            <a:off x="2247900" y="30540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91" name="object 91"/>
          <p:cNvSpPr/>
          <p:nvPr/>
        </p:nvSpPr>
        <p:spPr>
          <a:xfrm>
            <a:off x="2324100" y="33969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92" name="object 92"/>
          <p:cNvSpPr/>
          <p:nvPr/>
        </p:nvSpPr>
        <p:spPr>
          <a:xfrm>
            <a:off x="2324100" y="33969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93" name="object 93"/>
          <p:cNvSpPr/>
          <p:nvPr/>
        </p:nvSpPr>
        <p:spPr>
          <a:xfrm>
            <a:off x="2171700" y="2901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94" name="object 94"/>
          <p:cNvSpPr/>
          <p:nvPr/>
        </p:nvSpPr>
        <p:spPr>
          <a:xfrm>
            <a:off x="2171700" y="29016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95" name="object 95"/>
          <p:cNvSpPr/>
          <p:nvPr/>
        </p:nvSpPr>
        <p:spPr>
          <a:xfrm>
            <a:off x="2628900" y="30921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96" name="object 96"/>
          <p:cNvSpPr/>
          <p:nvPr/>
        </p:nvSpPr>
        <p:spPr>
          <a:xfrm>
            <a:off x="2628900" y="30921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97" name="object 97"/>
          <p:cNvSpPr/>
          <p:nvPr/>
        </p:nvSpPr>
        <p:spPr>
          <a:xfrm>
            <a:off x="2095500" y="31302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98" name="object 98"/>
          <p:cNvSpPr/>
          <p:nvPr/>
        </p:nvSpPr>
        <p:spPr>
          <a:xfrm>
            <a:off x="2095500" y="31302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99" name="object 99"/>
          <p:cNvSpPr/>
          <p:nvPr/>
        </p:nvSpPr>
        <p:spPr>
          <a:xfrm>
            <a:off x="2324100" y="30921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00" name="object 100"/>
          <p:cNvSpPr/>
          <p:nvPr/>
        </p:nvSpPr>
        <p:spPr>
          <a:xfrm>
            <a:off x="2324100" y="30921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01" name="object 101"/>
          <p:cNvSpPr/>
          <p:nvPr/>
        </p:nvSpPr>
        <p:spPr>
          <a:xfrm>
            <a:off x="2514600" y="33969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02" name="object 102"/>
          <p:cNvSpPr/>
          <p:nvPr/>
        </p:nvSpPr>
        <p:spPr>
          <a:xfrm>
            <a:off x="2514600" y="33969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03" name="object 103"/>
          <p:cNvSpPr/>
          <p:nvPr/>
        </p:nvSpPr>
        <p:spPr>
          <a:xfrm>
            <a:off x="2476500" y="3168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04" name="object 104"/>
          <p:cNvSpPr/>
          <p:nvPr/>
        </p:nvSpPr>
        <p:spPr>
          <a:xfrm>
            <a:off x="2476500" y="3168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05" name="object 105"/>
          <p:cNvSpPr/>
          <p:nvPr/>
        </p:nvSpPr>
        <p:spPr>
          <a:xfrm>
            <a:off x="2286000" y="33588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06" name="object 106"/>
          <p:cNvSpPr/>
          <p:nvPr/>
        </p:nvSpPr>
        <p:spPr>
          <a:xfrm>
            <a:off x="2286000" y="33588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07" name="object 107"/>
          <p:cNvSpPr/>
          <p:nvPr/>
        </p:nvSpPr>
        <p:spPr>
          <a:xfrm>
            <a:off x="2133600" y="3663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08" name="object 108"/>
          <p:cNvSpPr/>
          <p:nvPr/>
        </p:nvSpPr>
        <p:spPr>
          <a:xfrm>
            <a:off x="2133600" y="3663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09" name="object 109"/>
          <p:cNvSpPr/>
          <p:nvPr/>
        </p:nvSpPr>
        <p:spPr>
          <a:xfrm>
            <a:off x="2095500" y="37398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10" name="object 110"/>
          <p:cNvSpPr/>
          <p:nvPr/>
        </p:nvSpPr>
        <p:spPr>
          <a:xfrm>
            <a:off x="2095500" y="37398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11" name="object 111"/>
          <p:cNvSpPr/>
          <p:nvPr/>
        </p:nvSpPr>
        <p:spPr>
          <a:xfrm>
            <a:off x="1828800" y="4311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12" name="object 112"/>
          <p:cNvSpPr/>
          <p:nvPr/>
        </p:nvSpPr>
        <p:spPr>
          <a:xfrm>
            <a:off x="1828800" y="4311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13" name="object 113"/>
          <p:cNvSpPr/>
          <p:nvPr/>
        </p:nvSpPr>
        <p:spPr>
          <a:xfrm>
            <a:off x="2171700" y="4235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14" name="object 114"/>
          <p:cNvSpPr/>
          <p:nvPr/>
        </p:nvSpPr>
        <p:spPr>
          <a:xfrm>
            <a:off x="2171700" y="4235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15" name="object 115"/>
          <p:cNvSpPr/>
          <p:nvPr/>
        </p:nvSpPr>
        <p:spPr>
          <a:xfrm>
            <a:off x="2247900" y="4197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16" name="object 116"/>
          <p:cNvSpPr/>
          <p:nvPr/>
        </p:nvSpPr>
        <p:spPr>
          <a:xfrm>
            <a:off x="2247900" y="4197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17" name="object 117"/>
          <p:cNvSpPr/>
          <p:nvPr/>
        </p:nvSpPr>
        <p:spPr>
          <a:xfrm>
            <a:off x="2705100" y="37017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18" name="object 118"/>
          <p:cNvSpPr/>
          <p:nvPr/>
        </p:nvSpPr>
        <p:spPr>
          <a:xfrm>
            <a:off x="2705100" y="37017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19" name="object 119"/>
          <p:cNvSpPr/>
          <p:nvPr/>
        </p:nvSpPr>
        <p:spPr>
          <a:xfrm>
            <a:off x="2247900" y="4311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20" name="object 120"/>
          <p:cNvSpPr/>
          <p:nvPr/>
        </p:nvSpPr>
        <p:spPr>
          <a:xfrm>
            <a:off x="2247900" y="4311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21" name="object 121"/>
          <p:cNvSpPr/>
          <p:nvPr/>
        </p:nvSpPr>
        <p:spPr>
          <a:xfrm>
            <a:off x="2362200" y="4311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22" name="object 122"/>
          <p:cNvSpPr/>
          <p:nvPr/>
        </p:nvSpPr>
        <p:spPr>
          <a:xfrm>
            <a:off x="2362200" y="4311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23" name="object 123"/>
          <p:cNvSpPr/>
          <p:nvPr/>
        </p:nvSpPr>
        <p:spPr>
          <a:xfrm>
            <a:off x="2819400" y="3930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24" name="object 124"/>
          <p:cNvSpPr/>
          <p:nvPr/>
        </p:nvSpPr>
        <p:spPr>
          <a:xfrm>
            <a:off x="2819400" y="3930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25" name="object 125"/>
          <p:cNvSpPr/>
          <p:nvPr/>
        </p:nvSpPr>
        <p:spPr>
          <a:xfrm>
            <a:off x="1866900" y="3816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26" name="object 126"/>
          <p:cNvSpPr/>
          <p:nvPr/>
        </p:nvSpPr>
        <p:spPr>
          <a:xfrm>
            <a:off x="1866900" y="3816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27" name="object 127"/>
          <p:cNvSpPr/>
          <p:nvPr/>
        </p:nvSpPr>
        <p:spPr>
          <a:xfrm>
            <a:off x="2133600" y="38922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28" name="object 128"/>
          <p:cNvSpPr/>
          <p:nvPr/>
        </p:nvSpPr>
        <p:spPr>
          <a:xfrm>
            <a:off x="2133600" y="38922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29" name="object 129"/>
          <p:cNvSpPr/>
          <p:nvPr/>
        </p:nvSpPr>
        <p:spPr>
          <a:xfrm>
            <a:off x="2019300" y="37779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30" name="object 130"/>
          <p:cNvSpPr/>
          <p:nvPr/>
        </p:nvSpPr>
        <p:spPr>
          <a:xfrm>
            <a:off x="2019300" y="37779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31" name="object 131"/>
          <p:cNvSpPr/>
          <p:nvPr/>
        </p:nvSpPr>
        <p:spPr>
          <a:xfrm>
            <a:off x="2057400" y="3854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32" name="object 132"/>
          <p:cNvSpPr/>
          <p:nvPr/>
        </p:nvSpPr>
        <p:spPr>
          <a:xfrm>
            <a:off x="2057400" y="3854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33" name="object 133"/>
          <p:cNvSpPr/>
          <p:nvPr/>
        </p:nvSpPr>
        <p:spPr>
          <a:xfrm>
            <a:off x="2362200" y="40065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34" name="object 134"/>
          <p:cNvSpPr/>
          <p:nvPr/>
        </p:nvSpPr>
        <p:spPr>
          <a:xfrm>
            <a:off x="2362200" y="40065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35" name="object 135"/>
          <p:cNvSpPr/>
          <p:nvPr/>
        </p:nvSpPr>
        <p:spPr>
          <a:xfrm>
            <a:off x="1866900" y="4044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36" name="object 136"/>
          <p:cNvSpPr/>
          <p:nvPr/>
        </p:nvSpPr>
        <p:spPr>
          <a:xfrm>
            <a:off x="1866900" y="4044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37" name="object 137"/>
          <p:cNvSpPr/>
          <p:nvPr/>
        </p:nvSpPr>
        <p:spPr>
          <a:xfrm>
            <a:off x="2400300" y="37398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38" name="object 138"/>
          <p:cNvSpPr/>
          <p:nvPr/>
        </p:nvSpPr>
        <p:spPr>
          <a:xfrm>
            <a:off x="2400300" y="37398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39" name="object 139"/>
          <p:cNvSpPr/>
          <p:nvPr/>
        </p:nvSpPr>
        <p:spPr>
          <a:xfrm>
            <a:off x="2247900" y="41208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40" name="object 140"/>
          <p:cNvSpPr/>
          <p:nvPr/>
        </p:nvSpPr>
        <p:spPr>
          <a:xfrm>
            <a:off x="2247900" y="41208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41" name="object 141"/>
          <p:cNvSpPr/>
          <p:nvPr/>
        </p:nvSpPr>
        <p:spPr>
          <a:xfrm>
            <a:off x="2324100" y="4235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42" name="object 142"/>
          <p:cNvSpPr/>
          <p:nvPr/>
        </p:nvSpPr>
        <p:spPr>
          <a:xfrm>
            <a:off x="2324100" y="4235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43" name="object 143"/>
          <p:cNvSpPr/>
          <p:nvPr/>
        </p:nvSpPr>
        <p:spPr>
          <a:xfrm>
            <a:off x="2667000" y="4197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44" name="object 144"/>
          <p:cNvSpPr/>
          <p:nvPr/>
        </p:nvSpPr>
        <p:spPr>
          <a:xfrm>
            <a:off x="2667000" y="4197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45" name="object 145"/>
          <p:cNvSpPr/>
          <p:nvPr/>
        </p:nvSpPr>
        <p:spPr>
          <a:xfrm>
            <a:off x="2857500" y="43875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46" name="object 146"/>
          <p:cNvSpPr/>
          <p:nvPr/>
        </p:nvSpPr>
        <p:spPr>
          <a:xfrm>
            <a:off x="2857500" y="43875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47" name="object 147"/>
          <p:cNvSpPr/>
          <p:nvPr/>
        </p:nvSpPr>
        <p:spPr>
          <a:xfrm>
            <a:off x="2095500" y="3816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48" name="object 148"/>
          <p:cNvSpPr/>
          <p:nvPr/>
        </p:nvSpPr>
        <p:spPr>
          <a:xfrm>
            <a:off x="2095500" y="3816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49" name="object 149"/>
          <p:cNvSpPr/>
          <p:nvPr/>
        </p:nvSpPr>
        <p:spPr>
          <a:xfrm>
            <a:off x="2171700" y="37779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50" name="object 150"/>
          <p:cNvSpPr/>
          <p:nvPr/>
        </p:nvSpPr>
        <p:spPr>
          <a:xfrm>
            <a:off x="2171700" y="37779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51" name="object 151"/>
          <p:cNvSpPr/>
          <p:nvPr/>
        </p:nvSpPr>
        <p:spPr>
          <a:xfrm>
            <a:off x="2209800" y="3854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52" name="object 152"/>
          <p:cNvSpPr/>
          <p:nvPr/>
        </p:nvSpPr>
        <p:spPr>
          <a:xfrm>
            <a:off x="2209800" y="38541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53" name="object 153"/>
          <p:cNvSpPr/>
          <p:nvPr/>
        </p:nvSpPr>
        <p:spPr>
          <a:xfrm>
            <a:off x="2171700" y="3930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54" name="object 154"/>
          <p:cNvSpPr/>
          <p:nvPr/>
        </p:nvSpPr>
        <p:spPr>
          <a:xfrm>
            <a:off x="2171700" y="3930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55" name="object 155"/>
          <p:cNvSpPr/>
          <p:nvPr/>
        </p:nvSpPr>
        <p:spPr>
          <a:xfrm>
            <a:off x="2628900" y="3930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56" name="object 156"/>
          <p:cNvSpPr/>
          <p:nvPr/>
        </p:nvSpPr>
        <p:spPr>
          <a:xfrm>
            <a:off x="2628900" y="39303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57" name="object 157"/>
          <p:cNvSpPr/>
          <p:nvPr/>
        </p:nvSpPr>
        <p:spPr>
          <a:xfrm>
            <a:off x="2705100" y="3816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58" name="object 158"/>
          <p:cNvSpPr/>
          <p:nvPr/>
        </p:nvSpPr>
        <p:spPr>
          <a:xfrm>
            <a:off x="2705100" y="38160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59" name="object 159"/>
          <p:cNvSpPr/>
          <p:nvPr/>
        </p:nvSpPr>
        <p:spPr>
          <a:xfrm>
            <a:off x="2781300" y="40065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60" name="object 160"/>
          <p:cNvSpPr/>
          <p:nvPr/>
        </p:nvSpPr>
        <p:spPr>
          <a:xfrm>
            <a:off x="2781300" y="40065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ln w="3175">
            <a:solidFill>
              <a:srgbClr val="010101"/>
            </a:solidFill>
          </a:ln>
        </p:spPr>
        <p:txBody>
          <a:bodyPr wrap="square" lIns="0" tIns="0" rIns="0" bIns="0" rtlCol="0"/>
          <a:lstStyle/>
          <a:p/>
        </p:txBody>
      </p:sp>
      <p:sp>
        <p:nvSpPr>
          <p:cNvPr id="161" name="object 161"/>
          <p:cNvSpPr txBox="1"/>
          <p:nvPr/>
        </p:nvSpPr>
        <p:spPr>
          <a:xfrm>
            <a:off x="4800600" y="2292095"/>
            <a:ext cx="1303020" cy="1558290"/>
          </a:xfrm>
          <a:prstGeom prst="rect">
            <a:avLst/>
          </a:prstGeom>
          <a:ln w="3175">
            <a:solidFill>
              <a:srgbClr val="010101"/>
            </a:solidFill>
          </a:ln>
        </p:spPr>
        <p:txBody>
          <a:bodyPr wrap="square" lIns="0" tIns="23495" rIns="0" bIns="0" rtlCol="0" vert="horz">
            <a:spAutoFit/>
          </a:bodyPr>
          <a:lstStyle/>
          <a:p>
            <a:pPr marL="46355" marR="48260">
              <a:lnSpc>
                <a:spcPct val="94900"/>
              </a:lnSpc>
              <a:spcBef>
                <a:spcPts val="185"/>
              </a:spcBef>
            </a:pPr>
            <a:r>
              <a:rPr dirty="0" sz="950" spc="-30" i="1">
                <a:solidFill>
                  <a:srgbClr val="CC009A"/>
                </a:solidFill>
                <a:latin typeface="Tahoma"/>
                <a:cs typeface="Tahoma"/>
              </a:rPr>
              <a:t>IN CASE </a:t>
            </a:r>
            <a:r>
              <a:rPr dirty="0" sz="950" spc="-35" i="1">
                <a:solidFill>
                  <a:srgbClr val="CC009A"/>
                </a:solidFill>
                <a:latin typeface="Tahoma"/>
                <a:cs typeface="Tahoma"/>
              </a:rPr>
              <a:t>YOU’RE  </a:t>
            </a:r>
            <a:r>
              <a:rPr dirty="0" sz="950" spc="-40" i="1">
                <a:solidFill>
                  <a:srgbClr val="CC009A"/>
                </a:solidFill>
                <a:latin typeface="Tahoma"/>
                <a:cs typeface="Tahoma"/>
              </a:rPr>
              <a:t>WONDERING WHAT  </a:t>
            </a:r>
            <a:r>
              <a:rPr dirty="0" sz="950" spc="-35" i="1">
                <a:solidFill>
                  <a:srgbClr val="CC009A"/>
                </a:solidFill>
                <a:latin typeface="Tahoma"/>
                <a:cs typeface="Tahoma"/>
              </a:rPr>
              <a:t>THESE DIAGRAMS </a:t>
            </a:r>
            <a:r>
              <a:rPr dirty="0" sz="950" spc="-30" i="1">
                <a:solidFill>
                  <a:srgbClr val="CC009A"/>
                </a:solidFill>
                <a:latin typeface="Tahoma"/>
                <a:cs typeface="Tahoma"/>
              </a:rPr>
              <a:t>ARE,  THEY </a:t>
            </a:r>
            <a:r>
              <a:rPr dirty="0" sz="950" spc="-40" i="1">
                <a:solidFill>
                  <a:srgbClr val="CC009A"/>
                </a:solidFill>
                <a:latin typeface="Tahoma"/>
                <a:cs typeface="Tahoma"/>
              </a:rPr>
              <a:t>SHOW </a:t>
            </a:r>
            <a:r>
              <a:rPr dirty="0" sz="950" spc="-25" i="1">
                <a:solidFill>
                  <a:srgbClr val="CC009A"/>
                </a:solidFill>
                <a:latin typeface="Tahoma"/>
                <a:cs typeface="Tahoma"/>
              </a:rPr>
              <a:t>2-d  </a:t>
            </a:r>
            <a:r>
              <a:rPr dirty="0" sz="950" spc="-35" i="1">
                <a:solidFill>
                  <a:srgbClr val="CC009A"/>
                </a:solidFill>
                <a:latin typeface="Tahoma"/>
                <a:cs typeface="Tahoma"/>
              </a:rPr>
              <a:t>UNLABELED </a:t>
            </a:r>
            <a:r>
              <a:rPr dirty="0" sz="950" spc="-30" i="1">
                <a:solidFill>
                  <a:srgbClr val="CC009A"/>
                </a:solidFill>
                <a:latin typeface="Tahoma"/>
                <a:cs typeface="Tahoma"/>
              </a:rPr>
              <a:t>DATA </a:t>
            </a:r>
            <a:r>
              <a:rPr dirty="0" sz="950" spc="-35" i="1">
                <a:solidFill>
                  <a:srgbClr val="CC009A"/>
                </a:solidFill>
                <a:latin typeface="Tahoma"/>
                <a:cs typeface="Tahoma"/>
              </a:rPr>
              <a:t>(</a:t>
            </a:r>
            <a:r>
              <a:rPr dirty="0" sz="950" spc="-35" b="1" i="1">
                <a:solidFill>
                  <a:srgbClr val="CC009A"/>
                </a:solidFill>
                <a:latin typeface="Tahoma"/>
                <a:cs typeface="Tahoma"/>
              </a:rPr>
              <a:t>X  </a:t>
            </a:r>
            <a:r>
              <a:rPr dirty="0" sz="950" spc="-35" i="1">
                <a:solidFill>
                  <a:srgbClr val="CC009A"/>
                </a:solidFill>
                <a:latin typeface="Tahoma"/>
                <a:cs typeface="Tahoma"/>
              </a:rPr>
              <a:t>VECTORS)  </a:t>
            </a:r>
            <a:r>
              <a:rPr dirty="0" sz="950" spc="-30" i="1">
                <a:solidFill>
                  <a:srgbClr val="CC009A"/>
                </a:solidFill>
                <a:latin typeface="Tahoma"/>
                <a:cs typeface="Tahoma"/>
              </a:rPr>
              <a:t>DISTRIBUTED IN 2-d  </a:t>
            </a:r>
            <a:r>
              <a:rPr dirty="0" sz="950" spc="-35" i="1">
                <a:solidFill>
                  <a:srgbClr val="CC009A"/>
                </a:solidFill>
                <a:latin typeface="Tahoma"/>
                <a:cs typeface="Tahoma"/>
              </a:rPr>
              <a:t>SPACE. THE TOP ONE  HAS </a:t>
            </a:r>
            <a:r>
              <a:rPr dirty="0" sz="950" spc="-30" i="1">
                <a:solidFill>
                  <a:srgbClr val="CC009A"/>
                </a:solidFill>
                <a:latin typeface="Tahoma"/>
                <a:cs typeface="Tahoma"/>
              </a:rPr>
              <a:t>THREE VERY  CLEAR </a:t>
            </a:r>
            <a:r>
              <a:rPr dirty="0" sz="950" spc="-35" i="1">
                <a:solidFill>
                  <a:srgbClr val="CC009A"/>
                </a:solidFill>
                <a:latin typeface="Tahoma"/>
                <a:cs typeface="Tahoma"/>
              </a:rPr>
              <a:t>GAUSSIAN  </a:t>
            </a:r>
            <a:r>
              <a:rPr dirty="0" sz="950" spc="-30" i="1">
                <a:solidFill>
                  <a:srgbClr val="CC009A"/>
                </a:solidFill>
                <a:latin typeface="Tahoma"/>
                <a:cs typeface="Tahoma"/>
              </a:rPr>
              <a:t>CENTERS</a:t>
            </a:r>
            <a:endParaRPr sz="950">
              <a:latin typeface="Tahoma"/>
              <a:cs typeface="Tahoma"/>
            </a:endParaRPr>
          </a:p>
        </p:txBody>
      </p:sp>
      <p:sp>
        <p:nvSpPr>
          <p:cNvPr id="162" name="object 16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3" name="object 163"/>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64" name="object 164"/>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20</a:t>
            </a:r>
            <a:endParaRPr sz="600">
              <a:latin typeface="Tahoma"/>
              <a:cs typeface="Tahoma"/>
            </a:endParaRPr>
          </a:p>
        </p:txBody>
      </p:sp>
      <p:sp>
        <p:nvSpPr>
          <p:cNvPr id="165" name="object 165"/>
          <p:cNvSpPr txBox="1"/>
          <p:nvPr/>
        </p:nvSpPr>
        <p:spPr>
          <a:xfrm>
            <a:off x="1722120" y="5403595"/>
            <a:ext cx="4261485" cy="2777490"/>
          </a:xfrm>
          <a:prstGeom prst="rect">
            <a:avLst/>
          </a:prstGeom>
        </p:spPr>
        <p:txBody>
          <a:bodyPr wrap="square" lIns="0" tIns="12065" rIns="0" bIns="0" rtlCol="0" vert="horz">
            <a:spAutoFit/>
          </a:bodyPr>
          <a:lstStyle/>
          <a:p>
            <a:pPr marL="1099185" marR="757555" indent="-340360">
              <a:lnSpc>
                <a:spcPct val="100000"/>
              </a:lnSpc>
              <a:spcBef>
                <a:spcPts val="95"/>
              </a:spcBef>
            </a:pPr>
            <a:r>
              <a:rPr dirty="0" sz="2000" spc="-5">
                <a:solidFill>
                  <a:srgbClr val="006500"/>
                </a:solidFill>
                <a:latin typeface="Tahoma"/>
                <a:cs typeface="Tahoma"/>
              </a:rPr>
              <a:t>Computing likelihoods in  unsupervised</a:t>
            </a:r>
            <a:r>
              <a:rPr dirty="0" sz="2000" spc="-10">
                <a:solidFill>
                  <a:srgbClr val="006500"/>
                </a:solidFill>
                <a:latin typeface="Tahoma"/>
                <a:cs typeface="Tahoma"/>
              </a:rPr>
              <a:t> case</a:t>
            </a:r>
            <a:endParaRPr sz="2000">
              <a:latin typeface="Tahoma"/>
              <a:cs typeface="Tahoma"/>
            </a:endParaRPr>
          </a:p>
          <a:p>
            <a:pPr marL="38100">
              <a:lnSpc>
                <a:spcPct val="100000"/>
              </a:lnSpc>
              <a:spcBef>
                <a:spcPts val="660"/>
              </a:spcBef>
            </a:pPr>
            <a:r>
              <a:rPr dirty="0" sz="1400" spc="-5">
                <a:latin typeface="Tahoma"/>
                <a:cs typeface="Tahoma"/>
              </a:rPr>
              <a:t>We have </a:t>
            </a:r>
            <a:r>
              <a:rPr dirty="0" sz="1400" spc="-5" b="1" i="1">
                <a:latin typeface="Times New Roman"/>
                <a:cs typeface="Times New Roman"/>
              </a:rPr>
              <a:t>x</a:t>
            </a:r>
            <a:r>
              <a:rPr dirty="0" baseline="-20467" sz="1425" spc="-7" i="1">
                <a:latin typeface="Times New Roman"/>
                <a:cs typeface="Times New Roman"/>
              </a:rPr>
              <a:t>1 </a:t>
            </a:r>
            <a:r>
              <a:rPr dirty="0" sz="1400" spc="-5">
                <a:latin typeface="Times New Roman"/>
                <a:cs typeface="Times New Roman"/>
              </a:rPr>
              <a:t>, </a:t>
            </a:r>
            <a:r>
              <a:rPr dirty="0" sz="1400" spc="-5" b="1" i="1">
                <a:latin typeface="Times New Roman"/>
                <a:cs typeface="Times New Roman"/>
              </a:rPr>
              <a:t>x</a:t>
            </a:r>
            <a:r>
              <a:rPr dirty="0" baseline="-20467" sz="1425" spc="-7" i="1">
                <a:latin typeface="Times New Roman"/>
                <a:cs typeface="Times New Roman"/>
              </a:rPr>
              <a:t>2 </a:t>
            </a:r>
            <a:r>
              <a:rPr dirty="0" baseline="-20467" sz="1425" spc="-7">
                <a:latin typeface="Times New Roman"/>
                <a:cs typeface="Times New Roman"/>
              </a:rPr>
              <a:t>, …</a:t>
            </a:r>
            <a:r>
              <a:rPr dirty="0" baseline="-20467" sz="1425" spc="-157">
                <a:latin typeface="Times New Roman"/>
                <a:cs typeface="Times New Roman"/>
              </a:rPr>
              <a:t> </a:t>
            </a:r>
            <a:r>
              <a:rPr dirty="0" sz="1400" spc="-5" b="1" i="1">
                <a:latin typeface="Times New Roman"/>
                <a:cs typeface="Times New Roman"/>
              </a:rPr>
              <a:t>x</a:t>
            </a:r>
            <a:r>
              <a:rPr dirty="0" baseline="-20467" sz="1425" spc="-7" i="1">
                <a:latin typeface="Times New Roman"/>
                <a:cs typeface="Times New Roman"/>
              </a:rPr>
              <a:t>N</a:t>
            </a:r>
            <a:endParaRPr baseline="-20467" sz="1425">
              <a:latin typeface="Times New Roman"/>
              <a:cs typeface="Times New Roman"/>
            </a:endParaRPr>
          </a:p>
          <a:p>
            <a:pPr marL="38100">
              <a:lnSpc>
                <a:spcPct val="100000"/>
              </a:lnSpc>
              <a:spcBef>
                <a:spcPts val="345"/>
              </a:spcBef>
            </a:pPr>
            <a:r>
              <a:rPr dirty="0" sz="1400" spc="-5">
                <a:latin typeface="Tahoma"/>
                <a:cs typeface="Tahoma"/>
              </a:rPr>
              <a:t>We know </a:t>
            </a:r>
            <a:r>
              <a:rPr dirty="0" sz="1400" spc="-5">
                <a:latin typeface="Times New Roman"/>
                <a:cs typeface="Times New Roman"/>
              </a:rPr>
              <a:t>P(w</a:t>
            </a:r>
            <a:r>
              <a:rPr dirty="0" baseline="-20467" sz="1425" spc="-7" i="1">
                <a:latin typeface="Times New Roman"/>
                <a:cs typeface="Times New Roman"/>
              </a:rPr>
              <a:t>1</a:t>
            </a:r>
            <a:r>
              <a:rPr dirty="0" sz="1400" spc="-5">
                <a:latin typeface="Times New Roman"/>
                <a:cs typeface="Times New Roman"/>
              </a:rPr>
              <a:t>) </a:t>
            </a:r>
            <a:r>
              <a:rPr dirty="0" sz="1400">
                <a:latin typeface="Times New Roman"/>
                <a:cs typeface="Times New Roman"/>
              </a:rPr>
              <a:t>P(w</a:t>
            </a:r>
            <a:r>
              <a:rPr dirty="0" baseline="-20467" sz="1425" i="1">
                <a:latin typeface="Times New Roman"/>
                <a:cs typeface="Times New Roman"/>
              </a:rPr>
              <a:t>2</a:t>
            </a:r>
            <a:r>
              <a:rPr dirty="0" sz="1400">
                <a:latin typeface="Times New Roman"/>
                <a:cs typeface="Times New Roman"/>
              </a:rPr>
              <a:t>) </a:t>
            </a:r>
            <a:r>
              <a:rPr dirty="0" sz="1400" spc="-5">
                <a:latin typeface="Times New Roman"/>
                <a:cs typeface="Times New Roman"/>
              </a:rPr>
              <a:t>..</a:t>
            </a:r>
            <a:r>
              <a:rPr dirty="0" sz="1400" spc="-80">
                <a:latin typeface="Times New Roman"/>
                <a:cs typeface="Times New Roman"/>
              </a:rPr>
              <a:t> </a:t>
            </a:r>
            <a:r>
              <a:rPr dirty="0" sz="1400" spc="-5">
                <a:latin typeface="Times New Roman"/>
                <a:cs typeface="Times New Roman"/>
              </a:rPr>
              <a:t>P(w</a:t>
            </a:r>
            <a:r>
              <a:rPr dirty="0" baseline="-20467" sz="1425" spc="-7">
                <a:latin typeface="Times New Roman"/>
                <a:cs typeface="Times New Roman"/>
              </a:rPr>
              <a:t>k</a:t>
            </a:r>
            <a:r>
              <a:rPr dirty="0" sz="1400" spc="-5">
                <a:latin typeface="Times New Roman"/>
                <a:cs typeface="Times New Roman"/>
              </a:rPr>
              <a:t>)</a:t>
            </a:r>
            <a:endParaRPr sz="1400">
              <a:latin typeface="Times New Roman"/>
              <a:cs typeface="Times New Roman"/>
            </a:endParaRPr>
          </a:p>
          <a:p>
            <a:pPr marL="38100">
              <a:lnSpc>
                <a:spcPct val="100000"/>
              </a:lnSpc>
              <a:spcBef>
                <a:spcPts val="335"/>
              </a:spcBef>
            </a:pPr>
            <a:r>
              <a:rPr dirty="0" sz="1400" spc="-5">
                <a:latin typeface="Tahoma"/>
                <a:cs typeface="Tahoma"/>
              </a:rPr>
              <a:t>We know</a:t>
            </a:r>
            <a:r>
              <a:rPr dirty="0" sz="1400" spc="254">
                <a:latin typeface="Tahoma"/>
                <a:cs typeface="Tahoma"/>
              </a:rPr>
              <a:t> </a:t>
            </a:r>
            <a:r>
              <a:rPr dirty="0" sz="1400" spc="-5">
                <a:latin typeface="Times New Roman"/>
                <a:cs typeface="Times New Roman"/>
              </a:rPr>
              <a:t>σ</a:t>
            </a:r>
            <a:endParaRPr sz="1400">
              <a:latin typeface="Times New Roman"/>
              <a:cs typeface="Times New Roman"/>
            </a:endParaRPr>
          </a:p>
          <a:p>
            <a:pPr>
              <a:lnSpc>
                <a:spcPct val="100000"/>
              </a:lnSpc>
            </a:pPr>
            <a:endParaRPr sz="2050">
              <a:latin typeface="Times New Roman"/>
              <a:cs typeface="Times New Roman"/>
            </a:endParaRPr>
          </a:p>
          <a:p>
            <a:pPr marL="38100">
              <a:lnSpc>
                <a:spcPct val="100000"/>
              </a:lnSpc>
            </a:pPr>
            <a:r>
              <a:rPr dirty="0" sz="1400" spc="-5">
                <a:latin typeface="Tahoma"/>
                <a:cs typeface="Tahoma"/>
              </a:rPr>
              <a:t>P</a:t>
            </a:r>
            <a:r>
              <a:rPr dirty="0" sz="1400" spc="-5">
                <a:latin typeface="Times New Roman"/>
                <a:cs typeface="Times New Roman"/>
              </a:rPr>
              <a:t>(</a:t>
            </a:r>
            <a:r>
              <a:rPr dirty="0" sz="1400" spc="-5" b="1" i="1">
                <a:latin typeface="Times New Roman"/>
                <a:cs typeface="Times New Roman"/>
              </a:rPr>
              <a:t>x</a:t>
            </a:r>
            <a:r>
              <a:rPr dirty="0" sz="1400" spc="-5">
                <a:latin typeface="Times New Roman"/>
                <a:cs typeface="Times New Roman"/>
              </a:rPr>
              <a:t>|w</a:t>
            </a:r>
            <a:r>
              <a:rPr dirty="0" baseline="-20467" sz="1425" spc="-7" i="1">
                <a:latin typeface="Times New Roman"/>
                <a:cs typeface="Times New Roman"/>
              </a:rPr>
              <a:t>i</a:t>
            </a:r>
            <a:r>
              <a:rPr dirty="0" sz="1400" spc="-5">
                <a:latin typeface="Times New Roman"/>
                <a:cs typeface="Times New Roman"/>
              </a:rPr>
              <a:t>, </a:t>
            </a:r>
            <a:r>
              <a:rPr dirty="0" sz="1400" spc="-10" b="1">
                <a:latin typeface="Times New Roman"/>
                <a:cs typeface="Times New Roman"/>
              </a:rPr>
              <a:t>µ</a:t>
            </a:r>
            <a:r>
              <a:rPr dirty="0" baseline="-20467" sz="1425" spc="-15" i="1">
                <a:latin typeface="Times New Roman"/>
                <a:cs typeface="Times New Roman"/>
              </a:rPr>
              <a:t>i</a:t>
            </a:r>
            <a:r>
              <a:rPr dirty="0" sz="1400" spc="-10" i="1">
                <a:latin typeface="Times New Roman"/>
                <a:cs typeface="Times New Roman"/>
              </a:rPr>
              <a:t>, </a:t>
            </a:r>
            <a:r>
              <a:rPr dirty="0" sz="1400" spc="-5" i="1">
                <a:latin typeface="Times New Roman"/>
                <a:cs typeface="Times New Roman"/>
              </a:rPr>
              <a:t>… </a:t>
            </a:r>
            <a:r>
              <a:rPr dirty="0" sz="1400" spc="-10" b="1">
                <a:latin typeface="Times New Roman"/>
                <a:cs typeface="Times New Roman"/>
              </a:rPr>
              <a:t>µ</a:t>
            </a:r>
            <a:r>
              <a:rPr dirty="0" baseline="-20467" sz="1425" spc="-15" i="1">
                <a:latin typeface="Times New Roman"/>
                <a:cs typeface="Times New Roman"/>
              </a:rPr>
              <a:t>k</a:t>
            </a:r>
            <a:r>
              <a:rPr dirty="0" sz="1400" spc="-10" i="1">
                <a:latin typeface="Times New Roman"/>
                <a:cs typeface="Times New Roman"/>
              </a:rPr>
              <a:t>) </a:t>
            </a:r>
            <a:r>
              <a:rPr dirty="0" sz="1400" spc="-5" i="1">
                <a:latin typeface="Times New Roman"/>
                <a:cs typeface="Times New Roman"/>
              </a:rPr>
              <a:t>= </a:t>
            </a:r>
            <a:r>
              <a:rPr dirty="0" sz="1400" spc="-5">
                <a:latin typeface="Tahoma"/>
                <a:cs typeface="Tahoma"/>
              </a:rPr>
              <a:t>Prob that an observation from</a:t>
            </a:r>
            <a:r>
              <a:rPr dirty="0" sz="1400" spc="114">
                <a:latin typeface="Tahoma"/>
                <a:cs typeface="Tahoma"/>
              </a:rPr>
              <a:t> </a:t>
            </a:r>
            <a:r>
              <a:rPr dirty="0" sz="1400" spc="-5">
                <a:latin typeface="Tahoma"/>
                <a:cs typeface="Tahoma"/>
              </a:rPr>
              <a:t>class</a:t>
            </a:r>
            <a:endParaRPr sz="1400">
              <a:latin typeface="Tahoma"/>
              <a:cs typeface="Tahoma"/>
            </a:endParaRPr>
          </a:p>
          <a:p>
            <a:pPr marL="1552575" marR="65405">
              <a:lnSpc>
                <a:spcPct val="100000"/>
              </a:lnSpc>
            </a:pPr>
            <a:r>
              <a:rPr dirty="0" sz="1400" spc="-10">
                <a:latin typeface="Tahoma"/>
                <a:cs typeface="Tahoma"/>
              </a:rPr>
              <a:t>w</a:t>
            </a:r>
            <a:r>
              <a:rPr dirty="0" baseline="-19444" sz="1500" spc="-15" i="1">
                <a:latin typeface="Tahoma"/>
                <a:cs typeface="Tahoma"/>
              </a:rPr>
              <a:t>i </a:t>
            </a:r>
            <a:r>
              <a:rPr dirty="0" sz="1400" spc="-5">
                <a:latin typeface="Tahoma"/>
                <a:cs typeface="Tahoma"/>
              </a:rPr>
              <a:t>would have value </a:t>
            </a:r>
            <a:r>
              <a:rPr dirty="0" sz="1400" spc="-5" b="1" i="1">
                <a:latin typeface="Times New Roman"/>
                <a:cs typeface="Times New Roman"/>
              </a:rPr>
              <a:t>x </a:t>
            </a:r>
            <a:r>
              <a:rPr dirty="0" sz="1400" spc="-5">
                <a:latin typeface="Tahoma"/>
                <a:cs typeface="Tahoma"/>
              </a:rPr>
              <a:t>given </a:t>
            </a:r>
            <a:r>
              <a:rPr dirty="0" sz="1400" spc="-10">
                <a:latin typeface="Tahoma"/>
                <a:cs typeface="Tahoma"/>
              </a:rPr>
              <a:t>class  </a:t>
            </a:r>
            <a:r>
              <a:rPr dirty="0" sz="1400" spc="-5">
                <a:latin typeface="Tahoma"/>
                <a:cs typeface="Tahoma"/>
              </a:rPr>
              <a:t>means </a:t>
            </a:r>
            <a:r>
              <a:rPr dirty="0" sz="1400" spc="-15" b="1">
                <a:latin typeface="Times New Roman"/>
                <a:cs typeface="Times New Roman"/>
              </a:rPr>
              <a:t>µ</a:t>
            </a:r>
            <a:r>
              <a:rPr dirty="0" baseline="-19444" sz="1500" spc="-22" i="1">
                <a:latin typeface="Tahoma"/>
                <a:cs typeface="Tahoma"/>
              </a:rPr>
              <a:t>1</a:t>
            </a:r>
            <a:r>
              <a:rPr dirty="0" sz="1400" spc="-15">
                <a:latin typeface="Tahoma"/>
                <a:cs typeface="Tahoma"/>
              </a:rPr>
              <a:t>…</a:t>
            </a:r>
            <a:r>
              <a:rPr dirty="0" sz="1400" spc="-10">
                <a:latin typeface="Tahoma"/>
                <a:cs typeface="Tahoma"/>
              </a:rPr>
              <a:t> </a:t>
            </a:r>
            <a:r>
              <a:rPr dirty="0" sz="1400" spc="-25" b="1">
                <a:latin typeface="Times New Roman"/>
                <a:cs typeface="Times New Roman"/>
              </a:rPr>
              <a:t>µ</a:t>
            </a:r>
            <a:r>
              <a:rPr dirty="0" baseline="-19444" sz="1500" spc="-37" i="1">
                <a:latin typeface="Tahoma"/>
                <a:cs typeface="Tahoma"/>
              </a:rPr>
              <a:t>x</a:t>
            </a:r>
            <a:endParaRPr baseline="-19444" sz="1500">
              <a:latin typeface="Tahoma"/>
              <a:cs typeface="Tahoma"/>
            </a:endParaRPr>
          </a:p>
          <a:p>
            <a:pPr marL="38100">
              <a:lnSpc>
                <a:spcPct val="100000"/>
              </a:lnSpc>
              <a:spcBef>
                <a:spcPts val="1650"/>
              </a:spcBef>
            </a:pPr>
            <a:r>
              <a:rPr dirty="0" sz="1200">
                <a:latin typeface="Tahoma"/>
                <a:cs typeface="Tahoma"/>
              </a:rPr>
              <a:t>Can </a:t>
            </a:r>
            <a:r>
              <a:rPr dirty="0" sz="1200" spc="-5">
                <a:latin typeface="Tahoma"/>
                <a:cs typeface="Tahoma"/>
              </a:rPr>
              <a:t>we write </a:t>
            </a:r>
            <a:r>
              <a:rPr dirty="0" sz="1200">
                <a:latin typeface="Tahoma"/>
                <a:cs typeface="Tahoma"/>
              </a:rPr>
              <a:t>an </a:t>
            </a:r>
            <a:r>
              <a:rPr dirty="0" sz="1200" spc="-5">
                <a:latin typeface="Tahoma"/>
                <a:cs typeface="Tahoma"/>
              </a:rPr>
              <a:t>expression for</a:t>
            </a:r>
            <a:r>
              <a:rPr dirty="0" sz="1200">
                <a:latin typeface="Tahoma"/>
                <a:cs typeface="Tahoma"/>
              </a:rPr>
              <a:t> </a:t>
            </a:r>
            <a:r>
              <a:rPr dirty="0" sz="1200" spc="-5">
                <a:latin typeface="Tahoma"/>
                <a:cs typeface="Tahoma"/>
              </a:rPr>
              <a:t>that?</a:t>
            </a:r>
            <a:endParaRPr sz="1200">
              <a:latin typeface="Tahoma"/>
              <a:cs typeface="Tahoma"/>
            </a:endParaRPr>
          </a:p>
        </p:txBody>
      </p:sp>
      <p:sp>
        <p:nvSpPr>
          <p:cNvPr id="166" name="object 166"/>
          <p:cNvSpPr/>
          <p:nvPr/>
        </p:nvSpPr>
        <p:spPr>
          <a:xfrm>
            <a:off x="2343150" y="7421880"/>
            <a:ext cx="1734820" cy="576580"/>
          </a:xfrm>
          <a:custGeom>
            <a:avLst/>
            <a:gdLst/>
            <a:ahLst/>
            <a:cxnLst/>
            <a:rect l="l" t="t" r="r" b="b"/>
            <a:pathLst>
              <a:path w="1734820" h="576579">
                <a:moveTo>
                  <a:pt x="23622" y="32004"/>
                </a:moveTo>
                <a:lnTo>
                  <a:pt x="14477" y="32004"/>
                </a:lnTo>
                <a:lnTo>
                  <a:pt x="14477" y="283464"/>
                </a:lnTo>
                <a:lnTo>
                  <a:pt x="16001" y="284988"/>
                </a:lnTo>
                <a:lnTo>
                  <a:pt x="18287" y="285750"/>
                </a:lnTo>
                <a:lnTo>
                  <a:pt x="1732788" y="576072"/>
                </a:lnTo>
                <a:lnTo>
                  <a:pt x="1734312" y="566928"/>
                </a:lnTo>
                <a:lnTo>
                  <a:pt x="46811" y="281178"/>
                </a:lnTo>
                <a:lnTo>
                  <a:pt x="23622" y="281178"/>
                </a:lnTo>
                <a:lnTo>
                  <a:pt x="19812" y="276606"/>
                </a:lnTo>
                <a:lnTo>
                  <a:pt x="23622" y="276606"/>
                </a:lnTo>
                <a:lnTo>
                  <a:pt x="23622" y="32004"/>
                </a:lnTo>
                <a:close/>
              </a:path>
              <a:path w="1734820" h="576579">
                <a:moveTo>
                  <a:pt x="19812" y="276606"/>
                </a:moveTo>
                <a:lnTo>
                  <a:pt x="23622" y="281178"/>
                </a:lnTo>
                <a:lnTo>
                  <a:pt x="23622" y="277251"/>
                </a:lnTo>
                <a:lnTo>
                  <a:pt x="19812" y="276606"/>
                </a:lnTo>
                <a:close/>
              </a:path>
              <a:path w="1734820" h="576579">
                <a:moveTo>
                  <a:pt x="23622" y="277251"/>
                </a:moveTo>
                <a:lnTo>
                  <a:pt x="23622" y="281178"/>
                </a:lnTo>
                <a:lnTo>
                  <a:pt x="46811" y="281178"/>
                </a:lnTo>
                <a:lnTo>
                  <a:pt x="23622" y="277251"/>
                </a:lnTo>
                <a:close/>
              </a:path>
              <a:path w="1734820" h="576579">
                <a:moveTo>
                  <a:pt x="23622" y="276606"/>
                </a:moveTo>
                <a:lnTo>
                  <a:pt x="19812" y="276606"/>
                </a:lnTo>
                <a:lnTo>
                  <a:pt x="23622" y="277251"/>
                </a:lnTo>
                <a:lnTo>
                  <a:pt x="23622" y="276606"/>
                </a:lnTo>
                <a:close/>
              </a:path>
              <a:path w="1734820" h="576579">
                <a:moveTo>
                  <a:pt x="19050" y="0"/>
                </a:moveTo>
                <a:lnTo>
                  <a:pt x="0" y="38100"/>
                </a:lnTo>
                <a:lnTo>
                  <a:pt x="14477" y="38100"/>
                </a:lnTo>
                <a:lnTo>
                  <a:pt x="14477" y="32004"/>
                </a:lnTo>
                <a:lnTo>
                  <a:pt x="35051" y="32004"/>
                </a:lnTo>
                <a:lnTo>
                  <a:pt x="19050" y="0"/>
                </a:lnTo>
                <a:close/>
              </a:path>
              <a:path w="1734820" h="576579">
                <a:moveTo>
                  <a:pt x="35051" y="32004"/>
                </a:moveTo>
                <a:lnTo>
                  <a:pt x="23622" y="32004"/>
                </a:lnTo>
                <a:lnTo>
                  <a:pt x="23622" y="38100"/>
                </a:lnTo>
                <a:lnTo>
                  <a:pt x="38100" y="38100"/>
                </a:lnTo>
                <a:lnTo>
                  <a:pt x="35051" y="32004"/>
                </a:lnTo>
                <a:close/>
              </a:path>
            </a:pathLst>
          </a:custGeom>
          <a:solidFill>
            <a:srgbClr val="010101"/>
          </a:solidFill>
        </p:spPr>
        <p:txBody>
          <a:bodyPr wrap="square" lIns="0" tIns="0" rIns="0" bIns="0" rtlCol="0"/>
          <a:lstStyle/>
          <a:p/>
        </p:txBody>
      </p:sp>
      <p:sp>
        <p:nvSpPr>
          <p:cNvPr id="167" name="object 16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8" name="object 16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0201" y="1348230"/>
            <a:ext cx="3961129" cy="361315"/>
          </a:xfrm>
          <a:prstGeom prst="rect"/>
        </p:spPr>
        <p:txBody>
          <a:bodyPr wrap="square" lIns="0" tIns="12700" rIns="0" bIns="0" rtlCol="0" vert="horz">
            <a:spAutoFit/>
          </a:bodyPr>
          <a:lstStyle/>
          <a:p>
            <a:pPr marL="12700">
              <a:lnSpc>
                <a:spcPct val="100000"/>
              </a:lnSpc>
              <a:spcBef>
                <a:spcPts val="100"/>
              </a:spcBef>
            </a:pPr>
            <a:r>
              <a:rPr dirty="0"/>
              <a:t>likelihoods in unsupervised</a:t>
            </a:r>
            <a:r>
              <a:rPr dirty="0" spc="-75"/>
              <a:t> </a:t>
            </a:r>
            <a:r>
              <a:rPr dirty="0" spc="-5"/>
              <a:t>case</a:t>
            </a:r>
          </a:p>
        </p:txBody>
      </p:sp>
      <p:sp>
        <p:nvSpPr>
          <p:cNvPr id="3" name="object 3"/>
          <p:cNvSpPr txBox="1"/>
          <p:nvPr/>
        </p:nvSpPr>
        <p:spPr>
          <a:xfrm>
            <a:off x="1734817" y="1879041"/>
            <a:ext cx="3591560" cy="1202055"/>
          </a:xfrm>
          <a:prstGeom prst="rect">
            <a:avLst/>
          </a:prstGeom>
        </p:spPr>
        <p:txBody>
          <a:bodyPr wrap="square" lIns="0" tIns="35560" rIns="0" bIns="0" rtlCol="0" vert="horz">
            <a:spAutoFit/>
          </a:bodyPr>
          <a:lstStyle/>
          <a:p>
            <a:pPr marL="25400">
              <a:lnSpc>
                <a:spcPct val="100000"/>
              </a:lnSpc>
              <a:spcBef>
                <a:spcPts val="280"/>
              </a:spcBef>
            </a:pPr>
            <a:r>
              <a:rPr dirty="0" sz="1400" spc="-5">
                <a:latin typeface="Tahoma"/>
                <a:cs typeface="Tahoma"/>
              </a:rPr>
              <a:t>We have </a:t>
            </a:r>
            <a:r>
              <a:rPr dirty="0" sz="1400" spc="-5" b="1" i="1">
                <a:latin typeface="Times New Roman"/>
                <a:cs typeface="Times New Roman"/>
              </a:rPr>
              <a:t>x</a:t>
            </a:r>
            <a:r>
              <a:rPr dirty="0" baseline="-20467" sz="1425" spc="-7" i="1">
                <a:latin typeface="Times New Roman"/>
                <a:cs typeface="Times New Roman"/>
              </a:rPr>
              <a:t>1 </a:t>
            </a:r>
            <a:r>
              <a:rPr dirty="0" sz="1400" spc="-5" b="1" i="1">
                <a:latin typeface="Times New Roman"/>
                <a:cs typeface="Times New Roman"/>
              </a:rPr>
              <a:t>x</a:t>
            </a:r>
            <a:r>
              <a:rPr dirty="0" baseline="-20467" sz="1425" spc="-7" i="1">
                <a:latin typeface="Times New Roman"/>
                <a:cs typeface="Times New Roman"/>
              </a:rPr>
              <a:t>2 </a:t>
            </a:r>
            <a:r>
              <a:rPr dirty="0" sz="1400" spc="-5" b="1" i="1">
                <a:latin typeface="Times New Roman"/>
                <a:cs typeface="Times New Roman"/>
              </a:rPr>
              <a:t>…</a:t>
            </a:r>
            <a:r>
              <a:rPr dirty="0" sz="1400" spc="-105" b="1" i="1">
                <a:latin typeface="Times New Roman"/>
                <a:cs typeface="Times New Roman"/>
              </a:rPr>
              <a:t> </a:t>
            </a:r>
            <a:r>
              <a:rPr dirty="0" sz="1400" spc="-5" b="1" i="1">
                <a:latin typeface="Times New Roman"/>
                <a:cs typeface="Times New Roman"/>
              </a:rPr>
              <a:t>x</a:t>
            </a:r>
            <a:r>
              <a:rPr dirty="0" baseline="-20467" sz="1425" spc="-7" i="1">
                <a:latin typeface="Times New Roman"/>
                <a:cs typeface="Times New Roman"/>
              </a:rPr>
              <a:t>n</a:t>
            </a:r>
            <a:endParaRPr baseline="-20467" sz="1425">
              <a:latin typeface="Times New Roman"/>
              <a:cs typeface="Times New Roman"/>
            </a:endParaRPr>
          </a:p>
          <a:p>
            <a:pPr marL="25400">
              <a:lnSpc>
                <a:spcPct val="100000"/>
              </a:lnSpc>
              <a:spcBef>
                <a:spcPts val="180"/>
              </a:spcBef>
            </a:pPr>
            <a:r>
              <a:rPr dirty="0" sz="1400" spc="-5">
                <a:latin typeface="Tahoma"/>
                <a:cs typeface="Tahoma"/>
              </a:rPr>
              <a:t>We have </a:t>
            </a:r>
            <a:r>
              <a:rPr dirty="0" sz="1400" spc="-10">
                <a:latin typeface="Tahoma"/>
                <a:cs typeface="Tahoma"/>
              </a:rPr>
              <a:t>P(w</a:t>
            </a:r>
            <a:r>
              <a:rPr dirty="0" baseline="-19444" sz="1500" spc="-15" i="1">
                <a:latin typeface="Tahoma"/>
                <a:cs typeface="Tahoma"/>
              </a:rPr>
              <a:t>1</a:t>
            </a:r>
            <a:r>
              <a:rPr dirty="0" sz="1400" spc="-10">
                <a:latin typeface="Tahoma"/>
                <a:cs typeface="Tahoma"/>
              </a:rPr>
              <a:t>) </a:t>
            </a:r>
            <a:r>
              <a:rPr dirty="0" sz="1400" spc="-5">
                <a:latin typeface="Tahoma"/>
                <a:cs typeface="Tahoma"/>
              </a:rPr>
              <a:t>.. </a:t>
            </a:r>
            <a:r>
              <a:rPr dirty="0" sz="1400" spc="-10">
                <a:latin typeface="Tahoma"/>
                <a:cs typeface="Tahoma"/>
              </a:rPr>
              <a:t>P(w</a:t>
            </a:r>
            <a:r>
              <a:rPr dirty="0" baseline="-19444" sz="1500" spc="-15" i="1">
                <a:latin typeface="Tahoma"/>
                <a:cs typeface="Tahoma"/>
              </a:rPr>
              <a:t>k</a:t>
            </a:r>
            <a:r>
              <a:rPr dirty="0" sz="1400" spc="-10">
                <a:latin typeface="Tahoma"/>
                <a:cs typeface="Tahoma"/>
              </a:rPr>
              <a:t>). </a:t>
            </a:r>
            <a:r>
              <a:rPr dirty="0" sz="1400" spc="-5">
                <a:latin typeface="Tahoma"/>
                <a:cs typeface="Tahoma"/>
              </a:rPr>
              <a:t>We have</a:t>
            </a:r>
            <a:r>
              <a:rPr dirty="0" sz="1400" spc="45">
                <a:latin typeface="Tahoma"/>
                <a:cs typeface="Tahoma"/>
              </a:rPr>
              <a:t> </a:t>
            </a:r>
            <a:r>
              <a:rPr dirty="0" sz="1400" spc="-5">
                <a:latin typeface="Tahoma"/>
                <a:cs typeface="Tahoma"/>
              </a:rPr>
              <a:t>σ.</a:t>
            </a:r>
            <a:endParaRPr sz="1400">
              <a:latin typeface="Tahoma"/>
              <a:cs typeface="Tahoma"/>
            </a:endParaRPr>
          </a:p>
          <a:p>
            <a:pPr marL="25400">
              <a:lnSpc>
                <a:spcPct val="100000"/>
              </a:lnSpc>
              <a:spcBef>
                <a:spcPts val="160"/>
              </a:spcBef>
            </a:pPr>
            <a:r>
              <a:rPr dirty="0" sz="1400" spc="-5">
                <a:latin typeface="Tahoma"/>
                <a:cs typeface="Tahoma"/>
              </a:rPr>
              <a:t>We can define, for any </a:t>
            </a:r>
            <a:r>
              <a:rPr dirty="0" sz="1400" spc="-5" b="1" i="1">
                <a:latin typeface="Times New Roman"/>
                <a:cs typeface="Times New Roman"/>
              </a:rPr>
              <a:t>x , </a:t>
            </a:r>
            <a:r>
              <a:rPr dirty="0" sz="1400" spc="-5">
                <a:latin typeface="Tahoma"/>
                <a:cs typeface="Tahoma"/>
              </a:rPr>
              <a:t>P(</a:t>
            </a:r>
            <a:r>
              <a:rPr dirty="0" sz="1400" spc="-5" b="1" i="1">
                <a:latin typeface="Times New Roman"/>
                <a:cs typeface="Times New Roman"/>
              </a:rPr>
              <a:t>x</a:t>
            </a:r>
            <a:r>
              <a:rPr dirty="0" sz="1400" spc="-5">
                <a:latin typeface="Tahoma"/>
                <a:cs typeface="Tahoma"/>
              </a:rPr>
              <a:t>|w</a:t>
            </a:r>
            <a:r>
              <a:rPr dirty="0" baseline="-19444" sz="1500" spc="-7" i="1">
                <a:latin typeface="Tahoma"/>
                <a:cs typeface="Tahoma"/>
              </a:rPr>
              <a:t>i </a:t>
            </a:r>
            <a:r>
              <a:rPr dirty="0" sz="1400" spc="-5">
                <a:latin typeface="Tahoma"/>
                <a:cs typeface="Tahoma"/>
              </a:rPr>
              <a:t>, </a:t>
            </a:r>
            <a:r>
              <a:rPr dirty="0" sz="1400" spc="-20" b="1">
                <a:latin typeface="Times New Roman"/>
                <a:cs typeface="Times New Roman"/>
              </a:rPr>
              <a:t>µ</a:t>
            </a:r>
            <a:r>
              <a:rPr dirty="0" baseline="-19444" sz="1500" spc="-30" i="1">
                <a:latin typeface="Tahoma"/>
                <a:cs typeface="Tahoma"/>
              </a:rPr>
              <a:t>1</a:t>
            </a:r>
            <a:r>
              <a:rPr dirty="0" sz="1400" spc="-20" b="1" i="1">
                <a:latin typeface="Times New Roman"/>
                <a:cs typeface="Times New Roman"/>
              </a:rPr>
              <a:t>, </a:t>
            </a:r>
            <a:r>
              <a:rPr dirty="0" sz="1400" spc="-25" b="1">
                <a:latin typeface="Times New Roman"/>
                <a:cs typeface="Times New Roman"/>
              </a:rPr>
              <a:t>µ</a:t>
            </a:r>
            <a:r>
              <a:rPr dirty="0" baseline="-19444" sz="1500" spc="-37" i="1">
                <a:latin typeface="Tahoma"/>
                <a:cs typeface="Tahoma"/>
              </a:rPr>
              <a:t>2 </a:t>
            </a:r>
            <a:r>
              <a:rPr dirty="0" sz="1400" spc="-5">
                <a:latin typeface="Times New Roman"/>
                <a:cs typeface="Times New Roman"/>
              </a:rPr>
              <a:t>..</a:t>
            </a:r>
            <a:r>
              <a:rPr dirty="0" sz="1400" spc="-65">
                <a:latin typeface="Times New Roman"/>
                <a:cs typeface="Times New Roman"/>
              </a:rPr>
              <a:t> </a:t>
            </a:r>
            <a:r>
              <a:rPr dirty="0" sz="1400" spc="-15" b="1">
                <a:latin typeface="Times New Roman"/>
                <a:cs typeface="Times New Roman"/>
              </a:rPr>
              <a:t>µ</a:t>
            </a:r>
            <a:r>
              <a:rPr dirty="0" baseline="-19444" sz="1500" spc="-22" i="1">
                <a:latin typeface="Tahoma"/>
                <a:cs typeface="Tahoma"/>
              </a:rPr>
              <a:t>k</a:t>
            </a:r>
            <a:r>
              <a:rPr dirty="0" sz="1400" spc="-15">
                <a:latin typeface="Tahoma"/>
                <a:cs typeface="Tahoma"/>
              </a:rPr>
              <a:t>)</a:t>
            </a:r>
            <a:endParaRPr sz="1400">
              <a:latin typeface="Tahoma"/>
              <a:cs typeface="Tahoma"/>
            </a:endParaRPr>
          </a:p>
          <a:p>
            <a:pPr>
              <a:lnSpc>
                <a:spcPct val="100000"/>
              </a:lnSpc>
              <a:spcBef>
                <a:spcPts val="10"/>
              </a:spcBef>
            </a:pPr>
            <a:endParaRPr sz="1750">
              <a:latin typeface="Times New Roman"/>
              <a:cs typeface="Times New Roman"/>
            </a:endParaRPr>
          </a:p>
          <a:p>
            <a:pPr marL="25400">
              <a:lnSpc>
                <a:spcPct val="100000"/>
              </a:lnSpc>
            </a:pPr>
            <a:r>
              <a:rPr dirty="0" sz="1400" spc="-5">
                <a:latin typeface="Tahoma"/>
                <a:cs typeface="Tahoma"/>
              </a:rPr>
              <a:t>Can we define P(</a:t>
            </a:r>
            <a:r>
              <a:rPr dirty="0" sz="1400" spc="-5" b="1" i="1">
                <a:latin typeface="Times New Roman"/>
                <a:cs typeface="Times New Roman"/>
              </a:rPr>
              <a:t>x </a:t>
            </a:r>
            <a:r>
              <a:rPr dirty="0" sz="1400" spc="-5">
                <a:latin typeface="Tahoma"/>
                <a:cs typeface="Tahoma"/>
              </a:rPr>
              <a:t>| </a:t>
            </a:r>
            <a:r>
              <a:rPr dirty="0" sz="1400" spc="-20" b="1">
                <a:latin typeface="Times New Roman"/>
                <a:cs typeface="Times New Roman"/>
              </a:rPr>
              <a:t>µ</a:t>
            </a:r>
            <a:r>
              <a:rPr dirty="0" baseline="-19444" sz="1500" spc="-30" i="1">
                <a:latin typeface="Tahoma"/>
                <a:cs typeface="Tahoma"/>
              </a:rPr>
              <a:t>1</a:t>
            </a:r>
            <a:r>
              <a:rPr dirty="0" sz="1400" spc="-20" b="1" i="1">
                <a:latin typeface="Times New Roman"/>
                <a:cs typeface="Times New Roman"/>
              </a:rPr>
              <a:t>, </a:t>
            </a:r>
            <a:r>
              <a:rPr dirty="0" sz="1400" spc="-20" b="1">
                <a:latin typeface="Times New Roman"/>
                <a:cs typeface="Times New Roman"/>
              </a:rPr>
              <a:t>µ</a:t>
            </a:r>
            <a:r>
              <a:rPr dirty="0" baseline="-19444" sz="1500" spc="-30" i="1">
                <a:latin typeface="Tahoma"/>
                <a:cs typeface="Tahoma"/>
              </a:rPr>
              <a:t>2 </a:t>
            </a:r>
            <a:r>
              <a:rPr dirty="0" sz="1400" spc="-5">
                <a:latin typeface="Times New Roman"/>
                <a:cs typeface="Times New Roman"/>
              </a:rPr>
              <a:t>..</a:t>
            </a:r>
            <a:r>
              <a:rPr dirty="0" sz="1400" spc="85">
                <a:latin typeface="Times New Roman"/>
                <a:cs typeface="Times New Roman"/>
              </a:rPr>
              <a:t> </a:t>
            </a:r>
            <a:r>
              <a:rPr dirty="0" sz="1400" spc="95" b="1">
                <a:latin typeface="Times New Roman"/>
                <a:cs typeface="Times New Roman"/>
              </a:rPr>
              <a:t>µ</a:t>
            </a:r>
            <a:r>
              <a:rPr dirty="0" baseline="-19444" sz="1500" spc="142" i="1">
                <a:latin typeface="Tahoma"/>
                <a:cs typeface="Tahoma"/>
              </a:rPr>
              <a:t>k</a:t>
            </a:r>
            <a:r>
              <a:rPr dirty="0" sz="1400" spc="95">
                <a:latin typeface="Tahoma"/>
                <a:cs typeface="Tahoma"/>
              </a:rPr>
              <a:t>)?</a:t>
            </a:r>
            <a:r>
              <a:rPr dirty="0" sz="1400" spc="-5">
                <a:latin typeface="Tahoma"/>
                <a:cs typeface="Tahoma"/>
              </a:rPr>
              <a:t> </a:t>
            </a:r>
            <a:endParaRPr sz="1400">
              <a:latin typeface="Tahoma"/>
              <a:cs typeface="Tahoma"/>
            </a:endParaRPr>
          </a:p>
        </p:txBody>
      </p:sp>
      <p:sp>
        <p:nvSpPr>
          <p:cNvPr id="4" name="object 4"/>
          <p:cNvSpPr txBox="1"/>
          <p:nvPr/>
        </p:nvSpPr>
        <p:spPr>
          <a:xfrm>
            <a:off x="1722113" y="3782051"/>
            <a:ext cx="4274820" cy="812165"/>
          </a:xfrm>
          <a:prstGeom prst="rect">
            <a:avLst/>
          </a:prstGeom>
        </p:spPr>
        <p:txBody>
          <a:bodyPr wrap="square" lIns="0" tIns="12065" rIns="0" bIns="0" rtlCol="0" vert="horz">
            <a:spAutoFit/>
          </a:bodyPr>
          <a:lstStyle/>
          <a:p>
            <a:pPr marL="38100">
              <a:lnSpc>
                <a:spcPct val="100000"/>
              </a:lnSpc>
              <a:spcBef>
                <a:spcPts val="95"/>
              </a:spcBef>
            </a:pPr>
            <a:r>
              <a:rPr dirty="0" sz="1400" spc="-5">
                <a:latin typeface="Tahoma"/>
                <a:cs typeface="Tahoma"/>
              </a:rPr>
              <a:t>Can we define </a:t>
            </a:r>
            <a:r>
              <a:rPr dirty="0" sz="1400" spc="-10">
                <a:latin typeface="Tahoma"/>
                <a:cs typeface="Tahoma"/>
              </a:rPr>
              <a:t>P(</a:t>
            </a:r>
            <a:r>
              <a:rPr dirty="0" sz="1400" spc="-10" b="1" i="1">
                <a:latin typeface="Times New Roman"/>
                <a:cs typeface="Times New Roman"/>
              </a:rPr>
              <a:t>x</a:t>
            </a:r>
            <a:r>
              <a:rPr dirty="0" baseline="-19444" sz="1500" spc="-15" i="1">
                <a:latin typeface="Tahoma"/>
                <a:cs typeface="Tahoma"/>
              </a:rPr>
              <a:t>1</a:t>
            </a:r>
            <a:r>
              <a:rPr dirty="0" sz="1400" spc="-10">
                <a:latin typeface="Times New Roman"/>
                <a:cs typeface="Times New Roman"/>
              </a:rPr>
              <a:t>, </a:t>
            </a:r>
            <a:r>
              <a:rPr dirty="0" sz="1400" spc="-15" b="1" i="1">
                <a:latin typeface="Times New Roman"/>
                <a:cs typeface="Times New Roman"/>
              </a:rPr>
              <a:t>x</a:t>
            </a:r>
            <a:r>
              <a:rPr dirty="0" baseline="-19444" sz="1500" spc="-22" i="1">
                <a:latin typeface="Tahoma"/>
                <a:cs typeface="Tahoma"/>
              </a:rPr>
              <a:t>1</a:t>
            </a:r>
            <a:r>
              <a:rPr dirty="0" sz="1400" spc="-15">
                <a:latin typeface="Times New Roman"/>
                <a:cs typeface="Times New Roman"/>
              </a:rPr>
              <a:t>, </a:t>
            </a:r>
            <a:r>
              <a:rPr dirty="0" sz="1400" spc="-5">
                <a:latin typeface="Times New Roman"/>
                <a:cs typeface="Times New Roman"/>
              </a:rPr>
              <a:t>.. </a:t>
            </a:r>
            <a:r>
              <a:rPr dirty="0" sz="1400" spc="-15" b="1" i="1">
                <a:latin typeface="Times New Roman"/>
                <a:cs typeface="Times New Roman"/>
              </a:rPr>
              <a:t>x</a:t>
            </a:r>
            <a:r>
              <a:rPr dirty="0" baseline="-19444" sz="1500" spc="-22" i="1">
                <a:latin typeface="Tahoma"/>
                <a:cs typeface="Tahoma"/>
              </a:rPr>
              <a:t>n </a:t>
            </a:r>
            <a:r>
              <a:rPr dirty="0" sz="1400" spc="-5">
                <a:latin typeface="Tahoma"/>
                <a:cs typeface="Tahoma"/>
              </a:rPr>
              <a:t>| </a:t>
            </a:r>
            <a:r>
              <a:rPr dirty="0" sz="1400" spc="-20" b="1">
                <a:latin typeface="Times New Roman"/>
                <a:cs typeface="Times New Roman"/>
              </a:rPr>
              <a:t>µ</a:t>
            </a:r>
            <a:r>
              <a:rPr dirty="0" baseline="-19444" sz="1500" spc="-30" i="1">
                <a:latin typeface="Tahoma"/>
                <a:cs typeface="Tahoma"/>
              </a:rPr>
              <a:t>1</a:t>
            </a:r>
            <a:r>
              <a:rPr dirty="0" sz="1400" spc="-20" b="1" i="1">
                <a:latin typeface="Times New Roman"/>
                <a:cs typeface="Times New Roman"/>
              </a:rPr>
              <a:t>, </a:t>
            </a:r>
            <a:r>
              <a:rPr dirty="0" sz="1400" spc="-25" b="1">
                <a:latin typeface="Times New Roman"/>
                <a:cs typeface="Times New Roman"/>
              </a:rPr>
              <a:t>µ</a:t>
            </a:r>
            <a:r>
              <a:rPr dirty="0" baseline="-19444" sz="1500" spc="-37" i="1">
                <a:latin typeface="Tahoma"/>
                <a:cs typeface="Tahoma"/>
              </a:rPr>
              <a:t>2 </a:t>
            </a:r>
            <a:r>
              <a:rPr dirty="0" sz="1400" spc="-5">
                <a:latin typeface="Times New Roman"/>
                <a:cs typeface="Times New Roman"/>
              </a:rPr>
              <a:t>..</a:t>
            </a:r>
            <a:r>
              <a:rPr dirty="0" sz="1400" spc="185">
                <a:latin typeface="Times New Roman"/>
                <a:cs typeface="Times New Roman"/>
              </a:rPr>
              <a:t> </a:t>
            </a:r>
            <a:r>
              <a:rPr dirty="0" sz="1400" spc="95" b="1">
                <a:latin typeface="Times New Roman"/>
                <a:cs typeface="Times New Roman"/>
              </a:rPr>
              <a:t>µ</a:t>
            </a:r>
            <a:r>
              <a:rPr dirty="0" baseline="-19444" sz="1500" spc="142" i="1">
                <a:latin typeface="Tahoma"/>
                <a:cs typeface="Tahoma"/>
              </a:rPr>
              <a:t>k</a:t>
            </a:r>
            <a:r>
              <a:rPr dirty="0" sz="1400" spc="95">
                <a:latin typeface="Tahoma"/>
                <a:cs typeface="Tahoma"/>
              </a:rPr>
              <a:t>)?</a:t>
            </a:r>
            <a:r>
              <a:rPr dirty="0" sz="1400" spc="-5">
                <a:latin typeface="Tahoma"/>
                <a:cs typeface="Tahoma"/>
              </a:rPr>
              <a:t> </a:t>
            </a:r>
            <a:endParaRPr sz="1400">
              <a:latin typeface="Tahoma"/>
              <a:cs typeface="Tahoma"/>
            </a:endParaRPr>
          </a:p>
          <a:p>
            <a:pPr marL="342900">
              <a:lnSpc>
                <a:spcPct val="100000"/>
              </a:lnSpc>
              <a:spcBef>
                <a:spcPts val="1625"/>
              </a:spcBef>
            </a:pPr>
            <a:r>
              <a:rPr dirty="0" sz="800" spc="-5">
                <a:latin typeface="Tahoma"/>
                <a:cs typeface="Tahoma"/>
              </a:rPr>
              <a:t>[YES, IF WE ASSUME THE </a:t>
            </a:r>
            <a:r>
              <a:rPr dirty="0" sz="850" spc="-15" i="1">
                <a:latin typeface="Tahoma"/>
                <a:cs typeface="Tahoma"/>
              </a:rPr>
              <a:t>X</a:t>
            </a:r>
            <a:r>
              <a:rPr dirty="0" baseline="-20202" sz="825" spc="-22" i="1">
                <a:latin typeface="Tahoma"/>
                <a:cs typeface="Tahoma"/>
              </a:rPr>
              <a:t>1</a:t>
            </a:r>
            <a:r>
              <a:rPr dirty="0" sz="800" spc="-15">
                <a:latin typeface="Tahoma"/>
                <a:cs typeface="Tahoma"/>
              </a:rPr>
              <a:t>’S </a:t>
            </a:r>
            <a:r>
              <a:rPr dirty="0" sz="800" spc="-5">
                <a:latin typeface="Tahoma"/>
                <a:cs typeface="Tahoma"/>
              </a:rPr>
              <a:t>WERE DRAWN</a:t>
            </a:r>
            <a:r>
              <a:rPr dirty="0" sz="800" spc="45">
                <a:latin typeface="Tahoma"/>
                <a:cs typeface="Tahoma"/>
              </a:rPr>
              <a:t> </a:t>
            </a:r>
            <a:r>
              <a:rPr dirty="0" sz="800" spc="-5">
                <a:latin typeface="Tahoma"/>
                <a:cs typeface="Tahoma"/>
              </a:rPr>
              <a:t>INDEPENDENTLY]</a:t>
            </a:r>
            <a:endParaRPr sz="800">
              <a:latin typeface="Tahoma"/>
              <a:cs typeface="Tahoma"/>
            </a:endParaRPr>
          </a:p>
          <a:p>
            <a:pPr>
              <a:lnSpc>
                <a:spcPct val="100000"/>
              </a:lnSpc>
            </a:pPr>
            <a:endParaRPr sz="1000">
              <a:latin typeface="Times New Roman"/>
              <a:cs typeface="Times New Roman"/>
            </a:endParaRPr>
          </a:p>
          <a:p>
            <a:pPr marL="38100">
              <a:lnSpc>
                <a:spcPct val="100000"/>
              </a:lnSpc>
              <a:tabLst>
                <a:tab pos="2782570"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Clustering with Gaussian Mixtures: Slide</a:t>
            </a:r>
            <a:r>
              <a:rPr dirty="0" sz="600" spc="40">
                <a:latin typeface="Tahoma"/>
                <a:cs typeface="Tahoma"/>
              </a:rPr>
              <a:t> </a:t>
            </a:r>
            <a:r>
              <a:rPr dirty="0" sz="600">
                <a:latin typeface="Tahoma"/>
                <a:cs typeface="Tahoma"/>
              </a:rPr>
              <a:t>21</a:t>
            </a:r>
            <a:endParaRPr sz="600">
              <a:latin typeface="Tahoma"/>
              <a:cs typeface="Tahoma"/>
            </a:endParaRPr>
          </a:p>
        </p:txBody>
      </p:sp>
      <p:sp>
        <p:nvSpPr>
          <p:cNvPr id="5" name="object 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 name="object 6"/>
          <p:cNvSpPr txBox="1"/>
          <p:nvPr/>
        </p:nvSpPr>
        <p:spPr>
          <a:xfrm>
            <a:off x="4492244" y="8654286"/>
            <a:ext cx="147955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22</a:t>
            </a:r>
            <a:endParaRPr sz="600">
              <a:latin typeface="Tahoma"/>
              <a:cs typeface="Tahoma"/>
            </a:endParaRPr>
          </a:p>
        </p:txBody>
      </p:sp>
      <p:sp>
        <p:nvSpPr>
          <p:cNvPr id="7" name="object 7"/>
          <p:cNvSpPr txBox="1"/>
          <p:nvPr/>
        </p:nvSpPr>
        <p:spPr>
          <a:xfrm>
            <a:off x="1874520" y="5403595"/>
            <a:ext cx="3825240" cy="1101090"/>
          </a:xfrm>
          <a:prstGeom prst="rect">
            <a:avLst/>
          </a:prstGeom>
        </p:spPr>
        <p:txBody>
          <a:bodyPr wrap="square" lIns="0" tIns="12065" rIns="0" bIns="0" rtlCol="0" vert="horz">
            <a:spAutoFit/>
          </a:bodyPr>
          <a:lstStyle/>
          <a:p>
            <a:pPr marL="763905" marR="524510" indent="-108585">
              <a:lnSpc>
                <a:spcPct val="100000"/>
              </a:lnSpc>
              <a:spcBef>
                <a:spcPts val="95"/>
              </a:spcBef>
            </a:pPr>
            <a:r>
              <a:rPr dirty="0" sz="2000" spc="-5">
                <a:solidFill>
                  <a:srgbClr val="006500"/>
                </a:solidFill>
                <a:latin typeface="Tahoma"/>
                <a:cs typeface="Tahoma"/>
              </a:rPr>
              <a:t>Unsupervised Learning:  Mediumly Good</a:t>
            </a:r>
            <a:r>
              <a:rPr dirty="0" sz="2000" spc="-25">
                <a:solidFill>
                  <a:srgbClr val="006500"/>
                </a:solidFill>
                <a:latin typeface="Tahoma"/>
                <a:cs typeface="Tahoma"/>
              </a:rPr>
              <a:t> </a:t>
            </a:r>
            <a:r>
              <a:rPr dirty="0" sz="2000" spc="-5">
                <a:solidFill>
                  <a:srgbClr val="006500"/>
                </a:solidFill>
                <a:latin typeface="Tahoma"/>
                <a:cs typeface="Tahoma"/>
              </a:rPr>
              <a:t>News</a:t>
            </a:r>
            <a:endParaRPr sz="2000">
              <a:latin typeface="Tahoma"/>
              <a:cs typeface="Tahoma"/>
            </a:endParaRPr>
          </a:p>
          <a:p>
            <a:pPr marL="38100">
              <a:lnSpc>
                <a:spcPct val="100000"/>
              </a:lnSpc>
              <a:spcBef>
                <a:spcPts val="665"/>
              </a:spcBef>
            </a:pPr>
            <a:r>
              <a:rPr dirty="0" sz="1000" spc="-5">
                <a:latin typeface="Tahoma"/>
                <a:cs typeface="Tahoma"/>
              </a:rPr>
              <a:t>We </a:t>
            </a:r>
            <a:r>
              <a:rPr dirty="0" sz="1000">
                <a:latin typeface="Tahoma"/>
                <a:cs typeface="Tahoma"/>
              </a:rPr>
              <a:t>now </a:t>
            </a:r>
            <a:r>
              <a:rPr dirty="0" sz="1000" spc="-5">
                <a:latin typeface="Tahoma"/>
                <a:cs typeface="Tahoma"/>
              </a:rPr>
              <a:t>have </a:t>
            </a:r>
            <a:r>
              <a:rPr dirty="0" sz="1000">
                <a:latin typeface="Tahoma"/>
                <a:cs typeface="Tahoma"/>
              </a:rPr>
              <a:t>a </a:t>
            </a:r>
            <a:r>
              <a:rPr dirty="0" sz="1000" spc="-5">
                <a:latin typeface="Tahoma"/>
                <a:cs typeface="Tahoma"/>
              </a:rPr>
              <a:t>procedure s.t. </a:t>
            </a:r>
            <a:r>
              <a:rPr dirty="0" sz="1000">
                <a:latin typeface="Tahoma"/>
                <a:cs typeface="Tahoma"/>
              </a:rPr>
              <a:t>if </a:t>
            </a:r>
            <a:r>
              <a:rPr dirty="0" sz="1000" spc="-5">
                <a:latin typeface="Tahoma"/>
                <a:cs typeface="Tahoma"/>
              </a:rPr>
              <a:t>you give me </a:t>
            </a:r>
            <a:r>
              <a:rPr dirty="0" sz="1000">
                <a:latin typeface="Tahoma"/>
                <a:cs typeface="Tahoma"/>
              </a:rPr>
              <a:t>a </a:t>
            </a:r>
            <a:r>
              <a:rPr dirty="0" sz="1000" spc="-5">
                <a:latin typeface="Tahoma"/>
                <a:cs typeface="Tahoma"/>
              </a:rPr>
              <a:t>guess at </a:t>
            </a:r>
            <a:r>
              <a:rPr dirty="0" sz="1000" spc="-5" b="1">
                <a:latin typeface="Times New Roman"/>
                <a:cs typeface="Times New Roman"/>
              </a:rPr>
              <a:t>µ</a:t>
            </a:r>
            <a:r>
              <a:rPr dirty="0" baseline="-21367" sz="975" spc="-7" i="1">
                <a:latin typeface="Tahoma"/>
                <a:cs typeface="Tahoma"/>
              </a:rPr>
              <a:t>1</a:t>
            </a:r>
            <a:r>
              <a:rPr dirty="0" sz="1000" spc="-5" b="1" i="1">
                <a:latin typeface="Times New Roman"/>
                <a:cs typeface="Times New Roman"/>
              </a:rPr>
              <a:t>, </a:t>
            </a:r>
            <a:r>
              <a:rPr dirty="0" sz="1000" spc="-5" b="1">
                <a:latin typeface="Times New Roman"/>
                <a:cs typeface="Times New Roman"/>
              </a:rPr>
              <a:t>µ</a:t>
            </a:r>
            <a:r>
              <a:rPr dirty="0" baseline="-21367" sz="975" spc="-7" i="1">
                <a:latin typeface="Tahoma"/>
                <a:cs typeface="Tahoma"/>
              </a:rPr>
              <a:t>2 </a:t>
            </a:r>
            <a:r>
              <a:rPr dirty="0" sz="1000">
                <a:latin typeface="Times New Roman"/>
                <a:cs typeface="Times New Roman"/>
              </a:rPr>
              <a:t>..</a:t>
            </a:r>
            <a:r>
              <a:rPr dirty="0" sz="1000" spc="15">
                <a:latin typeface="Times New Roman"/>
                <a:cs typeface="Times New Roman"/>
              </a:rPr>
              <a:t> </a:t>
            </a:r>
            <a:r>
              <a:rPr dirty="0" sz="1000" spc="-5" b="1">
                <a:latin typeface="Tahoma"/>
                <a:cs typeface="Tahoma"/>
              </a:rPr>
              <a:t>µ</a:t>
            </a:r>
            <a:r>
              <a:rPr dirty="0" baseline="-21367" sz="975" spc="-7" i="1">
                <a:latin typeface="Tahoma"/>
                <a:cs typeface="Tahoma"/>
              </a:rPr>
              <a:t>k,</a:t>
            </a:r>
            <a:endParaRPr baseline="-21367" sz="975">
              <a:latin typeface="Tahoma"/>
              <a:cs typeface="Tahoma"/>
            </a:endParaRPr>
          </a:p>
          <a:p>
            <a:pPr marL="38100">
              <a:lnSpc>
                <a:spcPct val="100000"/>
              </a:lnSpc>
              <a:spcBef>
                <a:spcPts val="605"/>
              </a:spcBef>
            </a:pPr>
            <a:r>
              <a:rPr dirty="0" sz="1000">
                <a:latin typeface="Tahoma"/>
                <a:cs typeface="Tahoma"/>
              </a:rPr>
              <a:t>I </a:t>
            </a:r>
            <a:r>
              <a:rPr dirty="0" sz="1000" spc="-5">
                <a:latin typeface="Tahoma"/>
                <a:cs typeface="Tahoma"/>
              </a:rPr>
              <a:t>can tell you the </a:t>
            </a:r>
            <a:r>
              <a:rPr dirty="0" sz="1000">
                <a:latin typeface="Tahoma"/>
                <a:cs typeface="Tahoma"/>
              </a:rPr>
              <a:t>prob </a:t>
            </a:r>
            <a:r>
              <a:rPr dirty="0" sz="1000" spc="-5">
                <a:latin typeface="Tahoma"/>
                <a:cs typeface="Tahoma"/>
              </a:rPr>
              <a:t>of the unlabeled data </a:t>
            </a:r>
            <a:r>
              <a:rPr dirty="0" sz="1000">
                <a:latin typeface="Tahoma"/>
                <a:cs typeface="Tahoma"/>
              </a:rPr>
              <a:t>given </a:t>
            </a:r>
            <a:r>
              <a:rPr dirty="0" sz="1000" spc="-5">
                <a:latin typeface="Tahoma"/>
                <a:cs typeface="Tahoma"/>
              </a:rPr>
              <a:t>those</a:t>
            </a:r>
            <a:r>
              <a:rPr dirty="0" sz="1000" spc="15">
                <a:latin typeface="Tahoma"/>
                <a:cs typeface="Tahoma"/>
              </a:rPr>
              <a:t> </a:t>
            </a:r>
            <a:r>
              <a:rPr dirty="0" sz="1000" spc="-10" b="1">
                <a:latin typeface="Tahoma"/>
                <a:cs typeface="Tahoma"/>
              </a:rPr>
              <a:t>µ</a:t>
            </a:r>
            <a:r>
              <a:rPr dirty="0" sz="1000" spc="-10">
                <a:latin typeface="Tahoma"/>
                <a:cs typeface="Tahoma"/>
              </a:rPr>
              <a:t>‘s.</a:t>
            </a:r>
            <a:endParaRPr sz="1000">
              <a:latin typeface="Tahoma"/>
              <a:cs typeface="Tahoma"/>
            </a:endParaRPr>
          </a:p>
        </p:txBody>
      </p:sp>
      <p:sp>
        <p:nvSpPr>
          <p:cNvPr id="8" name="object 8"/>
          <p:cNvSpPr txBox="1"/>
          <p:nvPr/>
        </p:nvSpPr>
        <p:spPr>
          <a:xfrm>
            <a:off x="1798320" y="6782353"/>
            <a:ext cx="1946910" cy="484505"/>
          </a:xfrm>
          <a:prstGeom prst="rect">
            <a:avLst/>
          </a:prstGeom>
        </p:spPr>
        <p:txBody>
          <a:bodyPr wrap="square" lIns="0" tIns="12700" rIns="0" bIns="0" rtlCol="0" vert="horz">
            <a:spAutoFit/>
          </a:bodyPr>
          <a:lstStyle/>
          <a:p>
            <a:pPr marL="38100" marR="30480">
              <a:lnSpc>
                <a:spcPct val="150500"/>
              </a:lnSpc>
              <a:spcBef>
                <a:spcPts val="100"/>
              </a:spcBef>
            </a:pPr>
            <a:r>
              <a:rPr dirty="0" sz="1000" spc="-5">
                <a:latin typeface="Tahoma"/>
                <a:cs typeface="Tahoma"/>
              </a:rPr>
              <a:t>Suppose </a:t>
            </a:r>
            <a:r>
              <a:rPr dirty="0" sz="1000" spc="-5" b="1" i="1">
                <a:latin typeface="Times New Roman"/>
                <a:cs typeface="Times New Roman"/>
              </a:rPr>
              <a:t>x</a:t>
            </a:r>
            <a:r>
              <a:rPr dirty="0" sz="1000" spc="-5">
                <a:latin typeface="Tahoma"/>
                <a:cs typeface="Tahoma"/>
              </a:rPr>
              <a:t>‘s are 1-dimensional.  There are two classes; </a:t>
            </a:r>
            <a:r>
              <a:rPr dirty="0" sz="1000">
                <a:latin typeface="Tahoma"/>
                <a:cs typeface="Tahoma"/>
              </a:rPr>
              <a:t>w</a:t>
            </a:r>
            <a:r>
              <a:rPr dirty="0" baseline="-21367" sz="975" i="1">
                <a:latin typeface="Tahoma"/>
                <a:cs typeface="Tahoma"/>
              </a:rPr>
              <a:t>1 </a:t>
            </a:r>
            <a:r>
              <a:rPr dirty="0" sz="1000" spc="-5">
                <a:latin typeface="Tahoma"/>
                <a:cs typeface="Tahoma"/>
              </a:rPr>
              <a:t>and</a:t>
            </a:r>
            <a:r>
              <a:rPr dirty="0" sz="1000" spc="-130">
                <a:latin typeface="Tahoma"/>
                <a:cs typeface="Tahoma"/>
              </a:rPr>
              <a:t> </a:t>
            </a:r>
            <a:r>
              <a:rPr dirty="0" sz="1000">
                <a:latin typeface="Tahoma"/>
                <a:cs typeface="Tahoma"/>
              </a:rPr>
              <a:t>w</a:t>
            </a:r>
            <a:r>
              <a:rPr dirty="0" baseline="-21367" sz="975">
                <a:latin typeface="Tahoma"/>
                <a:cs typeface="Tahoma"/>
              </a:rPr>
              <a:t>2</a:t>
            </a:r>
            <a:endParaRPr baseline="-21367" sz="975">
              <a:latin typeface="Tahoma"/>
              <a:cs typeface="Tahoma"/>
            </a:endParaRPr>
          </a:p>
        </p:txBody>
      </p:sp>
      <p:sp>
        <p:nvSpPr>
          <p:cNvPr id="9" name="object 9"/>
          <p:cNvSpPr txBox="1"/>
          <p:nvPr/>
        </p:nvSpPr>
        <p:spPr>
          <a:xfrm>
            <a:off x="1709420" y="7241082"/>
            <a:ext cx="2296160" cy="1530350"/>
          </a:xfrm>
          <a:prstGeom prst="rect">
            <a:avLst/>
          </a:prstGeom>
        </p:spPr>
        <p:txBody>
          <a:bodyPr wrap="square" lIns="0" tIns="88900" rIns="0" bIns="0" rtlCol="0" vert="horz">
            <a:spAutoFit/>
          </a:bodyPr>
          <a:lstStyle/>
          <a:p>
            <a:pPr marL="127000">
              <a:lnSpc>
                <a:spcPct val="100000"/>
              </a:lnSpc>
              <a:spcBef>
                <a:spcPts val="700"/>
              </a:spcBef>
              <a:tabLst>
                <a:tab pos="989965" algn="l"/>
                <a:tab pos="1851660" algn="l"/>
              </a:tabLst>
            </a:pPr>
            <a:r>
              <a:rPr dirty="0" sz="1000" spc="-5">
                <a:latin typeface="Tahoma"/>
                <a:cs typeface="Tahoma"/>
              </a:rPr>
              <a:t>P(w</a:t>
            </a:r>
            <a:r>
              <a:rPr dirty="0" baseline="-21367" sz="975" spc="-7" i="1">
                <a:latin typeface="Tahoma"/>
                <a:cs typeface="Tahoma"/>
              </a:rPr>
              <a:t>1</a:t>
            </a:r>
            <a:r>
              <a:rPr dirty="0" sz="1000" spc="-5">
                <a:latin typeface="Tahoma"/>
                <a:cs typeface="Tahoma"/>
              </a:rPr>
              <a:t>)</a:t>
            </a:r>
            <a:r>
              <a:rPr dirty="0" sz="1000">
                <a:latin typeface="Tahoma"/>
                <a:cs typeface="Tahoma"/>
              </a:rPr>
              <a:t> = </a:t>
            </a:r>
            <a:r>
              <a:rPr dirty="0" sz="1000" spc="-5">
                <a:latin typeface="Tahoma"/>
                <a:cs typeface="Tahoma"/>
              </a:rPr>
              <a:t>1/3	P(w</a:t>
            </a:r>
            <a:r>
              <a:rPr dirty="0" baseline="-21367" sz="975" spc="-7">
                <a:latin typeface="Tahoma"/>
                <a:cs typeface="Tahoma"/>
              </a:rPr>
              <a:t>2</a:t>
            </a:r>
            <a:r>
              <a:rPr dirty="0" sz="1000" spc="-5">
                <a:latin typeface="Tahoma"/>
                <a:cs typeface="Tahoma"/>
              </a:rPr>
              <a:t>)</a:t>
            </a:r>
            <a:r>
              <a:rPr dirty="0" sz="1000">
                <a:latin typeface="Tahoma"/>
                <a:cs typeface="Tahoma"/>
              </a:rPr>
              <a:t> =</a:t>
            </a:r>
            <a:r>
              <a:rPr dirty="0" sz="1000" spc="5">
                <a:latin typeface="Tahoma"/>
                <a:cs typeface="Tahoma"/>
              </a:rPr>
              <a:t> </a:t>
            </a:r>
            <a:r>
              <a:rPr dirty="0" sz="1000" spc="-10">
                <a:latin typeface="Tahoma"/>
                <a:cs typeface="Tahoma"/>
              </a:rPr>
              <a:t>2/3	</a:t>
            </a:r>
            <a:r>
              <a:rPr dirty="0" sz="1000">
                <a:latin typeface="Tahoma"/>
                <a:cs typeface="Tahoma"/>
              </a:rPr>
              <a:t>σ = 1</a:t>
            </a:r>
            <a:r>
              <a:rPr dirty="0" sz="1000" spc="-80">
                <a:latin typeface="Tahoma"/>
                <a:cs typeface="Tahoma"/>
              </a:rPr>
              <a:t> </a:t>
            </a:r>
            <a:r>
              <a:rPr dirty="0" sz="1000">
                <a:latin typeface="Tahoma"/>
                <a:cs typeface="Tahoma"/>
              </a:rPr>
              <a:t>.</a:t>
            </a:r>
            <a:endParaRPr sz="1000">
              <a:latin typeface="Tahoma"/>
              <a:cs typeface="Tahoma"/>
            </a:endParaRPr>
          </a:p>
          <a:p>
            <a:pPr marL="126364">
              <a:lnSpc>
                <a:spcPct val="100000"/>
              </a:lnSpc>
              <a:spcBef>
                <a:spcPts val="600"/>
              </a:spcBef>
            </a:pPr>
            <a:r>
              <a:rPr dirty="0" sz="1000" spc="-5">
                <a:latin typeface="Tahoma"/>
                <a:cs typeface="Tahoma"/>
              </a:rPr>
              <a:t>There are </a:t>
            </a:r>
            <a:r>
              <a:rPr dirty="0" sz="1000">
                <a:latin typeface="Tahoma"/>
                <a:cs typeface="Tahoma"/>
              </a:rPr>
              <a:t>25 unlabeled</a:t>
            </a:r>
            <a:r>
              <a:rPr dirty="0" sz="1000" spc="-30">
                <a:latin typeface="Tahoma"/>
                <a:cs typeface="Tahoma"/>
              </a:rPr>
              <a:t> </a:t>
            </a:r>
            <a:r>
              <a:rPr dirty="0" sz="1000" spc="-5">
                <a:latin typeface="Tahoma"/>
                <a:cs typeface="Tahoma"/>
              </a:rPr>
              <a:t>datapoints</a:t>
            </a:r>
            <a:endParaRPr sz="1000">
              <a:latin typeface="Tahoma"/>
              <a:cs typeface="Tahoma"/>
            </a:endParaRPr>
          </a:p>
          <a:p>
            <a:pPr marL="279400">
              <a:lnSpc>
                <a:spcPts val="990"/>
              </a:lnSpc>
              <a:spcBef>
                <a:spcPts val="555"/>
              </a:spcBef>
            </a:pPr>
            <a:r>
              <a:rPr dirty="0" sz="850" spc="-15" i="1">
                <a:latin typeface="Tahoma"/>
                <a:cs typeface="Tahoma"/>
              </a:rPr>
              <a:t>x</a:t>
            </a:r>
            <a:r>
              <a:rPr dirty="0" baseline="-20202" sz="825" spc="-22" i="1">
                <a:latin typeface="Tahoma"/>
                <a:cs typeface="Tahoma"/>
              </a:rPr>
              <a:t>1 </a:t>
            </a:r>
            <a:r>
              <a:rPr dirty="0" sz="850" spc="-40" i="1">
                <a:latin typeface="Tahoma"/>
                <a:cs typeface="Tahoma"/>
              </a:rPr>
              <a:t>=</a:t>
            </a:r>
            <a:r>
              <a:rPr dirty="0" sz="850" spc="175" i="1">
                <a:latin typeface="Tahoma"/>
                <a:cs typeface="Tahoma"/>
              </a:rPr>
              <a:t> </a:t>
            </a:r>
            <a:r>
              <a:rPr dirty="0" sz="800" spc="-5">
                <a:latin typeface="Tahoma"/>
                <a:cs typeface="Tahoma"/>
              </a:rPr>
              <a:t>0.608</a:t>
            </a:r>
            <a:endParaRPr sz="800">
              <a:latin typeface="Tahoma"/>
              <a:cs typeface="Tahoma"/>
            </a:endParaRPr>
          </a:p>
          <a:p>
            <a:pPr marL="279400">
              <a:lnSpc>
                <a:spcPts val="960"/>
              </a:lnSpc>
            </a:pPr>
            <a:r>
              <a:rPr dirty="0" sz="850" spc="-15" i="1">
                <a:latin typeface="Tahoma"/>
                <a:cs typeface="Tahoma"/>
              </a:rPr>
              <a:t>x</a:t>
            </a:r>
            <a:r>
              <a:rPr dirty="0" baseline="-20202" sz="825" spc="-22" i="1">
                <a:latin typeface="Tahoma"/>
                <a:cs typeface="Tahoma"/>
              </a:rPr>
              <a:t>2 </a:t>
            </a:r>
            <a:r>
              <a:rPr dirty="0" sz="800" spc="-5">
                <a:latin typeface="Tahoma"/>
                <a:cs typeface="Tahoma"/>
              </a:rPr>
              <a:t>=</a:t>
            </a:r>
            <a:r>
              <a:rPr dirty="0" sz="800" spc="-60">
                <a:latin typeface="Tahoma"/>
                <a:cs typeface="Tahoma"/>
              </a:rPr>
              <a:t> </a:t>
            </a:r>
            <a:r>
              <a:rPr dirty="0" sz="800" spc="-5">
                <a:latin typeface="Tahoma"/>
                <a:cs typeface="Tahoma"/>
              </a:rPr>
              <a:t>-1.590</a:t>
            </a:r>
            <a:endParaRPr sz="800">
              <a:latin typeface="Tahoma"/>
              <a:cs typeface="Tahoma"/>
            </a:endParaRPr>
          </a:p>
          <a:p>
            <a:pPr marL="279400">
              <a:lnSpc>
                <a:spcPts val="965"/>
              </a:lnSpc>
            </a:pPr>
            <a:r>
              <a:rPr dirty="0" sz="850" spc="-15" i="1">
                <a:latin typeface="Tahoma"/>
                <a:cs typeface="Tahoma"/>
              </a:rPr>
              <a:t>x</a:t>
            </a:r>
            <a:r>
              <a:rPr dirty="0" baseline="-20202" sz="825" spc="-22" i="1">
                <a:latin typeface="Tahoma"/>
                <a:cs typeface="Tahoma"/>
              </a:rPr>
              <a:t>3 </a:t>
            </a:r>
            <a:r>
              <a:rPr dirty="0" sz="800" spc="-5">
                <a:latin typeface="Tahoma"/>
                <a:cs typeface="Tahoma"/>
              </a:rPr>
              <a:t>=</a:t>
            </a:r>
            <a:r>
              <a:rPr dirty="0" sz="800" spc="-60">
                <a:latin typeface="Tahoma"/>
                <a:cs typeface="Tahoma"/>
              </a:rPr>
              <a:t> </a:t>
            </a:r>
            <a:r>
              <a:rPr dirty="0" sz="800" spc="-5">
                <a:latin typeface="Tahoma"/>
                <a:cs typeface="Tahoma"/>
              </a:rPr>
              <a:t>0.235</a:t>
            </a:r>
            <a:endParaRPr sz="800">
              <a:latin typeface="Tahoma"/>
              <a:cs typeface="Tahoma"/>
            </a:endParaRPr>
          </a:p>
          <a:p>
            <a:pPr marL="279400">
              <a:lnSpc>
                <a:spcPts val="990"/>
              </a:lnSpc>
            </a:pPr>
            <a:r>
              <a:rPr dirty="0" sz="850" spc="-15" i="1">
                <a:latin typeface="Tahoma"/>
                <a:cs typeface="Tahoma"/>
              </a:rPr>
              <a:t>x</a:t>
            </a:r>
            <a:r>
              <a:rPr dirty="0" baseline="-20202" sz="825" spc="-22" i="1">
                <a:latin typeface="Tahoma"/>
                <a:cs typeface="Tahoma"/>
              </a:rPr>
              <a:t>4 </a:t>
            </a:r>
            <a:r>
              <a:rPr dirty="0" sz="800" spc="-5">
                <a:latin typeface="Tahoma"/>
                <a:cs typeface="Tahoma"/>
              </a:rPr>
              <a:t>=</a:t>
            </a:r>
            <a:r>
              <a:rPr dirty="0" sz="800" spc="-60">
                <a:latin typeface="Tahoma"/>
                <a:cs typeface="Tahoma"/>
              </a:rPr>
              <a:t> </a:t>
            </a:r>
            <a:r>
              <a:rPr dirty="0" sz="800" spc="-5">
                <a:latin typeface="Tahoma"/>
                <a:cs typeface="Tahoma"/>
              </a:rPr>
              <a:t>3.949</a:t>
            </a:r>
            <a:endParaRPr sz="800">
              <a:latin typeface="Tahoma"/>
              <a:cs typeface="Tahoma"/>
            </a:endParaRPr>
          </a:p>
          <a:p>
            <a:pPr marL="502284">
              <a:lnSpc>
                <a:spcPts val="935"/>
              </a:lnSpc>
            </a:pPr>
            <a:r>
              <a:rPr dirty="0" sz="800" spc="-5">
                <a:latin typeface="Tahoma"/>
                <a:cs typeface="Tahoma"/>
              </a:rPr>
              <a:t>:</a:t>
            </a:r>
            <a:endParaRPr sz="800">
              <a:latin typeface="Tahoma"/>
              <a:cs typeface="Tahoma"/>
            </a:endParaRPr>
          </a:p>
          <a:p>
            <a:pPr marL="279400">
              <a:lnSpc>
                <a:spcPts val="1000"/>
              </a:lnSpc>
            </a:pPr>
            <a:r>
              <a:rPr dirty="0" sz="850" spc="-10" i="1">
                <a:latin typeface="Tahoma"/>
                <a:cs typeface="Tahoma"/>
              </a:rPr>
              <a:t>x</a:t>
            </a:r>
            <a:r>
              <a:rPr dirty="0" baseline="-20202" sz="825" spc="-15" i="1">
                <a:latin typeface="Tahoma"/>
                <a:cs typeface="Tahoma"/>
              </a:rPr>
              <a:t>25 </a:t>
            </a:r>
            <a:r>
              <a:rPr dirty="0" sz="800" spc="-5">
                <a:latin typeface="Tahoma"/>
                <a:cs typeface="Tahoma"/>
              </a:rPr>
              <a:t>=</a:t>
            </a:r>
            <a:r>
              <a:rPr dirty="0" sz="800" spc="5">
                <a:latin typeface="Tahoma"/>
                <a:cs typeface="Tahoma"/>
              </a:rPr>
              <a:t> </a:t>
            </a:r>
            <a:r>
              <a:rPr dirty="0" sz="800" spc="-5">
                <a:latin typeface="Tahoma"/>
                <a:cs typeface="Tahoma"/>
              </a:rPr>
              <a:t>-0.712</a:t>
            </a:r>
            <a:endParaRPr sz="800">
              <a:latin typeface="Tahoma"/>
              <a:cs typeface="Tahoma"/>
            </a:endParaRPr>
          </a:p>
          <a:p>
            <a:pPr>
              <a:lnSpc>
                <a:spcPct val="100000"/>
              </a:lnSpc>
              <a:spcBef>
                <a:spcPts val="45"/>
              </a:spcBef>
            </a:pPr>
            <a:endParaRPr sz="950">
              <a:latin typeface="Times New Roman"/>
              <a:cs typeface="Times New Roman"/>
            </a:endParaRPr>
          </a:p>
          <a:p>
            <a:pPr marL="50800">
              <a:lnSpc>
                <a:spcPct val="100000"/>
              </a:lnSpc>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 Moore</a:t>
            </a:r>
            <a:endParaRPr sz="600">
              <a:latin typeface="Tahoma"/>
              <a:cs typeface="Tahoma"/>
            </a:endParaRPr>
          </a:p>
        </p:txBody>
      </p:sp>
      <p:sp>
        <p:nvSpPr>
          <p:cNvPr id="10" name="object 10"/>
          <p:cNvSpPr/>
          <p:nvPr/>
        </p:nvSpPr>
        <p:spPr>
          <a:xfrm>
            <a:off x="3814658" y="7655773"/>
            <a:ext cx="2076855" cy="871006"/>
          </a:xfrm>
          <a:prstGeom prst="rect">
            <a:avLst/>
          </a:prstGeom>
          <a:blipFill>
            <a:blip r:embed="rId2" cstate="print"/>
            <a:stretch>
              <a:fillRect/>
            </a:stretch>
          </a:blipFill>
        </p:spPr>
        <p:txBody>
          <a:bodyPr wrap="square" lIns="0" tIns="0" rIns="0" bIns="0" rtlCol="0"/>
          <a:lstStyle/>
          <a:p/>
        </p:txBody>
      </p:sp>
      <p:sp>
        <p:nvSpPr>
          <p:cNvPr id="11" name="object 11"/>
          <p:cNvSpPr txBox="1"/>
          <p:nvPr/>
        </p:nvSpPr>
        <p:spPr>
          <a:xfrm>
            <a:off x="4490720" y="6935976"/>
            <a:ext cx="1433830" cy="178435"/>
          </a:xfrm>
          <a:prstGeom prst="rect">
            <a:avLst/>
          </a:prstGeom>
        </p:spPr>
        <p:txBody>
          <a:bodyPr wrap="square" lIns="0" tIns="12700" rIns="0" bIns="0" rtlCol="0" vert="horz">
            <a:spAutoFit/>
          </a:bodyPr>
          <a:lstStyle/>
          <a:p>
            <a:pPr marL="12700">
              <a:lnSpc>
                <a:spcPct val="100000"/>
              </a:lnSpc>
              <a:spcBef>
                <a:spcPts val="100"/>
              </a:spcBef>
            </a:pPr>
            <a:r>
              <a:rPr dirty="0" sz="1000" spc="-5" b="1">
                <a:solidFill>
                  <a:srgbClr val="FF0000"/>
                </a:solidFill>
                <a:latin typeface="Tahoma"/>
                <a:cs typeface="Tahoma"/>
              </a:rPr>
              <a:t>(From Duda and</a:t>
            </a:r>
            <a:r>
              <a:rPr dirty="0" sz="1000" spc="-55" b="1">
                <a:solidFill>
                  <a:srgbClr val="FF0000"/>
                </a:solidFill>
                <a:latin typeface="Tahoma"/>
                <a:cs typeface="Tahoma"/>
              </a:rPr>
              <a:t> </a:t>
            </a:r>
            <a:r>
              <a:rPr dirty="0" sz="1000" spc="-5" b="1">
                <a:solidFill>
                  <a:srgbClr val="FF0000"/>
                </a:solidFill>
                <a:latin typeface="Tahoma"/>
                <a:cs typeface="Tahoma"/>
              </a:rPr>
              <a:t>Hart)</a:t>
            </a:r>
            <a:endParaRPr sz="1000">
              <a:latin typeface="Tahoma"/>
              <a:cs typeface="Tahoma"/>
            </a:endParaRPr>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23</a:t>
            </a:r>
            <a:endParaRPr sz="600">
              <a:latin typeface="Tahoma"/>
              <a:cs typeface="Tahoma"/>
            </a:endParaRPr>
          </a:p>
        </p:txBody>
      </p:sp>
      <p:sp>
        <p:nvSpPr>
          <p:cNvPr id="4" name="object 4"/>
          <p:cNvSpPr txBox="1"/>
          <p:nvPr/>
        </p:nvSpPr>
        <p:spPr>
          <a:xfrm>
            <a:off x="1620519" y="2623415"/>
            <a:ext cx="1629410" cy="563880"/>
          </a:xfrm>
          <a:prstGeom prst="rect">
            <a:avLst/>
          </a:prstGeom>
        </p:spPr>
        <p:txBody>
          <a:bodyPr wrap="square" lIns="0" tIns="33655" rIns="0" bIns="0" rtlCol="0" vert="horz">
            <a:spAutoFit/>
          </a:bodyPr>
          <a:lstStyle/>
          <a:p>
            <a:pPr marL="25400">
              <a:lnSpc>
                <a:spcPct val="100000"/>
              </a:lnSpc>
              <a:spcBef>
                <a:spcPts val="265"/>
              </a:spcBef>
            </a:pPr>
            <a:r>
              <a:rPr dirty="0" sz="1000" spc="-5">
                <a:latin typeface="Tahoma"/>
                <a:cs typeface="Tahoma"/>
              </a:rPr>
              <a:t>Graph</a:t>
            </a:r>
            <a:r>
              <a:rPr dirty="0" sz="1000" spc="-10">
                <a:latin typeface="Tahoma"/>
                <a:cs typeface="Tahoma"/>
              </a:rPr>
              <a:t> </a:t>
            </a:r>
            <a:r>
              <a:rPr dirty="0" sz="1000" spc="-5">
                <a:latin typeface="Tahoma"/>
                <a:cs typeface="Tahoma"/>
              </a:rPr>
              <a:t>of</a:t>
            </a:r>
            <a:endParaRPr sz="1000">
              <a:latin typeface="Tahoma"/>
              <a:cs typeface="Tahoma"/>
            </a:endParaRPr>
          </a:p>
          <a:p>
            <a:pPr marL="196850" marR="30480" indent="-171450">
              <a:lnSpc>
                <a:spcPts val="1430"/>
              </a:lnSpc>
              <a:spcBef>
                <a:spcPts val="90"/>
              </a:spcBef>
            </a:pPr>
            <a:r>
              <a:rPr dirty="0" sz="1000">
                <a:latin typeface="Tahoma"/>
                <a:cs typeface="Tahoma"/>
              </a:rPr>
              <a:t>log </a:t>
            </a:r>
            <a:r>
              <a:rPr dirty="0" sz="1000" spc="-10">
                <a:latin typeface="Tahoma"/>
                <a:cs typeface="Tahoma"/>
              </a:rPr>
              <a:t>P(</a:t>
            </a:r>
            <a:r>
              <a:rPr dirty="0" sz="1050" spc="-10" i="1">
                <a:latin typeface="Tahoma"/>
                <a:cs typeface="Tahoma"/>
              </a:rPr>
              <a:t>x</a:t>
            </a:r>
            <a:r>
              <a:rPr dirty="0" baseline="-21367" sz="975" spc="-15" i="1">
                <a:latin typeface="Tahoma"/>
                <a:cs typeface="Tahoma"/>
              </a:rPr>
              <a:t>1</a:t>
            </a:r>
            <a:r>
              <a:rPr dirty="0" sz="1000" spc="-10">
                <a:latin typeface="Tahoma"/>
                <a:cs typeface="Tahoma"/>
              </a:rPr>
              <a:t>, </a:t>
            </a:r>
            <a:r>
              <a:rPr dirty="0" sz="1050" spc="-15" i="1">
                <a:latin typeface="Tahoma"/>
                <a:cs typeface="Tahoma"/>
              </a:rPr>
              <a:t>x</a:t>
            </a:r>
            <a:r>
              <a:rPr dirty="0" baseline="-21367" sz="975" spc="-22" i="1">
                <a:latin typeface="Tahoma"/>
                <a:cs typeface="Tahoma"/>
              </a:rPr>
              <a:t>2 </a:t>
            </a:r>
            <a:r>
              <a:rPr dirty="0" sz="1000" spc="-5">
                <a:latin typeface="Tahoma"/>
                <a:cs typeface="Tahoma"/>
              </a:rPr>
              <a:t>.. </a:t>
            </a:r>
            <a:r>
              <a:rPr dirty="0" sz="1050" spc="-10" i="1">
                <a:latin typeface="Tahoma"/>
                <a:cs typeface="Tahoma"/>
              </a:rPr>
              <a:t>x</a:t>
            </a:r>
            <a:r>
              <a:rPr dirty="0" baseline="-21367" sz="975" spc="-15" i="1">
                <a:latin typeface="Tahoma"/>
                <a:cs typeface="Tahoma"/>
              </a:rPr>
              <a:t>25 </a:t>
            </a:r>
            <a:r>
              <a:rPr dirty="0" sz="1000">
                <a:latin typeface="Tahoma"/>
                <a:cs typeface="Tahoma"/>
              </a:rPr>
              <a:t>| </a:t>
            </a:r>
            <a:r>
              <a:rPr dirty="0" sz="1000" spc="-30" i="1">
                <a:latin typeface="Times New Roman"/>
                <a:cs typeface="Times New Roman"/>
              </a:rPr>
              <a:t>µ</a:t>
            </a:r>
            <a:r>
              <a:rPr dirty="0" baseline="-21367" sz="975" spc="-44" i="1">
                <a:latin typeface="Tahoma"/>
                <a:cs typeface="Tahoma"/>
              </a:rPr>
              <a:t>1</a:t>
            </a:r>
            <a:r>
              <a:rPr dirty="0" sz="1000" spc="-30">
                <a:latin typeface="Tahoma"/>
                <a:cs typeface="Tahoma"/>
              </a:rPr>
              <a:t>, </a:t>
            </a:r>
            <a:r>
              <a:rPr dirty="0" sz="1000" spc="-40" i="1">
                <a:latin typeface="Times New Roman"/>
                <a:cs typeface="Times New Roman"/>
              </a:rPr>
              <a:t>µ</a:t>
            </a:r>
            <a:r>
              <a:rPr dirty="0" baseline="-21367" sz="975" spc="-60" i="1">
                <a:latin typeface="Tahoma"/>
                <a:cs typeface="Tahoma"/>
              </a:rPr>
              <a:t>2 </a:t>
            </a:r>
            <a:r>
              <a:rPr dirty="0" sz="1000">
                <a:latin typeface="Tahoma"/>
                <a:cs typeface="Tahoma"/>
              </a:rPr>
              <a:t>)  </a:t>
            </a:r>
            <a:r>
              <a:rPr dirty="0" sz="1000" spc="-5">
                <a:latin typeface="Tahoma"/>
                <a:cs typeface="Tahoma"/>
              </a:rPr>
              <a:t>against </a:t>
            </a:r>
            <a:r>
              <a:rPr dirty="0" sz="1000" spc="-40" i="1">
                <a:latin typeface="Times New Roman"/>
                <a:cs typeface="Times New Roman"/>
              </a:rPr>
              <a:t>µ</a:t>
            </a:r>
            <a:r>
              <a:rPr dirty="0" baseline="-21367" sz="975" spc="-60" i="1">
                <a:latin typeface="Tahoma"/>
                <a:cs typeface="Tahoma"/>
              </a:rPr>
              <a:t>1 </a:t>
            </a:r>
            <a:r>
              <a:rPr dirty="0" sz="1000" spc="-5">
                <a:latin typeface="Tahoma"/>
                <a:cs typeface="Tahoma"/>
              </a:rPr>
              <a:t>(</a:t>
            </a:r>
            <a:r>
              <a:rPr dirty="0" sz="1000" spc="-5">
                <a:latin typeface="Symbol"/>
                <a:cs typeface="Symbol"/>
              </a:rPr>
              <a:t></a:t>
            </a:r>
            <a:r>
              <a:rPr dirty="0" sz="1000" spc="-5">
                <a:latin typeface="Tahoma"/>
                <a:cs typeface="Tahoma"/>
              </a:rPr>
              <a:t>) and </a:t>
            </a:r>
            <a:r>
              <a:rPr dirty="0" sz="1000" spc="-40" i="1">
                <a:latin typeface="Times New Roman"/>
                <a:cs typeface="Times New Roman"/>
              </a:rPr>
              <a:t>µ</a:t>
            </a:r>
            <a:r>
              <a:rPr dirty="0" baseline="-21367" sz="975" spc="-60" i="1">
                <a:latin typeface="Tahoma"/>
                <a:cs typeface="Tahoma"/>
              </a:rPr>
              <a:t>2</a:t>
            </a:r>
            <a:r>
              <a:rPr dirty="0" baseline="-21367" sz="975" spc="7" i="1">
                <a:latin typeface="Tahoma"/>
                <a:cs typeface="Tahoma"/>
              </a:rPr>
              <a:t> </a:t>
            </a:r>
            <a:r>
              <a:rPr dirty="0" sz="1000" spc="-5">
                <a:latin typeface="Tahoma"/>
                <a:cs typeface="Tahoma"/>
              </a:rPr>
              <a:t>(</a:t>
            </a:r>
            <a:r>
              <a:rPr dirty="0" sz="1000" spc="-5">
                <a:latin typeface="Symbol"/>
                <a:cs typeface="Symbol"/>
              </a:rPr>
              <a:t></a:t>
            </a:r>
            <a:r>
              <a:rPr dirty="0" sz="1000" spc="-5">
                <a:latin typeface="Tahoma"/>
                <a:cs typeface="Tahoma"/>
              </a:rPr>
              <a:t>)</a:t>
            </a:r>
            <a:endParaRPr sz="1000">
              <a:latin typeface="Tahoma"/>
              <a:cs typeface="Tahoma"/>
            </a:endParaRPr>
          </a:p>
        </p:txBody>
      </p:sp>
      <p:sp>
        <p:nvSpPr>
          <p:cNvPr id="5" name="object 5"/>
          <p:cNvSpPr txBox="1"/>
          <p:nvPr/>
        </p:nvSpPr>
        <p:spPr>
          <a:xfrm>
            <a:off x="1734809" y="3597892"/>
            <a:ext cx="3891279" cy="710565"/>
          </a:xfrm>
          <a:prstGeom prst="rect">
            <a:avLst/>
          </a:prstGeom>
        </p:spPr>
        <p:txBody>
          <a:bodyPr wrap="square" lIns="0" tIns="80645" rIns="0" bIns="0" rtlCol="0" vert="horz">
            <a:spAutoFit/>
          </a:bodyPr>
          <a:lstStyle/>
          <a:p>
            <a:pPr marL="25400">
              <a:lnSpc>
                <a:spcPct val="100000"/>
              </a:lnSpc>
              <a:spcBef>
                <a:spcPts val="635"/>
              </a:spcBef>
            </a:pPr>
            <a:r>
              <a:rPr dirty="0" sz="1000">
                <a:latin typeface="Tahoma"/>
                <a:cs typeface="Tahoma"/>
              </a:rPr>
              <a:t>Max likelihood = </a:t>
            </a:r>
            <a:r>
              <a:rPr dirty="0" sz="1000" spc="-15">
                <a:latin typeface="Tahoma"/>
                <a:cs typeface="Tahoma"/>
              </a:rPr>
              <a:t>(</a:t>
            </a:r>
            <a:r>
              <a:rPr dirty="0" sz="1050" spc="-15" i="1">
                <a:latin typeface="Tahoma"/>
                <a:cs typeface="Tahoma"/>
              </a:rPr>
              <a:t>µ</a:t>
            </a:r>
            <a:r>
              <a:rPr dirty="0" baseline="-21367" sz="975" spc="-22" i="1">
                <a:latin typeface="Tahoma"/>
                <a:cs typeface="Tahoma"/>
              </a:rPr>
              <a:t>1 </a:t>
            </a:r>
            <a:r>
              <a:rPr dirty="0" sz="1000" spc="-10">
                <a:latin typeface="Tahoma"/>
                <a:cs typeface="Tahoma"/>
              </a:rPr>
              <a:t>=-2.13, </a:t>
            </a:r>
            <a:r>
              <a:rPr dirty="0" sz="1000" spc="-40" i="1">
                <a:latin typeface="Times New Roman"/>
                <a:cs typeface="Times New Roman"/>
              </a:rPr>
              <a:t>µ</a:t>
            </a:r>
            <a:r>
              <a:rPr dirty="0" baseline="-21367" sz="975" spc="-60" i="1">
                <a:latin typeface="Tahoma"/>
                <a:cs typeface="Tahoma"/>
              </a:rPr>
              <a:t>2</a:t>
            </a:r>
            <a:r>
              <a:rPr dirty="0" baseline="-21367" sz="975" spc="37" i="1">
                <a:latin typeface="Tahoma"/>
                <a:cs typeface="Tahoma"/>
              </a:rPr>
              <a:t> </a:t>
            </a:r>
            <a:r>
              <a:rPr dirty="0" sz="1000" spc="-5">
                <a:latin typeface="Tahoma"/>
                <a:cs typeface="Tahoma"/>
              </a:rPr>
              <a:t>=1.668)</a:t>
            </a:r>
            <a:endParaRPr sz="1000">
              <a:latin typeface="Tahoma"/>
              <a:cs typeface="Tahoma"/>
            </a:endParaRPr>
          </a:p>
          <a:p>
            <a:pPr marL="25400">
              <a:lnSpc>
                <a:spcPct val="100000"/>
              </a:lnSpc>
              <a:spcBef>
                <a:spcPts val="540"/>
              </a:spcBef>
            </a:pPr>
            <a:r>
              <a:rPr dirty="0" sz="1000">
                <a:latin typeface="Tahoma"/>
                <a:cs typeface="Tahoma"/>
              </a:rPr>
              <a:t>Local minimum, but </a:t>
            </a:r>
            <a:r>
              <a:rPr dirty="0" sz="1000" spc="-5">
                <a:latin typeface="Tahoma"/>
                <a:cs typeface="Tahoma"/>
              </a:rPr>
              <a:t>very close to global </a:t>
            </a:r>
            <a:r>
              <a:rPr dirty="0" sz="1000">
                <a:latin typeface="Tahoma"/>
                <a:cs typeface="Tahoma"/>
              </a:rPr>
              <a:t>at </a:t>
            </a:r>
            <a:r>
              <a:rPr dirty="0" sz="1000" spc="-15">
                <a:latin typeface="Tahoma"/>
                <a:cs typeface="Tahoma"/>
              </a:rPr>
              <a:t>(</a:t>
            </a:r>
            <a:r>
              <a:rPr dirty="0" sz="1050" spc="-15" i="1">
                <a:latin typeface="Tahoma"/>
                <a:cs typeface="Tahoma"/>
              </a:rPr>
              <a:t>µ</a:t>
            </a:r>
            <a:r>
              <a:rPr dirty="0" baseline="-21367" sz="975" spc="-22" i="1">
                <a:latin typeface="Tahoma"/>
                <a:cs typeface="Tahoma"/>
              </a:rPr>
              <a:t>1 </a:t>
            </a:r>
            <a:r>
              <a:rPr dirty="0" sz="1000" spc="-5">
                <a:latin typeface="Tahoma"/>
                <a:cs typeface="Tahoma"/>
              </a:rPr>
              <a:t>=2.085, </a:t>
            </a:r>
            <a:r>
              <a:rPr dirty="0" sz="1000" spc="-40" i="1">
                <a:latin typeface="Times New Roman"/>
                <a:cs typeface="Times New Roman"/>
              </a:rPr>
              <a:t>µ</a:t>
            </a:r>
            <a:r>
              <a:rPr dirty="0" baseline="-21367" sz="975" spc="-60" i="1">
                <a:latin typeface="Tahoma"/>
                <a:cs typeface="Tahoma"/>
              </a:rPr>
              <a:t>2</a:t>
            </a:r>
            <a:r>
              <a:rPr dirty="0" baseline="-21367" sz="975" spc="82" i="1">
                <a:latin typeface="Tahoma"/>
                <a:cs typeface="Tahoma"/>
              </a:rPr>
              <a:t> </a:t>
            </a:r>
            <a:r>
              <a:rPr dirty="0" sz="1000" spc="-10">
                <a:latin typeface="Tahoma"/>
                <a:cs typeface="Tahoma"/>
              </a:rPr>
              <a:t>=-1.257)*</a:t>
            </a:r>
            <a:endParaRPr sz="1000">
              <a:latin typeface="Tahoma"/>
              <a:cs typeface="Tahoma"/>
            </a:endParaRPr>
          </a:p>
          <a:p>
            <a:pPr marL="223520">
              <a:lnSpc>
                <a:spcPct val="100000"/>
              </a:lnSpc>
              <a:spcBef>
                <a:spcPts val="600"/>
              </a:spcBef>
            </a:pPr>
            <a:r>
              <a:rPr dirty="0" sz="1000">
                <a:latin typeface="Tahoma"/>
                <a:cs typeface="Tahoma"/>
              </a:rPr>
              <a:t>* </a:t>
            </a:r>
            <a:r>
              <a:rPr dirty="0" sz="900" spc="-5">
                <a:latin typeface="Tahoma"/>
                <a:cs typeface="Tahoma"/>
              </a:rPr>
              <a:t>corresponds to switching </a:t>
            </a:r>
            <a:r>
              <a:rPr dirty="0" sz="900">
                <a:latin typeface="Tahoma"/>
                <a:cs typeface="Tahoma"/>
              </a:rPr>
              <a:t>w</a:t>
            </a:r>
            <a:r>
              <a:rPr dirty="0" baseline="-23148" sz="900">
                <a:latin typeface="Tahoma"/>
                <a:cs typeface="Tahoma"/>
              </a:rPr>
              <a:t>1 </a:t>
            </a:r>
            <a:r>
              <a:rPr dirty="0" sz="900">
                <a:latin typeface="Tahoma"/>
                <a:cs typeface="Tahoma"/>
              </a:rPr>
              <a:t>+</a:t>
            </a:r>
            <a:r>
              <a:rPr dirty="0" sz="900" spc="-95">
                <a:latin typeface="Tahoma"/>
                <a:cs typeface="Tahoma"/>
              </a:rPr>
              <a:t> </a:t>
            </a:r>
            <a:r>
              <a:rPr dirty="0" sz="900" spc="-5">
                <a:latin typeface="Tahoma"/>
                <a:cs typeface="Tahoma"/>
              </a:rPr>
              <a:t>w</a:t>
            </a:r>
            <a:r>
              <a:rPr dirty="0" baseline="-23148" sz="900" spc="-7">
                <a:latin typeface="Tahoma"/>
                <a:cs typeface="Tahoma"/>
              </a:rPr>
              <a:t>2</a:t>
            </a:r>
            <a:r>
              <a:rPr dirty="0" sz="900" spc="-5">
                <a:latin typeface="Tahoma"/>
                <a:cs typeface="Tahoma"/>
              </a:rPr>
              <a:t>.</a:t>
            </a:r>
            <a:endParaRPr sz="900">
              <a:latin typeface="Tahoma"/>
              <a:cs typeface="Tahoma"/>
            </a:endParaRPr>
          </a:p>
        </p:txBody>
      </p:sp>
      <p:sp>
        <p:nvSpPr>
          <p:cNvPr id="6" name="object 6"/>
          <p:cNvSpPr/>
          <p:nvPr/>
        </p:nvSpPr>
        <p:spPr>
          <a:xfrm>
            <a:off x="3238499" y="1349502"/>
            <a:ext cx="2837687" cy="2344673"/>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1766316" y="1317752"/>
            <a:ext cx="1734820" cy="696595"/>
          </a:xfrm>
          <a:prstGeom prst="rect"/>
        </p:spPr>
        <p:txBody>
          <a:bodyPr wrap="square" lIns="0" tIns="12700" rIns="0" bIns="0" rtlCol="0" vert="horz">
            <a:spAutoFit/>
          </a:bodyPr>
          <a:lstStyle/>
          <a:p>
            <a:pPr marL="340995" marR="5080" indent="-341630">
              <a:lnSpc>
                <a:spcPct val="100000"/>
              </a:lnSpc>
              <a:spcBef>
                <a:spcPts val="100"/>
              </a:spcBef>
            </a:pPr>
            <a:r>
              <a:rPr dirty="0" spc="-5"/>
              <a:t>Duda </a:t>
            </a:r>
            <a:r>
              <a:rPr dirty="0"/>
              <a:t>&amp;</a:t>
            </a:r>
            <a:r>
              <a:rPr dirty="0" spc="-85"/>
              <a:t> </a:t>
            </a:r>
            <a:r>
              <a:rPr dirty="0" spc="-5"/>
              <a:t>Hart’s  Example</a:t>
            </a:r>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p:nvPr/>
        </p:nvSpPr>
        <p:spPr>
          <a:xfrm>
            <a:off x="2971799" y="5745479"/>
            <a:ext cx="3163823" cy="1831847"/>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2895600" y="6002273"/>
            <a:ext cx="2095500" cy="505459"/>
          </a:xfrm>
          <a:custGeom>
            <a:avLst/>
            <a:gdLst/>
            <a:ahLst/>
            <a:cxnLst/>
            <a:rect l="l" t="t" r="r" b="b"/>
            <a:pathLst>
              <a:path w="2095500" h="505459">
                <a:moveTo>
                  <a:pt x="2046492" y="474673"/>
                </a:moveTo>
                <a:lnTo>
                  <a:pt x="2033777" y="489203"/>
                </a:lnTo>
                <a:lnTo>
                  <a:pt x="2095500" y="505205"/>
                </a:lnTo>
                <a:lnTo>
                  <a:pt x="2085366" y="480822"/>
                </a:lnTo>
                <a:lnTo>
                  <a:pt x="2053589" y="480822"/>
                </a:lnTo>
                <a:lnTo>
                  <a:pt x="2046492" y="474673"/>
                </a:lnTo>
                <a:close/>
              </a:path>
              <a:path w="2095500" h="505459">
                <a:moveTo>
                  <a:pt x="2058575" y="460863"/>
                </a:moveTo>
                <a:lnTo>
                  <a:pt x="2046492" y="474673"/>
                </a:lnTo>
                <a:lnTo>
                  <a:pt x="2053589" y="480822"/>
                </a:lnTo>
                <a:lnTo>
                  <a:pt x="2065782" y="467105"/>
                </a:lnTo>
                <a:lnTo>
                  <a:pt x="2058575" y="460863"/>
                </a:lnTo>
                <a:close/>
              </a:path>
              <a:path w="2095500" h="505459">
                <a:moveTo>
                  <a:pt x="2071115" y="446531"/>
                </a:moveTo>
                <a:lnTo>
                  <a:pt x="2058575" y="460863"/>
                </a:lnTo>
                <a:lnTo>
                  <a:pt x="2065782" y="467105"/>
                </a:lnTo>
                <a:lnTo>
                  <a:pt x="2053589" y="480822"/>
                </a:lnTo>
                <a:lnTo>
                  <a:pt x="2085366" y="480822"/>
                </a:lnTo>
                <a:lnTo>
                  <a:pt x="2071115" y="446531"/>
                </a:lnTo>
                <a:close/>
              </a:path>
              <a:path w="2095500" h="505459">
                <a:moveTo>
                  <a:pt x="1517903" y="16763"/>
                </a:moveTo>
                <a:lnTo>
                  <a:pt x="2046492" y="474673"/>
                </a:lnTo>
                <a:lnTo>
                  <a:pt x="2058575" y="460863"/>
                </a:lnTo>
                <a:lnTo>
                  <a:pt x="1548567" y="19050"/>
                </a:lnTo>
                <a:lnTo>
                  <a:pt x="1524000" y="19050"/>
                </a:lnTo>
                <a:lnTo>
                  <a:pt x="1517903" y="16763"/>
                </a:lnTo>
                <a:close/>
              </a:path>
              <a:path w="2095500" h="505459">
                <a:moveTo>
                  <a:pt x="1526286" y="0"/>
                </a:moveTo>
                <a:lnTo>
                  <a:pt x="0" y="0"/>
                </a:lnTo>
                <a:lnTo>
                  <a:pt x="0" y="19050"/>
                </a:lnTo>
                <a:lnTo>
                  <a:pt x="1520542" y="19050"/>
                </a:lnTo>
                <a:lnTo>
                  <a:pt x="1517903" y="16763"/>
                </a:lnTo>
                <a:lnTo>
                  <a:pt x="1545929" y="16763"/>
                </a:lnTo>
                <a:lnTo>
                  <a:pt x="1530096" y="3048"/>
                </a:lnTo>
                <a:lnTo>
                  <a:pt x="1528572" y="1524"/>
                </a:lnTo>
                <a:lnTo>
                  <a:pt x="1526286" y="0"/>
                </a:lnTo>
                <a:close/>
              </a:path>
              <a:path w="2095500" h="505459">
                <a:moveTo>
                  <a:pt x="1545929" y="16763"/>
                </a:moveTo>
                <a:lnTo>
                  <a:pt x="1517903" y="16763"/>
                </a:lnTo>
                <a:lnTo>
                  <a:pt x="1524000" y="19050"/>
                </a:lnTo>
                <a:lnTo>
                  <a:pt x="1548567" y="19050"/>
                </a:lnTo>
                <a:lnTo>
                  <a:pt x="1545929" y="16763"/>
                </a:lnTo>
                <a:close/>
              </a:path>
            </a:pathLst>
          </a:custGeom>
          <a:solidFill>
            <a:srgbClr val="FF0101"/>
          </a:solidFill>
        </p:spPr>
        <p:txBody>
          <a:bodyPr wrap="square" lIns="0" tIns="0" rIns="0" bIns="0" rtlCol="0"/>
          <a:lstStyle/>
          <a:p/>
        </p:txBody>
      </p:sp>
      <p:sp>
        <p:nvSpPr>
          <p:cNvPr id="11" name="object 11"/>
          <p:cNvSpPr/>
          <p:nvPr/>
        </p:nvSpPr>
        <p:spPr>
          <a:xfrm>
            <a:off x="2891027" y="6154673"/>
            <a:ext cx="2062480" cy="589915"/>
          </a:xfrm>
          <a:custGeom>
            <a:avLst/>
            <a:gdLst/>
            <a:ahLst/>
            <a:cxnLst/>
            <a:rect l="l" t="t" r="r" b="b"/>
            <a:pathLst>
              <a:path w="2062479" h="589915">
                <a:moveTo>
                  <a:pt x="1109472" y="0"/>
                </a:moveTo>
                <a:lnTo>
                  <a:pt x="1104900" y="1524"/>
                </a:lnTo>
                <a:lnTo>
                  <a:pt x="0" y="573024"/>
                </a:lnTo>
                <a:lnTo>
                  <a:pt x="9144" y="589788"/>
                </a:lnTo>
                <a:lnTo>
                  <a:pt x="1111281" y="19716"/>
                </a:lnTo>
                <a:lnTo>
                  <a:pt x="1107948" y="19050"/>
                </a:lnTo>
                <a:lnTo>
                  <a:pt x="1114044" y="18287"/>
                </a:lnTo>
                <a:lnTo>
                  <a:pt x="1198626" y="18287"/>
                </a:lnTo>
                <a:lnTo>
                  <a:pt x="1110996" y="762"/>
                </a:lnTo>
                <a:lnTo>
                  <a:pt x="1109472" y="0"/>
                </a:lnTo>
                <a:close/>
              </a:path>
              <a:path w="2062479" h="589915">
                <a:moveTo>
                  <a:pt x="2012964" y="550873"/>
                </a:moveTo>
                <a:lnTo>
                  <a:pt x="2000250" y="565403"/>
                </a:lnTo>
                <a:lnTo>
                  <a:pt x="2061972" y="581405"/>
                </a:lnTo>
                <a:lnTo>
                  <a:pt x="2051838" y="557022"/>
                </a:lnTo>
                <a:lnTo>
                  <a:pt x="2020062" y="557022"/>
                </a:lnTo>
                <a:lnTo>
                  <a:pt x="2012964" y="550873"/>
                </a:lnTo>
                <a:close/>
              </a:path>
              <a:path w="2062479" h="589915">
                <a:moveTo>
                  <a:pt x="2025047" y="537063"/>
                </a:moveTo>
                <a:lnTo>
                  <a:pt x="2012964" y="550873"/>
                </a:lnTo>
                <a:lnTo>
                  <a:pt x="2020062" y="557022"/>
                </a:lnTo>
                <a:lnTo>
                  <a:pt x="2032254" y="543305"/>
                </a:lnTo>
                <a:lnTo>
                  <a:pt x="2025047" y="537063"/>
                </a:lnTo>
                <a:close/>
              </a:path>
              <a:path w="2062479" h="589915">
                <a:moveTo>
                  <a:pt x="2037588" y="522731"/>
                </a:moveTo>
                <a:lnTo>
                  <a:pt x="2025047" y="537063"/>
                </a:lnTo>
                <a:lnTo>
                  <a:pt x="2032254" y="543305"/>
                </a:lnTo>
                <a:lnTo>
                  <a:pt x="2020062" y="557022"/>
                </a:lnTo>
                <a:lnTo>
                  <a:pt x="2051838" y="557022"/>
                </a:lnTo>
                <a:lnTo>
                  <a:pt x="2037588" y="522731"/>
                </a:lnTo>
                <a:close/>
              </a:path>
              <a:path w="2062479" h="589915">
                <a:moveTo>
                  <a:pt x="1486434" y="94747"/>
                </a:moveTo>
                <a:lnTo>
                  <a:pt x="2012964" y="550873"/>
                </a:lnTo>
                <a:lnTo>
                  <a:pt x="2025047" y="537063"/>
                </a:lnTo>
                <a:lnTo>
                  <a:pt x="1515039" y="95250"/>
                </a:lnTo>
                <a:lnTo>
                  <a:pt x="1488948" y="95250"/>
                </a:lnTo>
                <a:lnTo>
                  <a:pt x="1486434" y="94747"/>
                </a:lnTo>
                <a:close/>
              </a:path>
              <a:path w="2062479" h="589915">
                <a:moveTo>
                  <a:pt x="1484376" y="92963"/>
                </a:moveTo>
                <a:lnTo>
                  <a:pt x="1486434" y="94747"/>
                </a:lnTo>
                <a:lnTo>
                  <a:pt x="1488948" y="95250"/>
                </a:lnTo>
                <a:lnTo>
                  <a:pt x="1484376" y="92963"/>
                </a:lnTo>
                <a:close/>
              </a:path>
              <a:path w="2062479" h="589915">
                <a:moveTo>
                  <a:pt x="1512401" y="92963"/>
                </a:moveTo>
                <a:lnTo>
                  <a:pt x="1484376" y="92963"/>
                </a:lnTo>
                <a:lnTo>
                  <a:pt x="1488948" y="95250"/>
                </a:lnTo>
                <a:lnTo>
                  <a:pt x="1515039" y="95250"/>
                </a:lnTo>
                <a:lnTo>
                  <a:pt x="1512401" y="92963"/>
                </a:lnTo>
                <a:close/>
              </a:path>
              <a:path w="2062479" h="589915">
                <a:moveTo>
                  <a:pt x="1198626" y="18287"/>
                </a:moveTo>
                <a:lnTo>
                  <a:pt x="1114044" y="18287"/>
                </a:lnTo>
                <a:lnTo>
                  <a:pt x="1111281" y="19716"/>
                </a:lnTo>
                <a:lnTo>
                  <a:pt x="1486434" y="94747"/>
                </a:lnTo>
                <a:lnTo>
                  <a:pt x="1484376" y="92963"/>
                </a:lnTo>
                <a:lnTo>
                  <a:pt x="1512401" y="92963"/>
                </a:lnTo>
                <a:lnTo>
                  <a:pt x="1496568" y="79248"/>
                </a:lnTo>
                <a:lnTo>
                  <a:pt x="1495806" y="77724"/>
                </a:lnTo>
                <a:lnTo>
                  <a:pt x="1494282" y="76962"/>
                </a:lnTo>
                <a:lnTo>
                  <a:pt x="1491996" y="76962"/>
                </a:lnTo>
                <a:lnTo>
                  <a:pt x="1198626" y="18287"/>
                </a:lnTo>
                <a:close/>
              </a:path>
              <a:path w="2062479" h="589915">
                <a:moveTo>
                  <a:pt x="1114044" y="18287"/>
                </a:moveTo>
                <a:lnTo>
                  <a:pt x="1107948" y="19050"/>
                </a:lnTo>
                <a:lnTo>
                  <a:pt x="1111281" y="19716"/>
                </a:lnTo>
                <a:lnTo>
                  <a:pt x="1114044" y="18287"/>
                </a:lnTo>
                <a:close/>
              </a:path>
            </a:pathLst>
          </a:custGeom>
          <a:solidFill>
            <a:srgbClr val="3434CC"/>
          </a:solidFill>
        </p:spPr>
        <p:txBody>
          <a:bodyPr wrap="square" lIns="0" tIns="0" rIns="0" bIns="0" rtlCol="0"/>
          <a:lstStyle/>
          <a:p/>
        </p:txBody>
      </p:sp>
      <p:sp>
        <p:nvSpPr>
          <p:cNvPr id="12" name="object 12"/>
          <p:cNvSpPr/>
          <p:nvPr/>
        </p:nvSpPr>
        <p:spPr>
          <a:xfrm>
            <a:off x="3003804" y="6659880"/>
            <a:ext cx="1454150" cy="1112520"/>
          </a:xfrm>
          <a:custGeom>
            <a:avLst/>
            <a:gdLst/>
            <a:ahLst/>
            <a:cxnLst/>
            <a:rect l="l" t="t" r="r" b="b"/>
            <a:pathLst>
              <a:path w="1454150" h="1112520">
                <a:moveTo>
                  <a:pt x="1402827" y="27159"/>
                </a:moveTo>
                <a:lnTo>
                  <a:pt x="0" y="1097280"/>
                </a:lnTo>
                <a:lnTo>
                  <a:pt x="12191" y="1112520"/>
                </a:lnTo>
                <a:lnTo>
                  <a:pt x="1414381" y="42308"/>
                </a:lnTo>
                <a:lnTo>
                  <a:pt x="1402827" y="27159"/>
                </a:lnTo>
                <a:close/>
              </a:path>
              <a:path w="1454150" h="1112520">
                <a:moveTo>
                  <a:pt x="1443370" y="21336"/>
                </a:moveTo>
                <a:lnTo>
                  <a:pt x="1410461" y="21336"/>
                </a:lnTo>
                <a:lnTo>
                  <a:pt x="1421892" y="36575"/>
                </a:lnTo>
                <a:lnTo>
                  <a:pt x="1414381" y="42308"/>
                </a:lnTo>
                <a:lnTo>
                  <a:pt x="1425701" y="57150"/>
                </a:lnTo>
                <a:lnTo>
                  <a:pt x="1443370" y="21336"/>
                </a:lnTo>
                <a:close/>
              </a:path>
              <a:path w="1454150" h="1112520">
                <a:moveTo>
                  <a:pt x="1410461" y="21336"/>
                </a:moveTo>
                <a:lnTo>
                  <a:pt x="1402827" y="27159"/>
                </a:lnTo>
                <a:lnTo>
                  <a:pt x="1414381" y="42308"/>
                </a:lnTo>
                <a:lnTo>
                  <a:pt x="1421892" y="36575"/>
                </a:lnTo>
                <a:lnTo>
                  <a:pt x="1410461" y="21336"/>
                </a:lnTo>
                <a:close/>
              </a:path>
              <a:path w="1454150" h="1112520">
                <a:moveTo>
                  <a:pt x="1453895" y="0"/>
                </a:moveTo>
                <a:lnTo>
                  <a:pt x="1391411" y="12192"/>
                </a:lnTo>
                <a:lnTo>
                  <a:pt x="1402827" y="27159"/>
                </a:lnTo>
                <a:lnTo>
                  <a:pt x="1410461" y="21336"/>
                </a:lnTo>
                <a:lnTo>
                  <a:pt x="1443370" y="21336"/>
                </a:lnTo>
                <a:lnTo>
                  <a:pt x="1453895" y="0"/>
                </a:lnTo>
                <a:close/>
              </a:path>
            </a:pathLst>
          </a:custGeom>
          <a:solidFill>
            <a:srgbClr val="058C0B"/>
          </a:solidFill>
        </p:spPr>
        <p:txBody>
          <a:bodyPr wrap="square" lIns="0" tIns="0" rIns="0" bIns="0" rtlCol="0"/>
          <a:lstStyle/>
          <a:p/>
        </p:txBody>
      </p:sp>
      <p:sp>
        <p:nvSpPr>
          <p:cNvPr id="13" name="object 13"/>
          <p:cNvSpPr txBox="1"/>
          <p:nvPr/>
        </p:nvSpPr>
        <p:spPr>
          <a:xfrm>
            <a:off x="1595119" y="5298235"/>
            <a:ext cx="4430395" cy="3473450"/>
          </a:xfrm>
          <a:prstGeom prst="rect">
            <a:avLst/>
          </a:prstGeom>
        </p:spPr>
        <p:txBody>
          <a:bodyPr wrap="square" lIns="0" tIns="125730" rIns="0" bIns="0" rtlCol="0" vert="horz">
            <a:spAutoFit/>
          </a:bodyPr>
          <a:lstStyle/>
          <a:p>
            <a:pPr algn="ctr" marL="73660">
              <a:lnSpc>
                <a:spcPct val="100000"/>
              </a:lnSpc>
              <a:spcBef>
                <a:spcPts val="990"/>
              </a:spcBef>
            </a:pPr>
            <a:r>
              <a:rPr dirty="0" sz="2200" spc="-5">
                <a:solidFill>
                  <a:srgbClr val="006500"/>
                </a:solidFill>
                <a:latin typeface="Tahoma"/>
                <a:cs typeface="Tahoma"/>
              </a:rPr>
              <a:t>Duda </a:t>
            </a:r>
            <a:r>
              <a:rPr dirty="0" sz="2200">
                <a:solidFill>
                  <a:srgbClr val="006500"/>
                </a:solidFill>
                <a:latin typeface="Tahoma"/>
                <a:cs typeface="Tahoma"/>
              </a:rPr>
              <a:t>&amp; </a:t>
            </a:r>
            <a:r>
              <a:rPr dirty="0" sz="2200" spc="-5">
                <a:solidFill>
                  <a:srgbClr val="006500"/>
                </a:solidFill>
                <a:latin typeface="Tahoma"/>
                <a:cs typeface="Tahoma"/>
              </a:rPr>
              <a:t>Hart’s</a:t>
            </a:r>
            <a:r>
              <a:rPr dirty="0" sz="2200" spc="-25">
                <a:solidFill>
                  <a:srgbClr val="006500"/>
                </a:solidFill>
                <a:latin typeface="Tahoma"/>
                <a:cs typeface="Tahoma"/>
              </a:rPr>
              <a:t> </a:t>
            </a:r>
            <a:r>
              <a:rPr dirty="0" sz="2200" spc="-5">
                <a:solidFill>
                  <a:srgbClr val="006500"/>
                </a:solidFill>
                <a:latin typeface="Tahoma"/>
                <a:cs typeface="Tahoma"/>
              </a:rPr>
              <a:t>Example</a:t>
            </a:r>
            <a:endParaRPr sz="2200">
              <a:latin typeface="Tahoma"/>
              <a:cs typeface="Tahoma"/>
            </a:endParaRPr>
          </a:p>
          <a:p>
            <a:pPr marL="298450" marR="3168650" indent="-171450">
              <a:lnSpc>
                <a:spcPct val="100000"/>
              </a:lnSpc>
              <a:spcBef>
                <a:spcPts val="365"/>
              </a:spcBef>
            </a:pPr>
            <a:r>
              <a:rPr dirty="0" sz="900">
                <a:solidFill>
                  <a:srgbClr val="FF0000"/>
                </a:solidFill>
                <a:latin typeface="Tahoma"/>
                <a:cs typeface="Tahoma"/>
              </a:rPr>
              <a:t>We can graph </a:t>
            </a:r>
            <a:r>
              <a:rPr dirty="0" sz="900" spc="-5">
                <a:solidFill>
                  <a:srgbClr val="FF0000"/>
                </a:solidFill>
                <a:latin typeface="Tahoma"/>
                <a:cs typeface="Tahoma"/>
              </a:rPr>
              <a:t>the  </a:t>
            </a:r>
            <a:r>
              <a:rPr dirty="0" sz="900">
                <a:solidFill>
                  <a:srgbClr val="FF0000"/>
                </a:solidFill>
                <a:latin typeface="Tahoma"/>
                <a:cs typeface="Tahoma"/>
              </a:rPr>
              <a:t>prob. dist.</a:t>
            </a:r>
            <a:r>
              <a:rPr dirty="0" sz="900" spc="-55">
                <a:solidFill>
                  <a:srgbClr val="FF0000"/>
                </a:solidFill>
                <a:latin typeface="Tahoma"/>
                <a:cs typeface="Tahoma"/>
              </a:rPr>
              <a:t> </a:t>
            </a:r>
            <a:r>
              <a:rPr dirty="0" sz="900" spc="-10">
                <a:solidFill>
                  <a:srgbClr val="FF0000"/>
                </a:solidFill>
                <a:latin typeface="Tahoma"/>
                <a:cs typeface="Tahoma"/>
              </a:rPr>
              <a:t>function  </a:t>
            </a:r>
            <a:r>
              <a:rPr dirty="0" sz="900">
                <a:solidFill>
                  <a:srgbClr val="FF0000"/>
                </a:solidFill>
                <a:latin typeface="Tahoma"/>
                <a:cs typeface="Tahoma"/>
              </a:rPr>
              <a:t>of data given</a:t>
            </a:r>
            <a:r>
              <a:rPr dirty="0" sz="900" spc="-55">
                <a:solidFill>
                  <a:srgbClr val="FF0000"/>
                </a:solidFill>
                <a:latin typeface="Tahoma"/>
                <a:cs typeface="Tahoma"/>
              </a:rPr>
              <a:t> </a:t>
            </a:r>
            <a:r>
              <a:rPr dirty="0" sz="900">
                <a:solidFill>
                  <a:srgbClr val="FF0000"/>
                </a:solidFill>
                <a:latin typeface="Tahoma"/>
                <a:cs typeface="Tahoma"/>
              </a:rPr>
              <a:t>our</a:t>
            </a:r>
            <a:endParaRPr sz="900">
              <a:latin typeface="Tahoma"/>
              <a:cs typeface="Tahoma"/>
            </a:endParaRPr>
          </a:p>
          <a:p>
            <a:pPr marL="298450">
              <a:lnSpc>
                <a:spcPts val="1170"/>
              </a:lnSpc>
            </a:pPr>
            <a:r>
              <a:rPr dirty="0" sz="900" spc="-40" i="1">
                <a:solidFill>
                  <a:srgbClr val="FF0000"/>
                </a:solidFill>
                <a:latin typeface="Times New Roman"/>
                <a:cs typeface="Times New Roman"/>
              </a:rPr>
              <a:t>µ</a:t>
            </a:r>
            <a:r>
              <a:rPr dirty="0" baseline="-23148" sz="900" spc="-60" i="1">
                <a:solidFill>
                  <a:srgbClr val="FF0000"/>
                </a:solidFill>
                <a:latin typeface="Tahoma"/>
                <a:cs typeface="Tahoma"/>
              </a:rPr>
              <a:t>1 </a:t>
            </a:r>
            <a:r>
              <a:rPr dirty="0" sz="900">
                <a:solidFill>
                  <a:srgbClr val="FF0000"/>
                </a:solidFill>
                <a:latin typeface="Tahoma"/>
                <a:cs typeface="Tahoma"/>
              </a:rPr>
              <a:t>and</a:t>
            </a:r>
            <a:r>
              <a:rPr dirty="0" sz="900" spc="-25">
                <a:solidFill>
                  <a:srgbClr val="FF0000"/>
                </a:solidFill>
                <a:latin typeface="Tahoma"/>
                <a:cs typeface="Tahoma"/>
              </a:rPr>
              <a:t> </a:t>
            </a:r>
            <a:r>
              <a:rPr dirty="0" sz="1000" spc="-40" i="1">
                <a:solidFill>
                  <a:srgbClr val="FF0000"/>
                </a:solidFill>
                <a:latin typeface="Times New Roman"/>
                <a:cs typeface="Times New Roman"/>
              </a:rPr>
              <a:t>µ</a:t>
            </a:r>
            <a:r>
              <a:rPr dirty="0" baseline="-21367" sz="975" spc="-60" i="1">
                <a:solidFill>
                  <a:srgbClr val="FF0000"/>
                </a:solidFill>
                <a:latin typeface="Tahoma"/>
                <a:cs typeface="Tahoma"/>
              </a:rPr>
              <a:t>2</a:t>
            </a:r>
            <a:endParaRPr baseline="-21367" sz="975">
              <a:latin typeface="Tahoma"/>
              <a:cs typeface="Tahoma"/>
            </a:endParaRPr>
          </a:p>
          <a:p>
            <a:pPr marL="298450">
              <a:lnSpc>
                <a:spcPct val="100000"/>
              </a:lnSpc>
              <a:spcBef>
                <a:spcPts val="35"/>
              </a:spcBef>
            </a:pPr>
            <a:r>
              <a:rPr dirty="0" sz="900" spc="-5">
                <a:solidFill>
                  <a:srgbClr val="FF0000"/>
                </a:solidFill>
                <a:latin typeface="Tahoma"/>
                <a:cs typeface="Tahoma"/>
              </a:rPr>
              <a:t>estimates.</a:t>
            </a:r>
            <a:endParaRPr sz="900">
              <a:latin typeface="Tahoma"/>
              <a:cs typeface="Tahoma"/>
            </a:endParaRPr>
          </a:p>
          <a:p>
            <a:pPr>
              <a:lnSpc>
                <a:spcPct val="100000"/>
              </a:lnSpc>
              <a:spcBef>
                <a:spcPts val="35"/>
              </a:spcBef>
            </a:pPr>
            <a:endParaRPr sz="900">
              <a:latin typeface="Times New Roman"/>
              <a:cs typeface="Times New Roman"/>
            </a:endParaRPr>
          </a:p>
          <a:p>
            <a:pPr marL="260350" marR="3108960" indent="-171450">
              <a:lnSpc>
                <a:spcPct val="100000"/>
              </a:lnSpc>
            </a:pPr>
            <a:r>
              <a:rPr dirty="0" sz="900">
                <a:solidFill>
                  <a:srgbClr val="3333CC"/>
                </a:solidFill>
                <a:latin typeface="Tahoma"/>
                <a:cs typeface="Tahoma"/>
              </a:rPr>
              <a:t>We </a:t>
            </a:r>
            <a:r>
              <a:rPr dirty="0" sz="900" spc="-5">
                <a:solidFill>
                  <a:srgbClr val="3333CC"/>
                </a:solidFill>
                <a:latin typeface="Tahoma"/>
                <a:cs typeface="Tahoma"/>
              </a:rPr>
              <a:t>can </a:t>
            </a:r>
            <a:r>
              <a:rPr dirty="0" sz="900">
                <a:solidFill>
                  <a:srgbClr val="3333CC"/>
                </a:solidFill>
                <a:latin typeface="Tahoma"/>
                <a:cs typeface="Tahoma"/>
              </a:rPr>
              <a:t>also graph </a:t>
            </a:r>
            <a:r>
              <a:rPr dirty="0" sz="900" spc="-5">
                <a:solidFill>
                  <a:srgbClr val="3333CC"/>
                </a:solidFill>
                <a:latin typeface="Tahoma"/>
                <a:cs typeface="Tahoma"/>
              </a:rPr>
              <a:t>the  true function from  </a:t>
            </a:r>
            <a:r>
              <a:rPr dirty="0" sz="900">
                <a:solidFill>
                  <a:srgbClr val="3333CC"/>
                </a:solidFill>
                <a:latin typeface="Tahoma"/>
                <a:cs typeface="Tahoma"/>
              </a:rPr>
              <a:t>which </a:t>
            </a:r>
            <a:r>
              <a:rPr dirty="0" sz="900" spc="-5">
                <a:solidFill>
                  <a:srgbClr val="3333CC"/>
                </a:solidFill>
                <a:latin typeface="Tahoma"/>
                <a:cs typeface="Tahoma"/>
              </a:rPr>
              <a:t>the </a:t>
            </a:r>
            <a:r>
              <a:rPr dirty="0" sz="900">
                <a:solidFill>
                  <a:srgbClr val="3333CC"/>
                </a:solidFill>
                <a:latin typeface="Tahoma"/>
                <a:cs typeface="Tahoma"/>
              </a:rPr>
              <a:t>data was  </a:t>
            </a:r>
            <a:r>
              <a:rPr dirty="0" sz="900" spc="-5">
                <a:solidFill>
                  <a:srgbClr val="3333CC"/>
                </a:solidFill>
                <a:latin typeface="Tahoma"/>
                <a:cs typeface="Tahoma"/>
              </a:rPr>
              <a:t>randomly</a:t>
            </a:r>
            <a:r>
              <a:rPr dirty="0" sz="900" spc="-60">
                <a:solidFill>
                  <a:srgbClr val="3333CC"/>
                </a:solidFill>
                <a:latin typeface="Tahoma"/>
                <a:cs typeface="Tahoma"/>
              </a:rPr>
              <a:t> </a:t>
            </a:r>
            <a:r>
              <a:rPr dirty="0" sz="900">
                <a:solidFill>
                  <a:srgbClr val="3333CC"/>
                </a:solidFill>
                <a:latin typeface="Tahoma"/>
                <a:cs typeface="Tahoma"/>
              </a:rPr>
              <a:t>generated.</a:t>
            </a:r>
            <a:endParaRPr sz="900">
              <a:latin typeface="Tahoma"/>
              <a:cs typeface="Tahoma"/>
            </a:endParaRPr>
          </a:p>
          <a:p>
            <a:pPr>
              <a:lnSpc>
                <a:spcPct val="100000"/>
              </a:lnSpc>
            </a:pPr>
            <a:endParaRPr sz="1100">
              <a:latin typeface="Times New Roman"/>
              <a:cs typeface="Times New Roman"/>
            </a:endParaRPr>
          </a:p>
          <a:p>
            <a:pPr>
              <a:lnSpc>
                <a:spcPct val="100000"/>
              </a:lnSpc>
              <a:spcBef>
                <a:spcPts val="55"/>
              </a:spcBef>
            </a:pPr>
            <a:endParaRPr sz="1100">
              <a:latin typeface="Times New Roman"/>
              <a:cs typeface="Times New Roman"/>
            </a:endParaRPr>
          </a:p>
          <a:p>
            <a:pPr marL="222250" indent="-172085">
              <a:lnSpc>
                <a:spcPct val="100000"/>
              </a:lnSpc>
              <a:buChar char="•"/>
              <a:tabLst>
                <a:tab pos="222885" algn="l"/>
              </a:tabLst>
            </a:pPr>
            <a:r>
              <a:rPr dirty="0" sz="1000" spc="-5">
                <a:latin typeface="Tahoma"/>
                <a:cs typeface="Tahoma"/>
              </a:rPr>
              <a:t>They </a:t>
            </a:r>
            <a:r>
              <a:rPr dirty="0" sz="1000">
                <a:latin typeface="Tahoma"/>
                <a:cs typeface="Tahoma"/>
              </a:rPr>
              <a:t>are </a:t>
            </a:r>
            <a:r>
              <a:rPr dirty="0" sz="1000" spc="-5">
                <a:latin typeface="Tahoma"/>
                <a:cs typeface="Tahoma"/>
              </a:rPr>
              <a:t>close.</a:t>
            </a:r>
            <a:r>
              <a:rPr dirty="0" sz="1000" spc="240">
                <a:latin typeface="Tahoma"/>
                <a:cs typeface="Tahoma"/>
              </a:rPr>
              <a:t> </a:t>
            </a:r>
            <a:r>
              <a:rPr dirty="0" sz="1000" spc="-5">
                <a:latin typeface="Tahoma"/>
                <a:cs typeface="Tahoma"/>
              </a:rPr>
              <a:t>Good.</a:t>
            </a:r>
            <a:endParaRPr sz="1000">
              <a:latin typeface="Tahoma"/>
              <a:cs typeface="Tahoma"/>
            </a:endParaRPr>
          </a:p>
          <a:p>
            <a:pPr algn="just" marL="222250" marR="59690" indent="-171450">
              <a:lnSpc>
                <a:spcPct val="100000"/>
              </a:lnSpc>
              <a:spcBef>
                <a:spcPts val="365"/>
              </a:spcBef>
              <a:buClr>
                <a:srgbClr val="000000"/>
              </a:buClr>
              <a:buChar char="•"/>
              <a:tabLst>
                <a:tab pos="222250" algn="l"/>
              </a:tabLst>
            </a:pPr>
            <a:r>
              <a:rPr dirty="0" sz="1000" spc="-5">
                <a:solidFill>
                  <a:srgbClr val="048D0A"/>
                </a:solidFill>
                <a:latin typeface="Tahoma"/>
                <a:cs typeface="Tahoma"/>
              </a:rPr>
              <a:t>The 2</a:t>
            </a:r>
            <a:r>
              <a:rPr dirty="0" baseline="25641" sz="975" spc="-7">
                <a:solidFill>
                  <a:srgbClr val="048D0A"/>
                </a:solidFill>
                <a:latin typeface="Tahoma"/>
                <a:cs typeface="Tahoma"/>
              </a:rPr>
              <a:t>nd </a:t>
            </a:r>
            <a:r>
              <a:rPr dirty="0" sz="1000" spc="-5">
                <a:solidFill>
                  <a:srgbClr val="048D0A"/>
                </a:solidFill>
                <a:latin typeface="Tahoma"/>
                <a:cs typeface="Tahoma"/>
              </a:rPr>
              <a:t>solution tries to </a:t>
            </a:r>
            <a:r>
              <a:rPr dirty="0" sz="1000" spc="-10">
                <a:solidFill>
                  <a:srgbClr val="048D0A"/>
                </a:solidFill>
                <a:latin typeface="Tahoma"/>
                <a:cs typeface="Tahoma"/>
              </a:rPr>
              <a:t>put </a:t>
            </a:r>
            <a:r>
              <a:rPr dirty="0" sz="1000" spc="-5">
                <a:solidFill>
                  <a:srgbClr val="048D0A"/>
                </a:solidFill>
                <a:latin typeface="Tahoma"/>
                <a:cs typeface="Tahoma"/>
              </a:rPr>
              <a:t>the “2/3” hump where the “1/3” hump should  </a:t>
            </a:r>
            <a:r>
              <a:rPr dirty="0" sz="1000">
                <a:solidFill>
                  <a:srgbClr val="048D0A"/>
                </a:solidFill>
                <a:latin typeface="Tahoma"/>
                <a:cs typeface="Tahoma"/>
              </a:rPr>
              <a:t>go, </a:t>
            </a:r>
            <a:r>
              <a:rPr dirty="0" sz="1000" spc="-5">
                <a:solidFill>
                  <a:srgbClr val="048D0A"/>
                </a:solidFill>
                <a:latin typeface="Tahoma"/>
                <a:cs typeface="Tahoma"/>
              </a:rPr>
              <a:t>and vice versa.</a:t>
            </a:r>
            <a:endParaRPr sz="1000">
              <a:latin typeface="Tahoma"/>
              <a:cs typeface="Tahoma"/>
            </a:endParaRPr>
          </a:p>
          <a:p>
            <a:pPr algn="just" marL="221615" marR="55880" indent="-171450">
              <a:lnSpc>
                <a:spcPts val="1200"/>
              </a:lnSpc>
              <a:spcBef>
                <a:spcPts val="400"/>
              </a:spcBef>
              <a:buChar char="•"/>
              <a:tabLst>
                <a:tab pos="222885" algn="l"/>
              </a:tabLst>
            </a:pPr>
            <a:r>
              <a:rPr dirty="0" sz="1000" spc="-5">
                <a:latin typeface="Tahoma"/>
                <a:cs typeface="Tahoma"/>
              </a:rPr>
              <a:t>In this example unsupervised </a:t>
            </a:r>
            <a:r>
              <a:rPr dirty="0" sz="1000">
                <a:latin typeface="Tahoma"/>
                <a:cs typeface="Tahoma"/>
              </a:rPr>
              <a:t>is almost as </a:t>
            </a:r>
            <a:r>
              <a:rPr dirty="0" sz="1000" spc="-5">
                <a:latin typeface="Tahoma"/>
                <a:cs typeface="Tahoma"/>
              </a:rPr>
              <a:t>good </a:t>
            </a:r>
            <a:r>
              <a:rPr dirty="0" sz="1000">
                <a:latin typeface="Tahoma"/>
                <a:cs typeface="Tahoma"/>
              </a:rPr>
              <a:t>as </a:t>
            </a:r>
            <a:r>
              <a:rPr dirty="0" sz="1000" spc="-5">
                <a:latin typeface="Tahoma"/>
                <a:cs typeface="Tahoma"/>
              </a:rPr>
              <a:t>supervised. If the </a:t>
            </a:r>
            <a:r>
              <a:rPr dirty="0" sz="1050" spc="-15" i="1">
                <a:latin typeface="Tahoma"/>
                <a:cs typeface="Tahoma"/>
              </a:rPr>
              <a:t>x</a:t>
            </a:r>
            <a:r>
              <a:rPr dirty="0" baseline="-21367" sz="975" spc="-22" i="1">
                <a:latin typeface="Tahoma"/>
                <a:cs typeface="Tahoma"/>
              </a:rPr>
              <a:t>1 </a:t>
            </a:r>
            <a:r>
              <a:rPr dirty="0" sz="1050" spc="-20" i="1">
                <a:latin typeface="Tahoma"/>
                <a:cs typeface="Tahoma"/>
              </a:rPr>
              <a:t>..  </a:t>
            </a:r>
            <a:r>
              <a:rPr dirty="0" sz="1050" spc="-10" i="1">
                <a:latin typeface="Tahoma"/>
                <a:cs typeface="Tahoma"/>
              </a:rPr>
              <a:t>x</a:t>
            </a:r>
            <a:r>
              <a:rPr dirty="0" baseline="-21367" sz="975" spc="-15" i="1">
                <a:latin typeface="Tahoma"/>
                <a:cs typeface="Tahoma"/>
              </a:rPr>
              <a:t>25 </a:t>
            </a:r>
            <a:r>
              <a:rPr dirty="0" sz="1000">
                <a:latin typeface="Tahoma"/>
                <a:cs typeface="Tahoma"/>
              </a:rPr>
              <a:t>are given </a:t>
            </a:r>
            <a:r>
              <a:rPr dirty="0" sz="1000" spc="-5">
                <a:latin typeface="Tahoma"/>
                <a:cs typeface="Tahoma"/>
              </a:rPr>
              <a:t>the class which was used to </a:t>
            </a:r>
            <a:r>
              <a:rPr dirty="0" sz="1000">
                <a:latin typeface="Tahoma"/>
                <a:cs typeface="Tahoma"/>
              </a:rPr>
              <a:t>learn </a:t>
            </a:r>
            <a:r>
              <a:rPr dirty="0" sz="1000" spc="-5">
                <a:latin typeface="Tahoma"/>
                <a:cs typeface="Tahoma"/>
              </a:rPr>
              <a:t>them, then the results </a:t>
            </a:r>
            <a:r>
              <a:rPr dirty="0" sz="1000">
                <a:latin typeface="Tahoma"/>
                <a:cs typeface="Tahoma"/>
              </a:rPr>
              <a:t>are  </a:t>
            </a:r>
            <a:r>
              <a:rPr dirty="0" sz="1000" spc="-10">
                <a:latin typeface="Tahoma"/>
                <a:cs typeface="Tahoma"/>
              </a:rPr>
              <a:t>(</a:t>
            </a:r>
            <a:r>
              <a:rPr dirty="0" sz="1050" spc="-10" i="1">
                <a:latin typeface="Tahoma"/>
                <a:cs typeface="Tahoma"/>
              </a:rPr>
              <a:t>µ</a:t>
            </a:r>
            <a:r>
              <a:rPr dirty="0" baseline="-21367" sz="975" spc="-15" i="1">
                <a:latin typeface="Tahoma"/>
                <a:cs typeface="Tahoma"/>
              </a:rPr>
              <a:t>1</a:t>
            </a:r>
            <a:r>
              <a:rPr dirty="0" sz="1000" spc="-10">
                <a:latin typeface="Tahoma"/>
                <a:cs typeface="Tahoma"/>
              </a:rPr>
              <a:t>=-2.176, </a:t>
            </a:r>
            <a:r>
              <a:rPr dirty="0" sz="1050" spc="-10" i="1">
                <a:latin typeface="Tahoma"/>
                <a:cs typeface="Tahoma"/>
              </a:rPr>
              <a:t>µ</a:t>
            </a:r>
            <a:r>
              <a:rPr dirty="0" baseline="-21367" sz="975" spc="-15" i="1">
                <a:latin typeface="Tahoma"/>
                <a:cs typeface="Tahoma"/>
              </a:rPr>
              <a:t>2</a:t>
            </a:r>
            <a:r>
              <a:rPr dirty="0" sz="1000" spc="-10">
                <a:latin typeface="Tahoma"/>
                <a:cs typeface="Tahoma"/>
              </a:rPr>
              <a:t>=1.684). </a:t>
            </a:r>
            <a:r>
              <a:rPr dirty="0" sz="1000" spc="-5">
                <a:latin typeface="Tahoma"/>
                <a:cs typeface="Tahoma"/>
              </a:rPr>
              <a:t>Unsupervised got </a:t>
            </a:r>
            <a:r>
              <a:rPr dirty="0" sz="1000" spc="-10">
                <a:latin typeface="Tahoma"/>
                <a:cs typeface="Tahoma"/>
              </a:rPr>
              <a:t>(</a:t>
            </a:r>
            <a:r>
              <a:rPr dirty="0" sz="1050" spc="-10" i="1">
                <a:latin typeface="Tahoma"/>
                <a:cs typeface="Tahoma"/>
              </a:rPr>
              <a:t>µ</a:t>
            </a:r>
            <a:r>
              <a:rPr dirty="0" baseline="-21367" sz="975" spc="-15" i="1">
                <a:latin typeface="Tahoma"/>
                <a:cs typeface="Tahoma"/>
              </a:rPr>
              <a:t>1</a:t>
            </a:r>
            <a:r>
              <a:rPr dirty="0" sz="1000" spc="-10">
                <a:latin typeface="Tahoma"/>
                <a:cs typeface="Tahoma"/>
              </a:rPr>
              <a:t>=-2.13,</a:t>
            </a:r>
            <a:r>
              <a:rPr dirty="0" sz="1000" spc="25">
                <a:latin typeface="Tahoma"/>
                <a:cs typeface="Tahoma"/>
              </a:rPr>
              <a:t> </a:t>
            </a:r>
            <a:r>
              <a:rPr dirty="0" sz="1050" spc="-10" i="1">
                <a:latin typeface="Tahoma"/>
                <a:cs typeface="Tahoma"/>
              </a:rPr>
              <a:t>µ</a:t>
            </a:r>
            <a:r>
              <a:rPr dirty="0" baseline="-21367" sz="975" spc="-15" i="1">
                <a:latin typeface="Tahoma"/>
                <a:cs typeface="Tahoma"/>
              </a:rPr>
              <a:t>2</a:t>
            </a:r>
            <a:r>
              <a:rPr dirty="0" sz="1000" spc="-10">
                <a:latin typeface="Tahoma"/>
                <a:cs typeface="Tahoma"/>
              </a:rPr>
              <a:t>=1.668).</a:t>
            </a:r>
            <a:endParaRPr sz="1000">
              <a:latin typeface="Tahoma"/>
              <a:cs typeface="Tahoma"/>
            </a:endParaRPr>
          </a:p>
          <a:p>
            <a:pPr algn="ctr" marL="97790">
              <a:lnSpc>
                <a:spcPct val="100000"/>
              </a:lnSpc>
              <a:spcBef>
                <a:spcPts val="1060"/>
              </a:spcBef>
              <a:tabLst>
                <a:tab pos="28428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Clustering with Gaussian Mixtures: Slide</a:t>
            </a:r>
            <a:r>
              <a:rPr dirty="0" sz="600" spc="35">
                <a:latin typeface="Tahoma"/>
                <a:cs typeface="Tahoma"/>
              </a:rPr>
              <a:t> </a:t>
            </a:r>
            <a:r>
              <a:rPr dirty="0" sz="600">
                <a:latin typeface="Tahoma"/>
                <a:cs typeface="Tahoma"/>
              </a:rPr>
              <a:t>24</a:t>
            </a:r>
            <a:endParaRPr sz="600">
              <a:latin typeface="Tahoma"/>
              <a:cs typeface="Tahoma"/>
            </a:endParaRPr>
          </a:p>
        </p:txBody>
      </p:sp>
      <p:sp>
        <p:nvSpPr>
          <p:cNvPr id="14" name="object 1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5" name="object 1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25</a:t>
            </a:r>
            <a:endParaRPr sz="600">
              <a:latin typeface="Tahoma"/>
              <a:cs typeface="Tahoma"/>
            </a:endParaRPr>
          </a:p>
        </p:txBody>
      </p:sp>
      <p:sp>
        <p:nvSpPr>
          <p:cNvPr id="4" name="object 4"/>
          <p:cNvSpPr txBox="1"/>
          <p:nvPr/>
        </p:nvSpPr>
        <p:spPr>
          <a:xfrm>
            <a:off x="1734820" y="1189049"/>
            <a:ext cx="4124325" cy="3080385"/>
          </a:xfrm>
          <a:prstGeom prst="rect">
            <a:avLst/>
          </a:prstGeom>
        </p:spPr>
        <p:txBody>
          <a:bodyPr wrap="square" lIns="0" tIns="87630" rIns="0" bIns="0" rtlCol="0" vert="horz">
            <a:spAutoFit/>
          </a:bodyPr>
          <a:lstStyle/>
          <a:p>
            <a:pPr marL="138430">
              <a:lnSpc>
                <a:spcPct val="100000"/>
              </a:lnSpc>
              <a:spcBef>
                <a:spcPts val="690"/>
              </a:spcBef>
            </a:pPr>
            <a:r>
              <a:rPr dirty="0" sz="2000" spc="-10">
                <a:solidFill>
                  <a:srgbClr val="006500"/>
                </a:solidFill>
                <a:latin typeface="Tahoma"/>
                <a:cs typeface="Tahoma"/>
              </a:rPr>
              <a:t>Finding </a:t>
            </a:r>
            <a:r>
              <a:rPr dirty="0" sz="2000" spc="-5">
                <a:solidFill>
                  <a:srgbClr val="006500"/>
                </a:solidFill>
                <a:latin typeface="Tahoma"/>
                <a:cs typeface="Tahoma"/>
              </a:rPr>
              <a:t>the max likelihood</a:t>
            </a:r>
            <a:r>
              <a:rPr dirty="0" sz="2000" spc="25">
                <a:solidFill>
                  <a:srgbClr val="006500"/>
                </a:solidFill>
                <a:latin typeface="Tahoma"/>
                <a:cs typeface="Tahoma"/>
              </a:rPr>
              <a:t> </a:t>
            </a:r>
            <a:r>
              <a:rPr dirty="0" sz="2000" spc="-5">
                <a:solidFill>
                  <a:srgbClr val="006500"/>
                </a:solidFill>
                <a:latin typeface="Tahoma"/>
                <a:cs typeface="Tahoma"/>
              </a:rPr>
              <a:t>µ</a:t>
            </a:r>
            <a:r>
              <a:rPr dirty="0" baseline="-20576" sz="2025" spc="-7">
                <a:solidFill>
                  <a:srgbClr val="006500"/>
                </a:solidFill>
                <a:latin typeface="Tahoma"/>
                <a:cs typeface="Tahoma"/>
              </a:rPr>
              <a:t>1</a:t>
            </a:r>
            <a:r>
              <a:rPr dirty="0" sz="2000" spc="-5">
                <a:solidFill>
                  <a:srgbClr val="006500"/>
                </a:solidFill>
                <a:latin typeface="Tahoma"/>
                <a:cs typeface="Tahoma"/>
              </a:rPr>
              <a:t>,µ</a:t>
            </a:r>
            <a:r>
              <a:rPr dirty="0" baseline="-20576" sz="2025" spc="-7">
                <a:solidFill>
                  <a:srgbClr val="006500"/>
                </a:solidFill>
                <a:latin typeface="Tahoma"/>
                <a:cs typeface="Tahoma"/>
              </a:rPr>
              <a:t>2</a:t>
            </a:r>
            <a:r>
              <a:rPr dirty="0" sz="2000" spc="-5">
                <a:solidFill>
                  <a:srgbClr val="006500"/>
                </a:solidFill>
                <a:latin typeface="Tahoma"/>
                <a:cs typeface="Tahoma"/>
              </a:rPr>
              <a:t>..µ</a:t>
            </a:r>
            <a:r>
              <a:rPr dirty="0" baseline="-20576" sz="2025" spc="-7">
                <a:solidFill>
                  <a:srgbClr val="006500"/>
                </a:solidFill>
                <a:latin typeface="Tahoma"/>
                <a:cs typeface="Tahoma"/>
              </a:rPr>
              <a:t>k</a:t>
            </a:r>
            <a:endParaRPr baseline="-20576" sz="2025">
              <a:latin typeface="Tahoma"/>
              <a:cs typeface="Tahoma"/>
            </a:endParaRPr>
          </a:p>
          <a:p>
            <a:pPr marL="25400">
              <a:lnSpc>
                <a:spcPct val="100000"/>
              </a:lnSpc>
              <a:spcBef>
                <a:spcPts val="355"/>
              </a:spcBef>
            </a:pPr>
            <a:r>
              <a:rPr dirty="0" sz="1200">
                <a:latin typeface="Tahoma"/>
                <a:cs typeface="Tahoma"/>
              </a:rPr>
              <a:t>We </a:t>
            </a:r>
            <a:r>
              <a:rPr dirty="0" sz="1200" spc="-5">
                <a:latin typeface="Tahoma"/>
                <a:cs typeface="Tahoma"/>
              </a:rPr>
              <a:t>can compute P( </a:t>
            </a:r>
            <a:r>
              <a:rPr dirty="0" sz="1200">
                <a:latin typeface="Tahoma"/>
                <a:cs typeface="Tahoma"/>
              </a:rPr>
              <a:t>data |</a:t>
            </a:r>
            <a:r>
              <a:rPr dirty="0" sz="1200" spc="5">
                <a:latin typeface="Tahoma"/>
                <a:cs typeface="Tahoma"/>
              </a:rPr>
              <a:t> </a:t>
            </a:r>
            <a:r>
              <a:rPr dirty="0" sz="1200" spc="-20" b="1" i="1">
                <a:latin typeface="Times New Roman"/>
                <a:cs typeface="Times New Roman"/>
              </a:rPr>
              <a:t>µ</a:t>
            </a:r>
            <a:r>
              <a:rPr dirty="0" baseline="-19607" sz="1275" spc="-30" i="1">
                <a:latin typeface="Tahoma"/>
                <a:cs typeface="Tahoma"/>
              </a:rPr>
              <a:t>1</a:t>
            </a:r>
            <a:r>
              <a:rPr dirty="0" sz="1200" spc="-20">
                <a:latin typeface="Tahoma"/>
                <a:cs typeface="Tahoma"/>
              </a:rPr>
              <a:t>,</a:t>
            </a:r>
            <a:r>
              <a:rPr dirty="0" sz="1200" spc="-20" b="1" i="1">
                <a:latin typeface="Times New Roman"/>
                <a:cs typeface="Times New Roman"/>
              </a:rPr>
              <a:t>µ</a:t>
            </a:r>
            <a:r>
              <a:rPr dirty="0" baseline="-19607" sz="1275" spc="-30" i="1">
                <a:latin typeface="Tahoma"/>
                <a:cs typeface="Tahoma"/>
              </a:rPr>
              <a:t>2</a:t>
            </a:r>
            <a:r>
              <a:rPr dirty="0" sz="1200" spc="-20">
                <a:latin typeface="Tahoma"/>
                <a:cs typeface="Tahoma"/>
              </a:rPr>
              <a:t>..</a:t>
            </a:r>
            <a:r>
              <a:rPr dirty="0" sz="1200" spc="-20" b="1" i="1">
                <a:latin typeface="Times New Roman"/>
                <a:cs typeface="Times New Roman"/>
              </a:rPr>
              <a:t>µ</a:t>
            </a:r>
            <a:r>
              <a:rPr dirty="0" baseline="-19607" sz="1275" spc="-30" i="1">
                <a:latin typeface="Tahoma"/>
                <a:cs typeface="Tahoma"/>
              </a:rPr>
              <a:t>k</a:t>
            </a:r>
            <a:r>
              <a:rPr dirty="0" sz="1200" spc="-20">
                <a:latin typeface="Tahoma"/>
                <a:cs typeface="Tahoma"/>
              </a:rPr>
              <a:t>)</a:t>
            </a:r>
            <a:endParaRPr sz="1200">
              <a:latin typeface="Tahoma"/>
              <a:cs typeface="Tahoma"/>
            </a:endParaRPr>
          </a:p>
          <a:p>
            <a:pPr marL="25400">
              <a:lnSpc>
                <a:spcPct val="100000"/>
              </a:lnSpc>
              <a:spcBef>
                <a:spcPts val="284"/>
              </a:spcBef>
            </a:pPr>
            <a:r>
              <a:rPr dirty="0" sz="1200" spc="-5">
                <a:latin typeface="Tahoma"/>
                <a:cs typeface="Tahoma"/>
              </a:rPr>
              <a:t>How </a:t>
            </a:r>
            <a:r>
              <a:rPr dirty="0" sz="1200">
                <a:latin typeface="Tahoma"/>
                <a:cs typeface="Tahoma"/>
              </a:rPr>
              <a:t>do </a:t>
            </a:r>
            <a:r>
              <a:rPr dirty="0" sz="1200" spc="-5">
                <a:latin typeface="Tahoma"/>
                <a:cs typeface="Tahoma"/>
              </a:rPr>
              <a:t>we find the </a:t>
            </a:r>
            <a:r>
              <a:rPr dirty="0" sz="1200" spc="-15" b="1" i="1">
                <a:latin typeface="Times New Roman"/>
                <a:cs typeface="Times New Roman"/>
              </a:rPr>
              <a:t>µ</a:t>
            </a:r>
            <a:r>
              <a:rPr dirty="0" baseline="-19607" sz="1275" spc="-22" i="1">
                <a:latin typeface="Tahoma"/>
                <a:cs typeface="Tahoma"/>
              </a:rPr>
              <a:t>i</a:t>
            </a:r>
            <a:r>
              <a:rPr dirty="0" sz="1200" spc="-15">
                <a:latin typeface="Tahoma"/>
                <a:cs typeface="Tahoma"/>
              </a:rPr>
              <a:t>‘s </a:t>
            </a:r>
            <a:r>
              <a:rPr dirty="0" sz="1200" spc="-5">
                <a:latin typeface="Tahoma"/>
                <a:cs typeface="Tahoma"/>
              </a:rPr>
              <a:t>which </a:t>
            </a:r>
            <a:r>
              <a:rPr dirty="0" sz="1200">
                <a:latin typeface="Tahoma"/>
                <a:cs typeface="Tahoma"/>
              </a:rPr>
              <a:t>give max.</a:t>
            </a:r>
            <a:r>
              <a:rPr dirty="0" sz="1200" spc="20">
                <a:latin typeface="Tahoma"/>
                <a:cs typeface="Tahoma"/>
              </a:rPr>
              <a:t> </a:t>
            </a:r>
            <a:r>
              <a:rPr dirty="0" sz="1200">
                <a:latin typeface="Tahoma"/>
                <a:cs typeface="Tahoma"/>
              </a:rPr>
              <a:t>likelihood?</a:t>
            </a:r>
            <a:endParaRPr sz="1200">
              <a:latin typeface="Tahoma"/>
              <a:cs typeface="Tahoma"/>
            </a:endParaRPr>
          </a:p>
          <a:p>
            <a:pPr>
              <a:lnSpc>
                <a:spcPct val="100000"/>
              </a:lnSpc>
              <a:spcBef>
                <a:spcPts val="45"/>
              </a:spcBef>
            </a:pPr>
            <a:endParaRPr sz="1800">
              <a:latin typeface="Times New Roman"/>
              <a:cs typeface="Times New Roman"/>
            </a:endParaRPr>
          </a:p>
          <a:p>
            <a:pPr marL="196850" marR="1753235" indent="-196850">
              <a:lnSpc>
                <a:spcPts val="1370"/>
              </a:lnSpc>
              <a:spcBef>
                <a:spcPts val="5"/>
              </a:spcBef>
              <a:buClr>
                <a:srgbClr val="000000"/>
              </a:buClr>
              <a:buChar char="•"/>
              <a:tabLst>
                <a:tab pos="196850" algn="l"/>
                <a:tab pos="842010" algn="l"/>
                <a:tab pos="1120140" algn="l"/>
              </a:tabLst>
            </a:pPr>
            <a:r>
              <a:rPr dirty="0" sz="1200" spc="-5">
                <a:solidFill>
                  <a:srgbClr val="FF0000"/>
                </a:solidFill>
                <a:latin typeface="Tahoma"/>
                <a:cs typeface="Tahoma"/>
              </a:rPr>
              <a:t>The </a:t>
            </a:r>
            <a:r>
              <a:rPr dirty="0" sz="1200">
                <a:solidFill>
                  <a:srgbClr val="FF0000"/>
                </a:solidFill>
                <a:latin typeface="Tahoma"/>
                <a:cs typeface="Tahoma"/>
              </a:rPr>
              <a:t>normal max likelihood</a:t>
            </a:r>
            <a:r>
              <a:rPr dirty="0" sz="1200" spc="-105">
                <a:solidFill>
                  <a:srgbClr val="FF0000"/>
                </a:solidFill>
                <a:latin typeface="Tahoma"/>
                <a:cs typeface="Tahoma"/>
              </a:rPr>
              <a:t> </a:t>
            </a:r>
            <a:r>
              <a:rPr dirty="0" sz="1200" spc="-5">
                <a:solidFill>
                  <a:srgbClr val="FF0000"/>
                </a:solidFill>
                <a:latin typeface="Tahoma"/>
                <a:cs typeface="Tahoma"/>
              </a:rPr>
              <a:t>trick:  Set	</a:t>
            </a:r>
            <a:r>
              <a:rPr dirty="0" u="sng" sz="1200" spc="360">
                <a:solidFill>
                  <a:srgbClr val="FF0000"/>
                </a:solidFill>
                <a:uFill>
                  <a:solidFill>
                    <a:srgbClr val="FF0000"/>
                  </a:solidFill>
                </a:uFill>
                <a:latin typeface="Wingdings"/>
                <a:cs typeface="Wingdings"/>
              </a:rPr>
              <a:t></a:t>
            </a:r>
            <a:r>
              <a:rPr dirty="0" u="sng" sz="1200" spc="360">
                <a:solidFill>
                  <a:srgbClr val="FF0000"/>
                </a:solidFill>
                <a:uFill>
                  <a:solidFill>
                    <a:srgbClr val="FF0000"/>
                  </a:solidFill>
                </a:uFill>
                <a:latin typeface="Times New Roman"/>
                <a:cs typeface="Times New Roman"/>
              </a:rPr>
              <a:t>	</a:t>
            </a:r>
            <a:r>
              <a:rPr dirty="0" sz="1200" spc="-5">
                <a:solidFill>
                  <a:srgbClr val="FF0000"/>
                </a:solidFill>
                <a:latin typeface="Tahoma"/>
                <a:cs typeface="Tahoma"/>
              </a:rPr>
              <a:t>log Prob (….) </a:t>
            </a:r>
            <a:r>
              <a:rPr dirty="0" sz="1200">
                <a:solidFill>
                  <a:srgbClr val="FF0000"/>
                </a:solidFill>
                <a:latin typeface="Tahoma"/>
                <a:cs typeface="Tahoma"/>
              </a:rPr>
              <a:t>=</a:t>
            </a:r>
            <a:r>
              <a:rPr dirty="0" sz="1200" spc="-45">
                <a:solidFill>
                  <a:srgbClr val="FF0000"/>
                </a:solidFill>
                <a:latin typeface="Tahoma"/>
                <a:cs typeface="Tahoma"/>
              </a:rPr>
              <a:t> </a:t>
            </a:r>
            <a:r>
              <a:rPr dirty="0" sz="1200">
                <a:solidFill>
                  <a:srgbClr val="FF0000"/>
                </a:solidFill>
                <a:latin typeface="Tahoma"/>
                <a:cs typeface="Tahoma"/>
              </a:rPr>
              <a:t>0</a:t>
            </a:r>
            <a:endParaRPr sz="1200">
              <a:latin typeface="Tahoma"/>
              <a:cs typeface="Tahoma"/>
            </a:endParaRPr>
          </a:p>
          <a:p>
            <a:pPr marL="787400">
              <a:lnSpc>
                <a:spcPts val="1260"/>
              </a:lnSpc>
            </a:pPr>
            <a:r>
              <a:rPr dirty="0" sz="1200" spc="360">
                <a:solidFill>
                  <a:srgbClr val="FF0000"/>
                </a:solidFill>
                <a:latin typeface="Wingdings"/>
                <a:cs typeface="Wingdings"/>
              </a:rPr>
              <a:t></a:t>
            </a:r>
            <a:r>
              <a:rPr dirty="0" sz="1200" spc="70">
                <a:solidFill>
                  <a:srgbClr val="FF0000"/>
                </a:solidFill>
                <a:latin typeface="Times New Roman"/>
                <a:cs typeface="Times New Roman"/>
              </a:rPr>
              <a:t> </a:t>
            </a:r>
            <a:r>
              <a:rPr dirty="0" sz="1200" spc="-55" i="1">
                <a:solidFill>
                  <a:srgbClr val="FF0000"/>
                </a:solidFill>
                <a:latin typeface="Times New Roman"/>
                <a:cs typeface="Times New Roman"/>
              </a:rPr>
              <a:t>µ</a:t>
            </a:r>
            <a:r>
              <a:rPr dirty="0" baseline="-19607" sz="1275" spc="-82" i="1">
                <a:solidFill>
                  <a:srgbClr val="FF0000"/>
                </a:solidFill>
                <a:latin typeface="Tahoma"/>
                <a:cs typeface="Tahoma"/>
              </a:rPr>
              <a:t>i</a:t>
            </a:r>
            <a:endParaRPr baseline="-19607" sz="1275">
              <a:latin typeface="Tahoma"/>
              <a:cs typeface="Tahoma"/>
            </a:endParaRPr>
          </a:p>
          <a:p>
            <a:pPr marL="196850">
              <a:lnSpc>
                <a:spcPct val="100000"/>
              </a:lnSpc>
              <a:spcBef>
                <a:spcPts val="200"/>
              </a:spcBef>
            </a:pPr>
            <a:r>
              <a:rPr dirty="0" sz="1200">
                <a:solidFill>
                  <a:srgbClr val="FF0000"/>
                </a:solidFill>
                <a:latin typeface="Tahoma"/>
                <a:cs typeface="Tahoma"/>
              </a:rPr>
              <a:t>and </a:t>
            </a:r>
            <a:r>
              <a:rPr dirty="0" sz="1200" spc="-5">
                <a:solidFill>
                  <a:srgbClr val="FF0000"/>
                </a:solidFill>
                <a:latin typeface="Tahoma"/>
                <a:cs typeface="Tahoma"/>
              </a:rPr>
              <a:t>solve for</a:t>
            </a:r>
            <a:r>
              <a:rPr dirty="0" sz="1200" spc="5">
                <a:solidFill>
                  <a:srgbClr val="FF0000"/>
                </a:solidFill>
                <a:latin typeface="Tahoma"/>
                <a:cs typeface="Tahoma"/>
              </a:rPr>
              <a:t> </a:t>
            </a:r>
            <a:r>
              <a:rPr dirty="0" sz="1200" spc="-30" i="1">
                <a:solidFill>
                  <a:srgbClr val="FF0000"/>
                </a:solidFill>
                <a:latin typeface="Times New Roman"/>
                <a:cs typeface="Times New Roman"/>
              </a:rPr>
              <a:t>µ</a:t>
            </a:r>
            <a:r>
              <a:rPr dirty="0" baseline="-19607" sz="1275" spc="-44" i="1">
                <a:solidFill>
                  <a:srgbClr val="FF0000"/>
                </a:solidFill>
                <a:latin typeface="Tahoma"/>
                <a:cs typeface="Tahoma"/>
              </a:rPr>
              <a:t>i</a:t>
            </a:r>
            <a:r>
              <a:rPr dirty="0" sz="1200" spc="-30">
                <a:solidFill>
                  <a:srgbClr val="FF0000"/>
                </a:solidFill>
                <a:latin typeface="Tahoma"/>
                <a:cs typeface="Tahoma"/>
              </a:rPr>
              <a:t>‘s.</a:t>
            </a:r>
            <a:endParaRPr sz="1200">
              <a:latin typeface="Tahoma"/>
              <a:cs typeface="Tahoma"/>
            </a:endParaRPr>
          </a:p>
          <a:p>
            <a:pPr marL="482600" marR="755015">
              <a:lnSpc>
                <a:spcPct val="100000"/>
              </a:lnSpc>
              <a:spcBef>
                <a:spcPts val="295"/>
              </a:spcBef>
            </a:pPr>
            <a:r>
              <a:rPr dirty="0" sz="1200" i="1">
                <a:solidFill>
                  <a:srgbClr val="FF0000"/>
                </a:solidFill>
                <a:latin typeface="Arial"/>
                <a:cs typeface="Arial"/>
              </a:rPr>
              <a:t># </a:t>
            </a:r>
            <a:r>
              <a:rPr dirty="0" sz="1200" spc="-5">
                <a:solidFill>
                  <a:srgbClr val="FF0000"/>
                </a:solidFill>
                <a:latin typeface="Tahoma"/>
                <a:cs typeface="Tahoma"/>
              </a:rPr>
              <a:t>Here </a:t>
            </a:r>
            <a:r>
              <a:rPr dirty="0" sz="1200">
                <a:solidFill>
                  <a:srgbClr val="FF0000"/>
                </a:solidFill>
                <a:latin typeface="Tahoma"/>
                <a:cs typeface="Tahoma"/>
              </a:rPr>
              <a:t>you get non-linear</a:t>
            </a:r>
            <a:r>
              <a:rPr dirty="0" sz="1200" spc="-95">
                <a:solidFill>
                  <a:srgbClr val="FF0000"/>
                </a:solidFill>
                <a:latin typeface="Tahoma"/>
                <a:cs typeface="Tahoma"/>
              </a:rPr>
              <a:t> </a:t>
            </a:r>
            <a:r>
              <a:rPr dirty="0" sz="1200">
                <a:solidFill>
                  <a:srgbClr val="FF0000"/>
                </a:solidFill>
                <a:latin typeface="Tahoma"/>
                <a:cs typeface="Tahoma"/>
              </a:rPr>
              <a:t>non-analytically-  </a:t>
            </a:r>
            <a:r>
              <a:rPr dirty="0" sz="1200" spc="-5">
                <a:solidFill>
                  <a:srgbClr val="FF0000"/>
                </a:solidFill>
                <a:latin typeface="Tahoma"/>
                <a:cs typeface="Tahoma"/>
              </a:rPr>
              <a:t>solvable </a:t>
            </a:r>
            <a:r>
              <a:rPr dirty="0" sz="1200">
                <a:solidFill>
                  <a:srgbClr val="FF0000"/>
                </a:solidFill>
                <a:latin typeface="Tahoma"/>
                <a:cs typeface="Tahoma"/>
              </a:rPr>
              <a:t>equations</a:t>
            </a:r>
            <a:endParaRPr sz="1200">
              <a:latin typeface="Tahoma"/>
              <a:cs typeface="Tahoma"/>
            </a:endParaRPr>
          </a:p>
          <a:p>
            <a:pPr marL="196850" marR="2501900" indent="-196850">
              <a:lnSpc>
                <a:spcPct val="119600"/>
              </a:lnSpc>
              <a:buClr>
                <a:srgbClr val="000000"/>
              </a:buClr>
              <a:buChar char="•"/>
              <a:tabLst>
                <a:tab pos="196850" algn="l"/>
              </a:tabLst>
            </a:pPr>
            <a:r>
              <a:rPr dirty="0" sz="1200">
                <a:solidFill>
                  <a:srgbClr val="008000"/>
                </a:solidFill>
                <a:latin typeface="Tahoma"/>
                <a:cs typeface="Tahoma"/>
              </a:rPr>
              <a:t>Use gradient</a:t>
            </a:r>
            <a:r>
              <a:rPr dirty="0" sz="1200" spc="-100">
                <a:solidFill>
                  <a:srgbClr val="008000"/>
                </a:solidFill>
                <a:latin typeface="Tahoma"/>
                <a:cs typeface="Tahoma"/>
              </a:rPr>
              <a:t> </a:t>
            </a:r>
            <a:r>
              <a:rPr dirty="0" sz="1200">
                <a:solidFill>
                  <a:srgbClr val="008000"/>
                </a:solidFill>
                <a:latin typeface="Tahoma"/>
                <a:cs typeface="Tahoma"/>
              </a:rPr>
              <a:t>descent  </a:t>
            </a:r>
            <a:r>
              <a:rPr dirty="0" sz="1200" spc="-5">
                <a:solidFill>
                  <a:srgbClr val="008000"/>
                </a:solidFill>
                <a:latin typeface="Tahoma"/>
                <a:cs typeface="Tahoma"/>
              </a:rPr>
              <a:t>Slow </a:t>
            </a:r>
            <a:r>
              <a:rPr dirty="0" sz="1200">
                <a:solidFill>
                  <a:srgbClr val="008000"/>
                </a:solidFill>
                <a:latin typeface="Tahoma"/>
                <a:cs typeface="Tahoma"/>
              </a:rPr>
              <a:t>but</a:t>
            </a:r>
            <a:r>
              <a:rPr dirty="0" sz="1200" spc="-55">
                <a:solidFill>
                  <a:srgbClr val="008000"/>
                </a:solidFill>
                <a:latin typeface="Tahoma"/>
                <a:cs typeface="Tahoma"/>
              </a:rPr>
              <a:t> </a:t>
            </a:r>
            <a:r>
              <a:rPr dirty="0" sz="1200">
                <a:solidFill>
                  <a:srgbClr val="008000"/>
                </a:solidFill>
                <a:latin typeface="Tahoma"/>
                <a:cs typeface="Tahoma"/>
              </a:rPr>
              <a:t>doable</a:t>
            </a:r>
            <a:endParaRPr sz="1200">
              <a:latin typeface="Tahoma"/>
              <a:cs typeface="Tahoma"/>
            </a:endParaRPr>
          </a:p>
          <a:p>
            <a:pPr marL="196850" marR="450850" indent="-171450">
              <a:lnSpc>
                <a:spcPct val="100000"/>
              </a:lnSpc>
              <a:spcBef>
                <a:spcPts val="290"/>
              </a:spcBef>
              <a:buClr>
                <a:srgbClr val="000000"/>
              </a:buClr>
              <a:buChar char="•"/>
              <a:tabLst>
                <a:tab pos="196850" algn="l"/>
              </a:tabLst>
            </a:pPr>
            <a:r>
              <a:rPr dirty="0" sz="1200">
                <a:solidFill>
                  <a:srgbClr val="3333CC"/>
                </a:solidFill>
                <a:latin typeface="Tahoma"/>
                <a:cs typeface="Tahoma"/>
              </a:rPr>
              <a:t>Use a much </a:t>
            </a:r>
            <a:r>
              <a:rPr dirty="0" sz="1200" spc="-5">
                <a:solidFill>
                  <a:srgbClr val="3333CC"/>
                </a:solidFill>
                <a:latin typeface="Tahoma"/>
                <a:cs typeface="Tahoma"/>
              </a:rPr>
              <a:t>faster, cuter, and recently very popular  </a:t>
            </a:r>
            <a:r>
              <a:rPr dirty="0" sz="1200">
                <a:solidFill>
                  <a:srgbClr val="3333CC"/>
                </a:solidFill>
                <a:latin typeface="Tahoma"/>
                <a:cs typeface="Tahoma"/>
              </a:rPr>
              <a:t>method…</a:t>
            </a:r>
            <a:endParaRPr sz="1200">
              <a:latin typeface="Tahoma"/>
              <a:cs typeface="Tahoma"/>
            </a:endParaRPr>
          </a:p>
        </p:txBody>
      </p:sp>
      <p:sp>
        <p:nvSpPr>
          <p:cNvPr id="5" name="object 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 name="object 6"/>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7" name="object 7"/>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26</a:t>
            </a:r>
            <a:endParaRPr sz="600">
              <a:latin typeface="Tahoma"/>
              <a:cs typeface="Tahoma"/>
            </a:endParaRPr>
          </a:p>
        </p:txBody>
      </p:sp>
      <p:sp>
        <p:nvSpPr>
          <p:cNvPr id="8" name="object 8"/>
          <p:cNvSpPr txBox="1"/>
          <p:nvPr/>
        </p:nvSpPr>
        <p:spPr>
          <a:xfrm>
            <a:off x="4693920" y="7659114"/>
            <a:ext cx="1330960" cy="513715"/>
          </a:xfrm>
          <a:prstGeom prst="rect">
            <a:avLst/>
          </a:prstGeom>
        </p:spPr>
        <p:txBody>
          <a:bodyPr wrap="square" lIns="0" tIns="12700" rIns="0" bIns="0" rtlCol="0" vert="horz">
            <a:spAutoFit/>
          </a:bodyPr>
          <a:lstStyle/>
          <a:p>
            <a:pPr marR="5080" indent="137795">
              <a:lnSpc>
                <a:spcPct val="100000"/>
              </a:lnSpc>
              <a:spcBef>
                <a:spcPts val="100"/>
              </a:spcBef>
            </a:pPr>
            <a:r>
              <a:rPr dirty="0" sz="1600">
                <a:solidFill>
                  <a:srgbClr val="006500"/>
                </a:solidFill>
                <a:latin typeface="Tahoma"/>
                <a:cs typeface="Tahoma"/>
              </a:rPr>
              <a:t>Expectation  </a:t>
            </a:r>
            <a:r>
              <a:rPr dirty="0" sz="1600">
                <a:solidFill>
                  <a:srgbClr val="006500"/>
                </a:solidFill>
                <a:latin typeface="Tahoma"/>
                <a:cs typeface="Tahoma"/>
              </a:rPr>
              <a:t>Maximalization</a:t>
            </a:r>
            <a:endParaRPr sz="1600">
              <a:latin typeface="Tahoma"/>
              <a:cs typeface="Tahoma"/>
            </a:endParaRPr>
          </a:p>
        </p:txBody>
      </p:sp>
      <p:sp>
        <p:nvSpPr>
          <p:cNvPr id="9" name="object 9"/>
          <p:cNvSpPr/>
          <p:nvPr/>
        </p:nvSpPr>
        <p:spPr>
          <a:xfrm>
            <a:off x="1905000" y="6278879"/>
            <a:ext cx="0" cy="1219200"/>
          </a:xfrm>
          <a:custGeom>
            <a:avLst/>
            <a:gdLst/>
            <a:ahLst/>
            <a:cxnLst/>
            <a:rect l="l" t="t" r="r" b="b"/>
            <a:pathLst>
              <a:path w="0" h="1219200">
                <a:moveTo>
                  <a:pt x="0" y="0"/>
                </a:moveTo>
                <a:lnTo>
                  <a:pt x="0" y="1219200"/>
                </a:lnTo>
              </a:path>
            </a:pathLst>
          </a:custGeom>
          <a:ln w="9525">
            <a:solidFill>
              <a:srgbClr val="010101"/>
            </a:solidFill>
          </a:ln>
        </p:spPr>
        <p:txBody>
          <a:bodyPr wrap="square" lIns="0" tIns="0" rIns="0" bIns="0" rtlCol="0"/>
          <a:lstStyle/>
          <a:p/>
        </p:txBody>
      </p:sp>
      <p:sp>
        <p:nvSpPr>
          <p:cNvPr id="10" name="object 10"/>
          <p:cNvSpPr/>
          <p:nvPr/>
        </p:nvSpPr>
        <p:spPr>
          <a:xfrm>
            <a:off x="1905000" y="6050279"/>
            <a:ext cx="1676400" cy="228600"/>
          </a:xfrm>
          <a:custGeom>
            <a:avLst/>
            <a:gdLst/>
            <a:ahLst/>
            <a:cxnLst/>
            <a:rect l="l" t="t" r="r" b="b"/>
            <a:pathLst>
              <a:path w="1676400" h="228600">
                <a:moveTo>
                  <a:pt x="0" y="228600"/>
                </a:moveTo>
                <a:lnTo>
                  <a:pt x="800100" y="0"/>
                </a:lnTo>
                <a:lnTo>
                  <a:pt x="1676400" y="0"/>
                </a:lnTo>
              </a:path>
            </a:pathLst>
          </a:custGeom>
          <a:ln w="9525">
            <a:solidFill>
              <a:srgbClr val="010101"/>
            </a:solidFill>
          </a:ln>
        </p:spPr>
        <p:txBody>
          <a:bodyPr wrap="square" lIns="0" tIns="0" rIns="0" bIns="0" rtlCol="0"/>
          <a:lstStyle/>
          <a:p/>
        </p:txBody>
      </p:sp>
      <p:sp>
        <p:nvSpPr>
          <p:cNvPr id="11" name="object 11"/>
          <p:cNvSpPr/>
          <p:nvPr/>
        </p:nvSpPr>
        <p:spPr>
          <a:xfrm>
            <a:off x="1905000" y="7459980"/>
            <a:ext cx="762000" cy="419100"/>
          </a:xfrm>
          <a:custGeom>
            <a:avLst/>
            <a:gdLst/>
            <a:ahLst/>
            <a:cxnLst/>
            <a:rect l="l" t="t" r="r" b="b"/>
            <a:pathLst>
              <a:path w="762000" h="419100">
                <a:moveTo>
                  <a:pt x="0" y="0"/>
                </a:moveTo>
                <a:lnTo>
                  <a:pt x="762000" y="419100"/>
                </a:lnTo>
              </a:path>
            </a:pathLst>
          </a:custGeom>
          <a:ln w="9525">
            <a:solidFill>
              <a:srgbClr val="010101"/>
            </a:solidFill>
          </a:ln>
        </p:spPr>
        <p:txBody>
          <a:bodyPr wrap="square" lIns="0" tIns="0" rIns="0" bIns="0" rtlCol="0"/>
          <a:lstStyle/>
          <a:p/>
        </p:txBody>
      </p:sp>
      <p:sp>
        <p:nvSpPr>
          <p:cNvPr id="12" name="object 12"/>
          <p:cNvSpPr/>
          <p:nvPr/>
        </p:nvSpPr>
        <p:spPr>
          <a:xfrm>
            <a:off x="2667000" y="6050279"/>
            <a:ext cx="990600" cy="1828800"/>
          </a:xfrm>
          <a:custGeom>
            <a:avLst/>
            <a:gdLst/>
            <a:ahLst/>
            <a:cxnLst/>
            <a:rect l="l" t="t" r="r" b="b"/>
            <a:pathLst>
              <a:path w="990600" h="1828800">
                <a:moveTo>
                  <a:pt x="38100" y="0"/>
                </a:moveTo>
                <a:lnTo>
                  <a:pt x="0" y="1828800"/>
                </a:lnTo>
                <a:lnTo>
                  <a:pt x="990600" y="1638300"/>
                </a:lnTo>
                <a:lnTo>
                  <a:pt x="952500" y="1333500"/>
                </a:lnTo>
              </a:path>
            </a:pathLst>
          </a:custGeom>
          <a:ln w="9525">
            <a:solidFill>
              <a:srgbClr val="010101"/>
            </a:solidFill>
          </a:ln>
        </p:spPr>
        <p:txBody>
          <a:bodyPr wrap="square" lIns="0" tIns="0" rIns="0" bIns="0" rtlCol="0"/>
          <a:lstStyle/>
          <a:p/>
        </p:txBody>
      </p:sp>
      <p:sp>
        <p:nvSpPr>
          <p:cNvPr id="13" name="object 13"/>
          <p:cNvSpPr/>
          <p:nvPr/>
        </p:nvSpPr>
        <p:spPr>
          <a:xfrm>
            <a:off x="3581400" y="6050279"/>
            <a:ext cx="0" cy="304800"/>
          </a:xfrm>
          <a:custGeom>
            <a:avLst/>
            <a:gdLst/>
            <a:ahLst/>
            <a:cxnLst/>
            <a:rect l="l" t="t" r="r" b="b"/>
            <a:pathLst>
              <a:path w="0" h="304800">
                <a:moveTo>
                  <a:pt x="0" y="0"/>
                </a:moveTo>
                <a:lnTo>
                  <a:pt x="0" y="304800"/>
                </a:lnTo>
              </a:path>
            </a:pathLst>
          </a:custGeom>
          <a:ln w="9525">
            <a:solidFill>
              <a:srgbClr val="010101"/>
            </a:solidFill>
          </a:ln>
        </p:spPr>
        <p:txBody>
          <a:bodyPr wrap="square" lIns="0" tIns="0" rIns="0" bIns="0" rtlCol="0"/>
          <a:lstStyle/>
          <a:p/>
        </p:txBody>
      </p:sp>
      <p:sp>
        <p:nvSpPr>
          <p:cNvPr id="14" name="object 14"/>
          <p:cNvSpPr/>
          <p:nvPr/>
        </p:nvSpPr>
        <p:spPr>
          <a:xfrm>
            <a:off x="3581400" y="6697980"/>
            <a:ext cx="0" cy="342900"/>
          </a:xfrm>
          <a:custGeom>
            <a:avLst/>
            <a:gdLst/>
            <a:ahLst/>
            <a:cxnLst/>
            <a:rect l="l" t="t" r="r" b="b"/>
            <a:pathLst>
              <a:path w="0" h="342900">
                <a:moveTo>
                  <a:pt x="0" y="0"/>
                </a:moveTo>
                <a:lnTo>
                  <a:pt x="0" y="342900"/>
                </a:lnTo>
              </a:path>
            </a:pathLst>
          </a:custGeom>
          <a:ln w="9525">
            <a:solidFill>
              <a:srgbClr val="010101"/>
            </a:solidFill>
          </a:ln>
        </p:spPr>
        <p:txBody>
          <a:bodyPr wrap="square" lIns="0" tIns="0" rIns="0" bIns="0" rtlCol="0"/>
          <a:lstStyle/>
          <a:p/>
        </p:txBody>
      </p:sp>
      <p:sp>
        <p:nvSpPr>
          <p:cNvPr id="15" name="object 15"/>
          <p:cNvSpPr/>
          <p:nvPr/>
        </p:nvSpPr>
        <p:spPr>
          <a:xfrm>
            <a:off x="3009900" y="7078980"/>
            <a:ext cx="0" cy="304800"/>
          </a:xfrm>
          <a:custGeom>
            <a:avLst/>
            <a:gdLst/>
            <a:ahLst/>
            <a:cxnLst/>
            <a:rect l="l" t="t" r="r" b="b"/>
            <a:pathLst>
              <a:path w="0" h="304800">
                <a:moveTo>
                  <a:pt x="0" y="0"/>
                </a:moveTo>
                <a:lnTo>
                  <a:pt x="0" y="304800"/>
                </a:lnTo>
              </a:path>
            </a:pathLst>
          </a:custGeom>
          <a:ln w="9525">
            <a:solidFill>
              <a:srgbClr val="010101"/>
            </a:solidFill>
          </a:ln>
        </p:spPr>
        <p:txBody>
          <a:bodyPr wrap="square" lIns="0" tIns="0" rIns="0" bIns="0" rtlCol="0"/>
          <a:lstStyle/>
          <a:p/>
        </p:txBody>
      </p:sp>
      <p:sp>
        <p:nvSpPr>
          <p:cNvPr id="16" name="object 16"/>
          <p:cNvSpPr/>
          <p:nvPr/>
        </p:nvSpPr>
        <p:spPr>
          <a:xfrm>
            <a:off x="3009900" y="6355079"/>
            <a:ext cx="0" cy="304800"/>
          </a:xfrm>
          <a:custGeom>
            <a:avLst/>
            <a:gdLst/>
            <a:ahLst/>
            <a:cxnLst/>
            <a:rect l="l" t="t" r="r" b="b"/>
            <a:pathLst>
              <a:path w="0" h="304800">
                <a:moveTo>
                  <a:pt x="0" y="0"/>
                </a:moveTo>
                <a:lnTo>
                  <a:pt x="0" y="304800"/>
                </a:lnTo>
              </a:path>
            </a:pathLst>
          </a:custGeom>
          <a:ln w="9525">
            <a:solidFill>
              <a:srgbClr val="010101"/>
            </a:solidFill>
          </a:ln>
        </p:spPr>
        <p:txBody>
          <a:bodyPr wrap="square" lIns="0" tIns="0" rIns="0" bIns="0" rtlCol="0"/>
          <a:lstStyle/>
          <a:p/>
        </p:txBody>
      </p:sp>
      <p:sp>
        <p:nvSpPr>
          <p:cNvPr id="17" name="object 17"/>
          <p:cNvSpPr/>
          <p:nvPr/>
        </p:nvSpPr>
        <p:spPr>
          <a:xfrm>
            <a:off x="3009900" y="6355079"/>
            <a:ext cx="571500" cy="0"/>
          </a:xfrm>
          <a:custGeom>
            <a:avLst/>
            <a:gdLst/>
            <a:ahLst/>
            <a:cxnLst/>
            <a:rect l="l" t="t" r="r" b="b"/>
            <a:pathLst>
              <a:path w="571500" h="0">
                <a:moveTo>
                  <a:pt x="0" y="0"/>
                </a:moveTo>
                <a:lnTo>
                  <a:pt x="571500" y="0"/>
                </a:lnTo>
              </a:path>
            </a:pathLst>
          </a:custGeom>
          <a:ln w="9525">
            <a:solidFill>
              <a:srgbClr val="010101"/>
            </a:solidFill>
          </a:ln>
        </p:spPr>
        <p:txBody>
          <a:bodyPr wrap="square" lIns="0" tIns="0" rIns="0" bIns="0" rtlCol="0"/>
          <a:lstStyle/>
          <a:p/>
        </p:txBody>
      </p:sp>
      <p:sp>
        <p:nvSpPr>
          <p:cNvPr id="18" name="object 18"/>
          <p:cNvSpPr/>
          <p:nvPr/>
        </p:nvSpPr>
        <p:spPr>
          <a:xfrm>
            <a:off x="3009900" y="6659880"/>
            <a:ext cx="571500" cy="38100"/>
          </a:xfrm>
          <a:custGeom>
            <a:avLst/>
            <a:gdLst/>
            <a:ahLst/>
            <a:cxnLst/>
            <a:rect l="l" t="t" r="r" b="b"/>
            <a:pathLst>
              <a:path w="571500" h="38100">
                <a:moveTo>
                  <a:pt x="0" y="0"/>
                </a:moveTo>
                <a:lnTo>
                  <a:pt x="571500" y="38100"/>
                </a:lnTo>
              </a:path>
            </a:pathLst>
          </a:custGeom>
          <a:ln w="9525">
            <a:solidFill>
              <a:srgbClr val="010101"/>
            </a:solidFill>
          </a:ln>
        </p:spPr>
        <p:txBody>
          <a:bodyPr wrap="square" lIns="0" tIns="0" rIns="0" bIns="0" rtlCol="0"/>
          <a:lstStyle/>
          <a:p/>
        </p:txBody>
      </p:sp>
      <p:sp>
        <p:nvSpPr>
          <p:cNvPr id="19" name="object 19"/>
          <p:cNvSpPr/>
          <p:nvPr/>
        </p:nvSpPr>
        <p:spPr>
          <a:xfrm>
            <a:off x="3009900" y="7040880"/>
            <a:ext cx="571500" cy="76200"/>
          </a:xfrm>
          <a:custGeom>
            <a:avLst/>
            <a:gdLst/>
            <a:ahLst/>
            <a:cxnLst/>
            <a:rect l="l" t="t" r="r" b="b"/>
            <a:pathLst>
              <a:path w="571500" h="76200">
                <a:moveTo>
                  <a:pt x="0" y="76200"/>
                </a:moveTo>
                <a:lnTo>
                  <a:pt x="571500" y="0"/>
                </a:lnTo>
              </a:path>
            </a:pathLst>
          </a:custGeom>
          <a:ln w="9525">
            <a:solidFill>
              <a:srgbClr val="010101"/>
            </a:solidFill>
          </a:ln>
        </p:spPr>
        <p:txBody>
          <a:bodyPr wrap="square" lIns="0" tIns="0" rIns="0" bIns="0" rtlCol="0"/>
          <a:lstStyle/>
          <a:p/>
        </p:txBody>
      </p:sp>
      <p:sp>
        <p:nvSpPr>
          <p:cNvPr id="20" name="object 20"/>
          <p:cNvSpPr/>
          <p:nvPr/>
        </p:nvSpPr>
        <p:spPr>
          <a:xfrm>
            <a:off x="3009900" y="7117080"/>
            <a:ext cx="609600" cy="266700"/>
          </a:xfrm>
          <a:custGeom>
            <a:avLst/>
            <a:gdLst/>
            <a:ahLst/>
            <a:cxnLst/>
            <a:rect l="l" t="t" r="r" b="b"/>
            <a:pathLst>
              <a:path w="609600" h="266700">
                <a:moveTo>
                  <a:pt x="0" y="266700"/>
                </a:moveTo>
                <a:lnTo>
                  <a:pt x="609600" y="266700"/>
                </a:lnTo>
                <a:lnTo>
                  <a:pt x="342900" y="0"/>
                </a:lnTo>
                <a:lnTo>
                  <a:pt x="0" y="38100"/>
                </a:lnTo>
              </a:path>
            </a:pathLst>
          </a:custGeom>
          <a:ln w="9525">
            <a:solidFill>
              <a:srgbClr val="010101"/>
            </a:solidFill>
          </a:ln>
        </p:spPr>
        <p:txBody>
          <a:bodyPr wrap="square" lIns="0" tIns="0" rIns="0" bIns="0" rtlCol="0"/>
          <a:lstStyle/>
          <a:p/>
        </p:txBody>
      </p:sp>
      <p:sp>
        <p:nvSpPr>
          <p:cNvPr id="21" name="object 21"/>
          <p:cNvSpPr/>
          <p:nvPr/>
        </p:nvSpPr>
        <p:spPr>
          <a:xfrm>
            <a:off x="3009900" y="6583680"/>
            <a:ext cx="571500" cy="114300"/>
          </a:xfrm>
          <a:custGeom>
            <a:avLst/>
            <a:gdLst/>
            <a:ahLst/>
            <a:cxnLst/>
            <a:rect l="l" t="t" r="r" b="b"/>
            <a:pathLst>
              <a:path w="571500" h="114300">
                <a:moveTo>
                  <a:pt x="571500" y="114300"/>
                </a:moveTo>
                <a:lnTo>
                  <a:pt x="457200" y="0"/>
                </a:lnTo>
                <a:lnTo>
                  <a:pt x="0" y="38100"/>
                </a:lnTo>
              </a:path>
            </a:pathLst>
          </a:custGeom>
          <a:ln w="9525">
            <a:solidFill>
              <a:srgbClr val="010101"/>
            </a:solidFill>
          </a:ln>
        </p:spPr>
        <p:txBody>
          <a:bodyPr wrap="square" lIns="0" tIns="0" rIns="0" bIns="0" rtlCol="0"/>
          <a:lstStyle/>
          <a:p/>
        </p:txBody>
      </p:sp>
      <p:sp>
        <p:nvSpPr>
          <p:cNvPr id="22" name="object 22"/>
          <p:cNvSpPr/>
          <p:nvPr/>
        </p:nvSpPr>
        <p:spPr>
          <a:xfrm>
            <a:off x="4076700" y="5859779"/>
            <a:ext cx="1409700" cy="647700"/>
          </a:xfrm>
          <a:custGeom>
            <a:avLst/>
            <a:gdLst/>
            <a:ahLst/>
            <a:cxnLst/>
            <a:rect l="l" t="t" r="r" b="b"/>
            <a:pathLst>
              <a:path w="1409700" h="647700">
                <a:moveTo>
                  <a:pt x="0" y="152400"/>
                </a:moveTo>
                <a:lnTo>
                  <a:pt x="457200" y="114300"/>
                </a:lnTo>
                <a:lnTo>
                  <a:pt x="723900" y="647700"/>
                </a:lnTo>
                <a:lnTo>
                  <a:pt x="990600" y="38100"/>
                </a:lnTo>
                <a:lnTo>
                  <a:pt x="1409700" y="0"/>
                </a:lnTo>
              </a:path>
            </a:pathLst>
          </a:custGeom>
          <a:ln w="9525">
            <a:solidFill>
              <a:srgbClr val="010101"/>
            </a:solidFill>
          </a:ln>
        </p:spPr>
        <p:txBody>
          <a:bodyPr wrap="square" lIns="0" tIns="0" rIns="0" bIns="0" rtlCol="0"/>
          <a:lstStyle/>
          <a:p/>
        </p:txBody>
      </p:sp>
      <p:sp>
        <p:nvSpPr>
          <p:cNvPr id="23" name="object 23"/>
          <p:cNvSpPr/>
          <p:nvPr/>
        </p:nvSpPr>
        <p:spPr>
          <a:xfrm>
            <a:off x="4114800" y="7307580"/>
            <a:ext cx="419100" cy="38100"/>
          </a:xfrm>
          <a:custGeom>
            <a:avLst/>
            <a:gdLst/>
            <a:ahLst/>
            <a:cxnLst/>
            <a:rect l="l" t="t" r="r" b="b"/>
            <a:pathLst>
              <a:path w="419100" h="38100">
                <a:moveTo>
                  <a:pt x="-4762" y="19050"/>
                </a:moveTo>
                <a:lnTo>
                  <a:pt x="423862" y="19050"/>
                </a:lnTo>
              </a:path>
            </a:pathLst>
          </a:custGeom>
          <a:ln w="47625">
            <a:solidFill>
              <a:srgbClr val="010101"/>
            </a:solidFill>
          </a:ln>
        </p:spPr>
        <p:txBody>
          <a:bodyPr wrap="square" lIns="0" tIns="0" rIns="0" bIns="0" rtlCol="0"/>
          <a:lstStyle/>
          <a:p/>
        </p:txBody>
      </p:sp>
      <p:sp>
        <p:nvSpPr>
          <p:cNvPr id="24" name="object 24"/>
          <p:cNvSpPr/>
          <p:nvPr/>
        </p:nvSpPr>
        <p:spPr>
          <a:xfrm>
            <a:off x="5295900" y="7155180"/>
            <a:ext cx="419100" cy="38100"/>
          </a:xfrm>
          <a:custGeom>
            <a:avLst/>
            <a:gdLst/>
            <a:ahLst/>
            <a:cxnLst/>
            <a:rect l="l" t="t" r="r" b="b"/>
            <a:pathLst>
              <a:path w="419100" h="38100">
                <a:moveTo>
                  <a:pt x="-4762" y="19050"/>
                </a:moveTo>
                <a:lnTo>
                  <a:pt x="423862" y="19050"/>
                </a:lnTo>
              </a:path>
            </a:pathLst>
          </a:custGeom>
          <a:ln w="47625">
            <a:solidFill>
              <a:srgbClr val="010101"/>
            </a:solidFill>
          </a:ln>
        </p:spPr>
        <p:txBody>
          <a:bodyPr wrap="square" lIns="0" tIns="0" rIns="0" bIns="0" rtlCol="0"/>
          <a:lstStyle/>
          <a:p/>
        </p:txBody>
      </p:sp>
      <p:sp>
        <p:nvSpPr>
          <p:cNvPr id="25" name="object 25"/>
          <p:cNvSpPr/>
          <p:nvPr/>
        </p:nvSpPr>
        <p:spPr>
          <a:xfrm>
            <a:off x="4076700" y="6012179"/>
            <a:ext cx="38100" cy="1333500"/>
          </a:xfrm>
          <a:custGeom>
            <a:avLst/>
            <a:gdLst/>
            <a:ahLst/>
            <a:cxnLst/>
            <a:rect l="l" t="t" r="r" b="b"/>
            <a:pathLst>
              <a:path w="38100" h="1333500">
                <a:moveTo>
                  <a:pt x="0" y="0"/>
                </a:moveTo>
                <a:lnTo>
                  <a:pt x="38100" y="1333500"/>
                </a:lnTo>
              </a:path>
            </a:pathLst>
          </a:custGeom>
          <a:ln w="9525">
            <a:solidFill>
              <a:srgbClr val="010101"/>
            </a:solidFill>
          </a:ln>
        </p:spPr>
        <p:txBody>
          <a:bodyPr wrap="square" lIns="0" tIns="0" rIns="0" bIns="0" rtlCol="0"/>
          <a:lstStyle/>
          <a:p/>
        </p:txBody>
      </p:sp>
      <p:sp>
        <p:nvSpPr>
          <p:cNvPr id="26" name="object 26"/>
          <p:cNvSpPr/>
          <p:nvPr/>
        </p:nvSpPr>
        <p:spPr>
          <a:xfrm>
            <a:off x="5448300" y="5859779"/>
            <a:ext cx="266700" cy="1295400"/>
          </a:xfrm>
          <a:custGeom>
            <a:avLst/>
            <a:gdLst/>
            <a:ahLst/>
            <a:cxnLst/>
            <a:rect l="l" t="t" r="r" b="b"/>
            <a:pathLst>
              <a:path w="266700" h="1295400">
                <a:moveTo>
                  <a:pt x="0" y="0"/>
                </a:moveTo>
                <a:lnTo>
                  <a:pt x="266700" y="1295400"/>
                </a:lnTo>
              </a:path>
            </a:pathLst>
          </a:custGeom>
          <a:ln w="9525">
            <a:solidFill>
              <a:srgbClr val="010101"/>
            </a:solidFill>
          </a:ln>
        </p:spPr>
        <p:txBody>
          <a:bodyPr wrap="square" lIns="0" tIns="0" rIns="0" bIns="0" rtlCol="0"/>
          <a:lstStyle/>
          <a:p/>
        </p:txBody>
      </p:sp>
      <p:sp>
        <p:nvSpPr>
          <p:cNvPr id="27" name="object 27"/>
          <p:cNvSpPr/>
          <p:nvPr/>
        </p:nvSpPr>
        <p:spPr>
          <a:xfrm>
            <a:off x="4495800" y="6736080"/>
            <a:ext cx="0" cy="571500"/>
          </a:xfrm>
          <a:custGeom>
            <a:avLst/>
            <a:gdLst/>
            <a:ahLst/>
            <a:cxnLst/>
            <a:rect l="l" t="t" r="r" b="b"/>
            <a:pathLst>
              <a:path w="0" h="571500">
                <a:moveTo>
                  <a:pt x="0" y="571500"/>
                </a:moveTo>
                <a:lnTo>
                  <a:pt x="0" y="0"/>
                </a:lnTo>
              </a:path>
            </a:pathLst>
          </a:custGeom>
          <a:ln w="9525">
            <a:solidFill>
              <a:srgbClr val="010101"/>
            </a:solidFill>
          </a:ln>
        </p:spPr>
        <p:txBody>
          <a:bodyPr wrap="square" lIns="0" tIns="0" rIns="0" bIns="0" rtlCol="0"/>
          <a:lstStyle/>
          <a:p/>
        </p:txBody>
      </p:sp>
      <p:sp>
        <p:nvSpPr>
          <p:cNvPr id="28" name="object 28"/>
          <p:cNvSpPr/>
          <p:nvPr/>
        </p:nvSpPr>
        <p:spPr>
          <a:xfrm>
            <a:off x="4838700" y="6659880"/>
            <a:ext cx="495300" cy="533400"/>
          </a:xfrm>
          <a:custGeom>
            <a:avLst/>
            <a:gdLst/>
            <a:ahLst/>
            <a:cxnLst/>
            <a:rect l="l" t="t" r="r" b="b"/>
            <a:pathLst>
              <a:path w="495300" h="533400">
                <a:moveTo>
                  <a:pt x="495300" y="533400"/>
                </a:moveTo>
                <a:lnTo>
                  <a:pt x="304800" y="0"/>
                </a:lnTo>
                <a:lnTo>
                  <a:pt x="0" y="304800"/>
                </a:lnTo>
              </a:path>
            </a:pathLst>
          </a:custGeom>
          <a:ln w="9525">
            <a:solidFill>
              <a:srgbClr val="010101"/>
            </a:solidFill>
          </a:ln>
        </p:spPr>
        <p:txBody>
          <a:bodyPr wrap="square" lIns="0" tIns="0" rIns="0" bIns="0" rtlCol="0"/>
          <a:lstStyle/>
          <a:p/>
        </p:txBody>
      </p:sp>
      <p:sp>
        <p:nvSpPr>
          <p:cNvPr id="29" name="object 29"/>
          <p:cNvSpPr/>
          <p:nvPr/>
        </p:nvSpPr>
        <p:spPr>
          <a:xfrm>
            <a:off x="4495800" y="6736080"/>
            <a:ext cx="342900" cy="228600"/>
          </a:xfrm>
          <a:custGeom>
            <a:avLst/>
            <a:gdLst/>
            <a:ahLst/>
            <a:cxnLst/>
            <a:rect l="l" t="t" r="r" b="b"/>
            <a:pathLst>
              <a:path w="342900" h="228600">
                <a:moveTo>
                  <a:pt x="0" y="0"/>
                </a:moveTo>
                <a:lnTo>
                  <a:pt x="342900" y="228600"/>
                </a:lnTo>
              </a:path>
            </a:pathLst>
          </a:custGeom>
          <a:ln w="9525">
            <a:solidFill>
              <a:srgbClr val="010101"/>
            </a:solidFill>
          </a:ln>
        </p:spPr>
        <p:txBody>
          <a:bodyPr wrap="square" lIns="0" tIns="0" rIns="0" bIns="0" rtlCol="0"/>
          <a:lstStyle/>
          <a:p/>
        </p:txBody>
      </p:sp>
      <p:sp>
        <p:nvSpPr>
          <p:cNvPr id="30" name="object 30"/>
          <p:cNvSpPr/>
          <p:nvPr/>
        </p:nvSpPr>
        <p:spPr>
          <a:xfrm>
            <a:off x="4572000" y="5897879"/>
            <a:ext cx="495300" cy="152400"/>
          </a:xfrm>
          <a:custGeom>
            <a:avLst/>
            <a:gdLst/>
            <a:ahLst/>
            <a:cxnLst/>
            <a:rect l="l" t="t" r="r" b="b"/>
            <a:pathLst>
              <a:path w="495300" h="152400">
                <a:moveTo>
                  <a:pt x="495300" y="0"/>
                </a:moveTo>
                <a:lnTo>
                  <a:pt x="0" y="152400"/>
                </a:lnTo>
              </a:path>
            </a:pathLst>
          </a:custGeom>
          <a:ln w="9525">
            <a:solidFill>
              <a:srgbClr val="010101"/>
            </a:solidFill>
          </a:ln>
        </p:spPr>
        <p:txBody>
          <a:bodyPr wrap="square" lIns="0" tIns="0" rIns="0" bIns="0" rtlCol="0"/>
          <a:lstStyle/>
          <a:p/>
        </p:txBody>
      </p:sp>
      <p:sp>
        <p:nvSpPr>
          <p:cNvPr id="31" name="object 31"/>
          <p:cNvSpPr/>
          <p:nvPr/>
        </p:nvSpPr>
        <p:spPr>
          <a:xfrm>
            <a:off x="4495800" y="7002780"/>
            <a:ext cx="800100" cy="190500"/>
          </a:xfrm>
          <a:custGeom>
            <a:avLst/>
            <a:gdLst/>
            <a:ahLst/>
            <a:cxnLst/>
            <a:rect l="l" t="t" r="r" b="b"/>
            <a:pathLst>
              <a:path w="800100" h="190500">
                <a:moveTo>
                  <a:pt x="800100" y="190500"/>
                </a:moveTo>
                <a:lnTo>
                  <a:pt x="76200" y="152400"/>
                </a:lnTo>
                <a:lnTo>
                  <a:pt x="0" y="0"/>
                </a:lnTo>
              </a:path>
            </a:pathLst>
          </a:custGeom>
          <a:ln w="9525">
            <a:solidFill>
              <a:srgbClr val="010101"/>
            </a:solidFill>
          </a:ln>
        </p:spPr>
        <p:txBody>
          <a:bodyPr wrap="square" lIns="0" tIns="0" rIns="0" bIns="0" rtlCol="0"/>
          <a:lstStyle/>
          <a:p/>
        </p:txBody>
      </p:sp>
      <p:sp>
        <p:nvSpPr>
          <p:cNvPr id="32" name="object 32"/>
          <p:cNvSpPr/>
          <p:nvPr/>
        </p:nvSpPr>
        <p:spPr>
          <a:xfrm>
            <a:off x="4495800" y="6964680"/>
            <a:ext cx="342900" cy="38100"/>
          </a:xfrm>
          <a:custGeom>
            <a:avLst/>
            <a:gdLst/>
            <a:ahLst/>
            <a:cxnLst/>
            <a:rect l="l" t="t" r="r" b="b"/>
            <a:pathLst>
              <a:path w="342900" h="38100">
                <a:moveTo>
                  <a:pt x="342900" y="0"/>
                </a:moveTo>
                <a:lnTo>
                  <a:pt x="0" y="38100"/>
                </a:lnTo>
              </a:path>
            </a:pathLst>
          </a:custGeom>
          <a:ln w="9525">
            <a:solidFill>
              <a:srgbClr val="010101"/>
            </a:solidFill>
          </a:ln>
        </p:spPr>
        <p:txBody>
          <a:bodyPr wrap="square" lIns="0" tIns="0" rIns="0" bIns="0" rtlCol="0"/>
          <a:lstStyle/>
          <a:p/>
        </p:txBody>
      </p:sp>
      <p:sp>
        <p:nvSpPr>
          <p:cNvPr id="33" name="object 33"/>
          <p:cNvSpPr/>
          <p:nvPr/>
        </p:nvSpPr>
        <p:spPr>
          <a:xfrm>
            <a:off x="3581400" y="6012179"/>
            <a:ext cx="495300" cy="190500"/>
          </a:xfrm>
          <a:custGeom>
            <a:avLst/>
            <a:gdLst/>
            <a:ahLst/>
            <a:cxnLst/>
            <a:rect l="l" t="t" r="r" b="b"/>
            <a:pathLst>
              <a:path w="495300" h="190500">
                <a:moveTo>
                  <a:pt x="495300" y="0"/>
                </a:moveTo>
                <a:lnTo>
                  <a:pt x="0" y="190500"/>
                </a:lnTo>
              </a:path>
            </a:pathLst>
          </a:custGeom>
          <a:ln w="9525">
            <a:solidFill>
              <a:srgbClr val="010101"/>
            </a:solidFill>
          </a:ln>
        </p:spPr>
        <p:txBody>
          <a:bodyPr wrap="square" lIns="0" tIns="0" rIns="0" bIns="0" rtlCol="0"/>
          <a:lstStyle/>
          <a:p/>
        </p:txBody>
      </p:sp>
      <p:sp>
        <p:nvSpPr>
          <p:cNvPr id="34" name="object 34"/>
          <p:cNvSpPr/>
          <p:nvPr/>
        </p:nvSpPr>
        <p:spPr>
          <a:xfrm>
            <a:off x="3581400" y="7345680"/>
            <a:ext cx="533400" cy="0"/>
          </a:xfrm>
          <a:custGeom>
            <a:avLst/>
            <a:gdLst/>
            <a:ahLst/>
            <a:cxnLst/>
            <a:rect l="l" t="t" r="r" b="b"/>
            <a:pathLst>
              <a:path w="533400" h="0">
                <a:moveTo>
                  <a:pt x="533400" y="0"/>
                </a:moveTo>
                <a:lnTo>
                  <a:pt x="0" y="0"/>
                </a:lnTo>
              </a:path>
            </a:pathLst>
          </a:custGeom>
          <a:ln w="9525">
            <a:solidFill>
              <a:srgbClr val="010101"/>
            </a:solidFill>
          </a:ln>
        </p:spPr>
        <p:txBody>
          <a:bodyPr wrap="square" lIns="0" tIns="0" rIns="0" bIns="0" rtlCol="0"/>
          <a:lstStyle/>
          <a:p/>
        </p:txBody>
      </p:sp>
      <p:sp>
        <p:nvSpPr>
          <p:cNvPr id="35" name="object 35"/>
          <p:cNvSpPr/>
          <p:nvPr/>
        </p:nvSpPr>
        <p:spPr>
          <a:xfrm>
            <a:off x="3314700" y="6355079"/>
            <a:ext cx="0" cy="228600"/>
          </a:xfrm>
          <a:custGeom>
            <a:avLst/>
            <a:gdLst/>
            <a:ahLst/>
            <a:cxnLst/>
            <a:rect l="l" t="t" r="r" b="b"/>
            <a:pathLst>
              <a:path w="0" h="228600">
                <a:moveTo>
                  <a:pt x="0" y="0"/>
                </a:moveTo>
                <a:lnTo>
                  <a:pt x="0" y="228600"/>
                </a:lnTo>
              </a:path>
            </a:pathLst>
          </a:custGeom>
          <a:ln w="9525">
            <a:solidFill>
              <a:srgbClr val="010101"/>
            </a:solidFill>
          </a:ln>
        </p:spPr>
        <p:txBody>
          <a:bodyPr wrap="square" lIns="0" tIns="0" rIns="0" bIns="0" rtlCol="0"/>
          <a:lstStyle/>
          <a:p/>
        </p:txBody>
      </p:sp>
      <p:sp>
        <p:nvSpPr>
          <p:cNvPr id="36" name="object 36"/>
          <p:cNvSpPr/>
          <p:nvPr/>
        </p:nvSpPr>
        <p:spPr>
          <a:xfrm>
            <a:off x="3314700" y="7078980"/>
            <a:ext cx="0" cy="38100"/>
          </a:xfrm>
          <a:custGeom>
            <a:avLst/>
            <a:gdLst/>
            <a:ahLst/>
            <a:cxnLst/>
            <a:rect l="l" t="t" r="r" b="b"/>
            <a:pathLst>
              <a:path w="0" h="38100">
                <a:moveTo>
                  <a:pt x="0" y="0"/>
                </a:moveTo>
                <a:lnTo>
                  <a:pt x="0" y="38100"/>
                </a:lnTo>
              </a:path>
            </a:pathLst>
          </a:custGeom>
          <a:ln w="9525">
            <a:solidFill>
              <a:srgbClr val="010101"/>
            </a:solidFill>
          </a:ln>
        </p:spPr>
        <p:txBody>
          <a:bodyPr wrap="square" lIns="0" tIns="0" rIns="0" bIns="0" rtlCol="0"/>
          <a:lstStyle/>
          <a:p/>
        </p:txBody>
      </p:sp>
      <p:sp>
        <p:nvSpPr>
          <p:cNvPr id="37" name="object 37"/>
          <p:cNvSpPr/>
          <p:nvPr/>
        </p:nvSpPr>
        <p:spPr>
          <a:xfrm>
            <a:off x="2855118" y="6162198"/>
            <a:ext cx="119062" cy="119062"/>
          </a:xfrm>
          <a:prstGeom prst="rect">
            <a:avLst/>
          </a:prstGeom>
          <a:blipFill>
            <a:blip r:embed="rId2" cstate="print"/>
            <a:stretch>
              <a:fillRect/>
            </a:stretch>
          </a:blipFill>
        </p:spPr>
        <p:txBody>
          <a:bodyPr wrap="square" lIns="0" tIns="0" rIns="0" bIns="0" rtlCol="0"/>
          <a:lstStyle/>
          <a:p/>
        </p:txBody>
      </p:sp>
      <p:sp>
        <p:nvSpPr>
          <p:cNvPr id="38" name="object 38"/>
          <p:cNvSpPr/>
          <p:nvPr/>
        </p:nvSpPr>
        <p:spPr>
          <a:xfrm>
            <a:off x="3350418" y="6162198"/>
            <a:ext cx="119062" cy="119062"/>
          </a:xfrm>
          <a:prstGeom prst="rect">
            <a:avLst/>
          </a:prstGeom>
          <a:blipFill>
            <a:blip r:embed="rId2" cstate="print"/>
            <a:stretch>
              <a:fillRect/>
            </a:stretch>
          </a:blipFill>
        </p:spPr>
        <p:txBody>
          <a:bodyPr wrap="square" lIns="0" tIns="0" rIns="0" bIns="0" rtlCol="0"/>
          <a:lstStyle/>
          <a:p/>
        </p:txBody>
      </p:sp>
      <p:sp>
        <p:nvSpPr>
          <p:cNvPr id="39" name="object 39"/>
          <p:cNvSpPr/>
          <p:nvPr/>
        </p:nvSpPr>
        <p:spPr>
          <a:xfrm>
            <a:off x="4188618" y="6581299"/>
            <a:ext cx="119062" cy="119062"/>
          </a:xfrm>
          <a:prstGeom prst="rect">
            <a:avLst/>
          </a:prstGeom>
          <a:blipFill>
            <a:blip r:embed="rId2" cstate="print"/>
            <a:stretch>
              <a:fillRect/>
            </a:stretch>
          </a:blipFill>
        </p:spPr>
        <p:txBody>
          <a:bodyPr wrap="square" lIns="0" tIns="0" rIns="0" bIns="0" rtlCol="0"/>
          <a:lstStyle/>
          <a:p/>
        </p:txBody>
      </p:sp>
      <p:sp>
        <p:nvSpPr>
          <p:cNvPr id="40" name="object 40"/>
          <p:cNvSpPr/>
          <p:nvPr/>
        </p:nvSpPr>
        <p:spPr>
          <a:xfrm>
            <a:off x="2817018" y="7190899"/>
            <a:ext cx="119062" cy="119062"/>
          </a:xfrm>
          <a:prstGeom prst="rect">
            <a:avLst/>
          </a:prstGeom>
          <a:blipFill>
            <a:blip r:embed="rId2" cstate="print"/>
            <a:stretch>
              <a:fillRect/>
            </a:stretch>
          </a:blipFill>
        </p:spPr>
        <p:txBody>
          <a:bodyPr wrap="square" lIns="0" tIns="0" rIns="0" bIns="0" rtlCol="0"/>
          <a:lstStyle/>
          <a:p/>
        </p:txBody>
      </p:sp>
      <p:sp>
        <p:nvSpPr>
          <p:cNvPr id="41" name="object 41"/>
          <p:cNvSpPr/>
          <p:nvPr/>
        </p:nvSpPr>
        <p:spPr>
          <a:xfrm>
            <a:off x="2817018" y="6505099"/>
            <a:ext cx="119062" cy="119062"/>
          </a:xfrm>
          <a:prstGeom prst="rect">
            <a:avLst/>
          </a:prstGeom>
          <a:blipFill>
            <a:blip r:embed="rId2" cstate="print"/>
            <a:stretch>
              <a:fillRect/>
            </a:stretch>
          </a:blipFill>
        </p:spPr>
        <p:txBody>
          <a:bodyPr wrap="square" lIns="0" tIns="0" rIns="0" bIns="0" rtlCol="0"/>
          <a:lstStyle/>
          <a:p/>
        </p:txBody>
      </p:sp>
      <p:sp>
        <p:nvSpPr>
          <p:cNvPr id="42" name="object 42"/>
          <p:cNvSpPr/>
          <p:nvPr/>
        </p:nvSpPr>
        <p:spPr>
          <a:xfrm>
            <a:off x="2817018" y="7533799"/>
            <a:ext cx="119062" cy="119062"/>
          </a:xfrm>
          <a:prstGeom prst="rect">
            <a:avLst/>
          </a:prstGeom>
          <a:blipFill>
            <a:blip r:embed="rId2" cstate="print"/>
            <a:stretch>
              <a:fillRect/>
            </a:stretch>
          </a:blipFill>
        </p:spPr>
        <p:txBody>
          <a:bodyPr wrap="square" lIns="0" tIns="0" rIns="0" bIns="0" rtlCol="0"/>
          <a:lstStyle/>
          <a:p/>
        </p:txBody>
      </p:sp>
      <p:sp>
        <p:nvSpPr>
          <p:cNvPr id="43" name="object 43"/>
          <p:cNvSpPr/>
          <p:nvPr/>
        </p:nvSpPr>
        <p:spPr>
          <a:xfrm>
            <a:off x="2817018" y="6847999"/>
            <a:ext cx="119062" cy="119062"/>
          </a:xfrm>
          <a:prstGeom prst="rect">
            <a:avLst/>
          </a:prstGeom>
          <a:blipFill>
            <a:blip r:embed="rId2" cstate="print"/>
            <a:stretch>
              <a:fillRect/>
            </a:stretch>
          </a:blipFill>
        </p:spPr>
        <p:txBody>
          <a:bodyPr wrap="square" lIns="0" tIns="0" rIns="0" bIns="0" rtlCol="0"/>
          <a:lstStyle/>
          <a:p/>
        </p:txBody>
      </p:sp>
      <p:sp>
        <p:nvSpPr>
          <p:cNvPr id="44" name="object 44"/>
          <p:cNvSpPr/>
          <p:nvPr/>
        </p:nvSpPr>
        <p:spPr>
          <a:xfrm>
            <a:off x="3464718" y="7457599"/>
            <a:ext cx="119062" cy="119062"/>
          </a:xfrm>
          <a:prstGeom prst="rect">
            <a:avLst/>
          </a:prstGeom>
          <a:blipFill>
            <a:blip r:embed="rId2" cstate="print"/>
            <a:stretch>
              <a:fillRect/>
            </a:stretch>
          </a:blipFill>
        </p:spPr>
        <p:txBody>
          <a:bodyPr wrap="square" lIns="0" tIns="0" rIns="0" bIns="0" rtlCol="0"/>
          <a:lstStyle/>
          <a:p/>
        </p:txBody>
      </p:sp>
      <p:sp>
        <p:nvSpPr>
          <p:cNvPr id="45" name="object 45"/>
          <p:cNvSpPr/>
          <p:nvPr/>
        </p:nvSpPr>
        <p:spPr>
          <a:xfrm>
            <a:off x="3350418" y="6809899"/>
            <a:ext cx="119062" cy="119062"/>
          </a:xfrm>
          <a:prstGeom prst="rect">
            <a:avLst/>
          </a:prstGeom>
          <a:blipFill>
            <a:blip r:embed="rId2" cstate="print"/>
            <a:stretch>
              <a:fillRect/>
            </a:stretch>
          </a:blipFill>
        </p:spPr>
        <p:txBody>
          <a:bodyPr wrap="square" lIns="0" tIns="0" rIns="0" bIns="0" rtlCol="0"/>
          <a:lstStyle/>
          <a:p/>
        </p:txBody>
      </p:sp>
      <p:sp>
        <p:nvSpPr>
          <p:cNvPr id="46" name="object 46"/>
          <p:cNvSpPr/>
          <p:nvPr/>
        </p:nvSpPr>
        <p:spPr>
          <a:xfrm>
            <a:off x="5217318" y="6009798"/>
            <a:ext cx="119062" cy="119062"/>
          </a:xfrm>
          <a:prstGeom prst="rect">
            <a:avLst/>
          </a:prstGeom>
          <a:blipFill>
            <a:blip r:embed="rId2" cstate="print"/>
            <a:stretch>
              <a:fillRect/>
            </a:stretch>
          </a:blipFill>
        </p:spPr>
        <p:txBody>
          <a:bodyPr wrap="square" lIns="0" tIns="0" rIns="0" bIns="0" rtlCol="0"/>
          <a:lstStyle/>
          <a:p/>
        </p:txBody>
      </p:sp>
      <p:sp>
        <p:nvSpPr>
          <p:cNvPr id="47" name="object 47"/>
          <p:cNvSpPr/>
          <p:nvPr/>
        </p:nvSpPr>
        <p:spPr>
          <a:xfrm>
            <a:off x="4226718" y="6162198"/>
            <a:ext cx="119062" cy="119062"/>
          </a:xfrm>
          <a:prstGeom prst="rect">
            <a:avLst/>
          </a:prstGeom>
          <a:blipFill>
            <a:blip r:embed="rId2" cstate="print"/>
            <a:stretch>
              <a:fillRect/>
            </a:stretch>
          </a:blipFill>
        </p:spPr>
        <p:txBody>
          <a:bodyPr wrap="square" lIns="0" tIns="0" rIns="0" bIns="0" rtlCol="0"/>
          <a:lstStyle/>
          <a:p/>
        </p:txBody>
      </p:sp>
      <p:sp>
        <p:nvSpPr>
          <p:cNvPr id="48" name="object 48"/>
          <p:cNvSpPr/>
          <p:nvPr/>
        </p:nvSpPr>
        <p:spPr>
          <a:xfrm>
            <a:off x="4760118" y="6581299"/>
            <a:ext cx="119062" cy="119062"/>
          </a:xfrm>
          <a:prstGeom prst="rect">
            <a:avLst/>
          </a:prstGeom>
          <a:blipFill>
            <a:blip r:embed="rId2" cstate="print"/>
            <a:stretch>
              <a:fillRect/>
            </a:stretch>
          </a:blipFill>
        </p:spPr>
        <p:txBody>
          <a:bodyPr wrap="square" lIns="0" tIns="0" rIns="0" bIns="0" rtlCol="0"/>
          <a:lstStyle/>
          <a:p/>
        </p:txBody>
      </p:sp>
      <p:sp>
        <p:nvSpPr>
          <p:cNvPr id="49" name="object 49"/>
          <p:cNvSpPr/>
          <p:nvPr/>
        </p:nvSpPr>
        <p:spPr>
          <a:xfrm>
            <a:off x="5445918" y="6962299"/>
            <a:ext cx="119062" cy="119062"/>
          </a:xfrm>
          <a:prstGeom prst="rect">
            <a:avLst/>
          </a:prstGeom>
          <a:blipFill>
            <a:blip r:embed="rId2" cstate="print"/>
            <a:stretch>
              <a:fillRect/>
            </a:stretch>
          </a:blipFill>
        </p:spPr>
        <p:txBody>
          <a:bodyPr wrap="square" lIns="0" tIns="0" rIns="0" bIns="0" rtlCol="0"/>
          <a:lstStyle/>
          <a:p/>
        </p:txBody>
      </p:sp>
      <p:sp>
        <p:nvSpPr>
          <p:cNvPr id="50" name="object 50"/>
          <p:cNvSpPr/>
          <p:nvPr/>
        </p:nvSpPr>
        <p:spPr>
          <a:xfrm>
            <a:off x="4226718" y="7114699"/>
            <a:ext cx="119062" cy="119062"/>
          </a:xfrm>
          <a:prstGeom prst="rect">
            <a:avLst/>
          </a:prstGeom>
          <a:blipFill>
            <a:blip r:embed="rId2" cstate="print"/>
            <a:stretch>
              <a:fillRect/>
            </a:stretch>
          </a:blipFill>
        </p:spPr>
        <p:txBody>
          <a:bodyPr wrap="square" lIns="0" tIns="0" rIns="0" bIns="0" rtlCol="0"/>
          <a:lstStyle/>
          <a:p/>
        </p:txBody>
      </p:sp>
      <p:sp>
        <p:nvSpPr>
          <p:cNvPr id="51" name="object 51"/>
          <p:cNvSpPr/>
          <p:nvPr/>
        </p:nvSpPr>
        <p:spPr>
          <a:xfrm>
            <a:off x="5293518" y="6466998"/>
            <a:ext cx="119062" cy="119062"/>
          </a:xfrm>
          <a:prstGeom prst="rect">
            <a:avLst/>
          </a:prstGeom>
          <a:blipFill>
            <a:blip r:embed="rId2" cstate="print"/>
            <a:stretch>
              <a:fillRect/>
            </a:stretch>
          </a:blipFill>
        </p:spPr>
        <p:txBody>
          <a:bodyPr wrap="square" lIns="0" tIns="0" rIns="0" bIns="0" rtlCol="0"/>
          <a:lstStyle/>
          <a:p/>
        </p:txBody>
      </p:sp>
      <p:sp>
        <p:nvSpPr>
          <p:cNvPr id="52" name="object 5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53" name="object 5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27</a:t>
            </a:r>
            <a:endParaRPr sz="600">
              <a:latin typeface="Tahoma"/>
              <a:cs typeface="Tahoma"/>
            </a:endParaRPr>
          </a:p>
        </p:txBody>
      </p:sp>
      <p:sp>
        <p:nvSpPr>
          <p:cNvPr id="4" name="object 4"/>
          <p:cNvSpPr txBox="1">
            <a:spLocks noGrp="1"/>
          </p:cNvSpPr>
          <p:nvPr>
            <p:ph type="title"/>
          </p:nvPr>
        </p:nvSpPr>
        <p:spPr>
          <a:xfrm>
            <a:off x="2892551" y="1386330"/>
            <a:ext cx="2381885" cy="361315"/>
          </a:xfrm>
          <a:prstGeom prst="rect"/>
        </p:spPr>
        <p:txBody>
          <a:bodyPr wrap="square" lIns="0" tIns="12700" rIns="0" bIns="0" rtlCol="0" vert="horz">
            <a:spAutoFit/>
          </a:bodyPr>
          <a:lstStyle/>
          <a:p>
            <a:pPr>
              <a:lnSpc>
                <a:spcPct val="100000"/>
              </a:lnSpc>
              <a:spcBef>
                <a:spcPts val="100"/>
              </a:spcBef>
            </a:pPr>
            <a:r>
              <a:rPr dirty="0" spc="-5"/>
              <a:t>The E.M.</a:t>
            </a:r>
            <a:r>
              <a:rPr dirty="0" spc="-75"/>
              <a:t> </a:t>
            </a:r>
            <a:r>
              <a:rPr dirty="0"/>
              <a:t>Algorithm</a:t>
            </a:r>
          </a:p>
        </p:txBody>
      </p:sp>
      <p:sp>
        <p:nvSpPr>
          <p:cNvPr id="5" name="object 5"/>
          <p:cNvSpPr txBox="1"/>
          <p:nvPr/>
        </p:nvSpPr>
        <p:spPr>
          <a:xfrm>
            <a:off x="1760220" y="2029147"/>
            <a:ext cx="4100195" cy="2213610"/>
          </a:xfrm>
          <a:prstGeom prst="rect">
            <a:avLst/>
          </a:prstGeom>
        </p:spPr>
        <p:txBody>
          <a:bodyPr wrap="square" lIns="0" tIns="55880" rIns="0" bIns="0" rtlCol="0" vert="horz">
            <a:spAutoFit/>
          </a:bodyPr>
          <a:lstStyle/>
          <a:p>
            <a:pPr marL="171450" indent="-172085">
              <a:lnSpc>
                <a:spcPct val="100000"/>
              </a:lnSpc>
              <a:spcBef>
                <a:spcPts val="440"/>
              </a:spcBef>
              <a:buChar char="•"/>
              <a:tabLst>
                <a:tab pos="172085" algn="l"/>
              </a:tabLst>
            </a:pPr>
            <a:r>
              <a:rPr dirty="0" sz="1400" spc="-5">
                <a:latin typeface="Tahoma"/>
                <a:cs typeface="Tahoma"/>
              </a:rPr>
              <a:t>We’ll get back to unsupervised </a:t>
            </a:r>
            <a:r>
              <a:rPr dirty="0" sz="1400">
                <a:latin typeface="Tahoma"/>
                <a:cs typeface="Tahoma"/>
              </a:rPr>
              <a:t>learning</a:t>
            </a:r>
            <a:r>
              <a:rPr dirty="0" sz="1400" spc="25">
                <a:latin typeface="Tahoma"/>
                <a:cs typeface="Tahoma"/>
              </a:rPr>
              <a:t> </a:t>
            </a:r>
            <a:r>
              <a:rPr dirty="0" sz="1400" spc="-5">
                <a:latin typeface="Tahoma"/>
                <a:cs typeface="Tahoma"/>
              </a:rPr>
              <a:t>soon.</a:t>
            </a:r>
            <a:endParaRPr sz="1400">
              <a:latin typeface="Tahoma"/>
              <a:cs typeface="Tahoma"/>
            </a:endParaRPr>
          </a:p>
          <a:p>
            <a:pPr marL="171450" marR="194310" indent="-171450">
              <a:lnSpc>
                <a:spcPct val="100000"/>
              </a:lnSpc>
              <a:spcBef>
                <a:spcPts val="345"/>
              </a:spcBef>
              <a:buChar char="•"/>
              <a:tabLst>
                <a:tab pos="172085" algn="l"/>
              </a:tabLst>
            </a:pPr>
            <a:r>
              <a:rPr dirty="0" sz="1400" spc="-5">
                <a:latin typeface="Tahoma"/>
                <a:cs typeface="Tahoma"/>
              </a:rPr>
              <a:t>But now we’ll look at an even simpler case with  hidden information.</a:t>
            </a:r>
            <a:endParaRPr sz="1400">
              <a:latin typeface="Tahoma"/>
              <a:cs typeface="Tahoma"/>
            </a:endParaRPr>
          </a:p>
          <a:p>
            <a:pPr marL="171450" indent="-172085">
              <a:lnSpc>
                <a:spcPct val="100000"/>
              </a:lnSpc>
              <a:spcBef>
                <a:spcPts val="340"/>
              </a:spcBef>
              <a:buChar char="•"/>
              <a:tabLst>
                <a:tab pos="172085" algn="l"/>
              </a:tabLst>
            </a:pPr>
            <a:r>
              <a:rPr dirty="0" sz="1400" spc="-5">
                <a:latin typeface="Tahoma"/>
                <a:cs typeface="Tahoma"/>
              </a:rPr>
              <a:t>The EM</a:t>
            </a:r>
            <a:r>
              <a:rPr dirty="0" sz="1400" spc="10">
                <a:latin typeface="Tahoma"/>
                <a:cs typeface="Tahoma"/>
              </a:rPr>
              <a:t> </a:t>
            </a:r>
            <a:r>
              <a:rPr dirty="0" sz="1400" spc="-5">
                <a:latin typeface="Tahoma"/>
                <a:cs typeface="Tahoma"/>
              </a:rPr>
              <a:t>algorithm</a:t>
            </a:r>
            <a:endParaRPr sz="1400">
              <a:latin typeface="Tahoma"/>
              <a:cs typeface="Tahoma"/>
            </a:endParaRPr>
          </a:p>
          <a:p>
            <a:pPr lvl="1" marL="457200" marR="31115" indent="-228600">
              <a:lnSpc>
                <a:spcPct val="100000"/>
              </a:lnSpc>
              <a:spcBef>
                <a:spcPts val="280"/>
              </a:spcBef>
              <a:buClr>
                <a:srgbClr val="00E4A8"/>
              </a:buClr>
              <a:buFont typeface="Wingdings"/>
              <a:buChar char=""/>
              <a:tabLst>
                <a:tab pos="457200" algn="l"/>
              </a:tabLst>
            </a:pPr>
            <a:r>
              <a:rPr dirty="0" sz="1200">
                <a:latin typeface="Tahoma"/>
                <a:cs typeface="Tahoma"/>
              </a:rPr>
              <a:t>Can do </a:t>
            </a:r>
            <a:r>
              <a:rPr dirty="0" sz="1200" spc="-5">
                <a:latin typeface="Tahoma"/>
                <a:cs typeface="Tahoma"/>
              </a:rPr>
              <a:t>trivial things, such </a:t>
            </a:r>
            <a:r>
              <a:rPr dirty="0" sz="1200">
                <a:latin typeface="Tahoma"/>
                <a:cs typeface="Tahoma"/>
              </a:rPr>
              <a:t>as </a:t>
            </a:r>
            <a:r>
              <a:rPr dirty="0" sz="1200" spc="-5">
                <a:latin typeface="Tahoma"/>
                <a:cs typeface="Tahoma"/>
              </a:rPr>
              <a:t>the contents </a:t>
            </a:r>
            <a:r>
              <a:rPr dirty="0" sz="1200">
                <a:latin typeface="Tahoma"/>
                <a:cs typeface="Tahoma"/>
              </a:rPr>
              <a:t>of </a:t>
            </a:r>
            <a:r>
              <a:rPr dirty="0" sz="1200" spc="-5">
                <a:latin typeface="Tahoma"/>
                <a:cs typeface="Tahoma"/>
              </a:rPr>
              <a:t>the </a:t>
            </a:r>
            <a:r>
              <a:rPr dirty="0" sz="1200">
                <a:latin typeface="Tahoma"/>
                <a:cs typeface="Tahoma"/>
              </a:rPr>
              <a:t>next  </a:t>
            </a:r>
            <a:r>
              <a:rPr dirty="0" sz="1200" spc="-5">
                <a:latin typeface="Tahoma"/>
                <a:cs typeface="Tahoma"/>
              </a:rPr>
              <a:t>few slides.</a:t>
            </a:r>
            <a:endParaRPr sz="1200">
              <a:latin typeface="Tahoma"/>
              <a:cs typeface="Tahoma"/>
            </a:endParaRPr>
          </a:p>
          <a:p>
            <a:pPr lvl="1" marL="457200" marR="110489" indent="-228600">
              <a:lnSpc>
                <a:spcPct val="100000"/>
              </a:lnSpc>
              <a:spcBef>
                <a:spcPts val="280"/>
              </a:spcBef>
              <a:buClr>
                <a:srgbClr val="00E4A8"/>
              </a:buClr>
              <a:buFont typeface="Wingdings"/>
              <a:buChar char=""/>
              <a:tabLst>
                <a:tab pos="457200" algn="l"/>
              </a:tabLst>
            </a:pPr>
            <a:r>
              <a:rPr dirty="0" sz="1200">
                <a:latin typeface="Tahoma"/>
                <a:cs typeface="Tahoma"/>
              </a:rPr>
              <a:t>An </a:t>
            </a:r>
            <a:r>
              <a:rPr dirty="0" sz="1200" spc="-5">
                <a:latin typeface="Tahoma"/>
                <a:cs typeface="Tahoma"/>
              </a:rPr>
              <a:t>excellent way </a:t>
            </a:r>
            <a:r>
              <a:rPr dirty="0" sz="1200">
                <a:latin typeface="Tahoma"/>
                <a:cs typeface="Tahoma"/>
              </a:rPr>
              <a:t>of doing our unsupervised learning  </a:t>
            </a:r>
            <a:r>
              <a:rPr dirty="0" sz="1200" spc="-5">
                <a:latin typeface="Tahoma"/>
                <a:cs typeface="Tahoma"/>
              </a:rPr>
              <a:t>problem, as we’ll</a:t>
            </a:r>
            <a:r>
              <a:rPr dirty="0" sz="1200" spc="10">
                <a:latin typeface="Tahoma"/>
                <a:cs typeface="Tahoma"/>
              </a:rPr>
              <a:t> </a:t>
            </a:r>
            <a:r>
              <a:rPr dirty="0" sz="1200">
                <a:latin typeface="Tahoma"/>
                <a:cs typeface="Tahoma"/>
              </a:rPr>
              <a:t>see.</a:t>
            </a:r>
            <a:endParaRPr sz="1200">
              <a:latin typeface="Tahoma"/>
              <a:cs typeface="Tahoma"/>
            </a:endParaRPr>
          </a:p>
          <a:p>
            <a:pPr lvl="1" marL="456565" marR="5080" indent="-228600">
              <a:lnSpc>
                <a:spcPct val="100000"/>
              </a:lnSpc>
              <a:spcBef>
                <a:spcPts val="280"/>
              </a:spcBef>
              <a:buClr>
                <a:srgbClr val="00E4A8"/>
              </a:buClr>
              <a:buFont typeface="Wingdings"/>
              <a:buChar char=""/>
              <a:tabLst>
                <a:tab pos="457200" algn="l"/>
              </a:tabLst>
            </a:pPr>
            <a:r>
              <a:rPr dirty="0" sz="1200">
                <a:latin typeface="Tahoma"/>
                <a:cs typeface="Tahoma"/>
              </a:rPr>
              <a:t>Many, many </a:t>
            </a:r>
            <a:r>
              <a:rPr dirty="0" sz="1200" spc="-5">
                <a:latin typeface="Tahoma"/>
                <a:cs typeface="Tahoma"/>
              </a:rPr>
              <a:t>other </a:t>
            </a:r>
            <a:r>
              <a:rPr dirty="0" sz="1200">
                <a:latin typeface="Tahoma"/>
                <a:cs typeface="Tahoma"/>
              </a:rPr>
              <a:t>uses, </a:t>
            </a:r>
            <a:r>
              <a:rPr dirty="0" sz="1200" spc="-5">
                <a:latin typeface="Tahoma"/>
                <a:cs typeface="Tahoma"/>
              </a:rPr>
              <a:t>including </a:t>
            </a:r>
            <a:r>
              <a:rPr dirty="0" sz="1200">
                <a:latin typeface="Tahoma"/>
                <a:cs typeface="Tahoma"/>
              </a:rPr>
              <a:t>inference </a:t>
            </a:r>
            <a:r>
              <a:rPr dirty="0" sz="1200" spc="-5">
                <a:latin typeface="Tahoma"/>
                <a:cs typeface="Tahoma"/>
              </a:rPr>
              <a:t>of Hidden  </a:t>
            </a:r>
            <a:r>
              <a:rPr dirty="0" sz="1200">
                <a:latin typeface="Tahoma"/>
                <a:cs typeface="Tahoma"/>
              </a:rPr>
              <a:t>Markov Models (future</a:t>
            </a:r>
            <a:r>
              <a:rPr dirty="0" sz="1200" spc="-5">
                <a:latin typeface="Tahoma"/>
                <a:cs typeface="Tahoma"/>
              </a:rPr>
              <a:t> </a:t>
            </a:r>
            <a:r>
              <a:rPr dirty="0" sz="1200">
                <a:latin typeface="Tahoma"/>
                <a:cs typeface="Tahoma"/>
              </a:rPr>
              <a:t>lecture).</a:t>
            </a:r>
            <a:endParaRPr sz="1200">
              <a:latin typeface="Tahoma"/>
              <a:cs typeface="Tahoma"/>
            </a:endParaRPr>
          </a:p>
        </p:txBody>
      </p:sp>
      <p:sp>
        <p:nvSpPr>
          <p:cNvPr id="6" name="object 6"/>
          <p:cNvSpPr/>
          <p:nvPr/>
        </p:nvSpPr>
        <p:spPr>
          <a:xfrm>
            <a:off x="1724405" y="1424177"/>
            <a:ext cx="1111885" cy="695960"/>
          </a:xfrm>
          <a:custGeom>
            <a:avLst/>
            <a:gdLst/>
            <a:ahLst/>
            <a:cxnLst/>
            <a:rect l="l" t="t" r="r" b="b"/>
            <a:pathLst>
              <a:path w="1111885" h="695960">
                <a:moveTo>
                  <a:pt x="745998" y="0"/>
                </a:moveTo>
                <a:lnTo>
                  <a:pt x="796289" y="102107"/>
                </a:lnTo>
                <a:lnTo>
                  <a:pt x="0" y="489966"/>
                </a:lnTo>
                <a:lnTo>
                  <a:pt x="99821" y="695705"/>
                </a:lnTo>
                <a:lnTo>
                  <a:pt x="896112" y="307848"/>
                </a:lnTo>
                <a:lnTo>
                  <a:pt x="997253" y="307848"/>
                </a:lnTo>
                <a:lnTo>
                  <a:pt x="1111758" y="76200"/>
                </a:lnTo>
                <a:lnTo>
                  <a:pt x="745998" y="0"/>
                </a:lnTo>
                <a:close/>
              </a:path>
              <a:path w="1111885" h="695960">
                <a:moveTo>
                  <a:pt x="997253" y="307848"/>
                </a:moveTo>
                <a:lnTo>
                  <a:pt x="896112" y="307848"/>
                </a:lnTo>
                <a:lnTo>
                  <a:pt x="946404" y="410718"/>
                </a:lnTo>
                <a:lnTo>
                  <a:pt x="997253" y="307848"/>
                </a:lnTo>
                <a:close/>
              </a:path>
            </a:pathLst>
          </a:custGeom>
          <a:solidFill>
            <a:srgbClr val="01E4A8"/>
          </a:solidFill>
        </p:spPr>
        <p:txBody>
          <a:bodyPr wrap="square" lIns="0" tIns="0" rIns="0" bIns="0" rtlCol="0"/>
          <a:lstStyle/>
          <a:p/>
        </p:txBody>
      </p:sp>
      <p:sp>
        <p:nvSpPr>
          <p:cNvPr id="7" name="object 7"/>
          <p:cNvSpPr/>
          <p:nvPr/>
        </p:nvSpPr>
        <p:spPr>
          <a:xfrm>
            <a:off x="1724405" y="1424177"/>
            <a:ext cx="1111885" cy="695960"/>
          </a:xfrm>
          <a:custGeom>
            <a:avLst/>
            <a:gdLst/>
            <a:ahLst/>
            <a:cxnLst/>
            <a:rect l="l" t="t" r="r" b="b"/>
            <a:pathLst>
              <a:path w="1111885" h="695960">
                <a:moveTo>
                  <a:pt x="745998" y="0"/>
                </a:moveTo>
                <a:lnTo>
                  <a:pt x="796289" y="102107"/>
                </a:lnTo>
                <a:lnTo>
                  <a:pt x="0" y="489966"/>
                </a:lnTo>
                <a:lnTo>
                  <a:pt x="99821" y="695705"/>
                </a:lnTo>
                <a:lnTo>
                  <a:pt x="896112" y="307848"/>
                </a:lnTo>
                <a:lnTo>
                  <a:pt x="946404" y="410718"/>
                </a:lnTo>
                <a:lnTo>
                  <a:pt x="1111758" y="76200"/>
                </a:lnTo>
                <a:lnTo>
                  <a:pt x="745998" y="0"/>
                </a:lnTo>
                <a:close/>
              </a:path>
            </a:pathLst>
          </a:custGeom>
          <a:ln w="4762">
            <a:solidFill>
              <a:srgbClr val="010101"/>
            </a:solidFill>
          </a:ln>
        </p:spPr>
        <p:txBody>
          <a:bodyPr wrap="square" lIns="0" tIns="0" rIns="0" bIns="0" rtlCol="0"/>
          <a:lstStyle/>
          <a:p/>
        </p:txBody>
      </p:sp>
      <p:sp>
        <p:nvSpPr>
          <p:cNvPr id="8" name="object 8"/>
          <p:cNvSpPr txBox="1"/>
          <p:nvPr/>
        </p:nvSpPr>
        <p:spPr>
          <a:xfrm rot="20100000">
            <a:off x="1967082" y="1725044"/>
            <a:ext cx="553399" cy="127000"/>
          </a:xfrm>
          <a:prstGeom prst="rect">
            <a:avLst/>
          </a:prstGeom>
        </p:spPr>
        <p:txBody>
          <a:bodyPr wrap="square" lIns="0" tIns="0" rIns="0" bIns="0" rtlCol="0" vert="horz">
            <a:spAutoFit/>
          </a:bodyPr>
          <a:lstStyle/>
          <a:p>
            <a:pPr>
              <a:lnSpc>
                <a:spcPts val="1000"/>
              </a:lnSpc>
            </a:pPr>
            <a:r>
              <a:rPr dirty="0" sz="1000" spc="-25" b="1">
                <a:latin typeface="Tahoma"/>
                <a:cs typeface="Tahoma"/>
              </a:rPr>
              <a:t>D</a:t>
            </a:r>
            <a:r>
              <a:rPr dirty="0" sz="1000" spc="-20" b="1">
                <a:latin typeface="Tahoma"/>
                <a:cs typeface="Tahoma"/>
              </a:rPr>
              <a:t>E</a:t>
            </a:r>
            <a:r>
              <a:rPr dirty="0" sz="1000" spc="-30" b="1">
                <a:latin typeface="Tahoma"/>
                <a:cs typeface="Tahoma"/>
              </a:rPr>
              <a:t>T</a:t>
            </a:r>
            <a:r>
              <a:rPr dirty="0" baseline="2777" sz="1500" spc="-30" b="1">
                <a:latin typeface="Tahoma"/>
                <a:cs typeface="Tahoma"/>
              </a:rPr>
              <a:t>OU</a:t>
            </a:r>
            <a:r>
              <a:rPr dirty="0" baseline="2777" sz="1500" b="1">
                <a:latin typeface="Tahoma"/>
                <a:cs typeface="Tahoma"/>
              </a:rPr>
              <a:t>R</a:t>
            </a:r>
            <a:endParaRPr baseline="2777" sz="1500">
              <a:latin typeface="Tahoma"/>
              <a:cs typeface="Tahoma"/>
            </a:endParaRPr>
          </a:p>
        </p:txBody>
      </p:sp>
      <p:sp>
        <p:nvSpPr>
          <p:cNvPr id="9" name="object 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 name="object 10"/>
          <p:cNvSpPr txBox="1"/>
          <p:nvPr/>
        </p:nvSpPr>
        <p:spPr>
          <a:xfrm>
            <a:off x="1734820" y="5552633"/>
            <a:ext cx="2957195" cy="1139190"/>
          </a:xfrm>
          <a:prstGeom prst="rect">
            <a:avLst/>
          </a:prstGeom>
        </p:spPr>
        <p:txBody>
          <a:bodyPr wrap="square" lIns="0" tIns="137795" rIns="0" bIns="0" rtlCol="0" vert="horz">
            <a:spAutoFit/>
          </a:bodyPr>
          <a:lstStyle/>
          <a:p>
            <a:pPr marL="1305560">
              <a:lnSpc>
                <a:spcPct val="100000"/>
              </a:lnSpc>
              <a:spcBef>
                <a:spcPts val="1085"/>
              </a:spcBef>
            </a:pPr>
            <a:r>
              <a:rPr dirty="0" sz="2200" spc="-5">
                <a:solidFill>
                  <a:srgbClr val="006500"/>
                </a:solidFill>
                <a:latin typeface="Tahoma"/>
                <a:cs typeface="Tahoma"/>
              </a:rPr>
              <a:t>Silly</a:t>
            </a:r>
            <a:r>
              <a:rPr dirty="0" sz="2200" spc="-65">
                <a:solidFill>
                  <a:srgbClr val="006500"/>
                </a:solidFill>
                <a:latin typeface="Tahoma"/>
                <a:cs typeface="Tahoma"/>
              </a:rPr>
              <a:t> </a:t>
            </a:r>
            <a:r>
              <a:rPr dirty="0" sz="2200" spc="-5">
                <a:solidFill>
                  <a:srgbClr val="006500"/>
                </a:solidFill>
                <a:latin typeface="Tahoma"/>
                <a:cs typeface="Tahoma"/>
              </a:rPr>
              <a:t>Example</a:t>
            </a:r>
            <a:endParaRPr sz="2200">
              <a:latin typeface="Tahoma"/>
              <a:cs typeface="Tahoma"/>
            </a:endParaRPr>
          </a:p>
          <a:p>
            <a:pPr marL="196850" marR="730250" indent="-171450">
              <a:lnSpc>
                <a:spcPct val="109600"/>
              </a:lnSpc>
              <a:spcBef>
                <a:spcPts val="400"/>
              </a:spcBef>
            </a:pPr>
            <a:r>
              <a:rPr dirty="0" sz="1200">
                <a:latin typeface="Tahoma"/>
                <a:cs typeface="Tahoma"/>
              </a:rPr>
              <a:t>Let </a:t>
            </a:r>
            <a:r>
              <a:rPr dirty="0" sz="1200" spc="-5">
                <a:latin typeface="Tahoma"/>
                <a:cs typeface="Tahoma"/>
              </a:rPr>
              <a:t>events </a:t>
            </a:r>
            <a:r>
              <a:rPr dirty="0" sz="1200">
                <a:latin typeface="Tahoma"/>
                <a:cs typeface="Tahoma"/>
              </a:rPr>
              <a:t>be </a:t>
            </a:r>
            <a:r>
              <a:rPr dirty="0" sz="1200" spc="-5">
                <a:latin typeface="Tahoma"/>
                <a:cs typeface="Tahoma"/>
              </a:rPr>
              <a:t>“grades </a:t>
            </a:r>
            <a:r>
              <a:rPr dirty="0" sz="1200">
                <a:latin typeface="Tahoma"/>
                <a:cs typeface="Tahoma"/>
              </a:rPr>
              <a:t>in a </a:t>
            </a:r>
            <a:r>
              <a:rPr dirty="0" sz="1200" spc="-5">
                <a:latin typeface="Tahoma"/>
                <a:cs typeface="Tahoma"/>
              </a:rPr>
              <a:t>class”  w</a:t>
            </a:r>
            <a:r>
              <a:rPr dirty="0" baseline="-20833" sz="1200" spc="-7">
                <a:latin typeface="Tahoma"/>
                <a:cs typeface="Tahoma"/>
              </a:rPr>
              <a:t>1 </a:t>
            </a:r>
            <a:r>
              <a:rPr dirty="0" sz="1200">
                <a:latin typeface="Tahoma"/>
                <a:cs typeface="Tahoma"/>
              </a:rPr>
              <a:t>= Gets an</a:t>
            </a:r>
            <a:r>
              <a:rPr dirty="0" sz="1200" spc="-120">
                <a:latin typeface="Tahoma"/>
                <a:cs typeface="Tahoma"/>
              </a:rPr>
              <a:t> </a:t>
            </a:r>
            <a:r>
              <a:rPr dirty="0" sz="1200">
                <a:latin typeface="Tahoma"/>
                <a:cs typeface="Tahoma"/>
              </a:rPr>
              <a:t>A</a:t>
            </a:r>
            <a:endParaRPr sz="1200">
              <a:latin typeface="Tahoma"/>
              <a:cs typeface="Tahoma"/>
            </a:endParaRPr>
          </a:p>
          <a:p>
            <a:pPr marL="196850">
              <a:lnSpc>
                <a:spcPct val="100000"/>
              </a:lnSpc>
              <a:spcBef>
                <a:spcPts val="145"/>
              </a:spcBef>
              <a:tabLst>
                <a:tab pos="1144905" algn="l"/>
              </a:tabLst>
            </a:pPr>
            <a:r>
              <a:rPr dirty="0" sz="1200" spc="-5">
                <a:latin typeface="Tahoma"/>
                <a:cs typeface="Tahoma"/>
              </a:rPr>
              <a:t>w</a:t>
            </a:r>
            <a:r>
              <a:rPr dirty="0" baseline="-20833" sz="1200" spc="-7">
                <a:latin typeface="Tahoma"/>
                <a:cs typeface="Tahoma"/>
              </a:rPr>
              <a:t>2  </a:t>
            </a:r>
            <a:r>
              <a:rPr dirty="0" sz="1200">
                <a:latin typeface="Tahoma"/>
                <a:cs typeface="Tahoma"/>
              </a:rPr>
              <a:t>=</a:t>
            </a:r>
            <a:r>
              <a:rPr dirty="0" sz="1200" spc="-110">
                <a:latin typeface="Tahoma"/>
                <a:cs typeface="Tahoma"/>
              </a:rPr>
              <a:t> </a:t>
            </a:r>
            <a:r>
              <a:rPr dirty="0" sz="1200" spc="-5">
                <a:latin typeface="Tahoma"/>
                <a:cs typeface="Tahoma"/>
              </a:rPr>
              <a:t>Gets</a:t>
            </a:r>
            <a:r>
              <a:rPr dirty="0" sz="1200" spc="5">
                <a:latin typeface="Tahoma"/>
                <a:cs typeface="Tahoma"/>
              </a:rPr>
              <a:t> </a:t>
            </a:r>
            <a:r>
              <a:rPr dirty="0" sz="1200">
                <a:latin typeface="Tahoma"/>
                <a:cs typeface="Tahoma"/>
              </a:rPr>
              <a:t>a	B</a:t>
            </a:r>
            <a:endParaRPr sz="1200">
              <a:latin typeface="Tahoma"/>
              <a:cs typeface="Tahoma"/>
            </a:endParaRPr>
          </a:p>
        </p:txBody>
      </p:sp>
      <p:sp>
        <p:nvSpPr>
          <p:cNvPr id="11" name="object 11"/>
          <p:cNvSpPr txBox="1"/>
          <p:nvPr/>
        </p:nvSpPr>
        <p:spPr>
          <a:xfrm>
            <a:off x="1906270" y="6665466"/>
            <a:ext cx="1115695" cy="427990"/>
          </a:xfrm>
          <a:prstGeom prst="rect">
            <a:avLst/>
          </a:prstGeom>
        </p:spPr>
        <p:txBody>
          <a:bodyPr wrap="square" lIns="0" tIns="12700" rIns="0" bIns="0" rtlCol="0" vert="horz">
            <a:spAutoFit/>
          </a:bodyPr>
          <a:lstStyle/>
          <a:p>
            <a:pPr marL="25400" marR="30480">
              <a:lnSpc>
                <a:spcPct val="110000"/>
              </a:lnSpc>
              <a:spcBef>
                <a:spcPts val="100"/>
              </a:spcBef>
              <a:tabLst>
                <a:tab pos="973455" algn="l"/>
              </a:tabLst>
            </a:pPr>
            <a:r>
              <a:rPr dirty="0" sz="1200" spc="-5">
                <a:latin typeface="Tahoma"/>
                <a:cs typeface="Tahoma"/>
              </a:rPr>
              <a:t>w</a:t>
            </a:r>
            <a:r>
              <a:rPr dirty="0" baseline="-20833" sz="1200" spc="-7">
                <a:latin typeface="Tahoma"/>
                <a:cs typeface="Tahoma"/>
              </a:rPr>
              <a:t>3</a:t>
            </a:r>
            <a:r>
              <a:rPr dirty="0" baseline="-20833" sz="1200">
                <a:latin typeface="Tahoma"/>
                <a:cs typeface="Tahoma"/>
              </a:rPr>
              <a:t> </a:t>
            </a:r>
            <a:r>
              <a:rPr dirty="0" baseline="-20833" sz="1200" spc="-179">
                <a:latin typeface="Tahoma"/>
                <a:cs typeface="Tahoma"/>
              </a:rPr>
              <a:t> </a:t>
            </a:r>
            <a:r>
              <a:rPr dirty="0" sz="1200">
                <a:latin typeface="Tahoma"/>
                <a:cs typeface="Tahoma"/>
              </a:rPr>
              <a:t>= </a:t>
            </a:r>
            <a:r>
              <a:rPr dirty="0" sz="1200" spc="-5">
                <a:latin typeface="Tahoma"/>
                <a:cs typeface="Tahoma"/>
              </a:rPr>
              <a:t>Get</a:t>
            </a:r>
            <a:r>
              <a:rPr dirty="0" sz="1200">
                <a:latin typeface="Tahoma"/>
                <a:cs typeface="Tahoma"/>
              </a:rPr>
              <a:t>s a	C  </a:t>
            </a:r>
            <a:r>
              <a:rPr dirty="0" sz="1200" spc="-5">
                <a:latin typeface="Tahoma"/>
                <a:cs typeface="Tahoma"/>
              </a:rPr>
              <a:t>w</a:t>
            </a:r>
            <a:r>
              <a:rPr dirty="0" baseline="-20833" sz="1200" spc="-7">
                <a:latin typeface="Tahoma"/>
                <a:cs typeface="Tahoma"/>
              </a:rPr>
              <a:t>4</a:t>
            </a:r>
            <a:r>
              <a:rPr dirty="0" baseline="-20833" sz="1200">
                <a:latin typeface="Tahoma"/>
                <a:cs typeface="Tahoma"/>
              </a:rPr>
              <a:t> </a:t>
            </a:r>
            <a:r>
              <a:rPr dirty="0" baseline="-20833" sz="1200" spc="-179">
                <a:latin typeface="Tahoma"/>
                <a:cs typeface="Tahoma"/>
              </a:rPr>
              <a:t> </a:t>
            </a:r>
            <a:r>
              <a:rPr dirty="0" sz="1200">
                <a:latin typeface="Tahoma"/>
                <a:cs typeface="Tahoma"/>
              </a:rPr>
              <a:t>= </a:t>
            </a:r>
            <a:r>
              <a:rPr dirty="0" sz="1200" spc="-5">
                <a:latin typeface="Tahoma"/>
                <a:cs typeface="Tahoma"/>
              </a:rPr>
              <a:t>Get</a:t>
            </a:r>
            <a:r>
              <a:rPr dirty="0" sz="1200">
                <a:latin typeface="Tahoma"/>
                <a:cs typeface="Tahoma"/>
              </a:rPr>
              <a:t>s a	D</a:t>
            </a:r>
            <a:endParaRPr sz="1200">
              <a:latin typeface="Tahoma"/>
              <a:cs typeface="Tahoma"/>
            </a:endParaRPr>
          </a:p>
        </p:txBody>
      </p:sp>
      <p:sp>
        <p:nvSpPr>
          <p:cNvPr id="12" name="object 12"/>
          <p:cNvSpPr txBox="1"/>
          <p:nvPr/>
        </p:nvSpPr>
        <p:spPr>
          <a:xfrm>
            <a:off x="3131820" y="6263892"/>
            <a:ext cx="1360170" cy="1030605"/>
          </a:xfrm>
          <a:prstGeom prst="rect">
            <a:avLst/>
          </a:prstGeom>
        </p:spPr>
        <p:txBody>
          <a:bodyPr wrap="square" lIns="0" tIns="30480" rIns="0" bIns="0" rtlCol="0" vert="horz">
            <a:spAutoFit/>
          </a:bodyPr>
          <a:lstStyle/>
          <a:p>
            <a:pPr marL="457834">
              <a:lnSpc>
                <a:spcPct val="100000"/>
              </a:lnSpc>
              <a:spcBef>
                <a:spcPts val="240"/>
              </a:spcBef>
            </a:pPr>
            <a:r>
              <a:rPr dirty="0" sz="1200" spc="-5">
                <a:latin typeface="Tahoma"/>
                <a:cs typeface="Tahoma"/>
              </a:rPr>
              <a:t>P(A) </a:t>
            </a:r>
            <a:r>
              <a:rPr dirty="0" sz="1200">
                <a:latin typeface="Tahoma"/>
                <a:cs typeface="Tahoma"/>
              </a:rPr>
              <a:t>=</a:t>
            </a:r>
            <a:r>
              <a:rPr dirty="0" sz="1200" spc="-10">
                <a:latin typeface="Tahoma"/>
                <a:cs typeface="Tahoma"/>
              </a:rPr>
              <a:t> </a:t>
            </a:r>
            <a:r>
              <a:rPr dirty="0" sz="1200">
                <a:latin typeface="Tahoma"/>
                <a:cs typeface="Tahoma"/>
              </a:rPr>
              <a:t>½</a:t>
            </a:r>
            <a:endParaRPr sz="1200">
              <a:latin typeface="Tahoma"/>
              <a:cs typeface="Tahoma"/>
            </a:endParaRPr>
          </a:p>
          <a:p>
            <a:pPr marL="457834" marR="5080">
              <a:lnSpc>
                <a:spcPct val="109800"/>
              </a:lnSpc>
              <a:spcBef>
                <a:spcPts val="5"/>
              </a:spcBef>
            </a:pPr>
            <a:r>
              <a:rPr dirty="0" sz="1200" spc="-5">
                <a:latin typeface="Tahoma"/>
                <a:cs typeface="Tahoma"/>
              </a:rPr>
              <a:t>P(B) </a:t>
            </a:r>
            <a:r>
              <a:rPr dirty="0" sz="1200">
                <a:latin typeface="Tahoma"/>
                <a:cs typeface="Tahoma"/>
              </a:rPr>
              <a:t>= µ  </a:t>
            </a:r>
            <a:r>
              <a:rPr dirty="0" sz="1200" spc="-5">
                <a:latin typeface="Tahoma"/>
                <a:cs typeface="Tahoma"/>
              </a:rPr>
              <a:t>P(C) </a:t>
            </a:r>
            <a:r>
              <a:rPr dirty="0" sz="1200">
                <a:latin typeface="Tahoma"/>
                <a:cs typeface="Tahoma"/>
              </a:rPr>
              <a:t>= 2µ  </a:t>
            </a:r>
            <a:r>
              <a:rPr dirty="0" sz="1200" spc="-5">
                <a:latin typeface="Tahoma"/>
                <a:cs typeface="Tahoma"/>
              </a:rPr>
              <a:t>P(D) </a:t>
            </a:r>
            <a:r>
              <a:rPr dirty="0" sz="1200">
                <a:latin typeface="Tahoma"/>
                <a:cs typeface="Tahoma"/>
              </a:rPr>
              <a:t>=</a:t>
            </a:r>
            <a:r>
              <a:rPr dirty="0" sz="1200" spc="-65">
                <a:latin typeface="Tahoma"/>
                <a:cs typeface="Tahoma"/>
              </a:rPr>
              <a:t> </a:t>
            </a:r>
            <a:r>
              <a:rPr dirty="0" sz="1200" spc="-5">
                <a:latin typeface="Tahoma"/>
                <a:cs typeface="Tahoma"/>
              </a:rPr>
              <a:t>½-3µ</a:t>
            </a:r>
            <a:endParaRPr sz="1200">
              <a:latin typeface="Tahoma"/>
              <a:cs typeface="Tahoma"/>
            </a:endParaRPr>
          </a:p>
          <a:p>
            <a:pPr>
              <a:lnSpc>
                <a:spcPct val="100000"/>
              </a:lnSpc>
              <a:spcBef>
                <a:spcPts val="145"/>
              </a:spcBef>
            </a:pPr>
            <a:r>
              <a:rPr dirty="0" sz="1200">
                <a:latin typeface="Tahoma"/>
                <a:cs typeface="Tahoma"/>
              </a:rPr>
              <a:t>(Note 0 </a:t>
            </a:r>
            <a:r>
              <a:rPr dirty="0" sz="1200">
                <a:latin typeface="Arial"/>
                <a:cs typeface="Arial"/>
              </a:rPr>
              <a:t>≤ </a:t>
            </a:r>
            <a:r>
              <a:rPr dirty="0" sz="1200">
                <a:latin typeface="Tahoma"/>
                <a:cs typeface="Tahoma"/>
              </a:rPr>
              <a:t>µ</a:t>
            </a:r>
            <a:r>
              <a:rPr dirty="0" sz="1200" spc="-45">
                <a:latin typeface="Tahoma"/>
                <a:cs typeface="Tahoma"/>
              </a:rPr>
              <a:t> </a:t>
            </a:r>
            <a:r>
              <a:rPr dirty="0" sz="1200" spc="-5">
                <a:latin typeface="Arial"/>
                <a:cs typeface="Arial"/>
              </a:rPr>
              <a:t>≤</a:t>
            </a:r>
            <a:r>
              <a:rPr dirty="0" sz="1200" spc="-5">
                <a:latin typeface="Tahoma"/>
                <a:cs typeface="Tahoma"/>
              </a:rPr>
              <a:t>1/6)</a:t>
            </a:r>
            <a:endParaRPr sz="1200">
              <a:latin typeface="Tahoma"/>
              <a:cs typeface="Tahoma"/>
            </a:endParaRPr>
          </a:p>
        </p:txBody>
      </p:sp>
      <p:sp>
        <p:nvSpPr>
          <p:cNvPr id="13" name="object 13"/>
          <p:cNvSpPr txBox="1"/>
          <p:nvPr/>
        </p:nvSpPr>
        <p:spPr>
          <a:xfrm>
            <a:off x="1760220" y="7286496"/>
            <a:ext cx="4211320" cy="1484630"/>
          </a:xfrm>
          <a:prstGeom prst="rect">
            <a:avLst/>
          </a:prstGeom>
        </p:spPr>
        <p:txBody>
          <a:bodyPr wrap="square" lIns="0" tIns="33019" rIns="0" bIns="0" rtlCol="0" vert="horz">
            <a:spAutoFit/>
          </a:bodyPr>
          <a:lstStyle/>
          <a:p>
            <a:pPr marL="171450" marR="235585" indent="-171450">
              <a:lnSpc>
                <a:spcPts val="1300"/>
              </a:lnSpc>
              <a:spcBef>
                <a:spcPts val="259"/>
              </a:spcBef>
            </a:pPr>
            <a:r>
              <a:rPr dirty="0" sz="1200">
                <a:latin typeface="Tahoma"/>
                <a:cs typeface="Tahoma"/>
              </a:rPr>
              <a:t>Assume </a:t>
            </a:r>
            <a:r>
              <a:rPr dirty="0" sz="1200" spc="-5">
                <a:latin typeface="Tahoma"/>
                <a:cs typeface="Tahoma"/>
              </a:rPr>
              <a:t>we want to estimate </a:t>
            </a:r>
            <a:r>
              <a:rPr dirty="0" sz="1200">
                <a:latin typeface="Tahoma"/>
                <a:cs typeface="Tahoma"/>
              </a:rPr>
              <a:t>µ </a:t>
            </a:r>
            <a:r>
              <a:rPr dirty="0" sz="1200" spc="-5">
                <a:latin typeface="Tahoma"/>
                <a:cs typeface="Tahoma"/>
              </a:rPr>
              <a:t>from data. In </a:t>
            </a:r>
            <a:r>
              <a:rPr dirty="0" sz="1200">
                <a:latin typeface="Tahoma"/>
                <a:cs typeface="Tahoma"/>
              </a:rPr>
              <a:t>a given </a:t>
            </a:r>
            <a:r>
              <a:rPr dirty="0" sz="1200" spc="-5">
                <a:latin typeface="Tahoma"/>
                <a:cs typeface="Tahoma"/>
              </a:rPr>
              <a:t>class  there were</a:t>
            </a:r>
            <a:endParaRPr sz="1200">
              <a:latin typeface="Tahoma"/>
              <a:cs typeface="Tahoma"/>
            </a:endParaRPr>
          </a:p>
          <a:p>
            <a:pPr marL="1594485" indent="-223520">
              <a:lnSpc>
                <a:spcPts val="1010"/>
              </a:lnSpc>
              <a:buAutoNum type="alphaLcPeriod"/>
              <a:tabLst>
                <a:tab pos="1594485" algn="l"/>
                <a:tab pos="1595120" algn="l"/>
              </a:tabLst>
            </a:pPr>
            <a:r>
              <a:rPr dirty="0" sz="1200">
                <a:latin typeface="Tahoma"/>
                <a:cs typeface="Tahoma"/>
              </a:rPr>
              <a:t>A’s</a:t>
            </a:r>
            <a:endParaRPr sz="1200">
              <a:latin typeface="Tahoma"/>
              <a:cs typeface="Tahoma"/>
            </a:endParaRPr>
          </a:p>
          <a:p>
            <a:pPr marL="1599565" indent="-228600">
              <a:lnSpc>
                <a:spcPts val="1150"/>
              </a:lnSpc>
              <a:buAutoNum type="alphaLcPeriod"/>
              <a:tabLst>
                <a:tab pos="1599565" algn="l"/>
                <a:tab pos="1600200" algn="l"/>
              </a:tabLst>
            </a:pPr>
            <a:r>
              <a:rPr dirty="0" sz="1200">
                <a:latin typeface="Tahoma"/>
                <a:cs typeface="Tahoma"/>
              </a:rPr>
              <a:t>B’s</a:t>
            </a:r>
            <a:endParaRPr sz="1200">
              <a:latin typeface="Tahoma"/>
              <a:cs typeface="Tahoma"/>
            </a:endParaRPr>
          </a:p>
          <a:p>
            <a:pPr marL="1585595" indent="-214629">
              <a:lnSpc>
                <a:spcPts val="1150"/>
              </a:lnSpc>
              <a:buAutoNum type="alphaLcPeriod"/>
              <a:tabLst>
                <a:tab pos="1585595" algn="l"/>
                <a:tab pos="1586230" algn="l"/>
              </a:tabLst>
            </a:pPr>
            <a:r>
              <a:rPr dirty="0" sz="1200">
                <a:latin typeface="Tahoma"/>
                <a:cs typeface="Tahoma"/>
              </a:rPr>
              <a:t>C’s</a:t>
            </a:r>
            <a:endParaRPr sz="1200">
              <a:latin typeface="Tahoma"/>
              <a:cs typeface="Tahoma"/>
            </a:endParaRPr>
          </a:p>
          <a:p>
            <a:pPr marL="1598295" indent="-227329">
              <a:lnSpc>
                <a:spcPts val="1295"/>
              </a:lnSpc>
              <a:buAutoNum type="alphaLcPeriod"/>
              <a:tabLst>
                <a:tab pos="1598295" algn="l"/>
                <a:tab pos="1598930" algn="l"/>
              </a:tabLst>
            </a:pPr>
            <a:r>
              <a:rPr dirty="0" sz="1200">
                <a:latin typeface="Tahoma"/>
                <a:cs typeface="Tahoma"/>
              </a:rPr>
              <a:t>D’s</a:t>
            </a:r>
            <a:endParaRPr sz="1200">
              <a:latin typeface="Tahoma"/>
              <a:cs typeface="Tahoma"/>
            </a:endParaRPr>
          </a:p>
          <a:p>
            <a:pPr>
              <a:lnSpc>
                <a:spcPct val="100000"/>
              </a:lnSpc>
              <a:spcBef>
                <a:spcPts val="865"/>
              </a:spcBef>
            </a:pPr>
            <a:r>
              <a:rPr dirty="0" sz="1200" spc="-5">
                <a:latin typeface="Tahoma"/>
                <a:cs typeface="Tahoma"/>
              </a:rPr>
              <a:t>What’s the maximum likelihood estimate of </a:t>
            </a:r>
            <a:r>
              <a:rPr dirty="0" sz="1200">
                <a:latin typeface="Tahoma"/>
                <a:cs typeface="Tahoma"/>
              </a:rPr>
              <a:t>µ </a:t>
            </a:r>
            <a:r>
              <a:rPr dirty="0" sz="1200" spc="-5">
                <a:latin typeface="Tahoma"/>
                <a:cs typeface="Tahoma"/>
              </a:rPr>
              <a:t>given a,b,c,d</a:t>
            </a:r>
            <a:r>
              <a:rPr dirty="0" sz="1200" spc="25">
                <a:latin typeface="Tahoma"/>
                <a:cs typeface="Tahoma"/>
              </a:rPr>
              <a:t> </a:t>
            </a:r>
            <a:r>
              <a:rPr dirty="0" sz="1200">
                <a:latin typeface="Tahoma"/>
                <a:cs typeface="Tahoma"/>
              </a:rPr>
              <a:t>?</a:t>
            </a:r>
            <a:endParaRPr sz="1200">
              <a:latin typeface="Tahoma"/>
              <a:cs typeface="Tahoma"/>
            </a:endParaRPr>
          </a:p>
          <a:p>
            <a:pPr>
              <a:lnSpc>
                <a:spcPct val="100000"/>
              </a:lnSpc>
              <a:spcBef>
                <a:spcPts val="1100"/>
              </a:spcBef>
              <a:tabLst>
                <a:tab pos="2744470"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Clustering with Gaussian Mixtures: Slide</a:t>
            </a:r>
            <a:r>
              <a:rPr dirty="0" sz="600" spc="45">
                <a:latin typeface="Tahoma"/>
                <a:cs typeface="Tahoma"/>
              </a:rPr>
              <a:t> </a:t>
            </a:r>
            <a:r>
              <a:rPr dirty="0" sz="600">
                <a:latin typeface="Tahoma"/>
                <a:cs typeface="Tahoma"/>
              </a:rPr>
              <a:t>28</a:t>
            </a:r>
            <a:endParaRPr sz="600">
              <a:latin typeface="Tahoma"/>
              <a:cs typeface="Tahoma"/>
            </a:endParaRPr>
          </a:p>
        </p:txBody>
      </p:sp>
      <p:sp>
        <p:nvSpPr>
          <p:cNvPr id="14" name="object 1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5" name="object 1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29</a:t>
            </a:r>
            <a:endParaRPr sz="600">
              <a:latin typeface="Tahoma"/>
              <a:cs typeface="Tahoma"/>
            </a:endParaRPr>
          </a:p>
        </p:txBody>
      </p:sp>
      <p:sp>
        <p:nvSpPr>
          <p:cNvPr id="4" name="object 4"/>
          <p:cNvSpPr txBox="1">
            <a:spLocks noGrp="1"/>
          </p:cNvSpPr>
          <p:nvPr>
            <p:ph type="title"/>
          </p:nvPr>
        </p:nvSpPr>
        <p:spPr>
          <a:xfrm>
            <a:off x="3027679" y="1233931"/>
            <a:ext cx="1638935" cy="361315"/>
          </a:xfrm>
          <a:prstGeom prst="rect"/>
        </p:spPr>
        <p:txBody>
          <a:bodyPr wrap="square" lIns="0" tIns="12700" rIns="0" bIns="0" rtlCol="0" vert="horz">
            <a:spAutoFit/>
          </a:bodyPr>
          <a:lstStyle/>
          <a:p>
            <a:pPr marL="12700">
              <a:lnSpc>
                <a:spcPct val="100000"/>
              </a:lnSpc>
              <a:spcBef>
                <a:spcPts val="100"/>
              </a:spcBef>
            </a:pPr>
            <a:r>
              <a:rPr dirty="0" spc="-5"/>
              <a:t>Silly</a:t>
            </a:r>
            <a:r>
              <a:rPr dirty="0" spc="-80"/>
              <a:t> </a:t>
            </a:r>
            <a:r>
              <a:rPr dirty="0" spc="-5"/>
              <a:t>Example</a:t>
            </a:r>
          </a:p>
        </p:txBody>
      </p:sp>
      <p:sp>
        <p:nvSpPr>
          <p:cNvPr id="5" name="object 5"/>
          <p:cNvSpPr txBox="1"/>
          <p:nvPr/>
        </p:nvSpPr>
        <p:spPr>
          <a:xfrm>
            <a:off x="1696709" y="1596191"/>
            <a:ext cx="2815590" cy="1360170"/>
          </a:xfrm>
          <a:prstGeom prst="rect">
            <a:avLst/>
          </a:prstGeom>
        </p:spPr>
        <p:txBody>
          <a:bodyPr wrap="square" lIns="0" tIns="22860" rIns="0" bIns="0" rtlCol="0" vert="horz">
            <a:spAutoFit/>
          </a:bodyPr>
          <a:lstStyle/>
          <a:p>
            <a:pPr marL="25400">
              <a:lnSpc>
                <a:spcPct val="100000"/>
              </a:lnSpc>
              <a:spcBef>
                <a:spcPts val="180"/>
              </a:spcBef>
            </a:pPr>
            <a:r>
              <a:rPr dirty="0" sz="700" spc="-5">
                <a:latin typeface="Tahoma"/>
                <a:cs typeface="Tahoma"/>
              </a:rPr>
              <a:t>Let events be “grades in </a:t>
            </a:r>
            <a:r>
              <a:rPr dirty="0" sz="700">
                <a:latin typeface="Tahoma"/>
                <a:cs typeface="Tahoma"/>
              </a:rPr>
              <a:t>a</a:t>
            </a:r>
            <a:r>
              <a:rPr dirty="0" sz="700" spc="5">
                <a:latin typeface="Tahoma"/>
                <a:cs typeface="Tahoma"/>
              </a:rPr>
              <a:t> </a:t>
            </a:r>
            <a:r>
              <a:rPr dirty="0" sz="700" spc="-5">
                <a:latin typeface="Tahoma"/>
                <a:cs typeface="Tahoma"/>
              </a:rPr>
              <a:t>class”</a:t>
            </a:r>
            <a:endParaRPr sz="700">
              <a:latin typeface="Tahoma"/>
              <a:cs typeface="Tahoma"/>
            </a:endParaRPr>
          </a:p>
          <a:p>
            <a:pPr marL="196850">
              <a:lnSpc>
                <a:spcPct val="100000"/>
              </a:lnSpc>
              <a:spcBef>
                <a:spcPts val="85"/>
              </a:spcBef>
              <a:tabLst>
                <a:tab pos="1397000" algn="l"/>
              </a:tabLst>
            </a:pPr>
            <a:r>
              <a:rPr dirty="0" sz="700">
                <a:latin typeface="Tahoma"/>
                <a:cs typeface="Tahoma"/>
              </a:rPr>
              <a:t>w</a:t>
            </a:r>
            <a:r>
              <a:rPr dirty="0" baseline="-24691" sz="675">
                <a:latin typeface="Tahoma"/>
                <a:cs typeface="Tahoma"/>
              </a:rPr>
              <a:t>1  </a:t>
            </a:r>
            <a:r>
              <a:rPr dirty="0" sz="700">
                <a:latin typeface="Tahoma"/>
                <a:cs typeface="Tahoma"/>
              </a:rPr>
              <a:t>= </a:t>
            </a:r>
            <a:r>
              <a:rPr dirty="0" sz="700" spc="-5">
                <a:latin typeface="Tahoma"/>
                <a:cs typeface="Tahoma"/>
              </a:rPr>
              <a:t>Gets</a:t>
            </a:r>
            <a:r>
              <a:rPr dirty="0" sz="700" spc="-65">
                <a:latin typeface="Tahoma"/>
                <a:cs typeface="Tahoma"/>
              </a:rPr>
              <a:t> </a:t>
            </a:r>
            <a:r>
              <a:rPr dirty="0" sz="700" spc="-5">
                <a:latin typeface="Tahoma"/>
                <a:cs typeface="Tahoma"/>
              </a:rPr>
              <a:t>an</a:t>
            </a:r>
            <a:r>
              <a:rPr dirty="0" sz="700">
                <a:latin typeface="Tahoma"/>
                <a:cs typeface="Tahoma"/>
              </a:rPr>
              <a:t> A	</a:t>
            </a:r>
            <a:r>
              <a:rPr dirty="0" sz="700" spc="-5">
                <a:latin typeface="Tahoma"/>
                <a:cs typeface="Tahoma"/>
              </a:rPr>
              <a:t>P(A) </a:t>
            </a:r>
            <a:r>
              <a:rPr dirty="0" sz="700">
                <a:latin typeface="Tahoma"/>
                <a:cs typeface="Tahoma"/>
              </a:rPr>
              <a:t>=</a:t>
            </a:r>
            <a:r>
              <a:rPr dirty="0" sz="700" spc="-5">
                <a:latin typeface="Tahoma"/>
                <a:cs typeface="Tahoma"/>
              </a:rPr>
              <a:t> </a:t>
            </a:r>
            <a:r>
              <a:rPr dirty="0" sz="700">
                <a:latin typeface="Tahoma"/>
                <a:cs typeface="Tahoma"/>
              </a:rPr>
              <a:t>½</a:t>
            </a:r>
            <a:endParaRPr sz="700">
              <a:latin typeface="Tahoma"/>
              <a:cs typeface="Tahoma"/>
            </a:endParaRPr>
          </a:p>
          <a:p>
            <a:pPr marL="196850">
              <a:lnSpc>
                <a:spcPct val="100000"/>
              </a:lnSpc>
              <a:spcBef>
                <a:spcPts val="90"/>
              </a:spcBef>
              <a:tabLst>
                <a:tab pos="1397000" algn="l"/>
              </a:tabLst>
            </a:pPr>
            <a:r>
              <a:rPr dirty="0" sz="700">
                <a:latin typeface="Tahoma"/>
                <a:cs typeface="Tahoma"/>
              </a:rPr>
              <a:t>w</a:t>
            </a:r>
            <a:r>
              <a:rPr dirty="0" baseline="-24691" sz="675">
                <a:latin typeface="Tahoma"/>
                <a:cs typeface="Tahoma"/>
              </a:rPr>
              <a:t>2  </a:t>
            </a:r>
            <a:r>
              <a:rPr dirty="0" sz="700">
                <a:latin typeface="Tahoma"/>
                <a:cs typeface="Tahoma"/>
              </a:rPr>
              <a:t>= </a:t>
            </a:r>
            <a:r>
              <a:rPr dirty="0" sz="700" spc="-5">
                <a:latin typeface="Tahoma"/>
                <a:cs typeface="Tahoma"/>
              </a:rPr>
              <a:t>Gets</a:t>
            </a:r>
            <a:r>
              <a:rPr dirty="0" sz="700" spc="-65">
                <a:latin typeface="Tahoma"/>
                <a:cs typeface="Tahoma"/>
              </a:rPr>
              <a:t> </a:t>
            </a:r>
            <a:r>
              <a:rPr dirty="0" sz="700">
                <a:latin typeface="Tahoma"/>
                <a:cs typeface="Tahoma"/>
              </a:rPr>
              <a:t>a  </a:t>
            </a:r>
            <a:r>
              <a:rPr dirty="0" sz="700" spc="10">
                <a:latin typeface="Tahoma"/>
                <a:cs typeface="Tahoma"/>
              </a:rPr>
              <a:t> </a:t>
            </a:r>
            <a:r>
              <a:rPr dirty="0" sz="700">
                <a:latin typeface="Tahoma"/>
                <a:cs typeface="Tahoma"/>
              </a:rPr>
              <a:t>B	</a:t>
            </a:r>
            <a:r>
              <a:rPr dirty="0" sz="700" spc="-5">
                <a:latin typeface="Tahoma"/>
                <a:cs typeface="Tahoma"/>
              </a:rPr>
              <a:t>P(B) </a:t>
            </a:r>
            <a:r>
              <a:rPr dirty="0" sz="700">
                <a:latin typeface="Tahoma"/>
                <a:cs typeface="Tahoma"/>
              </a:rPr>
              <a:t>=</a:t>
            </a:r>
            <a:r>
              <a:rPr dirty="0" sz="700" spc="-5">
                <a:latin typeface="Tahoma"/>
                <a:cs typeface="Tahoma"/>
              </a:rPr>
              <a:t> </a:t>
            </a:r>
            <a:r>
              <a:rPr dirty="0" sz="700">
                <a:latin typeface="Tahoma"/>
                <a:cs typeface="Tahoma"/>
              </a:rPr>
              <a:t>µ</a:t>
            </a:r>
            <a:endParaRPr sz="700">
              <a:latin typeface="Tahoma"/>
              <a:cs typeface="Tahoma"/>
            </a:endParaRPr>
          </a:p>
          <a:p>
            <a:pPr marL="196850">
              <a:lnSpc>
                <a:spcPct val="100000"/>
              </a:lnSpc>
              <a:spcBef>
                <a:spcPts val="85"/>
              </a:spcBef>
              <a:tabLst>
                <a:tab pos="1397000" algn="l"/>
              </a:tabLst>
            </a:pPr>
            <a:r>
              <a:rPr dirty="0" sz="700">
                <a:latin typeface="Tahoma"/>
                <a:cs typeface="Tahoma"/>
              </a:rPr>
              <a:t>w</a:t>
            </a:r>
            <a:r>
              <a:rPr dirty="0" baseline="-24691" sz="675">
                <a:latin typeface="Tahoma"/>
                <a:cs typeface="Tahoma"/>
              </a:rPr>
              <a:t>3  </a:t>
            </a:r>
            <a:r>
              <a:rPr dirty="0" sz="700">
                <a:latin typeface="Tahoma"/>
                <a:cs typeface="Tahoma"/>
              </a:rPr>
              <a:t>= </a:t>
            </a:r>
            <a:r>
              <a:rPr dirty="0" sz="700" spc="-5">
                <a:latin typeface="Tahoma"/>
                <a:cs typeface="Tahoma"/>
              </a:rPr>
              <a:t>Gets</a:t>
            </a:r>
            <a:r>
              <a:rPr dirty="0" sz="700" spc="-65">
                <a:latin typeface="Tahoma"/>
                <a:cs typeface="Tahoma"/>
              </a:rPr>
              <a:t> </a:t>
            </a:r>
            <a:r>
              <a:rPr dirty="0" sz="700">
                <a:latin typeface="Tahoma"/>
                <a:cs typeface="Tahoma"/>
              </a:rPr>
              <a:t>a  </a:t>
            </a:r>
            <a:r>
              <a:rPr dirty="0" sz="700" spc="10">
                <a:latin typeface="Tahoma"/>
                <a:cs typeface="Tahoma"/>
              </a:rPr>
              <a:t> </a:t>
            </a:r>
            <a:r>
              <a:rPr dirty="0" sz="700">
                <a:latin typeface="Tahoma"/>
                <a:cs typeface="Tahoma"/>
              </a:rPr>
              <a:t>C	</a:t>
            </a:r>
            <a:r>
              <a:rPr dirty="0" sz="700" spc="-5">
                <a:latin typeface="Tahoma"/>
                <a:cs typeface="Tahoma"/>
              </a:rPr>
              <a:t>P(C) </a:t>
            </a:r>
            <a:r>
              <a:rPr dirty="0" sz="700">
                <a:latin typeface="Tahoma"/>
                <a:cs typeface="Tahoma"/>
              </a:rPr>
              <a:t>=</a:t>
            </a:r>
            <a:r>
              <a:rPr dirty="0" sz="700" spc="-5">
                <a:latin typeface="Tahoma"/>
                <a:cs typeface="Tahoma"/>
              </a:rPr>
              <a:t> </a:t>
            </a:r>
            <a:r>
              <a:rPr dirty="0" sz="700">
                <a:latin typeface="Tahoma"/>
                <a:cs typeface="Tahoma"/>
              </a:rPr>
              <a:t>2µ</a:t>
            </a:r>
            <a:endParaRPr sz="700">
              <a:latin typeface="Tahoma"/>
              <a:cs typeface="Tahoma"/>
            </a:endParaRPr>
          </a:p>
          <a:p>
            <a:pPr marL="1397000" marR="690880" indent="-1200150">
              <a:lnSpc>
                <a:spcPct val="109300"/>
              </a:lnSpc>
              <a:spcBef>
                <a:spcPts val="5"/>
              </a:spcBef>
              <a:tabLst>
                <a:tab pos="1397000" algn="l"/>
              </a:tabLst>
            </a:pPr>
            <a:r>
              <a:rPr dirty="0" sz="700">
                <a:latin typeface="Tahoma"/>
                <a:cs typeface="Tahoma"/>
              </a:rPr>
              <a:t>w</a:t>
            </a:r>
            <a:r>
              <a:rPr dirty="0" baseline="-24691" sz="675">
                <a:latin typeface="Tahoma"/>
                <a:cs typeface="Tahoma"/>
              </a:rPr>
              <a:t>4  </a:t>
            </a:r>
            <a:r>
              <a:rPr dirty="0" sz="700">
                <a:latin typeface="Tahoma"/>
                <a:cs typeface="Tahoma"/>
              </a:rPr>
              <a:t>= </a:t>
            </a:r>
            <a:r>
              <a:rPr dirty="0" sz="700" spc="-5">
                <a:latin typeface="Tahoma"/>
                <a:cs typeface="Tahoma"/>
              </a:rPr>
              <a:t>Gets</a:t>
            </a:r>
            <a:r>
              <a:rPr dirty="0" sz="700" spc="-65">
                <a:latin typeface="Tahoma"/>
                <a:cs typeface="Tahoma"/>
              </a:rPr>
              <a:t> </a:t>
            </a:r>
            <a:r>
              <a:rPr dirty="0" sz="700">
                <a:latin typeface="Tahoma"/>
                <a:cs typeface="Tahoma"/>
              </a:rPr>
              <a:t>a  </a:t>
            </a:r>
            <a:r>
              <a:rPr dirty="0" sz="700" spc="5">
                <a:latin typeface="Tahoma"/>
                <a:cs typeface="Tahoma"/>
              </a:rPr>
              <a:t> </a:t>
            </a:r>
            <a:r>
              <a:rPr dirty="0" sz="700">
                <a:latin typeface="Tahoma"/>
                <a:cs typeface="Tahoma"/>
              </a:rPr>
              <a:t>D	</a:t>
            </a:r>
            <a:r>
              <a:rPr dirty="0" sz="700" spc="-5">
                <a:latin typeface="Tahoma"/>
                <a:cs typeface="Tahoma"/>
              </a:rPr>
              <a:t>P(D) </a:t>
            </a:r>
            <a:r>
              <a:rPr dirty="0" sz="700">
                <a:latin typeface="Tahoma"/>
                <a:cs typeface="Tahoma"/>
              </a:rPr>
              <a:t>= ½-3µ  </a:t>
            </a:r>
            <a:r>
              <a:rPr dirty="0" sz="700" spc="-5">
                <a:latin typeface="Tahoma"/>
                <a:cs typeface="Tahoma"/>
              </a:rPr>
              <a:t>(Note </a:t>
            </a:r>
            <a:r>
              <a:rPr dirty="0" sz="700">
                <a:latin typeface="Tahoma"/>
                <a:cs typeface="Tahoma"/>
              </a:rPr>
              <a:t>0 </a:t>
            </a:r>
            <a:r>
              <a:rPr dirty="0" sz="700">
                <a:latin typeface="Arial"/>
                <a:cs typeface="Arial"/>
              </a:rPr>
              <a:t>≤ </a:t>
            </a:r>
            <a:r>
              <a:rPr dirty="0" sz="700">
                <a:latin typeface="Tahoma"/>
                <a:cs typeface="Tahoma"/>
              </a:rPr>
              <a:t>µ</a:t>
            </a:r>
            <a:r>
              <a:rPr dirty="0" sz="700" spc="-35">
                <a:latin typeface="Tahoma"/>
                <a:cs typeface="Tahoma"/>
              </a:rPr>
              <a:t> </a:t>
            </a:r>
            <a:r>
              <a:rPr dirty="0" sz="700" spc="-5">
                <a:latin typeface="Arial"/>
                <a:cs typeface="Arial"/>
              </a:rPr>
              <a:t>≤</a:t>
            </a:r>
            <a:r>
              <a:rPr dirty="0" sz="700" spc="-5">
                <a:latin typeface="Tahoma"/>
                <a:cs typeface="Tahoma"/>
              </a:rPr>
              <a:t>1/6)</a:t>
            </a:r>
            <a:endParaRPr sz="700">
              <a:latin typeface="Tahoma"/>
              <a:cs typeface="Tahoma"/>
            </a:endParaRPr>
          </a:p>
          <a:p>
            <a:pPr marL="25400">
              <a:lnSpc>
                <a:spcPts val="765"/>
              </a:lnSpc>
              <a:spcBef>
                <a:spcPts val="90"/>
              </a:spcBef>
            </a:pPr>
            <a:r>
              <a:rPr dirty="0" sz="700" spc="-5">
                <a:latin typeface="Tahoma"/>
                <a:cs typeface="Tahoma"/>
              </a:rPr>
              <a:t>Assume we want to estimate </a:t>
            </a:r>
            <a:r>
              <a:rPr dirty="0" sz="700">
                <a:latin typeface="Tahoma"/>
                <a:cs typeface="Tahoma"/>
              </a:rPr>
              <a:t>µ </a:t>
            </a:r>
            <a:r>
              <a:rPr dirty="0" sz="700" spc="-5">
                <a:latin typeface="Tahoma"/>
                <a:cs typeface="Tahoma"/>
              </a:rPr>
              <a:t>from data. </a:t>
            </a:r>
            <a:r>
              <a:rPr dirty="0" sz="700">
                <a:latin typeface="Tahoma"/>
                <a:cs typeface="Tahoma"/>
              </a:rPr>
              <a:t>In a </a:t>
            </a:r>
            <a:r>
              <a:rPr dirty="0" sz="700" spc="-5">
                <a:latin typeface="Tahoma"/>
                <a:cs typeface="Tahoma"/>
              </a:rPr>
              <a:t>given class there</a:t>
            </a:r>
            <a:r>
              <a:rPr dirty="0" sz="700" spc="15">
                <a:latin typeface="Tahoma"/>
                <a:cs typeface="Tahoma"/>
              </a:rPr>
              <a:t> </a:t>
            </a:r>
            <a:r>
              <a:rPr dirty="0" sz="700" spc="-5">
                <a:latin typeface="Tahoma"/>
                <a:cs typeface="Tahoma"/>
              </a:rPr>
              <a:t>were</a:t>
            </a:r>
            <a:endParaRPr sz="700">
              <a:latin typeface="Tahoma"/>
              <a:cs typeface="Tahoma"/>
            </a:endParaRPr>
          </a:p>
          <a:p>
            <a:pPr marL="1527810" indent="-1306195">
              <a:lnSpc>
                <a:spcPts val="680"/>
              </a:lnSpc>
              <a:buAutoNum type="alphaLcPeriod"/>
              <a:tabLst>
                <a:tab pos="1528445" algn="l"/>
              </a:tabLst>
            </a:pPr>
            <a:r>
              <a:rPr dirty="0" sz="700" spc="-5">
                <a:latin typeface="Tahoma"/>
                <a:cs typeface="Tahoma"/>
              </a:rPr>
              <a:t>A’s</a:t>
            </a:r>
            <a:endParaRPr sz="700">
              <a:latin typeface="Tahoma"/>
              <a:cs typeface="Tahoma"/>
            </a:endParaRPr>
          </a:p>
          <a:p>
            <a:pPr marL="1530350" indent="-1306830">
              <a:lnSpc>
                <a:spcPts val="670"/>
              </a:lnSpc>
              <a:buAutoNum type="alphaLcPeriod"/>
              <a:tabLst>
                <a:tab pos="1530985" algn="l"/>
              </a:tabLst>
            </a:pPr>
            <a:r>
              <a:rPr dirty="0" sz="700">
                <a:latin typeface="Tahoma"/>
                <a:cs typeface="Tahoma"/>
              </a:rPr>
              <a:t>B’s</a:t>
            </a:r>
            <a:endParaRPr sz="700">
              <a:latin typeface="Tahoma"/>
              <a:cs typeface="Tahoma"/>
            </a:endParaRPr>
          </a:p>
          <a:p>
            <a:pPr marL="1521460" indent="-1306195">
              <a:lnSpc>
                <a:spcPts val="670"/>
              </a:lnSpc>
              <a:buAutoNum type="alphaLcPeriod"/>
              <a:tabLst>
                <a:tab pos="1522095" algn="l"/>
              </a:tabLst>
            </a:pPr>
            <a:r>
              <a:rPr dirty="0" sz="700">
                <a:latin typeface="Tahoma"/>
                <a:cs typeface="Tahoma"/>
              </a:rPr>
              <a:t>C’s</a:t>
            </a:r>
            <a:endParaRPr sz="700">
              <a:latin typeface="Tahoma"/>
              <a:cs typeface="Tahoma"/>
            </a:endParaRPr>
          </a:p>
          <a:p>
            <a:pPr marL="1530350" indent="-1299845">
              <a:lnSpc>
                <a:spcPts val="755"/>
              </a:lnSpc>
              <a:buAutoNum type="alphaLcPeriod"/>
              <a:tabLst>
                <a:tab pos="1530985" algn="l"/>
              </a:tabLst>
            </a:pPr>
            <a:r>
              <a:rPr dirty="0" sz="700" spc="-5">
                <a:latin typeface="Tahoma"/>
                <a:cs typeface="Tahoma"/>
              </a:rPr>
              <a:t>D’s</a:t>
            </a:r>
            <a:endParaRPr sz="700">
              <a:latin typeface="Tahoma"/>
              <a:cs typeface="Tahoma"/>
            </a:endParaRPr>
          </a:p>
          <a:p>
            <a:pPr marL="25400">
              <a:lnSpc>
                <a:spcPct val="100000"/>
              </a:lnSpc>
              <a:spcBef>
                <a:spcPts val="500"/>
              </a:spcBef>
            </a:pPr>
            <a:r>
              <a:rPr dirty="0" sz="700" spc="-5">
                <a:latin typeface="Tahoma"/>
                <a:cs typeface="Tahoma"/>
              </a:rPr>
              <a:t>What’s the maximum likelihood estimate </a:t>
            </a:r>
            <a:r>
              <a:rPr dirty="0" sz="700">
                <a:latin typeface="Tahoma"/>
                <a:cs typeface="Tahoma"/>
              </a:rPr>
              <a:t>of µ </a:t>
            </a:r>
            <a:r>
              <a:rPr dirty="0" sz="700" spc="-5">
                <a:latin typeface="Tahoma"/>
                <a:cs typeface="Tahoma"/>
              </a:rPr>
              <a:t>given a,b,c,d</a:t>
            </a:r>
            <a:r>
              <a:rPr dirty="0" sz="700" spc="20">
                <a:latin typeface="Tahoma"/>
                <a:cs typeface="Tahoma"/>
              </a:rPr>
              <a:t> </a:t>
            </a:r>
            <a:r>
              <a:rPr dirty="0" sz="700">
                <a:latin typeface="Tahoma"/>
                <a:cs typeface="Tahoma"/>
              </a:rPr>
              <a:t>?</a:t>
            </a:r>
            <a:endParaRPr sz="7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4492244" y="8654286"/>
            <a:ext cx="147955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30</a:t>
            </a:r>
            <a:endParaRPr sz="600">
              <a:latin typeface="Tahoma"/>
              <a:cs typeface="Tahoma"/>
            </a:endParaRPr>
          </a:p>
        </p:txBody>
      </p:sp>
      <p:sp>
        <p:nvSpPr>
          <p:cNvPr id="8" name="object 8"/>
          <p:cNvSpPr txBox="1"/>
          <p:nvPr/>
        </p:nvSpPr>
        <p:spPr>
          <a:xfrm>
            <a:off x="1709420" y="5521175"/>
            <a:ext cx="4084954" cy="1140460"/>
          </a:xfrm>
          <a:prstGeom prst="rect">
            <a:avLst/>
          </a:prstGeom>
        </p:spPr>
        <p:txBody>
          <a:bodyPr wrap="square" lIns="0" tIns="169545" rIns="0" bIns="0" rtlCol="0" vert="horz">
            <a:spAutoFit/>
          </a:bodyPr>
          <a:lstStyle/>
          <a:p>
            <a:pPr marL="1179195">
              <a:lnSpc>
                <a:spcPct val="100000"/>
              </a:lnSpc>
              <a:spcBef>
                <a:spcPts val="1335"/>
              </a:spcBef>
            </a:pPr>
            <a:r>
              <a:rPr dirty="0" sz="2200" spc="-5">
                <a:solidFill>
                  <a:srgbClr val="006500"/>
                </a:solidFill>
                <a:latin typeface="Tahoma"/>
                <a:cs typeface="Tahoma"/>
              </a:rPr>
              <a:t>Trivial</a:t>
            </a:r>
            <a:r>
              <a:rPr dirty="0" sz="2200" spc="-10">
                <a:solidFill>
                  <a:srgbClr val="006500"/>
                </a:solidFill>
                <a:latin typeface="Tahoma"/>
                <a:cs typeface="Tahoma"/>
              </a:rPr>
              <a:t> </a:t>
            </a:r>
            <a:r>
              <a:rPr dirty="0" sz="2200" spc="-5">
                <a:solidFill>
                  <a:srgbClr val="006500"/>
                </a:solidFill>
                <a:latin typeface="Tahoma"/>
                <a:cs typeface="Tahoma"/>
              </a:rPr>
              <a:t>Statistics</a:t>
            </a:r>
            <a:endParaRPr sz="2200">
              <a:latin typeface="Tahoma"/>
              <a:cs typeface="Tahoma"/>
            </a:endParaRPr>
          </a:p>
          <a:p>
            <a:pPr marL="50800">
              <a:lnSpc>
                <a:spcPct val="100000"/>
              </a:lnSpc>
              <a:spcBef>
                <a:spcPts val="565"/>
              </a:spcBef>
              <a:tabLst>
                <a:tab pos="749935" algn="l"/>
                <a:tab pos="1393825" algn="l"/>
                <a:tab pos="2108835" algn="l"/>
              </a:tabLst>
            </a:pPr>
            <a:r>
              <a:rPr dirty="0" sz="1000" spc="-5">
                <a:latin typeface="Tahoma"/>
                <a:cs typeface="Tahoma"/>
              </a:rPr>
              <a:t>P(A) </a:t>
            </a:r>
            <a:r>
              <a:rPr dirty="0" sz="1000">
                <a:latin typeface="Tahoma"/>
                <a:cs typeface="Tahoma"/>
              </a:rPr>
              <a:t>=</a:t>
            </a:r>
            <a:r>
              <a:rPr dirty="0" sz="1000" spc="-5">
                <a:latin typeface="Tahoma"/>
                <a:cs typeface="Tahoma"/>
              </a:rPr>
              <a:t> </a:t>
            </a:r>
            <a:r>
              <a:rPr dirty="0" sz="1000">
                <a:latin typeface="Tahoma"/>
                <a:cs typeface="Tahoma"/>
              </a:rPr>
              <a:t>½	</a:t>
            </a:r>
            <a:r>
              <a:rPr dirty="0" sz="1000" spc="-5">
                <a:latin typeface="Tahoma"/>
                <a:cs typeface="Tahoma"/>
              </a:rPr>
              <a:t>P(B) </a:t>
            </a:r>
            <a:r>
              <a:rPr dirty="0" sz="1000">
                <a:latin typeface="Tahoma"/>
                <a:cs typeface="Tahoma"/>
              </a:rPr>
              <a:t>= µ	</a:t>
            </a:r>
            <a:r>
              <a:rPr dirty="0" sz="1000" spc="-5">
                <a:latin typeface="Tahoma"/>
                <a:cs typeface="Tahoma"/>
              </a:rPr>
              <a:t>P(C)</a:t>
            </a:r>
            <a:r>
              <a:rPr dirty="0" sz="1000">
                <a:latin typeface="Tahoma"/>
                <a:cs typeface="Tahoma"/>
              </a:rPr>
              <a:t> =</a:t>
            </a:r>
            <a:r>
              <a:rPr dirty="0" sz="1000" spc="-5">
                <a:latin typeface="Tahoma"/>
                <a:cs typeface="Tahoma"/>
              </a:rPr>
              <a:t> 2µ	P(D) </a:t>
            </a:r>
            <a:r>
              <a:rPr dirty="0" sz="1000">
                <a:latin typeface="Tahoma"/>
                <a:cs typeface="Tahoma"/>
              </a:rPr>
              <a:t>=</a:t>
            </a:r>
            <a:r>
              <a:rPr dirty="0" sz="1000" spc="-10">
                <a:latin typeface="Tahoma"/>
                <a:cs typeface="Tahoma"/>
              </a:rPr>
              <a:t> </a:t>
            </a:r>
            <a:r>
              <a:rPr dirty="0" sz="1000" spc="-5">
                <a:latin typeface="Tahoma"/>
                <a:cs typeface="Tahoma"/>
              </a:rPr>
              <a:t>½-3µ</a:t>
            </a:r>
            <a:endParaRPr sz="1000">
              <a:latin typeface="Tahoma"/>
              <a:cs typeface="Tahoma"/>
            </a:endParaRPr>
          </a:p>
          <a:p>
            <a:pPr marL="50800">
              <a:lnSpc>
                <a:spcPct val="100000"/>
              </a:lnSpc>
              <a:spcBef>
                <a:spcPts val="315"/>
              </a:spcBef>
            </a:pPr>
            <a:r>
              <a:rPr dirty="0" sz="1000" spc="-5">
                <a:latin typeface="Tahoma"/>
                <a:cs typeface="Tahoma"/>
              </a:rPr>
              <a:t>P( </a:t>
            </a:r>
            <a:r>
              <a:rPr dirty="0" sz="1050" spc="-25" i="1">
                <a:latin typeface="Tahoma"/>
                <a:cs typeface="Tahoma"/>
              </a:rPr>
              <a:t>a,b,c,d </a:t>
            </a:r>
            <a:r>
              <a:rPr dirty="0" sz="1000">
                <a:latin typeface="Tahoma"/>
                <a:cs typeface="Tahoma"/>
              </a:rPr>
              <a:t>| </a:t>
            </a:r>
            <a:r>
              <a:rPr dirty="0" sz="1000" spc="-5">
                <a:latin typeface="Tahoma"/>
                <a:cs typeface="Tahoma"/>
              </a:rPr>
              <a:t>µ) </a:t>
            </a:r>
            <a:r>
              <a:rPr dirty="0" sz="1000">
                <a:latin typeface="Tahoma"/>
                <a:cs typeface="Tahoma"/>
              </a:rPr>
              <a:t>= </a:t>
            </a:r>
            <a:r>
              <a:rPr dirty="0" sz="1000" spc="-5">
                <a:latin typeface="Tahoma"/>
                <a:cs typeface="Tahoma"/>
              </a:rPr>
              <a:t>K(½)</a:t>
            </a:r>
            <a:r>
              <a:rPr dirty="0" baseline="25641" sz="975" spc="-7" i="1">
                <a:latin typeface="Tahoma"/>
                <a:cs typeface="Tahoma"/>
              </a:rPr>
              <a:t>a</a:t>
            </a:r>
            <a:r>
              <a:rPr dirty="0" sz="1000" spc="-5">
                <a:latin typeface="Tahoma"/>
                <a:cs typeface="Tahoma"/>
              </a:rPr>
              <a:t>(µ)</a:t>
            </a:r>
            <a:r>
              <a:rPr dirty="0" baseline="25641" sz="975" spc="-7" i="1">
                <a:latin typeface="Tahoma"/>
                <a:cs typeface="Tahoma"/>
              </a:rPr>
              <a:t>b</a:t>
            </a:r>
            <a:r>
              <a:rPr dirty="0" sz="1000" spc="-5">
                <a:latin typeface="Tahoma"/>
                <a:cs typeface="Tahoma"/>
              </a:rPr>
              <a:t>(2µ)</a:t>
            </a:r>
            <a:r>
              <a:rPr dirty="0" baseline="25641" sz="975" spc="-7" i="1">
                <a:latin typeface="Tahoma"/>
                <a:cs typeface="Tahoma"/>
              </a:rPr>
              <a:t>c</a:t>
            </a:r>
            <a:r>
              <a:rPr dirty="0" sz="1000" spc="-5">
                <a:latin typeface="Tahoma"/>
                <a:cs typeface="Tahoma"/>
              </a:rPr>
              <a:t>(½-3µ)</a:t>
            </a:r>
            <a:r>
              <a:rPr dirty="0" baseline="25641" sz="975" spc="-7" i="1">
                <a:latin typeface="Tahoma"/>
                <a:cs typeface="Tahoma"/>
              </a:rPr>
              <a:t>d</a:t>
            </a:r>
            <a:endParaRPr baseline="25641" sz="975">
              <a:latin typeface="Tahoma"/>
              <a:cs typeface="Tahoma"/>
            </a:endParaRPr>
          </a:p>
          <a:p>
            <a:pPr marL="50800">
              <a:lnSpc>
                <a:spcPct val="100000"/>
              </a:lnSpc>
              <a:spcBef>
                <a:spcPts val="300"/>
              </a:spcBef>
            </a:pPr>
            <a:r>
              <a:rPr dirty="0" sz="1000">
                <a:latin typeface="Tahoma"/>
                <a:cs typeface="Tahoma"/>
              </a:rPr>
              <a:t>log </a:t>
            </a:r>
            <a:r>
              <a:rPr dirty="0" sz="1000" spc="-5">
                <a:latin typeface="Tahoma"/>
                <a:cs typeface="Tahoma"/>
              </a:rPr>
              <a:t>P( </a:t>
            </a:r>
            <a:r>
              <a:rPr dirty="0" sz="1050" spc="-30" i="1">
                <a:latin typeface="Tahoma"/>
                <a:cs typeface="Tahoma"/>
              </a:rPr>
              <a:t>a,b,c,d </a:t>
            </a:r>
            <a:r>
              <a:rPr dirty="0" sz="1000">
                <a:latin typeface="Tahoma"/>
                <a:cs typeface="Tahoma"/>
              </a:rPr>
              <a:t>| </a:t>
            </a:r>
            <a:r>
              <a:rPr dirty="0" sz="1000" spc="-5">
                <a:latin typeface="Tahoma"/>
                <a:cs typeface="Tahoma"/>
              </a:rPr>
              <a:t>µ) </a:t>
            </a:r>
            <a:r>
              <a:rPr dirty="0" sz="1000">
                <a:latin typeface="Tahoma"/>
                <a:cs typeface="Tahoma"/>
              </a:rPr>
              <a:t>= log K + </a:t>
            </a:r>
            <a:r>
              <a:rPr dirty="0" sz="1050" spc="-10" i="1">
                <a:latin typeface="Tahoma"/>
                <a:cs typeface="Tahoma"/>
              </a:rPr>
              <a:t>a</a:t>
            </a:r>
            <a:r>
              <a:rPr dirty="0" sz="1000" spc="-10">
                <a:latin typeface="Tahoma"/>
                <a:cs typeface="Tahoma"/>
              </a:rPr>
              <a:t>log </a:t>
            </a:r>
            <a:r>
              <a:rPr dirty="0" sz="1000">
                <a:latin typeface="Tahoma"/>
                <a:cs typeface="Tahoma"/>
              </a:rPr>
              <a:t>½ + </a:t>
            </a:r>
            <a:r>
              <a:rPr dirty="0" sz="1050" spc="-10" i="1">
                <a:latin typeface="Tahoma"/>
                <a:cs typeface="Tahoma"/>
              </a:rPr>
              <a:t>b</a:t>
            </a:r>
            <a:r>
              <a:rPr dirty="0" sz="1000" spc="-10">
                <a:latin typeface="Tahoma"/>
                <a:cs typeface="Tahoma"/>
              </a:rPr>
              <a:t>log </a:t>
            </a:r>
            <a:r>
              <a:rPr dirty="0" sz="1000">
                <a:latin typeface="Tahoma"/>
                <a:cs typeface="Tahoma"/>
              </a:rPr>
              <a:t>µ + </a:t>
            </a:r>
            <a:r>
              <a:rPr dirty="0" sz="1050" spc="-10" i="1">
                <a:latin typeface="Tahoma"/>
                <a:cs typeface="Tahoma"/>
              </a:rPr>
              <a:t>c</a:t>
            </a:r>
            <a:r>
              <a:rPr dirty="0" sz="1000" spc="-10">
                <a:latin typeface="Tahoma"/>
                <a:cs typeface="Tahoma"/>
              </a:rPr>
              <a:t>log </a:t>
            </a:r>
            <a:r>
              <a:rPr dirty="0" sz="1000" spc="-5">
                <a:latin typeface="Tahoma"/>
                <a:cs typeface="Tahoma"/>
              </a:rPr>
              <a:t>2µ </a:t>
            </a:r>
            <a:r>
              <a:rPr dirty="0" sz="1000">
                <a:latin typeface="Tahoma"/>
                <a:cs typeface="Tahoma"/>
              </a:rPr>
              <a:t>+ </a:t>
            </a:r>
            <a:r>
              <a:rPr dirty="0" sz="1050" spc="-10" i="1">
                <a:latin typeface="Tahoma"/>
                <a:cs typeface="Tahoma"/>
              </a:rPr>
              <a:t>d</a:t>
            </a:r>
            <a:r>
              <a:rPr dirty="0" sz="1000" spc="-10">
                <a:latin typeface="Tahoma"/>
                <a:cs typeface="Tahoma"/>
              </a:rPr>
              <a:t>log</a:t>
            </a:r>
            <a:r>
              <a:rPr dirty="0" sz="1000" spc="-35">
                <a:latin typeface="Tahoma"/>
                <a:cs typeface="Tahoma"/>
              </a:rPr>
              <a:t> </a:t>
            </a:r>
            <a:r>
              <a:rPr dirty="0" sz="1000" spc="-5">
                <a:latin typeface="Tahoma"/>
                <a:cs typeface="Tahoma"/>
              </a:rPr>
              <a:t>(½-3µ)</a:t>
            </a:r>
            <a:endParaRPr sz="1000">
              <a:latin typeface="Tahoma"/>
              <a:cs typeface="Tahoma"/>
            </a:endParaRPr>
          </a:p>
        </p:txBody>
      </p:sp>
      <p:sp>
        <p:nvSpPr>
          <p:cNvPr id="9" name="object 9"/>
          <p:cNvSpPr/>
          <p:nvPr/>
        </p:nvSpPr>
        <p:spPr>
          <a:xfrm>
            <a:off x="3662927" y="6881617"/>
            <a:ext cx="421640" cy="0"/>
          </a:xfrm>
          <a:custGeom>
            <a:avLst/>
            <a:gdLst/>
            <a:ahLst/>
            <a:cxnLst/>
            <a:rect l="l" t="t" r="r" b="b"/>
            <a:pathLst>
              <a:path w="421639" h="0">
                <a:moveTo>
                  <a:pt x="0" y="0"/>
                </a:moveTo>
                <a:lnTo>
                  <a:pt x="421388" y="0"/>
                </a:lnTo>
              </a:path>
            </a:pathLst>
          </a:custGeom>
          <a:ln w="5519">
            <a:solidFill>
              <a:srgbClr val="000000"/>
            </a:solidFill>
          </a:ln>
        </p:spPr>
        <p:txBody>
          <a:bodyPr wrap="square" lIns="0" tIns="0" rIns="0" bIns="0" rtlCol="0"/>
          <a:lstStyle/>
          <a:p/>
        </p:txBody>
      </p:sp>
      <p:sp>
        <p:nvSpPr>
          <p:cNvPr id="10" name="object 10"/>
          <p:cNvSpPr/>
          <p:nvPr/>
        </p:nvSpPr>
        <p:spPr>
          <a:xfrm>
            <a:off x="2121406" y="7266427"/>
            <a:ext cx="421005" cy="0"/>
          </a:xfrm>
          <a:custGeom>
            <a:avLst/>
            <a:gdLst/>
            <a:ahLst/>
            <a:cxnLst/>
            <a:rect l="l" t="t" r="r" b="b"/>
            <a:pathLst>
              <a:path w="421005" h="0">
                <a:moveTo>
                  <a:pt x="0" y="0"/>
                </a:moveTo>
                <a:lnTo>
                  <a:pt x="420624" y="0"/>
                </a:lnTo>
              </a:path>
            </a:pathLst>
          </a:custGeom>
          <a:ln w="5519">
            <a:solidFill>
              <a:srgbClr val="000000"/>
            </a:solidFill>
          </a:ln>
        </p:spPr>
        <p:txBody>
          <a:bodyPr wrap="square" lIns="0" tIns="0" rIns="0" bIns="0" rtlCol="0"/>
          <a:lstStyle/>
          <a:p/>
        </p:txBody>
      </p:sp>
      <p:sp>
        <p:nvSpPr>
          <p:cNvPr id="11" name="object 11"/>
          <p:cNvSpPr/>
          <p:nvPr/>
        </p:nvSpPr>
        <p:spPr>
          <a:xfrm>
            <a:off x="2704336" y="7266427"/>
            <a:ext cx="100330" cy="0"/>
          </a:xfrm>
          <a:custGeom>
            <a:avLst/>
            <a:gdLst/>
            <a:ahLst/>
            <a:cxnLst/>
            <a:rect l="l" t="t" r="r" b="b"/>
            <a:pathLst>
              <a:path w="100330" h="0">
                <a:moveTo>
                  <a:pt x="0" y="0"/>
                </a:moveTo>
                <a:lnTo>
                  <a:pt x="99820" y="0"/>
                </a:lnTo>
              </a:path>
            </a:pathLst>
          </a:custGeom>
          <a:ln w="5519">
            <a:solidFill>
              <a:srgbClr val="000000"/>
            </a:solidFill>
          </a:ln>
        </p:spPr>
        <p:txBody>
          <a:bodyPr wrap="square" lIns="0" tIns="0" rIns="0" bIns="0" rtlCol="0"/>
          <a:lstStyle/>
          <a:p/>
        </p:txBody>
      </p:sp>
      <p:sp>
        <p:nvSpPr>
          <p:cNvPr id="12" name="object 12"/>
          <p:cNvSpPr/>
          <p:nvPr/>
        </p:nvSpPr>
        <p:spPr>
          <a:xfrm>
            <a:off x="2950469" y="7266427"/>
            <a:ext cx="179070" cy="0"/>
          </a:xfrm>
          <a:custGeom>
            <a:avLst/>
            <a:gdLst/>
            <a:ahLst/>
            <a:cxnLst/>
            <a:rect l="l" t="t" r="r" b="b"/>
            <a:pathLst>
              <a:path w="179069" h="0">
                <a:moveTo>
                  <a:pt x="0" y="0"/>
                </a:moveTo>
                <a:lnTo>
                  <a:pt x="179062" y="0"/>
                </a:lnTo>
              </a:path>
            </a:pathLst>
          </a:custGeom>
          <a:ln w="5519">
            <a:solidFill>
              <a:srgbClr val="000000"/>
            </a:solidFill>
          </a:ln>
        </p:spPr>
        <p:txBody>
          <a:bodyPr wrap="square" lIns="0" tIns="0" rIns="0" bIns="0" rtlCol="0"/>
          <a:lstStyle/>
          <a:p/>
        </p:txBody>
      </p:sp>
      <p:sp>
        <p:nvSpPr>
          <p:cNvPr id="13" name="object 13"/>
          <p:cNvSpPr/>
          <p:nvPr/>
        </p:nvSpPr>
        <p:spPr>
          <a:xfrm>
            <a:off x="3272787" y="7266427"/>
            <a:ext cx="519430" cy="0"/>
          </a:xfrm>
          <a:custGeom>
            <a:avLst/>
            <a:gdLst/>
            <a:ahLst/>
            <a:cxnLst/>
            <a:rect l="l" t="t" r="r" b="b"/>
            <a:pathLst>
              <a:path w="519429" h="0">
                <a:moveTo>
                  <a:pt x="0" y="0"/>
                </a:moveTo>
                <a:lnTo>
                  <a:pt x="518916" y="0"/>
                </a:lnTo>
              </a:path>
            </a:pathLst>
          </a:custGeom>
          <a:ln w="5519">
            <a:solidFill>
              <a:srgbClr val="000000"/>
            </a:solidFill>
          </a:ln>
        </p:spPr>
        <p:txBody>
          <a:bodyPr wrap="square" lIns="0" tIns="0" rIns="0" bIns="0" rtlCol="0"/>
          <a:lstStyle/>
          <a:p/>
        </p:txBody>
      </p:sp>
      <p:sp>
        <p:nvSpPr>
          <p:cNvPr id="14" name="object 14"/>
          <p:cNvSpPr/>
          <p:nvPr/>
        </p:nvSpPr>
        <p:spPr>
          <a:xfrm>
            <a:off x="3284973" y="7652005"/>
            <a:ext cx="692785" cy="0"/>
          </a:xfrm>
          <a:custGeom>
            <a:avLst/>
            <a:gdLst/>
            <a:ahLst/>
            <a:cxnLst/>
            <a:rect l="l" t="t" r="r" b="b"/>
            <a:pathLst>
              <a:path w="692785" h="0">
                <a:moveTo>
                  <a:pt x="0" y="0"/>
                </a:moveTo>
                <a:lnTo>
                  <a:pt x="692670" y="0"/>
                </a:lnTo>
              </a:path>
            </a:pathLst>
          </a:custGeom>
          <a:ln w="5519">
            <a:solidFill>
              <a:srgbClr val="000000"/>
            </a:solidFill>
          </a:ln>
        </p:spPr>
        <p:txBody>
          <a:bodyPr wrap="square" lIns="0" tIns="0" rIns="0" bIns="0" rtlCol="0"/>
          <a:lstStyle/>
          <a:p/>
        </p:txBody>
      </p:sp>
      <p:sp>
        <p:nvSpPr>
          <p:cNvPr id="15" name="object 15"/>
          <p:cNvSpPr/>
          <p:nvPr/>
        </p:nvSpPr>
        <p:spPr>
          <a:xfrm>
            <a:off x="2930655" y="8435336"/>
            <a:ext cx="152400" cy="0"/>
          </a:xfrm>
          <a:custGeom>
            <a:avLst/>
            <a:gdLst/>
            <a:ahLst/>
            <a:cxnLst/>
            <a:rect l="l" t="t" r="r" b="b"/>
            <a:pathLst>
              <a:path w="152400" h="0">
                <a:moveTo>
                  <a:pt x="0" y="0"/>
                </a:moveTo>
                <a:lnTo>
                  <a:pt x="152398" y="0"/>
                </a:lnTo>
              </a:path>
            </a:pathLst>
          </a:custGeom>
          <a:ln w="5519">
            <a:solidFill>
              <a:srgbClr val="000000"/>
            </a:solidFill>
          </a:ln>
        </p:spPr>
        <p:txBody>
          <a:bodyPr wrap="square" lIns="0" tIns="0" rIns="0" bIns="0" rtlCol="0"/>
          <a:lstStyle/>
          <a:p/>
        </p:txBody>
      </p:sp>
      <p:sp>
        <p:nvSpPr>
          <p:cNvPr id="16" name="object 16"/>
          <p:cNvSpPr txBox="1"/>
          <p:nvPr/>
        </p:nvSpPr>
        <p:spPr>
          <a:xfrm>
            <a:off x="2098776" y="7839229"/>
            <a:ext cx="851535" cy="185420"/>
          </a:xfrm>
          <a:prstGeom prst="rect">
            <a:avLst/>
          </a:prstGeom>
        </p:spPr>
        <p:txBody>
          <a:bodyPr wrap="square" lIns="0" tIns="12065" rIns="0" bIns="0" rtlCol="0" vert="horz">
            <a:spAutoFit/>
          </a:bodyPr>
          <a:lstStyle/>
          <a:p>
            <a:pPr marL="12700">
              <a:lnSpc>
                <a:spcPct val="100000"/>
              </a:lnSpc>
              <a:spcBef>
                <a:spcPts val="95"/>
              </a:spcBef>
            </a:pPr>
            <a:r>
              <a:rPr dirty="0" sz="1050" spc="-5">
                <a:latin typeface="Times New Roman"/>
                <a:cs typeface="Times New Roman"/>
              </a:rPr>
              <a:t>So if class</a:t>
            </a:r>
            <a:r>
              <a:rPr dirty="0" sz="1050" spc="25">
                <a:latin typeface="Times New Roman"/>
                <a:cs typeface="Times New Roman"/>
              </a:rPr>
              <a:t> </a:t>
            </a:r>
            <a:r>
              <a:rPr dirty="0" sz="1050" spc="-5">
                <a:latin typeface="Times New Roman"/>
                <a:cs typeface="Times New Roman"/>
              </a:rPr>
              <a:t>got</a:t>
            </a:r>
            <a:endParaRPr sz="1050">
              <a:latin typeface="Times New Roman"/>
              <a:cs typeface="Times New Roman"/>
            </a:endParaRPr>
          </a:p>
        </p:txBody>
      </p:sp>
      <p:sp>
        <p:nvSpPr>
          <p:cNvPr id="17" name="object 17"/>
          <p:cNvSpPr txBox="1"/>
          <p:nvPr/>
        </p:nvSpPr>
        <p:spPr>
          <a:xfrm>
            <a:off x="1722120" y="8322332"/>
            <a:ext cx="1546225" cy="448945"/>
          </a:xfrm>
          <a:prstGeom prst="rect">
            <a:avLst/>
          </a:prstGeom>
        </p:spPr>
        <p:txBody>
          <a:bodyPr wrap="square" lIns="0" tIns="12065" rIns="0" bIns="0" rtlCol="0" vert="horz">
            <a:spAutoFit/>
          </a:bodyPr>
          <a:lstStyle/>
          <a:p>
            <a:pPr marL="395605">
              <a:lnSpc>
                <a:spcPts val="1040"/>
              </a:lnSpc>
              <a:spcBef>
                <a:spcPts val="95"/>
              </a:spcBef>
            </a:pPr>
            <a:r>
              <a:rPr dirty="0" sz="1050" spc="-5">
                <a:latin typeface="Times New Roman"/>
                <a:cs typeface="Times New Roman"/>
              </a:rPr>
              <a:t>Max like </a:t>
            </a:r>
            <a:r>
              <a:rPr dirty="0" sz="1050" spc="-45">
                <a:latin typeface="Times New Roman"/>
                <a:cs typeface="Times New Roman"/>
              </a:rPr>
              <a:t>µ </a:t>
            </a:r>
            <a:r>
              <a:rPr dirty="0" sz="1050" spc="-5">
                <a:latin typeface="Symbol"/>
                <a:cs typeface="Symbol"/>
              </a:rPr>
              <a:t></a:t>
            </a:r>
            <a:r>
              <a:rPr dirty="0" sz="1050" spc="30">
                <a:latin typeface="Times New Roman"/>
                <a:cs typeface="Times New Roman"/>
              </a:rPr>
              <a:t> </a:t>
            </a:r>
            <a:r>
              <a:rPr dirty="0" baseline="34391" sz="1575" spc="-7">
                <a:latin typeface="Times New Roman"/>
                <a:cs typeface="Times New Roman"/>
              </a:rPr>
              <a:t>1</a:t>
            </a:r>
            <a:endParaRPr baseline="34391" sz="1575">
              <a:latin typeface="Times New Roman"/>
              <a:cs typeface="Times New Roman"/>
            </a:endParaRPr>
          </a:p>
          <a:p>
            <a:pPr algn="r" marR="203200">
              <a:lnSpc>
                <a:spcPts val="1040"/>
              </a:lnSpc>
            </a:pPr>
            <a:r>
              <a:rPr dirty="0" sz="1050" spc="-5">
                <a:latin typeface="Times New Roman"/>
                <a:cs typeface="Times New Roman"/>
              </a:rPr>
              <a:t>10</a:t>
            </a:r>
            <a:endParaRPr sz="1050">
              <a:latin typeface="Times New Roman"/>
              <a:cs typeface="Times New Roman"/>
            </a:endParaRPr>
          </a:p>
          <a:p>
            <a:pPr marL="38100">
              <a:lnSpc>
                <a:spcPct val="100000"/>
              </a:lnSpc>
              <a:spcBef>
                <a:spcPts val="535"/>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8" name="object 18"/>
          <p:cNvSpPr txBox="1"/>
          <p:nvPr/>
        </p:nvSpPr>
        <p:spPr>
          <a:xfrm>
            <a:off x="2103354" y="7539768"/>
            <a:ext cx="1150620" cy="185420"/>
          </a:xfrm>
          <a:prstGeom prst="rect">
            <a:avLst/>
          </a:prstGeom>
        </p:spPr>
        <p:txBody>
          <a:bodyPr wrap="square" lIns="0" tIns="12065" rIns="0" bIns="0" rtlCol="0" vert="horz">
            <a:spAutoFit/>
          </a:bodyPr>
          <a:lstStyle/>
          <a:p>
            <a:pPr marL="12700">
              <a:lnSpc>
                <a:spcPct val="100000"/>
              </a:lnSpc>
              <a:spcBef>
                <a:spcPts val="95"/>
              </a:spcBef>
            </a:pPr>
            <a:r>
              <a:rPr dirty="0" sz="1050" spc="-5">
                <a:latin typeface="Times New Roman"/>
                <a:cs typeface="Times New Roman"/>
              </a:rPr>
              <a:t>Gives max like </a:t>
            </a:r>
            <a:r>
              <a:rPr dirty="0" sz="1050" spc="-45">
                <a:latin typeface="Times New Roman"/>
                <a:cs typeface="Times New Roman"/>
              </a:rPr>
              <a:t>µ</a:t>
            </a:r>
            <a:r>
              <a:rPr dirty="0" sz="1050" spc="15">
                <a:latin typeface="Times New Roman"/>
                <a:cs typeface="Times New Roman"/>
              </a:rPr>
              <a:t> </a:t>
            </a:r>
            <a:r>
              <a:rPr dirty="0" sz="1050" spc="-5">
                <a:latin typeface="Symbol"/>
                <a:cs typeface="Symbol"/>
              </a:rPr>
              <a:t></a:t>
            </a:r>
            <a:endParaRPr sz="1050">
              <a:latin typeface="Symbol"/>
              <a:cs typeface="Symbol"/>
            </a:endParaRPr>
          </a:p>
        </p:txBody>
      </p:sp>
      <p:sp>
        <p:nvSpPr>
          <p:cNvPr id="19" name="object 19"/>
          <p:cNvSpPr txBox="1"/>
          <p:nvPr/>
        </p:nvSpPr>
        <p:spPr>
          <a:xfrm>
            <a:off x="3780535" y="6873009"/>
            <a:ext cx="248920" cy="466725"/>
          </a:xfrm>
          <a:prstGeom prst="rect">
            <a:avLst/>
          </a:prstGeom>
        </p:spPr>
        <p:txBody>
          <a:bodyPr wrap="square" lIns="0" tIns="12065" rIns="0" bIns="0" rtlCol="0" vert="horz">
            <a:spAutoFit/>
          </a:bodyPr>
          <a:lstStyle/>
          <a:p>
            <a:pPr marL="12700">
              <a:lnSpc>
                <a:spcPct val="100000"/>
              </a:lnSpc>
              <a:spcBef>
                <a:spcPts val="95"/>
              </a:spcBef>
            </a:pPr>
            <a:r>
              <a:rPr dirty="0" sz="1050" spc="10">
                <a:latin typeface="Symbol"/>
                <a:cs typeface="Symbol"/>
              </a:rPr>
              <a:t></a:t>
            </a:r>
            <a:r>
              <a:rPr dirty="0" sz="1050" spc="10">
                <a:latin typeface="Times New Roman"/>
                <a:cs typeface="Times New Roman"/>
              </a:rPr>
              <a:t>µ</a:t>
            </a:r>
            <a:endParaRPr sz="1050">
              <a:latin typeface="Times New Roman"/>
              <a:cs typeface="Times New Roman"/>
            </a:endParaRPr>
          </a:p>
          <a:p>
            <a:pPr marL="52069">
              <a:lnSpc>
                <a:spcPct val="100000"/>
              </a:lnSpc>
              <a:spcBef>
                <a:spcPts val="955"/>
              </a:spcBef>
            </a:pPr>
            <a:r>
              <a:rPr dirty="0" sz="1050" spc="-5">
                <a:latin typeface="Symbol"/>
                <a:cs typeface="Symbol"/>
              </a:rPr>
              <a:t></a:t>
            </a:r>
            <a:r>
              <a:rPr dirty="0" sz="1050" spc="10">
                <a:latin typeface="Times New Roman"/>
                <a:cs typeface="Times New Roman"/>
              </a:rPr>
              <a:t> </a:t>
            </a:r>
            <a:r>
              <a:rPr dirty="0" sz="1050" spc="-5">
                <a:latin typeface="Times New Roman"/>
                <a:cs typeface="Times New Roman"/>
              </a:rPr>
              <a:t>0</a:t>
            </a:r>
            <a:endParaRPr sz="1050">
              <a:latin typeface="Times New Roman"/>
              <a:cs typeface="Times New Roman"/>
            </a:endParaRPr>
          </a:p>
        </p:txBody>
      </p:sp>
      <p:sp>
        <p:nvSpPr>
          <p:cNvPr id="20" name="object 20"/>
          <p:cNvSpPr txBox="1"/>
          <p:nvPr/>
        </p:nvSpPr>
        <p:spPr>
          <a:xfrm>
            <a:off x="2080242" y="6768620"/>
            <a:ext cx="2266950" cy="185420"/>
          </a:xfrm>
          <a:prstGeom prst="rect">
            <a:avLst/>
          </a:prstGeom>
        </p:spPr>
        <p:txBody>
          <a:bodyPr wrap="square" lIns="0" tIns="12065" rIns="0" bIns="0" rtlCol="0" vert="horz">
            <a:spAutoFit/>
          </a:bodyPr>
          <a:lstStyle/>
          <a:p>
            <a:pPr marL="38100">
              <a:lnSpc>
                <a:spcPct val="100000"/>
              </a:lnSpc>
              <a:spcBef>
                <a:spcPts val="95"/>
              </a:spcBef>
            </a:pPr>
            <a:r>
              <a:rPr dirty="0" sz="1050" spc="-5">
                <a:latin typeface="Times New Roman"/>
                <a:cs typeface="Times New Roman"/>
              </a:rPr>
              <a:t>FOR </a:t>
            </a:r>
            <a:r>
              <a:rPr dirty="0" sz="1050" spc="-10">
                <a:latin typeface="Times New Roman"/>
                <a:cs typeface="Times New Roman"/>
              </a:rPr>
              <a:t>MAX </a:t>
            </a:r>
            <a:r>
              <a:rPr dirty="0" sz="1050" spc="-5">
                <a:latin typeface="Times New Roman"/>
                <a:cs typeface="Times New Roman"/>
              </a:rPr>
              <a:t>LIKE </a:t>
            </a:r>
            <a:r>
              <a:rPr dirty="0" sz="1050" spc="-25">
                <a:latin typeface="Times New Roman"/>
                <a:cs typeface="Times New Roman"/>
              </a:rPr>
              <a:t>µ, </a:t>
            </a:r>
            <a:r>
              <a:rPr dirty="0" sz="1050" spc="-5">
                <a:latin typeface="Times New Roman"/>
                <a:cs typeface="Times New Roman"/>
              </a:rPr>
              <a:t>SET </a:t>
            </a:r>
            <a:r>
              <a:rPr dirty="0" baseline="34391" sz="1575" spc="15">
                <a:latin typeface="Symbol"/>
                <a:cs typeface="Symbol"/>
              </a:rPr>
              <a:t></a:t>
            </a:r>
            <a:r>
              <a:rPr dirty="0" baseline="34391" sz="1575" spc="15">
                <a:latin typeface="Times New Roman"/>
                <a:cs typeface="Times New Roman"/>
              </a:rPr>
              <a:t>LogP </a:t>
            </a:r>
            <a:r>
              <a:rPr dirty="0" sz="1050" spc="-5">
                <a:latin typeface="Symbol"/>
                <a:cs typeface="Symbol"/>
              </a:rPr>
              <a:t></a:t>
            </a:r>
            <a:r>
              <a:rPr dirty="0" sz="1050" spc="45">
                <a:latin typeface="Times New Roman"/>
                <a:cs typeface="Times New Roman"/>
              </a:rPr>
              <a:t> </a:t>
            </a:r>
            <a:r>
              <a:rPr dirty="0" sz="1050" spc="-5">
                <a:latin typeface="Times New Roman"/>
                <a:cs typeface="Times New Roman"/>
              </a:rPr>
              <a:t>0</a:t>
            </a:r>
            <a:endParaRPr sz="1050">
              <a:latin typeface="Times New Roman"/>
              <a:cs typeface="Times New Roman"/>
            </a:endParaRPr>
          </a:p>
        </p:txBody>
      </p:sp>
      <p:sp>
        <p:nvSpPr>
          <p:cNvPr id="21" name="object 21"/>
          <p:cNvSpPr txBox="1"/>
          <p:nvPr/>
        </p:nvSpPr>
        <p:spPr>
          <a:xfrm>
            <a:off x="3279881" y="7600773"/>
            <a:ext cx="715010" cy="236854"/>
          </a:xfrm>
          <a:prstGeom prst="rect">
            <a:avLst/>
          </a:prstGeom>
        </p:spPr>
        <p:txBody>
          <a:bodyPr wrap="square" lIns="0" tIns="16510" rIns="0" bIns="0" rtlCol="0" vert="horz">
            <a:spAutoFit/>
          </a:bodyPr>
          <a:lstStyle/>
          <a:p>
            <a:pPr marL="12700">
              <a:lnSpc>
                <a:spcPct val="100000"/>
              </a:lnSpc>
              <a:spcBef>
                <a:spcPts val="130"/>
              </a:spcBef>
            </a:pPr>
            <a:r>
              <a:rPr dirty="0" sz="1050" spc="-5">
                <a:latin typeface="Times New Roman"/>
                <a:cs typeface="Times New Roman"/>
              </a:rPr>
              <a:t>6 </a:t>
            </a:r>
            <a:r>
              <a:rPr dirty="0" sz="1350" spc="-55">
                <a:latin typeface="Symbol"/>
                <a:cs typeface="Symbol"/>
              </a:rPr>
              <a:t></a:t>
            </a:r>
            <a:r>
              <a:rPr dirty="0" sz="1050" spc="-55" i="1">
                <a:latin typeface="Times New Roman"/>
                <a:cs typeface="Times New Roman"/>
              </a:rPr>
              <a:t>b </a:t>
            </a:r>
            <a:r>
              <a:rPr dirty="0" sz="1050" spc="-5">
                <a:latin typeface="Symbol"/>
                <a:cs typeface="Symbol"/>
              </a:rPr>
              <a:t></a:t>
            </a:r>
            <a:r>
              <a:rPr dirty="0" sz="1050" spc="-5">
                <a:latin typeface="Times New Roman"/>
                <a:cs typeface="Times New Roman"/>
              </a:rPr>
              <a:t> </a:t>
            </a:r>
            <a:r>
              <a:rPr dirty="0" sz="1050" spc="-5" i="1">
                <a:latin typeface="Times New Roman"/>
                <a:cs typeface="Times New Roman"/>
              </a:rPr>
              <a:t>c </a:t>
            </a:r>
            <a:r>
              <a:rPr dirty="0" sz="1050" spc="-5">
                <a:latin typeface="Symbol"/>
                <a:cs typeface="Symbol"/>
              </a:rPr>
              <a:t></a:t>
            </a:r>
            <a:r>
              <a:rPr dirty="0" sz="1050" spc="-5">
                <a:latin typeface="Times New Roman"/>
                <a:cs typeface="Times New Roman"/>
              </a:rPr>
              <a:t> </a:t>
            </a:r>
            <a:r>
              <a:rPr dirty="0" sz="1050" spc="-5" i="1">
                <a:latin typeface="Times New Roman"/>
                <a:cs typeface="Times New Roman"/>
              </a:rPr>
              <a:t>d</a:t>
            </a:r>
            <a:r>
              <a:rPr dirty="0" sz="1050" spc="-85" i="1">
                <a:latin typeface="Times New Roman"/>
                <a:cs typeface="Times New Roman"/>
              </a:rPr>
              <a:t> </a:t>
            </a:r>
            <a:r>
              <a:rPr dirty="0" sz="1350" spc="-55">
                <a:latin typeface="Symbol"/>
                <a:cs typeface="Symbol"/>
              </a:rPr>
              <a:t></a:t>
            </a:r>
            <a:endParaRPr sz="1350">
              <a:latin typeface="Symbol"/>
              <a:cs typeface="Symbol"/>
            </a:endParaRPr>
          </a:p>
        </p:txBody>
      </p:sp>
      <p:sp>
        <p:nvSpPr>
          <p:cNvPr id="22" name="object 22"/>
          <p:cNvSpPr txBox="1"/>
          <p:nvPr/>
        </p:nvSpPr>
        <p:spPr>
          <a:xfrm>
            <a:off x="3475740" y="7455951"/>
            <a:ext cx="297815" cy="185420"/>
          </a:xfrm>
          <a:prstGeom prst="rect">
            <a:avLst/>
          </a:prstGeom>
        </p:spPr>
        <p:txBody>
          <a:bodyPr wrap="square" lIns="0" tIns="12065" rIns="0" bIns="0" rtlCol="0" vert="horz">
            <a:spAutoFit/>
          </a:bodyPr>
          <a:lstStyle/>
          <a:p>
            <a:pPr marL="12700">
              <a:lnSpc>
                <a:spcPct val="100000"/>
              </a:lnSpc>
              <a:spcBef>
                <a:spcPts val="95"/>
              </a:spcBef>
            </a:pPr>
            <a:r>
              <a:rPr dirty="0" sz="1050" spc="-5" i="1">
                <a:latin typeface="Times New Roman"/>
                <a:cs typeface="Times New Roman"/>
              </a:rPr>
              <a:t>b </a:t>
            </a:r>
            <a:r>
              <a:rPr dirty="0" sz="1050" spc="-5">
                <a:latin typeface="Symbol"/>
                <a:cs typeface="Symbol"/>
              </a:rPr>
              <a:t></a:t>
            </a:r>
            <a:r>
              <a:rPr dirty="0" sz="1050" spc="-20">
                <a:latin typeface="Times New Roman"/>
                <a:cs typeface="Times New Roman"/>
              </a:rPr>
              <a:t> </a:t>
            </a:r>
            <a:r>
              <a:rPr dirty="0" sz="1050" spc="-5" i="1">
                <a:latin typeface="Times New Roman"/>
                <a:cs typeface="Times New Roman"/>
              </a:rPr>
              <a:t>c</a:t>
            </a:r>
            <a:endParaRPr sz="1050">
              <a:latin typeface="Times New Roman"/>
              <a:cs typeface="Times New Roman"/>
            </a:endParaRPr>
          </a:p>
        </p:txBody>
      </p:sp>
      <p:sp>
        <p:nvSpPr>
          <p:cNvPr id="23" name="object 23"/>
          <p:cNvSpPr txBox="1"/>
          <p:nvPr/>
        </p:nvSpPr>
        <p:spPr>
          <a:xfrm>
            <a:off x="2065527" y="7042600"/>
            <a:ext cx="1742439" cy="400685"/>
          </a:xfrm>
          <a:prstGeom prst="rect">
            <a:avLst/>
          </a:prstGeom>
        </p:spPr>
        <p:txBody>
          <a:bodyPr wrap="square" lIns="0" tIns="40005" rIns="0" bIns="0" rtlCol="0" vert="horz">
            <a:spAutoFit/>
          </a:bodyPr>
          <a:lstStyle/>
          <a:p>
            <a:pPr marL="63500">
              <a:lnSpc>
                <a:spcPct val="100000"/>
              </a:lnSpc>
              <a:spcBef>
                <a:spcPts val="315"/>
              </a:spcBef>
              <a:tabLst>
                <a:tab pos="1383030" algn="l"/>
              </a:tabLst>
            </a:pPr>
            <a:r>
              <a:rPr dirty="0" sz="1050" spc="10">
                <a:latin typeface="Symbol"/>
                <a:cs typeface="Symbol"/>
              </a:rPr>
              <a:t></a:t>
            </a:r>
            <a:r>
              <a:rPr dirty="0" sz="1050" spc="10">
                <a:latin typeface="Times New Roman"/>
                <a:cs typeface="Times New Roman"/>
              </a:rPr>
              <a:t>LogP   </a:t>
            </a:r>
            <a:r>
              <a:rPr dirty="0" baseline="-34391" sz="1575" spc="-7">
                <a:latin typeface="Symbol"/>
                <a:cs typeface="Symbol"/>
              </a:rPr>
              <a:t></a:t>
            </a:r>
            <a:r>
              <a:rPr dirty="0" baseline="-34391" sz="1575" spc="-7">
                <a:latin typeface="Times New Roman"/>
                <a:cs typeface="Times New Roman"/>
              </a:rPr>
              <a:t>  </a:t>
            </a:r>
            <a:r>
              <a:rPr dirty="0" sz="1050" spc="-5" i="1">
                <a:latin typeface="Times New Roman"/>
                <a:cs typeface="Times New Roman"/>
              </a:rPr>
              <a:t>b  </a:t>
            </a:r>
            <a:r>
              <a:rPr dirty="0" baseline="-34391" sz="1575" spc="-7">
                <a:latin typeface="Symbol"/>
                <a:cs typeface="Symbol"/>
              </a:rPr>
              <a:t></a:t>
            </a:r>
            <a:r>
              <a:rPr dirty="0" baseline="-34391" sz="1575" spc="-52">
                <a:latin typeface="Times New Roman"/>
                <a:cs typeface="Times New Roman"/>
              </a:rPr>
              <a:t> </a:t>
            </a:r>
            <a:r>
              <a:rPr dirty="0" sz="1050" spc="35">
                <a:latin typeface="Times New Roman"/>
                <a:cs typeface="Times New Roman"/>
              </a:rPr>
              <a:t>2</a:t>
            </a:r>
            <a:r>
              <a:rPr dirty="0" sz="1050" spc="35" i="1">
                <a:latin typeface="Times New Roman"/>
                <a:cs typeface="Times New Roman"/>
              </a:rPr>
              <a:t>c</a:t>
            </a:r>
            <a:r>
              <a:rPr dirty="0" sz="1050" spc="185" i="1">
                <a:latin typeface="Times New Roman"/>
                <a:cs typeface="Times New Roman"/>
              </a:rPr>
              <a:t> </a:t>
            </a:r>
            <a:r>
              <a:rPr dirty="0" baseline="-34391" sz="1575" spc="-7">
                <a:latin typeface="Symbol"/>
                <a:cs typeface="Symbol"/>
              </a:rPr>
              <a:t></a:t>
            </a:r>
            <a:r>
              <a:rPr dirty="0" baseline="-34391" sz="1575" spc="-7">
                <a:latin typeface="Times New Roman"/>
                <a:cs typeface="Times New Roman"/>
              </a:rPr>
              <a:t>	</a:t>
            </a:r>
            <a:r>
              <a:rPr dirty="0" sz="1050" spc="25">
                <a:latin typeface="Times New Roman"/>
                <a:cs typeface="Times New Roman"/>
              </a:rPr>
              <a:t>3</a:t>
            </a:r>
            <a:r>
              <a:rPr dirty="0" sz="1050" spc="25" i="1">
                <a:latin typeface="Times New Roman"/>
                <a:cs typeface="Times New Roman"/>
              </a:rPr>
              <a:t>d</a:t>
            </a:r>
            <a:endParaRPr sz="1050">
              <a:latin typeface="Times New Roman"/>
              <a:cs typeface="Times New Roman"/>
            </a:endParaRPr>
          </a:p>
          <a:p>
            <a:pPr marL="184785">
              <a:lnSpc>
                <a:spcPct val="100000"/>
              </a:lnSpc>
              <a:spcBef>
                <a:spcPts val="215"/>
              </a:spcBef>
              <a:tabLst>
                <a:tab pos="644525" algn="l"/>
                <a:tab pos="895350" algn="l"/>
                <a:tab pos="1200785" algn="l"/>
              </a:tabLst>
            </a:pPr>
            <a:r>
              <a:rPr dirty="0" sz="1050" spc="10">
                <a:latin typeface="Symbol"/>
                <a:cs typeface="Symbol"/>
              </a:rPr>
              <a:t></a:t>
            </a:r>
            <a:r>
              <a:rPr dirty="0" sz="1050" spc="10">
                <a:latin typeface="Times New Roman"/>
                <a:cs typeface="Times New Roman"/>
              </a:rPr>
              <a:t>µ	</a:t>
            </a:r>
            <a:r>
              <a:rPr dirty="0" sz="1050" spc="-45">
                <a:latin typeface="Times New Roman"/>
                <a:cs typeface="Times New Roman"/>
              </a:rPr>
              <a:t>µ	</a:t>
            </a:r>
            <a:r>
              <a:rPr dirty="0" sz="1050" spc="5">
                <a:latin typeface="Times New Roman"/>
                <a:cs typeface="Times New Roman"/>
              </a:rPr>
              <a:t>2µ	</a:t>
            </a:r>
            <a:r>
              <a:rPr dirty="0" sz="1050" spc="-5">
                <a:latin typeface="Times New Roman"/>
                <a:cs typeface="Times New Roman"/>
              </a:rPr>
              <a:t>1 / 2 </a:t>
            </a:r>
            <a:r>
              <a:rPr dirty="0" sz="1050" spc="-5">
                <a:latin typeface="Symbol"/>
                <a:cs typeface="Symbol"/>
              </a:rPr>
              <a:t></a:t>
            </a:r>
            <a:r>
              <a:rPr dirty="0" sz="1050" spc="-175">
                <a:latin typeface="Times New Roman"/>
                <a:cs typeface="Times New Roman"/>
              </a:rPr>
              <a:t> </a:t>
            </a:r>
            <a:r>
              <a:rPr dirty="0" sz="1050" spc="-10">
                <a:latin typeface="Times New Roman"/>
                <a:cs typeface="Times New Roman"/>
              </a:rPr>
              <a:t>3µ</a:t>
            </a:r>
            <a:endParaRPr sz="1050">
              <a:latin typeface="Times New Roman"/>
              <a:cs typeface="Times New Roman"/>
            </a:endParaRPr>
          </a:p>
        </p:txBody>
      </p:sp>
      <p:graphicFrame>
        <p:nvGraphicFramePr>
          <p:cNvPr id="24" name="object 24"/>
          <p:cNvGraphicFramePr>
            <a:graphicFrameLocks noGrp="1"/>
          </p:cNvGraphicFramePr>
          <p:nvPr/>
        </p:nvGraphicFramePr>
        <p:xfrm>
          <a:off x="3117056" y="7871936"/>
          <a:ext cx="1621790" cy="341630"/>
        </p:xfrm>
        <a:graphic>
          <a:graphicData uri="http://schemas.openxmlformats.org/drawingml/2006/table">
            <a:tbl>
              <a:tblPr firstRow="1" bandRow="1">
                <a:tableStyleId>{2D5ABB26-0587-4C30-8999-92F81FD0307C}</a:tableStyleId>
              </a:tblPr>
              <a:tblGrid>
                <a:gridCol w="400050"/>
                <a:gridCol w="400050"/>
                <a:gridCol w="400050"/>
                <a:gridCol w="400050"/>
              </a:tblGrid>
              <a:tr h="163830">
                <a:tc>
                  <a:txBody>
                    <a:bodyPr/>
                    <a:lstStyle/>
                    <a:p>
                      <a:pPr marL="172720">
                        <a:lnSpc>
                          <a:spcPct val="100000"/>
                        </a:lnSpc>
                        <a:spcBef>
                          <a:spcPts val="175"/>
                        </a:spcBef>
                      </a:pPr>
                      <a:r>
                        <a:rPr dirty="0" sz="700">
                          <a:latin typeface="Tahoma"/>
                          <a:cs typeface="Tahoma"/>
                        </a:rPr>
                        <a:t>A</a:t>
                      </a:r>
                      <a:endParaRPr sz="700">
                        <a:latin typeface="Tahoma"/>
                        <a:cs typeface="Tahoma"/>
                      </a:endParaRPr>
                    </a:p>
                  </a:txBody>
                  <a:tcPr marL="0" marR="0" marB="0" marT="2222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r" marR="166370">
                        <a:lnSpc>
                          <a:spcPct val="100000"/>
                        </a:lnSpc>
                        <a:spcBef>
                          <a:spcPts val="175"/>
                        </a:spcBef>
                      </a:pPr>
                      <a:r>
                        <a:rPr dirty="0" sz="700">
                          <a:latin typeface="Tahoma"/>
                          <a:cs typeface="Tahoma"/>
                        </a:rPr>
                        <a:t>B</a:t>
                      </a:r>
                      <a:endParaRPr sz="700">
                        <a:latin typeface="Tahoma"/>
                        <a:cs typeface="Tahoma"/>
                      </a:endParaRPr>
                    </a:p>
                  </a:txBody>
                  <a:tcPr marL="0" marR="0" marB="0" marT="22225">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r" marR="165735">
                        <a:lnSpc>
                          <a:spcPct val="100000"/>
                        </a:lnSpc>
                        <a:spcBef>
                          <a:spcPts val="175"/>
                        </a:spcBef>
                      </a:pPr>
                      <a:r>
                        <a:rPr dirty="0" sz="700">
                          <a:latin typeface="Tahoma"/>
                          <a:cs typeface="Tahoma"/>
                        </a:rPr>
                        <a:t>C</a:t>
                      </a:r>
                      <a:endParaRPr sz="700">
                        <a:latin typeface="Tahoma"/>
                        <a:cs typeface="Tahoma"/>
                      </a:endParaRPr>
                    </a:p>
                  </a:txBody>
                  <a:tcPr marL="0" marR="0" marB="0" marT="22225">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ctr">
                        <a:lnSpc>
                          <a:spcPct val="100000"/>
                        </a:lnSpc>
                        <a:spcBef>
                          <a:spcPts val="175"/>
                        </a:spcBef>
                      </a:pPr>
                      <a:r>
                        <a:rPr dirty="0" sz="700">
                          <a:latin typeface="Tahoma"/>
                          <a:cs typeface="Tahoma"/>
                        </a:rPr>
                        <a:t>D</a:t>
                      </a:r>
                      <a:endParaRPr sz="700">
                        <a:latin typeface="Tahoma"/>
                        <a:cs typeface="Tahoma"/>
                      </a:endParaRPr>
                    </a:p>
                  </a:txBody>
                  <a:tcPr marL="0" marR="0" marB="0" marT="2222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163067">
                <a:tc>
                  <a:txBody>
                    <a:bodyPr/>
                    <a:lstStyle/>
                    <a:p>
                      <a:pPr marL="150495">
                        <a:lnSpc>
                          <a:spcPct val="100000"/>
                        </a:lnSpc>
                        <a:spcBef>
                          <a:spcPts val="170"/>
                        </a:spcBef>
                      </a:pPr>
                      <a:r>
                        <a:rPr dirty="0" sz="700">
                          <a:latin typeface="Tahoma"/>
                          <a:cs typeface="Tahoma"/>
                        </a:rPr>
                        <a:t>14</a:t>
                      </a:r>
                      <a:endParaRPr sz="700">
                        <a:latin typeface="Tahoma"/>
                        <a:cs typeface="Tahoma"/>
                      </a:endParaRPr>
                    </a:p>
                  </a:txBody>
                  <a:tcPr marL="0" marR="0" marB="0" marT="2159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r" marR="168275">
                        <a:lnSpc>
                          <a:spcPct val="100000"/>
                        </a:lnSpc>
                        <a:spcBef>
                          <a:spcPts val="170"/>
                        </a:spcBef>
                      </a:pPr>
                      <a:r>
                        <a:rPr dirty="0" sz="700">
                          <a:latin typeface="Tahoma"/>
                          <a:cs typeface="Tahoma"/>
                        </a:rPr>
                        <a:t>6</a:t>
                      </a:r>
                      <a:endParaRPr sz="700">
                        <a:latin typeface="Tahoma"/>
                        <a:cs typeface="Tahoma"/>
                      </a:endParaRPr>
                    </a:p>
                  </a:txBody>
                  <a:tcPr marL="0" marR="0" marB="0" marT="2159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r" marR="168275">
                        <a:lnSpc>
                          <a:spcPct val="100000"/>
                        </a:lnSpc>
                        <a:spcBef>
                          <a:spcPts val="170"/>
                        </a:spcBef>
                      </a:pPr>
                      <a:r>
                        <a:rPr dirty="0" sz="700">
                          <a:latin typeface="Tahoma"/>
                          <a:cs typeface="Tahoma"/>
                        </a:rPr>
                        <a:t>9</a:t>
                      </a:r>
                      <a:endParaRPr sz="700">
                        <a:latin typeface="Tahoma"/>
                        <a:cs typeface="Tahoma"/>
                      </a:endParaRPr>
                    </a:p>
                  </a:txBody>
                  <a:tcPr marL="0" marR="0" marB="0" marT="2159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ctr">
                        <a:lnSpc>
                          <a:spcPct val="100000"/>
                        </a:lnSpc>
                        <a:spcBef>
                          <a:spcPts val="170"/>
                        </a:spcBef>
                      </a:pPr>
                      <a:r>
                        <a:rPr dirty="0" sz="700">
                          <a:latin typeface="Tahoma"/>
                          <a:cs typeface="Tahoma"/>
                        </a:rPr>
                        <a:t>10</a:t>
                      </a:r>
                      <a:endParaRPr sz="700">
                        <a:latin typeface="Tahoma"/>
                        <a:cs typeface="Tahoma"/>
                      </a:endParaRPr>
                    </a:p>
                  </a:txBody>
                  <a:tcPr marL="0" marR="0" marB="0" marT="2159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25" name="object 25"/>
          <p:cNvSpPr/>
          <p:nvPr/>
        </p:nvSpPr>
        <p:spPr>
          <a:xfrm>
            <a:off x="3732276" y="8189214"/>
            <a:ext cx="1260475" cy="574040"/>
          </a:xfrm>
          <a:custGeom>
            <a:avLst/>
            <a:gdLst/>
            <a:ahLst/>
            <a:cxnLst/>
            <a:rect l="l" t="t" r="r" b="b"/>
            <a:pathLst>
              <a:path w="1260475" h="574040">
                <a:moveTo>
                  <a:pt x="1198626" y="0"/>
                </a:moveTo>
                <a:lnTo>
                  <a:pt x="0" y="380238"/>
                </a:lnTo>
                <a:lnTo>
                  <a:pt x="61722" y="573786"/>
                </a:lnTo>
                <a:lnTo>
                  <a:pt x="1260348" y="193548"/>
                </a:lnTo>
                <a:lnTo>
                  <a:pt x="1198626" y="0"/>
                </a:lnTo>
                <a:close/>
              </a:path>
            </a:pathLst>
          </a:custGeom>
          <a:solidFill>
            <a:srgbClr val="FFCCFF"/>
          </a:solidFill>
        </p:spPr>
        <p:txBody>
          <a:bodyPr wrap="square" lIns="0" tIns="0" rIns="0" bIns="0" rtlCol="0"/>
          <a:lstStyle/>
          <a:p/>
        </p:txBody>
      </p:sp>
      <p:sp>
        <p:nvSpPr>
          <p:cNvPr id="26" name="object 26"/>
          <p:cNvSpPr/>
          <p:nvPr/>
        </p:nvSpPr>
        <p:spPr>
          <a:xfrm>
            <a:off x="3732276" y="8189214"/>
            <a:ext cx="1260475" cy="574040"/>
          </a:xfrm>
          <a:custGeom>
            <a:avLst/>
            <a:gdLst/>
            <a:ahLst/>
            <a:cxnLst/>
            <a:rect l="l" t="t" r="r" b="b"/>
            <a:pathLst>
              <a:path w="1260475" h="574040">
                <a:moveTo>
                  <a:pt x="0" y="380238"/>
                </a:moveTo>
                <a:lnTo>
                  <a:pt x="61722" y="573786"/>
                </a:lnTo>
                <a:lnTo>
                  <a:pt x="1260348" y="193548"/>
                </a:lnTo>
                <a:lnTo>
                  <a:pt x="1198626" y="0"/>
                </a:lnTo>
                <a:lnTo>
                  <a:pt x="0" y="380238"/>
                </a:lnTo>
                <a:close/>
              </a:path>
            </a:pathLst>
          </a:custGeom>
          <a:ln w="4762">
            <a:solidFill>
              <a:srgbClr val="010101"/>
            </a:solidFill>
          </a:ln>
        </p:spPr>
        <p:txBody>
          <a:bodyPr wrap="square" lIns="0" tIns="0" rIns="0" bIns="0" rtlCol="0"/>
          <a:lstStyle/>
          <a:p/>
        </p:txBody>
      </p:sp>
      <p:sp>
        <p:nvSpPr>
          <p:cNvPr id="27" name="object 27"/>
          <p:cNvSpPr txBox="1"/>
          <p:nvPr/>
        </p:nvSpPr>
        <p:spPr>
          <a:xfrm rot="20580000">
            <a:off x="3830139" y="8411802"/>
            <a:ext cx="1065581" cy="127000"/>
          </a:xfrm>
          <a:prstGeom prst="rect">
            <a:avLst/>
          </a:prstGeom>
        </p:spPr>
        <p:txBody>
          <a:bodyPr wrap="square" lIns="0" tIns="0" rIns="0" bIns="0" rtlCol="0" vert="horz">
            <a:spAutoFit/>
          </a:bodyPr>
          <a:lstStyle/>
          <a:p>
            <a:pPr>
              <a:lnSpc>
                <a:spcPts val="1000"/>
              </a:lnSpc>
            </a:pPr>
            <a:r>
              <a:rPr dirty="0" sz="1000" spc="-15" b="1">
                <a:latin typeface="Tahoma"/>
                <a:cs typeface="Tahoma"/>
              </a:rPr>
              <a:t>Borin</a:t>
            </a:r>
            <a:r>
              <a:rPr dirty="0" baseline="2777" sz="1500" spc="-22" b="1">
                <a:latin typeface="Tahoma"/>
                <a:cs typeface="Tahoma"/>
              </a:rPr>
              <a:t>g, </a:t>
            </a:r>
            <a:r>
              <a:rPr dirty="0" baseline="2777" sz="1500" spc="-15" b="1">
                <a:latin typeface="Tahoma"/>
                <a:cs typeface="Tahoma"/>
              </a:rPr>
              <a:t>but</a:t>
            </a:r>
            <a:r>
              <a:rPr dirty="0" baseline="2777" sz="1500" spc="-120" b="1">
                <a:latin typeface="Tahoma"/>
                <a:cs typeface="Tahoma"/>
              </a:rPr>
              <a:t> </a:t>
            </a:r>
            <a:r>
              <a:rPr dirty="0" baseline="2777" sz="1500" spc="-22" b="1">
                <a:latin typeface="Tahoma"/>
                <a:cs typeface="Tahoma"/>
              </a:rPr>
              <a:t>tru</a:t>
            </a:r>
            <a:r>
              <a:rPr dirty="0" baseline="5555" sz="1500" spc="-22" b="1">
                <a:latin typeface="Tahoma"/>
                <a:cs typeface="Tahoma"/>
              </a:rPr>
              <a:t>e!</a:t>
            </a:r>
            <a:endParaRPr baseline="5555" sz="1500">
              <a:latin typeface="Tahoma"/>
              <a:cs typeface="Tahoma"/>
            </a:endParaRPr>
          </a:p>
        </p:txBody>
      </p:sp>
      <p:sp>
        <p:nvSpPr>
          <p:cNvPr id="28" name="object 2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9" name="object 2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31</a:t>
            </a:r>
            <a:endParaRPr sz="600">
              <a:latin typeface="Tahoma"/>
              <a:cs typeface="Tahoma"/>
            </a:endParaRPr>
          </a:p>
        </p:txBody>
      </p:sp>
      <p:sp>
        <p:nvSpPr>
          <p:cNvPr id="4" name="object 4"/>
          <p:cNvSpPr txBox="1"/>
          <p:nvPr/>
        </p:nvSpPr>
        <p:spPr>
          <a:xfrm>
            <a:off x="1798320" y="1259380"/>
            <a:ext cx="4053840" cy="1463675"/>
          </a:xfrm>
          <a:prstGeom prst="rect">
            <a:avLst/>
          </a:prstGeom>
        </p:spPr>
        <p:txBody>
          <a:bodyPr wrap="square" lIns="0" tIns="163195" rIns="0" bIns="0" rtlCol="0" vert="horz">
            <a:spAutoFit/>
          </a:bodyPr>
          <a:lstStyle/>
          <a:p>
            <a:pPr marL="55244">
              <a:lnSpc>
                <a:spcPct val="100000"/>
              </a:lnSpc>
              <a:spcBef>
                <a:spcPts val="1285"/>
              </a:spcBef>
            </a:pPr>
            <a:r>
              <a:rPr dirty="0" sz="1800" spc="-5">
                <a:solidFill>
                  <a:srgbClr val="006500"/>
                </a:solidFill>
                <a:latin typeface="Tahoma"/>
                <a:cs typeface="Tahoma"/>
              </a:rPr>
              <a:t>Same Problem with Hidden</a:t>
            </a:r>
            <a:r>
              <a:rPr dirty="0" sz="1800" spc="-60">
                <a:solidFill>
                  <a:srgbClr val="006500"/>
                </a:solidFill>
                <a:latin typeface="Tahoma"/>
                <a:cs typeface="Tahoma"/>
              </a:rPr>
              <a:t> </a:t>
            </a:r>
            <a:r>
              <a:rPr dirty="0" sz="1800">
                <a:solidFill>
                  <a:srgbClr val="006500"/>
                </a:solidFill>
                <a:latin typeface="Tahoma"/>
                <a:cs typeface="Tahoma"/>
              </a:rPr>
              <a:t>Information</a:t>
            </a:r>
            <a:endParaRPr sz="1800">
              <a:latin typeface="Tahoma"/>
              <a:cs typeface="Tahoma"/>
            </a:endParaRPr>
          </a:p>
          <a:p>
            <a:pPr>
              <a:lnSpc>
                <a:spcPct val="100000"/>
              </a:lnSpc>
              <a:spcBef>
                <a:spcPts val="660"/>
              </a:spcBef>
            </a:pPr>
            <a:r>
              <a:rPr dirty="0" sz="1000" spc="-5">
                <a:latin typeface="Tahoma"/>
                <a:cs typeface="Tahoma"/>
              </a:rPr>
              <a:t>Someone tells us</a:t>
            </a:r>
            <a:r>
              <a:rPr dirty="0" sz="1000">
                <a:latin typeface="Tahoma"/>
                <a:cs typeface="Tahoma"/>
              </a:rPr>
              <a:t> </a:t>
            </a:r>
            <a:r>
              <a:rPr dirty="0" sz="1000" spc="-5">
                <a:latin typeface="Tahoma"/>
                <a:cs typeface="Tahoma"/>
              </a:rPr>
              <a:t>that</a:t>
            </a:r>
            <a:endParaRPr sz="1000">
              <a:latin typeface="Tahoma"/>
              <a:cs typeface="Tahoma"/>
            </a:endParaRPr>
          </a:p>
          <a:p>
            <a:pPr>
              <a:lnSpc>
                <a:spcPct val="100000"/>
              </a:lnSpc>
              <a:spcBef>
                <a:spcPts val="190"/>
              </a:spcBef>
            </a:pPr>
            <a:r>
              <a:rPr dirty="0" sz="1000" spc="-5">
                <a:latin typeface="Tahoma"/>
                <a:cs typeface="Tahoma"/>
              </a:rPr>
              <a:t>Number of High grades (A’s </a:t>
            </a:r>
            <a:r>
              <a:rPr dirty="0" sz="1000">
                <a:latin typeface="Tahoma"/>
                <a:cs typeface="Tahoma"/>
              </a:rPr>
              <a:t>+ </a:t>
            </a:r>
            <a:r>
              <a:rPr dirty="0" sz="1000" spc="-5">
                <a:latin typeface="Tahoma"/>
                <a:cs typeface="Tahoma"/>
              </a:rPr>
              <a:t>B’s) </a:t>
            </a:r>
            <a:r>
              <a:rPr dirty="0" sz="1000">
                <a:latin typeface="Tahoma"/>
                <a:cs typeface="Tahoma"/>
              </a:rPr>
              <a:t>=</a:t>
            </a:r>
            <a:r>
              <a:rPr dirty="0" sz="1000" spc="-15">
                <a:latin typeface="Tahoma"/>
                <a:cs typeface="Tahoma"/>
              </a:rPr>
              <a:t> </a:t>
            </a:r>
            <a:r>
              <a:rPr dirty="0" sz="1050" spc="-30" i="1">
                <a:latin typeface="Tahoma"/>
                <a:cs typeface="Tahoma"/>
              </a:rPr>
              <a:t>h</a:t>
            </a:r>
            <a:endParaRPr sz="1050">
              <a:latin typeface="Tahoma"/>
              <a:cs typeface="Tahoma"/>
            </a:endParaRPr>
          </a:p>
          <a:p>
            <a:pPr>
              <a:lnSpc>
                <a:spcPct val="100000"/>
              </a:lnSpc>
              <a:spcBef>
                <a:spcPts val="175"/>
              </a:spcBef>
              <a:tabLst>
                <a:tab pos="2102485" algn="l"/>
              </a:tabLst>
            </a:pPr>
            <a:r>
              <a:rPr dirty="0" sz="1000" spc="-5">
                <a:latin typeface="Tahoma"/>
                <a:cs typeface="Tahoma"/>
              </a:rPr>
              <a:t>Number</a:t>
            </a:r>
            <a:r>
              <a:rPr dirty="0" sz="1000">
                <a:latin typeface="Tahoma"/>
                <a:cs typeface="Tahoma"/>
              </a:rPr>
              <a:t> </a:t>
            </a:r>
            <a:r>
              <a:rPr dirty="0" sz="1000" spc="-5">
                <a:latin typeface="Tahoma"/>
                <a:cs typeface="Tahoma"/>
              </a:rPr>
              <a:t>of</a:t>
            </a:r>
            <a:r>
              <a:rPr dirty="0" sz="1000">
                <a:latin typeface="Tahoma"/>
                <a:cs typeface="Tahoma"/>
              </a:rPr>
              <a:t> </a:t>
            </a:r>
            <a:r>
              <a:rPr dirty="0" sz="1000" spc="-5">
                <a:latin typeface="Tahoma"/>
                <a:cs typeface="Tahoma"/>
              </a:rPr>
              <a:t>C’s	</a:t>
            </a:r>
            <a:r>
              <a:rPr dirty="0" sz="1000">
                <a:latin typeface="Tahoma"/>
                <a:cs typeface="Tahoma"/>
              </a:rPr>
              <a:t>=</a:t>
            </a:r>
            <a:r>
              <a:rPr dirty="0" sz="1000" spc="-105">
                <a:latin typeface="Tahoma"/>
                <a:cs typeface="Tahoma"/>
              </a:rPr>
              <a:t> </a:t>
            </a:r>
            <a:r>
              <a:rPr dirty="0" sz="1050" spc="-25" i="1">
                <a:latin typeface="Tahoma"/>
                <a:cs typeface="Tahoma"/>
              </a:rPr>
              <a:t>c</a:t>
            </a:r>
            <a:endParaRPr sz="1050">
              <a:latin typeface="Tahoma"/>
              <a:cs typeface="Tahoma"/>
            </a:endParaRPr>
          </a:p>
          <a:p>
            <a:pPr>
              <a:lnSpc>
                <a:spcPct val="100000"/>
              </a:lnSpc>
              <a:spcBef>
                <a:spcPts val="180"/>
              </a:spcBef>
              <a:tabLst>
                <a:tab pos="2112010" algn="l"/>
              </a:tabLst>
            </a:pPr>
            <a:r>
              <a:rPr dirty="0" sz="1000" spc="-5">
                <a:latin typeface="Tahoma"/>
                <a:cs typeface="Tahoma"/>
              </a:rPr>
              <a:t>Number</a:t>
            </a:r>
            <a:r>
              <a:rPr dirty="0" sz="1000">
                <a:latin typeface="Tahoma"/>
                <a:cs typeface="Tahoma"/>
              </a:rPr>
              <a:t> </a:t>
            </a:r>
            <a:r>
              <a:rPr dirty="0" sz="1000" spc="-5">
                <a:latin typeface="Tahoma"/>
                <a:cs typeface="Tahoma"/>
              </a:rPr>
              <a:t>of</a:t>
            </a:r>
            <a:r>
              <a:rPr dirty="0" sz="1000">
                <a:latin typeface="Tahoma"/>
                <a:cs typeface="Tahoma"/>
              </a:rPr>
              <a:t> </a:t>
            </a:r>
            <a:r>
              <a:rPr dirty="0" sz="1000" spc="-5">
                <a:latin typeface="Tahoma"/>
                <a:cs typeface="Tahoma"/>
              </a:rPr>
              <a:t>D’s	</a:t>
            </a:r>
            <a:r>
              <a:rPr dirty="0" sz="1000">
                <a:latin typeface="Tahoma"/>
                <a:cs typeface="Tahoma"/>
              </a:rPr>
              <a:t>=</a:t>
            </a:r>
            <a:r>
              <a:rPr dirty="0" sz="1000" spc="-100">
                <a:latin typeface="Tahoma"/>
                <a:cs typeface="Tahoma"/>
              </a:rPr>
              <a:t> </a:t>
            </a:r>
            <a:r>
              <a:rPr dirty="0" sz="1050" spc="-30" i="1">
                <a:latin typeface="Tahoma"/>
                <a:cs typeface="Tahoma"/>
              </a:rPr>
              <a:t>d</a:t>
            </a:r>
            <a:endParaRPr sz="1050">
              <a:latin typeface="Tahoma"/>
              <a:cs typeface="Tahoma"/>
            </a:endParaRPr>
          </a:p>
          <a:p>
            <a:pPr>
              <a:lnSpc>
                <a:spcPct val="100000"/>
              </a:lnSpc>
              <a:spcBef>
                <a:spcPts val="590"/>
              </a:spcBef>
            </a:pPr>
            <a:r>
              <a:rPr dirty="0" sz="1000" spc="-5">
                <a:latin typeface="Tahoma"/>
                <a:cs typeface="Tahoma"/>
              </a:rPr>
              <a:t>What </a:t>
            </a:r>
            <a:r>
              <a:rPr dirty="0" sz="1000">
                <a:latin typeface="Tahoma"/>
                <a:cs typeface="Tahoma"/>
              </a:rPr>
              <a:t>is </a:t>
            </a:r>
            <a:r>
              <a:rPr dirty="0" sz="1000" spc="-5">
                <a:latin typeface="Tahoma"/>
                <a:cs typeface="Tahoma"/>
              </a:rPr>
              <a:t>the </a:t>
            </a:r>
            <a:r>
              <a:rPr dirty="0" sz="1000">
                <a:latin typeface="Tahoma"/>
                <a:cs typeface="Tahoma"/>
              </a:rPr>
              <a:t>max. like </a:t>
            </a:r>
            <a:r>
              <a:rPr dirty="0" sz="1000" spc="-5">
                <a:latin typeface="Tahoma"/>
                <a:cs typeface="Tahoma"/>
              </a:rPr>
              <a:t>estimate </a:t>
            </a:r>
            <a:r>
              <a:rPr dirty="0" sz="1000">
                <a:latin typeface="Tahoma"/>
                <a:cs typeface="Tahoma"/>
              </a:rPr>
              <a:t>of µ</a:t>
            </a:r>
            <a:r>
              <a:rPr dirty="0" sz="1000" spc="-60">
                <a:latin typeface="Tahoma"/>
                <a:cs typeface="Tahoma"/>
              </a:rPr>
              <a:t> </a:t>
            </a:r>
            <a:r>
              <a:rPr dirty="0" sz="1000" spc="-5">
                <a:latin typeface="Tahoma"/>
                <a:cs typeface="Tahoma"/>
              </a:rPr>
              <a:t>now?</a:t>
            </a:r>
            <a:endParaRPr sz="1000">
              <a:latin typeface="Tahoma"/>
              <a:cs typeface="Tahoma"/>
            </a:endParaRPr>
          </a:p>
        </p:txBody>
      </p:sp>
      <p:sp>
        <p:nvSpPr>
          <p:cNvPr id="5" name="object 5"/>
          <p:cNvSpPr txBox="1"/>
          <p:nvPr/>
        </p:nvSpPr>
        <p:spPr>
          <a:xfrm>
            <a:off x="4914900" y="1682495"/>
            <a:ext cx="685800" cy="792480"/>
          </a:xfrm>
          <a:prstGeom prst="rect">
            <a:avLst/>
          </a:prstGeom>
          <a:ln w="3175">
            <a:solidFill>
              <a:srgbClr val="010101"/>
            </a:solidFill>
          </a:ln>
        </p:spPr>
        <p:txBody>
          <a:bodyPr wrap="square" lIns="0" tIns="22860" rIns="0" bIns="0" rtlCol="0" vert="horz">
            <a:spAutoFit/>
          </a:bodyPr>
          <a:lstStyle/>
          <a:p>
            <a:pPr marL="46355">
              <a:lnSpc>
                <a:spcPct val="100000"/>
              </a:lnSpc>
              <a:spcBef>
                <a:spcPts val="180"/>
              </a:spcBef>
            </a:pPr>
            <a:r>
              <a:rPr dirty="0" sz="700">
                <a:latin typeface="Tahoma"/>
                <a:cs typeface="Tahoma"/>
              </a:rPr>
              <a:t>REMEMBER</a:t>
            </a:r>
            <a:endParaRPr sz="700">
              <a:latin typeface="Tahoma"/>
              <a:cs typeface="Tahoma"/>
            </a:endParaRPr>
          </a:p>
          <a:p>
            <a:pPr marL="46355">
              <a:lnSpc>
                <a:spcPct val="100000"/>
              </a:lnSpc>
              <a:spcBef>
                <a:spcPts val="415"/>
              </a:spcBef>
            </a:pPr>
            <a:r>
              <a:rPr dirty="0" sz="700" spc="-5">
                <a:latin typeface="Tahoma"/>
                <a:cs typeface="Tahoma"/>
              </a:rPr>
              <a:t>P(A) </a:t>
            </a:r>
            <a:r>
              <a:rPr dirty="0" sz="700">
                <a:latin typeface="Tahoma"/>
                <a:cs typeface="Tahoma"/>
              </a:rPr>
              <a:t>=</a:t>
            </a:r>
            <a:r>
              <a:rPr dirty="0" sz="700" spc="-10">
                <a:latin typeface="Tahoma"/>
                <a:cs typeface="Tahoma"/>
              </a:rPr>
              <a:t> </a:t>
            </a:r>
            <a:r>
              <a:rPr dirty="0" sz="700">
                <a:latin typeface="Tahoma"/>
                <a:cs typeface="Tahoma"/>
              </a:rPr>
              <a:t>½</a:t>
            </a:r>
            <a:endParaRPr sz="700">
              <a:latin typeface="Tahoma"/>
              <a:cs typeface="Tahoma"/>
            </a:endParaRPr>
          </a:p>
          <a:p>
            <a:pPr marL="46355" marR="111760">
              <a:lnSpc>
                <a:spcPct val="149300"/>
              </a:lnSpc>
              <a:spcBef>
                <a:spcPts val="5"/>
              </a:spcBef>
            </a:pPr>
            <a:r>
              <a:rPr dirty="0" sz="700" spc="-5">
                <a:latin typeface="Tahoma"/>
                <a:cs typeface="Tahoma"/>
              </a:rPr>
              <a:t>P(B) </a:t>
            </a:r>
            <a:r>
              <a:rPr dirty="0" sz="700">
                <a:latin typeface="Tahoma"/>
                <a:cs typeface="Tahoma"/>
              </a:rPr>
              <a:t>= µ  </a:t>
            </a:r>
            <a:r>
              <a:rPr dirty="0" sz="700" spc="-5">
                <a:latin typeface="Tahoma"/>
                <a:cs typeface="Tahoma"/>
              </a:rPr>
              <a:t>P(C) </a:t>
            </a:r>
            <a:r>
              <a:rPr dirty="0" sz="700">
                <a:latin typeface="Tahoma"/>
                <a:cs typeface="Tahoma"/>
              </a:rPr>
              <a:t>= 2µ  </a:t>
            </a:r>
            <a:r>
              <a:rPr dirty="0" sz="700" spc="-5">
                <a:latin typeface="Tahoma"/>
                <a:cs typeface="Tahoma"/>
              </a:rPr>
              <a:t>P(D) </a:t>
            </a:r>
            <a:r>
              <a:rPr dirty="0" sz="700">
                <a:latin typeface="Tahoma"/>
                <a:cs typeface="Tahoma"/>
              </a:rPr>
              <a:t>=</a:t>
            </a:r>
            <a:r>
              <a:rPr dirty="0" sz="700" spc="-80">
                <a:latin typeface="Tahoma"/>
                <a:cs typeface="Tahoma"/>
              </a:rPr>
              <a:t> </a:t>
            </a:r>
            <a:r>
              <a:rPr dirty="0" sz="700">
                <a:latin typeface="Tahoma"/>
                <a:cs typeface="Tahoma"/>
              </a:rPr>
              <a:t>½-3µ</a:t>
            </a:r>
            <a:endParaRPr sz="7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32</a:t>
            </a:r>
            <a:endParaRPr sz="600">
              <a:latin typeface="Tahoma"/>
              <a:cs typeface="Tahoma"/>
            </a:endParaRPr>
          </a:p>
        </p:txBody>
      </p:sp>
      <p:sp>
        <p:nvSpPr>
          <p:cNvPr id="8" name="object 8"/>
          <p:cNvSpPr/>
          <p:nvPr/>
        </p:nvSpPr>
        <p:spPr>
          <a:xfrm>
            <a:off x="4789932" y="7445502"/>
            <a:ext cx="144780" cy="201930"/>
          </a:xfrm>
          <a:custGeom>
            <a:avLst/>
            <a:gdLst/>
            <a:ahLst/>
            <a:cxnLst/>
            <a:rect l="l" t="t" r="r" b="b"/>
            <a:pathLst>
              <a:path w="144779" h="201929">
                <a:moveTo>
                  <a:pt x="144779" y="0"/>
                </a:moveTo>
                <a:lnTo>
                  <a:pt x="0" y="201930"/>
                </a:lnTo>
              </a:path>
            </a:pathLst>
          </a:custGeom>
          <a:ln w="3175">
            <a:solidFill>
              <a:srgbClr val="000000"/>
            </a:solidFill>
          </a:ln>
        </p:spPr>
        <p:txBody>
          <a:bodyPr wrap="square" lIns="0" tIns="0" rIns="0" bIns="0" rtlCol="0"/>
          <a:lstStyle/>
          <a:p/>
        </p:txBody>
      </p:sp>
      <p:sp>
        <p:nvSpPr>
          <p:cNvPr id="9" name="object 9"/>
          <p:cNvSpPr/>
          <p:nvPr/>
        </p:nvSpPr>
        <p:spPr>
          <a:xfrm>
            <a:off x="4694682" y="7680959"/>
            <a:ext cx="144780" cy="201930"/>
          </a:xfrm>
          <a:custGeom>
            <a:avLst/>
            <a:gdLst/>
            <a:ahLst/>
            <a:cxnLst/>
            <a:rect l="l" t="t" r="r" b="b"/>
            <a:pathLst>
              <a:path w="144779" h="201929">
                <a:moveTo>
                  <a:pt x="144779" y="0"/>
                </a:moveTo>
                <a:lnTo>
                  <a:pt x="0" y="201930"/>
                </a:lnTo>
              </a:path>
            </a:pathLst>
          </a:custGeom>
          <a:ln w="3175">
            <a:solidFill>
              <a:srgbClr val="000000"/>
            </a:solidFill>
          </a:ln>
        </p:spPr>
        <p:txBody>
          <a:bodyPr wrap="square" lIns="0" tIns="0" rIns="0" bIns="0" rtlCol="0"/>
          <a:lstStyle/>
          <a:p/>
        </p:txBody>
      </p:sp>
      <p:sp>
        <p:nvSpPr>
          <p:cNvPr id="10" name="object 10"/>
          <p:cNvSpPr/>
          <p:nvPr/>
        </p:nvSpPr>
        <p:spPr>
          <a:xfrm>
            <a:off x="4682490" y="7664195"/>
            <a:ext cx="360680" cy="0"/>
          </a:xfrm>
          <a:custGeom>
            <a:avLst/>
            <a:gdLst/>
            <a:ahLst/>
            <a:cxnLst/>
            <a:rect l="l" t="t" r="r" b="b"/>
            <a:pathLst>
              <a:path w="360679" h="0">
                <a:moveTo>
                  <a:pt x="0" y="0"/>
                </a:moveTo>
                <a:lnTo>
                  <a:pt x="360425" y="0"/>
                </a:lnTo>
              </a:path>
            </a:pathLst>
          </a:custGeom>
          <a:ln w="5473">
            <a:solidFill>
              <a:srgbClr val="000000"/>
            </a:solidFill>
          </a:ln>
        </p:spPr>
        <p:txBody>
          <a:bodyPr wrap="square" lIns="0" tIns="0" rIns="0" bIns="0" rtlCol="0"/>
          <a:lstStyle/>
          <a:p/>
        </p:txBody>
      </p:sp>
      <p:sp>
        <p:nvSpPr>
          <p:cNvPr id="11" name="object 11"/>
          <p:cNvSpPr/>
          <p:nvPr/>
        </p:nvSpPr>
        <p:spPr>
          <a:xfrm>
            <a:off x="5601461" y="7680959"/>
            <a:ext cx="144780" cy="201930"/>
          </a:xfrm>
          <a:custGeom>
            <a:avLst/>
            <a:gdLst/>
            <a:ahLst/>
            <a:cxnLst/>
            <a:rect l="l" t="t" r="r" b="b"/>
            <a:pathLst>
              <a:path w="144779" h="201929">
                <a:moveTo>
                  <a:pt x="144779" y="0"/>
                </a:moveTo>
                <a:lnTo>
                  <a:pt x="0" y="201930"/>
                </a:lnTo>
              </a:path>
            </a:pathLst>
          </a:custGeom>
          <a:ln w="3175">
            <a:solidFill>
              <a:srgbClr val="000000"/>
            </a:solidFill>
          </a:ln>
        </p:spPr>
        <p:txBody>
          <a:bodyPr wrap="square" lIns="0" tIns="0" rIns="0" bIns="0" rtlCol="0"/>
          <a:lstStyle/>
          <a:p/>
        </p:txBody>
      </p:sp>
      <p:sp>
        <p:nvSpPr>
          <p:cNvPr id="12" name="object 12"/>
          <p:cNvSpPr/>
          <p:nvPr/>
        </p:nvSpPr>
        <p:spPr>
          <a:xfrm>
            <a:off x="5589270" y="7664195"/>
            <a:ext cx="360045" cy="0"/>
          </a:xfrm>
          <a:custGeom>
            <a:avLst/>
            <a:gdLst/>
            <a:ahLst/>
            <a:cxnLst/>
            <a:rect l="l" t="t" r="r" b="b"/>
            <a:pathLst>
              <a:path w="360045" h="0">
                <a:moveTo>
                  <a:pt x="0" y="0"/>
                </a:moveTo>
                <a:lnTo>
                  <a:pt x="359663" y="0"/>
                </a:lnTo>
              </a:path>
            </a:pathLst>
          </a:custGeom>
          <a:ln w="5473">
            <a:solidFill>
              <a:srgbClr val="000000"/>
            </a:solidFill>
          </a:ln>
        </p:spPr>
        <p:txBody>
          <a:bodyPr wrap="square" lIns="0" tIns="0" rIns="0" bIns="0" rtlCol="0"/>
          <a:lstStyle/>
          <a:p/>
        </p:txBody>
      </p:sp>
      <p:sp>
        <p:nvSpPr>
          <p:cNvPr id="13" name="object 13"/>
          <p:cNvSpPr txBox="1"/>
          <p:nvPr/>
        </p:nvSpPr>
        <p:spPr>
          <a:xfrm>
            <a:off x="5971794" y="7552090"/>
            <a:ext cx="79375" cy="184150"/>
          </a:xfrm>
          <a:prstGeom prst="rect">
            <a:avLst/>
          </a:prstGeom>
        </p:spPr>
        <p:txBody>
          <a:bodyPr wrap="square" lIns="0" tIns="11430" rIns="0" bIns="0" rtlCol="0" vert="horz">
            <a:spAutoFit/>
          </a:bodyPr>
          <a:lstStyle/>
          <a:p>
            <a:pPr>
              <a:lnSpc>
                <a:spcPct val="100000"/>
              </a:lnSpc>
              <a:spcBef>
                <a:spcPts val="90"/>
              </a:spcBef>
            </a:pPr>
            <a:r>
              <a:rPr dirty="0" sz="1050" spc="-5" i="1">
                <a:latin typeface="Times New Roman"/>
                <a:cs typeface="Times New Roman"/>
              </a:rPr>
              <a:t>h</a:t>
            </a:r>
            <a:endParaRPr sz="1050">
              <a:latin typeface="Times New Roman"/>
              <a:cs typeface="Times New Roman"/>
            </a:endParaRPr>
          </a:p>
        </p:txBody>
      </p:sp>
      <p:sp>
        <p:nvSpPr>
          <p:cNvPr id="14" name="object 14"/>
          <p:cNvSpPr txBox="1"/>
          <p:nvPr/>
        </p:nvSpPr>
        <p:spPr>
          <a:xfrm>
            <a:off x="4872220" y="7502552"/>
            <a:ext cx="79375" cy="184150"/>
          </a:xfrm>
          <a:prstGeom prst="rect">
            <a:avLst/>
          </a:prstGeom>
        </p:spPr>
        <p:txBody>
          <a:bodyPr wrap="square" lIns="0" tIns="11430" rIns="0" bIns="0" rtlCol="0" vert="horz">
            <a:spAutoFit/>
          </a:bodyPr>
          <a:lstStyle/>
          <a:p>
            <a:pPr>
              <a:lnSpc>
                <a:spcPct val="100000"/>
              </a:lnSpc>
              <a:spcBef>
                <a:spcPts val="90"/>
              </a:spcBef>
            </a:pPr>
            <a:r>
              <a:rPr dirty="0" sz="1050" spc="-5">
                <a:latin typeface="Times New Roman"/>
                <a:cs typeface="Times New Roman"/>
              </a:rPr>
              <a:t>2</a:t>
            </a:r>
            <a:endParaRPr sz="1050">
              <a:latin typeface="Times New Roman"/>
              <a:cs typeface="Times New Roman"/>
            </a:endParaRPr>
          </a:p>
        </p:txBody>
      </p:sp>
      <p:sp>
        <p:nvSpPr>
          <p:cNvPr id="15" name="object 15"/>
          <p:cNvSpPr txBox="1"/>
          <p:nvPr/>
        </p:nvSpPr>
        <p:spPr>
          <a:xfrm>
            <a:off x="5586729" y="7426474"/>
            <a:ext cx="389890" cy="495934"/>
          </a:xfrm>
          <a:prstGeom prst="rect">
            <a:avLst/>
          </a:prstGeom>
        </p:spPr>
        <p:txBody>
          <a:bodyPr wrap="square" lIns="0" tIns="53975" rIns="0" bIns="0" rtlCol="0" vert="horz">
            <a:spAutoFit/>
          </a:bodyPr>
          <a:lstStyle/>
          <a:p>
            <a:pPr marL="144145">
              <a:lnSpc>
                <a:spcPct val="100000"/>
              </a:lnSpc>
              <a:spcBef>
                <a:spcPts val="425"/>
              </a:spcBef>
            </a:pPr>
            <a:r>
              <a:rPr dirty="0" sz="1050" spc="-50">
                <a:latin typeface="Times New Roman"/>
                <a:cs typeface="Times New Roman"/>
              </a:rPr>
              <a:t>µ</a:t>
            </a:r>
            <a:endParaRPr sz="1050">
              <a:latin typeface="Times New Roman"/>
              <a:cs typeface="Times New Roman"/>
            </a:endParaRPr>
          </a:p>
          <a:p>
            <a:pPr marL="25400">
              <a:lnSpc>
                <a:spcPts val="894"/>
              </a:lnSpc>
              <a:spcBef>
                <a:spcPts val="325"/>
              </a:spcBef>
            </a:pPr>
            <a:r>
              <a:rPr dirty="0" baseline="13227" sz="1575" spc="-7">
                <a:latin typeface="Times New Roman"/>
                <a:cs typeface="Times New Roman"/>
              </a:rPr>
              <a:t>1 </a:t>
            </a:r>
            <a:r>
              <a:rPr dirty="0" sz="1050" spc="-10">
                <a:latin typeface="Symbol"/>
                <a:cs typeface="Symbol"/>
              </a:rPr>
              <a:t></a:t>
            </a:r>
            <a:r>
              <a:rPr dirty="0" sz="1050" spc="-190">
                <a:latin typeface="Times New Roman"/>
                <a:cs typeface="Times New Roman"/>
              </a:rPr>
              <a:t> </a:t>
            </a:r>
            <a:r>
              <a:rPr dirty="0" sz="1050" spc="-50">
                <a:latin typeface="Times New Roman"/>
                <a:cs typeface="Times New Roman"/>
              </a:rPr>
              <a:t>µ</a:t>
            </a:r>
            <a:endParaRPr sz="1050">
              <a:latin typeface="Times New Roman"/>
              <a:cs typeface="Times New Roman"/>
            </a:endParaRPr>
          </a:p>
          <a:p>
            <a:pPr marL="96520">
              <a:lnSpc>
                <a:spcPts val="894"/>
              </a:lnSpc>
            </a:pPr>
            <a:r>
              <a:rPr dirty="0" sz="1050" spc="-5">
                <a:latin typeface="Times New Roman"/>
                <a:cs typeface="Times New Roman"/>
              </a:rPr>
              <a:t>2</a:t>
            </a:r>
            <a:endParaRPr sz="1050">
              <a:latin typeface="Times New Roman"/>
              <a:cs typeface="Times New Roman"/>
            </a:endParaRPr>
          </a:p>
        </p:txBody>
      </p:sp>
      <p:sp>
        <p:nvSpPr>
          <p:cNvPr id="16" name="object 16"/>
          <p:cNvSpPr txBox="1"/>
          <p:nvPr/>
        </p:nvSpPr>
        <p:spPr>
          <a:xfrm>
            <a:off x="4680706" y="7670199"/>
            <a:ext cx="389890" cy="252095"/>
          </a:xfrm>
          <a:prstGeom prst="rect">
            <a:avLst/>
          </a:prstGeom>
        </p:spPr>
        <p:txBody>
          <a:bodyPr wrap="square" lIns="0" tIns="11430" rIns="0" bIns="0" rtlCol="0" vert="horz">
            <a:spAutoFit/>
          </a:bodyPr>
          <a:lstStyle/>
          <a:p>
            <a:pPr marL="25400">
              <a:lnSpc>
                <a:spcPts val="894"/>
              </a:lnSpc>
              <a:spcBef>
                <a:spcPts val="90"/>
              </a:spcBef>
            </a:pPr>
            <a:r>
              <a:rPr dirty="0" baseline="13227" sz="1575" spc="-7">
                <a:latin typeface="Times New Roman"/>
                <a:cs typeface="Times New Roman"/>
              </a:rPr>
              <a:t>1 </a:t>
            </a:r>
            <a:r>
              <a:rPr dirty="0" sz="1050" spc="-10">
                <a:latin typeface="Symbol"/>
                <a:cs typeface="Symbol"/>
              </a:rPr>
              <a:t></a:t>
            </a:r>
            <a:r>
              <a:rPr dirty="0" sz="1050" spc="-190">
                <a:latin typeface="Times New Roman"/>
                <a:cs typeface="Times New Roman"/>
              </a:rPr>
              <a:t> </a:t>
            </a:r>
            <a:r>
              <a:rPr dirty="0" sz="1050" spc="-50">
                <a:latin typeface="Times New Roman"/>
                <a:cs typeface="Times New Roman"/>
              </a:rPr>
              <a:t>µ</a:t>
            </a:r>
            <a:endParaRPr sz="1050">
              <a:latin typeface="Times New Roman"/>
              <a:cs typeface="Times New Roman"/>
            </a:endParaRPr>
          </a:p>
          <a:p>
            <a:pPr marL="95885">
              <a:lnSpc>
                <a:spcPts val="894"/>
              </a:lnSpc>
            </a:pPr>
            <a:r>
              <a:rPr dirty="0" sz="1050" spc="-5">
                <a:latin typeface="Times New Roman"/>
                <a:cs typeface="Times New Roman"/>
              </a:rPr>
              <a:t>2</a:t>
            </a:r>
            <a:endParaRPr sz="1050">
              <a:latin typeface="Times New Roman"/>
              <a:cs typeface="Times New Roman"/>
            </a:endParaRPr>
          </a:p>
        </p:txBody>
      </p:sp>
      <p:sp>
        <p:nvSpPr>
          <p:cNvPr id="17" name="object 17"/>
          <p:cNvSpPr txBox="1"/>
          <p:nvPr/>
        </p:nvSpPr>
        <p:spPr>
          <a:xfrm>
            <a:off x="4477503" y="7552090"/>
            <a:ext cx="1091565" cy="184150"/>
          </a:xfrm>
          <a:prstGeom prst="rect">
            <a:avLst/>
          </a:prstGeom>
        </p:spPr>
        <p:txBody>
          <a:bodyPr wrap="square" lIns="0" tIns="11430" rIns="0" bIns="0" rtlCol="0" vert="horz">
            <a:spAutoFit/>
          </a:bodyPr>
          <a:lstStyle/>
          <a:p>
            <a:pPr>
              <a:lnSpc>
                <a:spcPct val="100000"/>
              </a:lnSpc>
              <a:spcBef>
                <a:spcPts val="90"/>
              </a:spcBef>
              <a:tabLst>
                <a:tab pos="587375" algn="l"/>
                <a:tab pos="908050" algn="l"/>
              </a:tabLst>
            </a:pPr>
            <a:r>
              <a:rPr dirty="0" sz="1050" spc="-5" i="1">
                <a:latin typeface="Times New Roman"/>
                <a:cs typeface="Times New Roman"/>
              </a:rPr>
              <a:t>a</a:t>
            </a:r>
            <a:r>
              <a:rPr dirty="0" sz="1050" i="1">
                <a:latin typeface="Times New Roman"/>
                <a:cs typeface="Times New Roman"/>
              </a:rPr>
              <a:t> </a:t>
            </a:r>
            <a:r>
              <a:rPr dirty="0" sz="1050" spc="-10">
                <a:latin typeface="Symbol"/>
                <a:cs typeface="Symbol"/>
              </a:rPr>
              <a:t></a:t>
            </a:r>
            <a:r>
              <a:rPr dirty="0" sz="1050" spc="-10">
                <a:latin typeface="Times New Roman"/>
                <a:cs typeface="Times New Roman"/>
              </a:rPr>
              <a:t>	</a:t>
            </a:r>
            <a:r>
              <a:rPr dirty="0" sz="1050" spc="-5" i="1">
                <a:latin typeface="Times New Roman"/>
                <a:cs typeface="Times New Roman"/>
              </a:rPr>
              <a:t>h	b</a:t>
            </a:r>
            <a:r>
              <a:rPr dirty="0" sz="1050" spc="-80" i="1">
                <a:latin typeface="Times New Roman"/>
                <a:cs typeface="Times New Roman"/>
              </a:rPr>
              <a:t> </a:t>
            </a:r>
            <a:r>
              <a:rPr dirty="0" sz="1050" spc="-10">
                <a:latin typeface="Symbol"/>
                <a:cs typeface="Symbol"/>
              </a:rPr>
              <a:t></a:t>
            </a:r>
            <a:endParaRPr sz="1050">
              <a:latin typeface="Symbol"/>
              <a:cs typeface="Symbol"/>
            </a:endParaRPr>
          </a:p>
        </p:txBody>
      </p:sp>
      <p:sp>
        <p:nvSpPr>
          <p:cNvPr id="18" name="object 18"/>
          <p:cNvSpPr/>
          <p:nvPr/>
        </p:nvSpPr>
        <p:spPr>
          <a:xfrm>
            <a:off x="4799838" y="8375142"/>
            <a:ext cx="723265" cy="0"/>
          </a:xfrm>
          <a:custGeom>
            <a:avLst/>
            <a:gdLst/>
            <a:ahLst/>
            <a:cxnLst/>
            <a:rect l="l" t="t" r="r" b="b"/>
            <a:pathLst>
              <a:path w="723264" h="0">
                <a:moveTo>
                  <a:pt x="0" y="0"/>
                </a:moveTo>
                <a:lnTo>
                  <a:pt x="723138" y="0"/>
                </a:lnTo>
              </a:path>
            </a:pathLst>
          </a:custGeom>
          <a:ln w="6667">
            <a:solidFill>
              <a:srgbClr val="000000"/>
            </a:solidFill>
          </a:ln>
        </p:spPr>
        <p:txBody>
          <a:bodyPr wrap="square" lIns="0" tIns="0" rIns="0" bIns="0" rtlCol="0"/>
          <a:lstStyle/>
          <a:p/>
        </p:txBody>
      </p:sp>
      <p:sp>
        <p:nvSpPr>
          <p:cNvPr id="19" name="object 19"/>
          <p:cNvSpPr txBox="1"/>
          <p:nvPr/>
        </p:nvSpPr>
        <p:spPr>
          <a:xfrm>
            <a:off x="4808212" y="8141319"/>
            <a:ext cx="732790" cy="454659"/>
          </a:xfrm>
          <a:prstGeom prst="rect">
            <a:avLst/>
          </a:prstGeom>
        </p:spPr>
        <p:txBody>
          <a:bodyPr wrap="square" lIns="0" tIns="13970" rIns="0" bIns="0" rtlCol="0" vert="horz">
            <a:spAutoFit/>
          </a:bodyPr>
          <a:lstStyle/>
          <a:p>
            <a:pPr algn="ctr" marR="22860">
              <a:lnSpc>
                <a:spcPts val="1440"/>
              </a:lnSpc>
              <a:spcBef>
                <a:spcPts val="110"/>
              </a:spcBef>
            </a:pPr>
            <a:r>
              <a:rPr dirty="0" sz="1250" spc="5" i="1">
                <a:latin typeface="Times New Roman"/>
                <a:cs typeface="Times New Roman"/>
              </a:rPr>
              <a:t>b </a:t>
            </a:r>
            <a:r>
              <a:rPr dirty="0" sz="1250" spc="5">
                <a:latin typeface="Symbol"/>
                <a:cs typeface="Symbol"/>
              </a:rPr>
              <a:t></a:t>
            </a:r>
            <a:r>
              <a:rPr dirty="0" sz="1250" spc="-225">
                <a:latin typeface="Times New Roman"/>
                <a:cs typeface="Times New Roman"/>
              </a:rPr>
              <a:t> </a:t>
            </a:r>
            <a:r>
              <a:rPr dirty="0" sz="1250" i="1">
                <a:latin typeface="Times New Roman"/>
                <a:cs typeface="Times New Roman"/>
              </a:rPr>
              <a:t>c</a:t>
            </a:r>
            <a:endParaRPr sz="1250">
              <a:latin typeface="Times New Roman"/>
              <a:cs typeface="Times New Roman"/>
            </a:endParaRPr>
          </a:p>
          <a:p>
            <a:pPr algn="ctr" marR="5080">
              <a:lnSpc>
                <a:spcPts val="1920"/>
              </a:lnSpc>
            </a:pPr>
            <a:r>
              <a:rPr dirty="0" sz="1250" spc="-65">
                <a:latin typeface="Times New Roman"/>
                <a:cs typeface="Times New Roman"/>
              </a:rPr>
              <a:t>6</a:t>
            </a:r>
            <a:r>
              <a:rPr dirty="0" sz="1650" spc="-65">
                <a:latin typeface="Symbol"/>
                <a:cs typeface="Symbol"/>
              </a:rPr>
              <a:t></a:t>
            </a:r>
            <a:r>
              <a:rPr dirty="0" sz="1250" spc="-65" i="1">
                <a:latin typeface="Times New Roman"/>
                <a:cs typeface="Times New Roman"/>
              </a:rPr>
              <a:t>b</a:t>
            </a:r>
            <a:r>
              <a:rPr dirty="0" sz="1250" spc="-120" i="1">
                <a:latin typeface="Times New Roman"/>
                <a:cs typeface="Times New Roman"/>
              </a:rPr>
              <a:t> </a:t>
            </a:r>
            <a:r>
              <a:rPr dirty="0" sz="1250" spc="5">
                <a:latin typeface="Symbol"/>
                <a:cs typeface="Symbol"/>
              </a:rPr>
              <a:t></a:t>
            </a:r>
            <a:r>
              <a:rPr dirty="0" sz="1250" spc="-114">
                <a:latin typeface="Times New Roman"/>
                <a:cs typeface="Times New Roman"/>
              </a:rPr>
              <a:t> </a:t>
            </a:r>
            <a:r>
              <a:rPr dirty="0" sz="1250" i="1">
                <a:latin typeface="Times New Roman"/>
                <a:cs typeface="Times New Roman"/>
              </a:rPr>
              <a:t>c</a:t>
            </a:r>
            <a:r>
              <a:rPr dirty="0" sz="1250" spc="-110" i="1">
                <a:latin typeface="Times New Roman"/>
                <a:cs typeface="Times New Roman"/>
              </a:rPr>
              <a:t> </a:t>
            </a:r>
            <a:r>
              <a:rPr dirty="0" sz="1250" spc="5">
                <a:latin typeface="Symbol"/>
                <a:cs typeface="Symbol"/>
              </a:rPr>
              <a:t></a:t>
            </a:r>
            <a:r>
              <a:rPr dirty="0" sz="1250" spc="-100">
                <a:latin typeface="Times New Roman"/>
                <a:cs typeface="Times New Roman"/>
              </a:rPr>
              <a:t> </a:t>
            </a:r>
            <a:r>
              <a:rPr dirty="0" sz="1250" spc="5" i="1">
                <a:latin typeface="Times New Roman"/>
                <a:cs typeface="Times New Roman"/>
              </a:rPr>
              <a:t>d</a:t>
            </a:r>
            <a:r>
              <a:rPr dirty="0" sz="1250" spc="-150" i="1">
                <a:latin typeface="Times New Roman"/>
                <a:cs typeface="Times New Roman"/>
              </a:rPr>
              <a:t> </a:t>
            </a:r>
            <a:r>
              <a:rPr dirty="0" sz="1650" spc="-140">
                <a:latin typeface="Symbol"/>
                <a:cs typeface="Symbol"/>
              </a:rPr>
              <a:t></a:t>
            </a:r>
            <a:endParaRPr sz="1650">
              <a:latin typeface="Symbol"/>
              <a:cs typeface="Symbol"/>
            </a:endParaRPr>
          </a:p>
        </p:txBody>
      </p:sp>
      <p:sp>
        <p:nvSpPr>
          <p:cNvPr id="20" name="object 20"/>
          <p:cNvSpPr txBox="1"/>
          <p:nvPr/>
        </p:nvSpPr>
        <p:spPr>
          <a:xfrm>
            <a:off x="4514852" y="8242670"/>
            <a:ext cx="263525" cy="217804"/>
          </a:xfrm>
          <a:prstGeom prst="rect">
            <a:avLst/>
          </a:prstGeom>
        </p:spPr>
        <p:txBody>
          <a:bodyPr wrap="square" lIns="0" tIns="13970" rIns="0" bIns="0" rtlCol="0" vert="horz">
            <a:spAutoFit/>
          </a:bodyPr>
          <a:lstStyle/>
          <a:p>
            <a:pPr>
              <a:lnSpc>
                <a:spcPct val="100000"/>
              </a:lnSpc>
              <a:spcBef>
                <a:spcPts val="110"/>
              </a:spcBef>
            </a:pPr>
            <a:r>
              <a:rPr dirty="0" sz="1250" spc="-45">
                <a:latin typeface="Times New Roman"/>
                <a:cs typeface="Times New Roman"/>
              </a:rPr>
              <a:t>µ</a:t>
            </a:r>
            <a:r>
              <a:rPr dirty="0" sz="1250" spc="200">
                <a:latin typeface="Times New Roman"/>
                <a:cs typeface="Times New Roman"/>
              </a:rPr>
              <a:t> </a:t>
            </a:r>
            <a:r>
              <a:rPr dirty="0" sz="1250" spc="5">
                <a:latin typeface="Symbol"/>
                <a:cs typeface="Symbol"/>
              </a:rPr>
              <a:t></a:t>
            </a:r>
            <a:endParaRPr sz="1250">
              <a:latin typeface="Symbol"/>
              <a:cs typeface="Symbol"/>
            </a:endParaRPr>
          </a:p>
        </p:txBody>
      </p:sp>
      <p:sp>
        <p:nvSpPr>
          <p:cNvPr id="21" name="object 21"/>
          <p:cNvSpPr txBox="1"/>
          <p:nvPr/>
        </p:nvSpPr>
        <p:spPr>
          <a:xfrm>
            <a:off x="1714500" y="7155180"/>
            <a:ext cx="1028700" cy="203835"/>
          </a:xfrm>
          <a:prstGeom prst="rect">
            <a:avLst/>
          </a:prstGeom>
          <a:solidFill>
            <a:srgbClr val="FFCCFF"/>
          </a:solidFill>
          <a:ln w="4762">
            <a:solidFill>
              <a:srgbClr val="FF0101"/>
            </a:solidFill>
          </a:ln>
        </p:spPr>
        <p:txBody>
          <a:bodyPr wrap="square" lIns="0" tIns="24130" rIns="0" bIns="0" rtlCol="0" vert="horz">
            <a:spAutoFit/>
          </a:bodyPr>
          <a:lstStyle/>
          <a:p>
            <a:pPr marL="48260">
              <a:lnSpc>
                <a:spcPct val="100000"/>
              </a:lnSpc>
              <a:spcBef>
                <a:spcPts val="190"/>
              </a:spcBef>
            </a:pPr>
            <a:r>
              <a:rPr dirty="0" sz="1000" spc="-5" b="1">
                <a:solidFill>
                  <a:srgbClr val="FF0000"/>
                </a:solidFill>
                <a:latin typeface="Tahoma"/>
                <a:cs typeface="Tahoma"/>
              </a:rPr>
              <a:t>EXPECTATION</a:t>
            </a:r>
            <a:endParaRPr sz="1000">
              <a:latin typeface="Tahoma"/>
              <a:cs typeface="Tahoma"/>
            </a:endParaRPr>
          </a:p>
        </p:txBody>
      </p:sp>
      <p:sp>
        <p:nvSpPr>
          <p:cNvPr id="22" name="object 22"/>
          <p:cNvSpPr txBox="1"/>
          <p:nvPr/>
        </p:nvSpPr>
        <p:spPr>
          <a:xfrm>
            <a:off x="1714500" y="7840980"/>
            <a:ext cx="1219200" cy="203835"/>
          </a:xfrm>
          <a:prstGeom prst="rect">
            <a:avLst/>
          </a:prstGeom>
          <a:solidFill>
            <a:srgbClr val="ADC6C7"/>
          </a:solidFill>
          <a:ln w="4762">
            <a:solidFill>
              <a:srgbClr val="3434CC"/>
            </a:solidFill>
          </a:ln>
        </p:spPr>
        <p:txBody>
          <a:bodyPr wrap="square" lIns="0" tIns="24130" rIns="0" bIns="0" rtlCol="0" vert="horz">
            <a:spAutoFit/>
          </a:bodyPr>
          <a:lstStyle/>
          <a:p>
            <a:pPr marL="48260">
              <a:lnSpc>
                <a:spcPct val="100000"/>
              </a:lnSpc>
              <a:spcBef>
                <a:spcPts val="190"/>
              </a:spcBef>
            </a:pPr>
            <a:r>
              <a:rPr dirty="0" sz="1000" spc="-5" b="1">
                <a:solidFill>
                  <a:srgbClr val="3333CC"/>
                </a:solidFill>
                <a:latin typeface="Tahoma"/>
                <a:cs typeface="Tahoma"/>
              </a:rPr>
              <a:t>MAXIMIZATION</a:t>
            </a:r>
            <a:endParaRPr sz="1000">
              <a:latin typeface="Tahoma"/>
              <a:cs typeface="Tahoma"/>
            </a:endParaRPr>
          </a:p>
        </p:txBody>
      </p:sp>
      <p:sp>
        <p:nvSpPr>
          <p:cNvPr id="23" name="object 23"/>
          <p:cNvSpPr txBox="1"/>
          <p:nvPr/>
        </p:nvSpPr>
        <p:spPr>
          <a:xfrm>
            <a:off x="1772920" y="5436663"/>
            <a:ext cx="4104640" cy="2136140"/>
          </a:xfrm>
          <a:prstGeom prst="rect">
            <a:avLst/>
          </a:prstGeom>
        </p:spPr>
        <p:txBody>
          <a:bodyPr wrap="square" lIns="0" tIns="163195" rIns="0" bIns="0" rtlCol="0" vert="horz">
            <a:spAutoFit/>
          </a:bodyPr>
          <a:lstStyle/>
          <a:p>
            <a:pPr marL="80645">
              <a:lnSpc>
                <a:spcPct val="100000"/>
              </a:lnSpc>
              <a:spcBef>
                <a:spcPts val="1285"/>
              </a:spcBef>
            </a:pPr>
            <a:r>
              <a:rPr dirty="0" sz="1800" spc="-5">
                <a:solidFill>
                  <a:srgbClr val="006500"/>
                </a:solidFill>
                <a:latin typeface="Tahoma"/>
                <a:cs typeface="Tahoma"/>
              </a:rPr>
              <a:t>Same Problem with Hidden</a:t>
            </a:r>
            <a:r>
              <a:rPr dirty="0" sz="1800" spc="-55">
                <a:solidFill>
                  <a:srgbClr val="006500"/>
                </a:solidFill>
                <a:latin typeface="Tahoma"/>
                <a:cs typeface="Tahoma"/>
              </a:rPr>
              <a:t> </a:t>
            </a:r>
            <a:r>
              <a:rPr dirty="0" sz="1800">
                <a:solidFill>
                  <a:srgbClr val="006500"/>
                </a:solidFill>
                <a:latin typeface="Tahoma"/>
                <a:cs typeface="Tahoma"/>
              </a:rPr>
              <a:t>Information</a:t>
            </a:r>
            <a:endParaRPr sz="1800">
              <a:latin typeface="Tahoma"/>
              <a:cs typeface="Tahoma"/>
            </a:endParaRPr>
          </a:p>
          <a:p>
            <a:pPr marL="25400">
              <a:lnSpc>
                <a:spcPct val="100000"/>
              </a:lnSpc>
              <a:spcBef>
                <a:spcPts val="660"/>
              </a:spcBef>
            </a:pPr>
            <a:r>
              <a:rPr dirty="0" sz="1000" spc="-5">
                <a:latin typeface="Tahoma"/>
                <a:cs typeface="Tahoma"/>
              </a:rPr>
              <a:t>Someone tells us</a:t>
            </a:r>
            <a:r>
              <a:rPr dirty="0" sz="1000">
                <a:latin typeface="Tahoma"/>
                <a:cs typeface="Tahoma"/>
              </a:rPr>
              <a:t> </a:t>
            </a:r>
            <a:r>
              <a:rPr dirty="0" sz="1000" spc="-5">
                <a:latin typeface="Tahoma"/>
                <a:cs typeface="Tahoma"/>
              </a:rPr>
              <a:t>that</a:t>
            </a:r>
            <a:endParaRPr sz="1000">
              <a:latin typeface="Tahoma"/>
              <a:cs typeface="Tahoma"/>
            </a:endParaRPr>
          </a:p>
          <a:p>
            <a:pPr marL="25400">
              <a:lnSpc>
                <a:spcPct val="100000"/>
              </a:lnSpc>
              <a:spcBef>
                <a:spcPts val="190"/>
              </a:spcBef>
            </a:pPr>
            <a:r>
              <a:rPr dirty="0" sz="1000" spc="-5">
                <a:latin typeface="Tahoma"/>
                <a:cs typeface="Tahoma"/>
              </a:rPr>
              <a:t>Number of High grades (A’s </a:t>
            </a:r>
            <a:r>
              <a:rPr dirty="0" sz="1000">
                <a:latin typeface="Tahoma"/>
                <a:cs typeface="Tahoma"/>
              </a:rPr>
              <a:t>+ </a:t>
            </a:r>
            <a:r>
              <a:rPr dirty="0" sz="1000" spc="-5">
                <a:latin typeface="Tahoma"/>
                <a:cs typeface="Tahoma"/>
              </a:rPr>
              <a:t>B’s) </a:t>
            </a:r>
            <a:r>
              <a:rPr dirty="0" sz="1000">
                <a:latin typeface="Tahoma"/>
                <a:cs typeface="Tahoma"/>
              </a:rPr>
              <a:t>=</a:t>
            </a:r>
            <a:r>
              <a:rPr dirty="0" sz="1000" spc="-15">
                <a:latin typeface="Tahoma"/>
                <a:cs typeface="Tahoma"/>
              </a:rPr>
              <a:t> </a:t>
            </a:r>
            <a:r>
              <a:rPr dirty="0" sz="1050" spc="-30" i="1">
                <a:latin typeface="Tahoma"/>
                <a:cs typeface="Tahoma"/>
              </a:rPr>
              <a:t>h</a:t>
            </a:r>
            <a:endParaRPr sz="1050">
              <a:latin typeface="Tahoma"/>
              <a:cs typeface="Tahoma"/>
            </a:endParaRPr>
          </a:p>
          <a:p>
            <a:pPr marL="25400">
              <a:lnSpc>
                <a:spcPct val="100000"/>
              </a:lnSpc>
              <a:spcBef>
                <a:spcPts val="175"/>
              </a:spcBef>
              <a:tabLst>
                <a:tab pos="2127885" algn="l"/>
              </a:tabLst>
            </a:pPr>
            <a:r>
              <a:rPr dirty="0" sz="1000" spc="-5">
                <a:latin typeface="Tahoma"/>
                <a:cs typeface="Tahoma"/>
              </a:rPr>
              <a:t>Number</a:t>
            </a:r>
            <a:r>
              <a:rPr dirty="0" sz="1000">
                <a:latin typeface="Tahoma"/>
                <a:cs typeface="Tahoma"/>
              </a:rPr>
              <a:t> </a:t>
            </a:r>
            <a:r>
              <a:rPr dirty="0" sz="1000" spc="-5">
                <a:latin typeface="Tahoma"/>
                <a:cs typeface="Tahoma"/>
              </a:rPr>
              <a:t>of</a:t>
            </a:r>
            <a:r>
              <a:rPr dirty="0" sz="1000">
                <a:latin typeface="Tahoma"/>
                <a:cs typeface="Tahoma"/>
              </a:rPr>
              <a:t> </a:t>
            </a:r>
            <a:r>
              <a:rPr dirty="0" sz="1000" spc="-5">
                <a:latin typeface="Tahoma"/>
                <a:cs typeface="Tahoma"/>
              </a:rPr>
              <a:t>C’s	</a:t>
            </a:r>
            <a:r>
              <a:rPr dirty="0" sz="1000">
                <a:latin typeface="Tahoma"/>
                <a:cs typeface="Tahoma"/>
              </a:rPr>
              <a:t>=</a:t>
            </a:r>
            <a:r>
              <a:rPr dirty="0" sz="1000" spc="-105">
                <a:latin typeface="Tahoma"/>
                <a:cs typeface="Tahoma"/>
              </a:rPr>
              <a:t> </a:t>
            </a:r>
            <a:r>
              <a:rPr dirty="0" sz="1050" spc="-25" i="1">
                <a:latin typeface="Tahoma"/>
                <a:cs typeface="Tahoma"/>
              </a:rPr>
              <a:t>c</a:t>
            </a:r>
            <a:endParaRPr sz="1050">
              <a:latin typeface="Tahoma"/>
              <a:cs typeface="Tahoma"/>
            </a:endParaRPr>
          </a:p>
          <a:p>
            <a:pPr marL="25400">
              <a:lnSpc>
                <a:spcPct val="100000"/>
              </a:lnSpc>
              <a:spcBef>
                <a:spcPts val="180"/>
              </a:spcBef>
              <a:tabLst>
                <a:tab pos="2137410" algn="l"/>
              </a:tabLst>
            </a:pPr>
            <a:r>
              <a:rPr dirty="0" sz="1000" spc="-5">
                <a:latin typeface="Tahoma"/>
                <a:cs typeface="Tahoma"/>
              </a:rPr>
              <a:t>Number</a:t>
            </a:r>
            <a:r>
              <a:rPr dirty="0" sz="1000">
                <a:latin typeface="Tahoma"/>
                <a:cs typeface="Tahoma"/>
              </a:rPr>
              <a:t> </a:t>
            </a:r>
            <a:r>
              <a:rPr dirty="0" sz="1000" spc="-5">
                <a:latin typeface="Tahoma"/>
                <a:cs typeface="Tahoma"/>
              </a:rPr>
              <a:t>of</a:t>
            </a:r>
            <a:r>
              <a:rPr dirty="0" sz="1000">
                <a:latin typeface="Tahoma"/>
                <a:cs typeface="Tahoma"/>
              </a:rPr>
              <a:t> </a:t>
            </a:r>
            <a:r>
              <a:rPr dirty="0" sz="1000" spc="-5">
                <a:latin typeface="Tahoma"/>
                <a:cs typeface="Tahoma"/>
              </a:rPr>
              <a:t>D’s	</a:t>
            </a:r>
            <a:r>
              <a:rPr dirty="0" sz="1000">
                <a:latin typeface="Tahoma"/>
                <a:cs typeface="Tahoma"/>
              </a:rPr>
              <a:t>=</a:t>
            </a:r>
            <a:r>
              <a:rPr dirty="0" sz="1000" spc="-100">
                <a:latin typeface="Tahoma"/>
                <a:cs typeface="Tahoma"/>
              </a:rPr>
              <a:t> </a:t>
            </a:r>
            <a:r>
              <a:rPr dirty="0" sz="1050" spc="-30" i="1">
                <a:latin typeface="Tahoma"/>
                <a:cs typeface="Tahoma"/>
              </a:rPr>
              <a:t>d</a:t>
            </a:r>
            <a:endParaRPr sz="1050">
              <a:latin typeface="Tahoma"/>
              <a:cs typeface="Tahoma"/>
            </a:endParaRPr>
          </a:p>
          <a:p>
            <a:pPr marL="25400" marR="1775460">
              <a:lnSpc>
                <a:spcPts val="1800"/>
              </a:lnSpc>
              <a:spcBef>
                <a:spcPts val="150"/>
              </a:spcBef>
            </a:pPr>
            <a:r>
              <a:rPr dirty="0" sz="1000" spc="-5">
                <a:latin typeface="Tahoma"/>
                <a:cs typeface="Tahoma"/>
              </a:rPr>
              <a:t>What </a:t>
            </a:r>
            <a:r>
              <a:rPr dirty="0" sz="1000">
                <a:latin typeface="Tahoma"/>
                <a:cs typeface="Tahoma"/>
              </a:rPr>
              <a:t>is </a:t>
            </a:r>
            <a:r>
              <a:rPr dirty="0" sz="1000" spc="-5">
                <a:latin typeface="Tahoma"/>
                <a:cs typeface="Tahoma"/>
              </a:rPr>
              <a:t>the </a:t>
            </a:r>
            <a:r>
              <a:rPr dirty="0" sz="1000">
                <a:latin typeface="Tahoma"/>
                <a:cs typeface="Tahoma"/>
              </a:rPr>
              <a:t>max. like </a:t>
            </a:r>
            <a:r>
              <a:rPr dirty="0" sz="1000" spc="-5">
                <a:latin typeface="Tahoma"/>
                <a:cs typeface="Tahoma"/>
              </a:rPr>
              <a:t>estimate </a:t>
            </a:r>
            <a:r>
              <a:rPr dirty="0" sz="1000">
                <a:latin typeface="Tahoma"/>
                <a:cs typeface="Tahoma"/>
              </a:rPr>
              <a:t>of µ </a:t>
            </a:r>
            <a:r>
              <a:rPr dirty="0" sz="1000" spc="-5">
                <a:latin typeface="Tahoma"/>
                <a:cs typeface="Tahoma"/>
              </a:rPr>
              <a:t>now?  We can answer this question</a:t>
            </a:r>
            <a:r>
              <a:rPr dirty="0" sz="1000" spc="-40">
                <a:latin typeface="Tahoma"/>
                <a:cs typeface="Tahoma"/>
              </a:rPr>
              <a:t> </a:t>
            </a:r>
            <a:r>
              <a:rPr dirty="0" sz="1000" spc="-5">
                <a:latin typeface="Tahoma"/>
                <a:cs typeface="Tahoma"/>
              </a:rPr>
              <a:t>circularly:</a:t>
            </a:r>
            <a:endParaRPr sz="1000">
              <a:latin typeface="Tahoma"/>
              <a:cs typeface="Tahoma"/>
            </a:endParaRPr>
          </a:p>
          <a:p>
            <a:pPr marL="1092200" marR="277495">
              <a:lnSpc>
                <a:spcPts val="1200"/>
              </a:lnSpc>
              <a:spcBef>
                <a:spcPts val="965"/>
              </a:spcBef>
              <a:tabLst>
                <a:tab pos="3028315" algn="l"/>
              </a:tabLst>
            </a:pPr>
            <a:r>
              <a:rPr dirty="0" sz="1000" spc="-5">
                <a:latin typeface="Tahoma"/>
                <a:cs typeface="Tahoma"/>
              </a:rPr>
              <a:t>If we know the value </a:t>
            </a:r>
            <a:r>
              <a:rPr dirty="0" sz="1000">
                <a:latin typeface="Tahoma"/>
                <a:cs typeface="Tahoma"/>
              </a:rPr>
              <a:t>of µ we </a:t>
            </a:r>
            <a:r>
              <a:rPr dirty="0" sz="1000" spc="-5">
                <a:latin typeface="Tahoma"/>
                <a:cs typeface="Tahoma"/>
              </a:rPr>
              <a:t>could compute the  expected value of </a:t>
            </a:r>
            <a:r>
              <a:rPr dirty="0" sz="1050" spc="-30" i="1">
                <a:latin typeface="Tahoma"/>
                <a:cs typeface="Tahoma"/>
              </a:rPr>
              <a:t>a</a:t>
            </a:r>
            <a:r>
              <a:rPr dirty="0" sz="1050" spc="5" i="1">
                <a:latin typeface="Tahoma"/>
                <a:cs typeface="Tahoma"/>
              </a:rPr>
              <a:t> </a:t>
            </a:r>
            <a:r>
              <a:rPr dirty="0" sz="1000" spc="-5">
                <a:latin typeface="Tahoma"/>
                <a:cs typeface="Tahoma"/>
              </a:rPr>
              <a:t>and</a:t>
            </a:r>
            <a:r>
              <a:rPr dirty="0" sz="1000">
                <a:latin typeface="Tahoma"/>
                <a:cs typeface="Tahoma"/>
              </a:rPr>
              <a:t> </a:t>
            </a:r>
            <a:r>
              <a:rPr dirty="0" sz="1050" spc="-30" i="1">
                <a:latin typeface="Tahoma"/>
                <a:cs typeface="Tahoma"/>
              </a:rPr>
              <a:t>b	</a:t>
            </a:r>
            <a:r>
              <a:rPr dirty="0" baseline="-5291" sz="1575" spc="-7">
                <a:latin typeface="Times New Roman"/>
                <a:cs typeface="Times New Roman"/>
              </a:rPr>
              <a:t>1</a:t>
            </a:r>
            <a:endParaRPr baseline="-5291" sz="1575">
              <a:latin typeface="Times New Roman"/>
              <a:cs typeface="Times New Roman"/>
            </a:endParaRPr>
          </a:p>
        </p:txBody>
      </p:sp>
      <p:sp>
        <p:nvSpPr>
          <p:cNvPr id="24" name="object 24"/>
          <p:cNvSpPr txBox="1"/>
          <p:nvPr/>
        </p:nvSpPr>
        <p:spPr>
          <a:xfrm>
            <a:off x="1760220" y="8071741"/>
            <a:ext cx="2525395" cy="699770"/>
          </a:xfrm>
          <a:prstGeom prst="rect">
            <a:avLst/>
          </a:prstGeom>
        </p:spPr>
        <p:txBody>
          <a:bodyPr wrap="square" lIns="0" tIns="24765" rIns="0" bIns="0" rtlCol="0" vert="horz">
            <a:spAutoFit/>
          </a:bodyPr>
          <a:lstStyle/>
          <a:p>
            <a:pPr algn="just" marL="114300" marR="5080">
              <a:lnSpc>
                <a:spcPts val="1200"/>
              </a:lnSpc>
              <a:spcBef>
                <a:spcPts val="195"/>
              </a:spcBef>
            </a:pPr>
            <a:r>
              <a:rPr dirty="0" sz="1000" spc="-5">
                <a:latin typeface="Tahoma"/>
                <a:cs typeface="Tahoma"/>
              </a:rPr>
              <a:t>If we know the expected values of </a:t>
            </a:r>
            <a:r>
              <a:rPr dirty="0" sz="1050" spc="-30" i="1">
                <a:latin typeface="Tahoma"/>
                <a:cs typeface="Tahoma"/>
              </a:rPr>
              <a:t>a </a:t>
            </a:r>
            <a:r>
              <a:rPr dirty="0" sz="1000" spc="-5">
                <a:latin typeface="Tahoma"/>
                <a:cs typeface="Tahoma"/>
              </a:rPr>
              <a:t>and </a:t>
            </a:r>
            <a:r>
              <a:rPr dirty="0" sz="1050" spc="-30" i="1">
                <a:latin typeface="Tahoma"/>
                <a:cs typeface="Tahoma"/>
              </a:rPr>
              <a:t>b  </a:t>
            </a:r>
            <a:r>
              <a:rPr dirty="0" sz="1000" spc="-5">
                <a:latin typeface="Tahoma"/>
                <a:cs typeface="Tahoma"/>
              </a:rPr>
              <a:t>we could compute the </a:t>
            </a:r>
            <a:r>
              <a:rPr dirty="0" sz="1000">
                <a:latin typeface="Tahoma"/>
                <a:cs typeface="Tahoma"/>
              </a:rPr>
              <a:t>maximum likelihood  </a:t>
            </a:r>
            <a:r>
              <a:rPr dirty="0" sz="1000" spc="-5">
                <a:latin typeface="Tahoma"/>
                <a:cs typeface="Tahoma"/>
              </a:rPr>
              <a:t>value </a:t>
            </a:r>
            <a:r>
              <a:rPr dirty="0" sz="1000">
                <a:latin typeface="Tahoma"/>
                <a:cs typeface="Tahoma"/>
              </a:rPr>
              <a:t>of</a:t>
            </a:r>
            <a:r>
              <a:rPr dirty="0" sz="1000" spc="-5">
                <a:latin typeface="Tahoma"/>
                <a:cs typeface="Tahoma"/>
              </a:rPr>
              <a:t> </a:t>
            </a:r>
            <a:r>
              <a:rPr dirty="0" sz="1000">
                <a:latin typeface="Tahoma"/>
                <a:cs typeface="Tahoma"/>
              </a:rPr>
              <a:t>µ</a:t>
            </a:r>
            <a:endParaRPr sz="1000">
              <a:latin typeface="Tahoma"/>
              <a:cs typeface="Tahoma"/>
            </a:endParaRPr>
          </a:p>
          <a:p>
            <a:pPr>
              <a:lnSpc>
                <a:spcPct val="100000"/>
              </a:lnSpc>
              <a:spcBef>
                <a:spcPts val="89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 Moore</a:t>
            </a:r>
            <a:endParaRPr sz="600">
              <a:latin typeface="Tahoma"/>
              <a:cs typeface="Tahoma"/>
            </a:endParaRPr>
          </a:p>
        </p:txBody>
      </p:sp>
      <p:sp>
        <p:nvSpPr>
          <p:cNvPr id="25" name="object 25"/>
          <p:cNvSpPr txBox="1"/>
          <p:nvPr/>
        </p:nvSpPr>
        <p:spPr>
          <a:xfrm>
            <a:off x="4914900" y="5859779"/>
            <a:ext cx="685800" cy="792480"/>
          </a:xfrm>
          <a:prstGeom prst="rect">
            <a:avLst/>
          </a:prstGeom>
          <a:ln w="3175">
            <a:solidFill>
              <a:srgbClr val="010101"/>
            </a:solidFill>
          </a:ln>
        </p:spPr>
        <p:txBody>
          <a:bodyPr wrap="square" lIns="0" tIns="22860" rIns="0" bIns="0" rtlCol="0" vert="horz">
            <a:spAutoFit/>
          </a:bodyPr>
          <a:lstStyle/>
          <a:p>
            <a:pPr marL="46355">
              <a:lnSpc>
                <a:spcPct val="100000"/>
              </a:lnSpc>
              <a:spcBef>
                <a:spcPts val="180"/>
              </a:spcBef>
            </a:pPr>
            <a:r>
              <a:rPr dirty="0" sz="700">
                <a:latin typeface="Tahoma"/>
                <a:cs typeface="Tahoma"/>
              </a:rPr>
              <a:t>REMEMBER</a:t>
            </a:r>
            <a:endParaRPr sz="700">
              <a:latin typeface="Tahoma"/>
              <a:cs typeface="Tahoma"/>
            </a:endParaRPr>
          </a:p>
          <a:p>
            <a:pPr marL="46355">
              <a:lnSpc>
                <a:spcPct val="100000"/>
              </a:lnSpc>
              <a:spcBef>
                <a:spcPts val="415"/>
              </a:spcBef>
            </a:pPr>
            <a:r>
              <a:rPr dirty="0" sz="700" spc="-5">
                <a:latin typeface="Tahoma"/>
                <a:cs typeface="Tahoma"/>
              </a:rPr>
              <a:t>P(A) </a:t>
            </a:r>
            <a:r>
              <a:rPr dirty="0" sz="700">
                <a:latin typeface="Tahoma"/>
                <a:cs typeface="Tahoma"/>
              </a:rPr>
              <a:t>=</a:t>
            </a:r>
            <a:r>
              <a:rPr dirty="0" sz="700" spc="-10">
                <a:latin typeface="Tahoma"/>
                <a:cs typeface="Tahoma"/>
              </a:rPr>
              <a:t> </a:t>
            </a:r>
            <a:r>
              <a:rPr dirty="0" sz="700">
                <a:latin typeface="Tahoma"/>
                <a:cs typeface="Tahoma"/>
              </a:rPr>
              <a:t>½</a:t>
            </a:r>
            <a:endParaRPr sz="700">
              <a:latin typeface="Tahoma"/>
              <a:cs typeface="Tahoma"/>
            </a:endParaRPr>
          </a:p>
          <a:p>
            <a:pPr marL="46355" marR="111760">
              <a:lnSpc>
                <a:spcPct val="149300"/>
              </a:lnSpc>
              <a:spcBef>
                <a:spcPts val="5"/>
              </a:spcBef>
            </a:pPr>
            <a:r>
              <a:rPr dirty="0" sz="700" spc="-5">
                <a:latin typeface="Tahoma"/>
                <a:cs typeface="Tahoma"/>
              </a:rPr>
              <a:t>P(B) </a:t>
            </a:r>
            <a:r>
              <a:rPr dirty="0" sz="700">
                <a:latin typeface="Tahoma"/>
                <a:cs typeface="Tahoma"/>
              </a:rPr>
              <a:t>= µ  </a:t>
            </a:r>
            <a:r>
              <a:rPr dirty="0" sz="700" spc="-5">
                <a:latin typeface="Tahoma"/>
                <a:cs typeface="Tahoma"/>
              </a:rPr>
              <a:t>P(C) </a:t>
            </a:r>
            <a:r>
              <a:rPr dirty="0" sz="700">
                <a:latin typeface="Tahoma"/>
                <a:cs typeface="Tahoma"/>
              </a:rPr>
              <a:t>= 2µ  </a:t>
            </a:r>
            <a:r>
              <a:rPr dirty="0" sz="700" spc="-5">
                <a:latin typeface="Tahoma"/>
                <a:cs typeface="Tahoma"/>
              </a:rPr>
              <a:t>P(D) </a:t>
            </a:r>
            <a:r>
              <a:rPr dirty="0" sz="700">
                <a:latin typeface="Tahoma"/>
                <a:cs typeface="Tahoma"/>
              </a:rPr>
              <a:t>=</a:t>
            </a:r>
            <a:r>
              <a:rPr dirty="0" sz="700" spc="-80">
                <a:latin typeface="Tahoma"/>
                <a:cs typeface="Tahoma"/>
              </a:rPr>
              <a:t> </a:t>
            </a:r>
            <a:r>
              <a:rPr dirty="0" sz="700">
                <a:latin typeface="Tahoma"/>
                <a:cs typeface="Tahoma"/>
              </a:rPr>
              <a:t>½-3µ</a:t>
            </a:r>
            <a:endParaRPr sz="700">
              <a:latin typeface="Tahoma"/>
              <a:cs typeface="Tahoma"/>
            </a:endParaRPr>
          </a:p>
        </p:txBody>
      </p:sp>
      <p:sp>
        <p:nvSpPr>
          <p:cNvPr id="26" name="object 26"/>
          <p:cNvSpPr/>
          <p:nvPr/>
        </p:nvSpPr>
        <p:spPr>
          <a:xfrm>
            <a:off x="2133600" y="7574280"/>
            <a:ext cx="2318385" cy="190500"/>
          </a:xfrm>
          <a:custGeom>
            <a:avLst/>
            <a:gdLst/>
            <a:ahLst/>
            <a:cxnLst/>
            <a:rect l="l" t="t" r="r" b="b"/>
            <a:pathLst>
              <a:path w="2318385" h="190500">
                <a:moveTo>
                  <a:pt x="0" y="0"/>
                </a:moveTo>
                <a:lnTo>
                  <a:pt x="0" y="190500"/>
                </a:lnTo>
                <a:lnTo>
                  <a:pt x="2209800" y="190500"/>
                </a:lnTo>
                <a:lnTo>
                  <a:pt x="2209800" y="79248"/>
                </a:lnTo>
                <a:lnTo>
                  <a:pt x="2318004" y="67818"/>
                </a:lnTo>
                <a:lnTo>
                  <a:pt x="2209800" y="32004"/>
                </a:lnTo>
                <a:lnTo>
                  <a:pt x="2209800" y="0"/>
                </a:lnTo>
                <a:lnTo>
                  <a:pt x="1289303" y="0"/>
                </a:lnTo>
                <a:lnTo>
                  <a:pt x="0" y="0"/>
                </a:lnTo>
                <a:close/>
              </a:path>
            </a:pathLst>
          </a:custGeom>
          <a:ln w="6350">
            <a:solidFill>
              <a:srgbClr val="010101"/>
            </a:solidFill>
          </a:ln>
        </p:spPr>
        <p:txBody>
          <a:bodyPr wrap="square" lIns="0" tIns="0" rIns="0" bIns="0" rtlCol="0"/>
          <a:lstStyle/>
          <a:p/>
        </p:txBody>
      </p:sp>
      <p:sp>
        <p:nvSpPr>
          <p:cNvPr id="27" name="object 27"/>
          <p:cNvSpPr txBox="1"/>
          <p:nvPr/>
        </p:nvSpPr>
        <p:spPr>
          <a:xfrm>
            <a:off x="2133600" y="7574280"/>
            <a:ext cx="2268855" cy="190500"/>
          </a:xfrm>
          <a:prstGeom prst="rect">
            <a:avLst/>
          </a:prstGeom>
          <a:solidFill>
            <a:srgbClr val="FFCCFF"/>
          </a:solidFill>
        </p:spPr>
        <p:txBody>
          <a:bodyPr wrap="square" lIns="0" tIns="47625" rIns="0" bIns="0" rtlCol="0" vert="horz">
            <a:spAutoFit/>
          </a:bodyPr>
          <a:lstStyle/>
          <a:p>
            <a:pPr marL="49530">
              <a:lnSpc>
                <a:spcPct val="100000"/>
              </a:lnSpc>
              <a:spcBef>
                <a:spcPts val="375"/>
              </a:spcBef>
            </a:pPr>
            <a:r>
              <a:rPr dirty="0" sz="600" spc="-5">
                <a:latin typeface="Tahoma"/>
                <a:cs typeface="Tahoma"/>
              </a:rPr>
              <a:t>Since the ratio a:b </a:t>
            </a:r>
            <a:r>
              <a:rPr dirty="0" sz="600">
                <a:latin typeface="Tahoma"/>
                <a:cs typeface="Tahoma"/>
              </a:rPr>
              <a:t>should </a:t>
            </a:r>
            <a:r>
              <a:rPr dirty="0" sz="600" spc="-5">
                <a:latin typeface="Tahoma"/>
                <a:cs typeface="Tahoma"/>
              </a:rPr>
              <a:t>be the </a:t>
            </a:r>
            <a:r>
              <a:rPr dirty="0" sz="600">
                <a:latin typeface="Tahoma"/>
                <a:cs typeface="Tahoma"/>
              </a:rPr>
              <a:t>same </a:t>
            </a:r>
            <a:r>
              <a:rPr dirty="0" sz="600" spc="-5">
                <a:latin typeface="Tahoma"/>
                <a:cs typeface="Tahoma"/>
              </a:rPr>
              <a:t>as </a:t>
            </a:r>
            <a:r>
              <a:rPr dirty="0" sz="600">
                <a:latin typeface="Tahoma"/>
                <a:cs typeface="Tahoma"/>
              </a:rPr>
              <a:t>the </a:t>
            </a:r>
            <a:r>
              <a:rPr dirty="0" sz="600" spc="-5">
                <a:latin typeface="Tahoma"/>
                <a:cs typeface="Tahoma"/>
              </a:rPr>
              <a:t>ratio </a:t>
            </a:r>
            <a:r>
              <a:rPr dirty="0" sz="600">
                <a:latin typeface="Tahoma"/>
                <a:cs typeface="Tahoma"/>
              </a:rPr>
              <a:t>½ :</a:t>
            </a:r>
            <a:r>
              <a:rPr dirty="0" sz="600" spc="25">
                <a:latin typeface="Tahoma"/>
                <a:cs typeface="Tahoma"/>
              </a:rPr>
              <a:t> </a:t>
            </a:r>
            <a:r>
              <a:rPr dirty="0" sz="600">
                <a:latin typeface="Symbol"/>
                <a:cs typeface="Symbol"/>
              </a:rPr>
              <a:t></a:t>
            </a:r>
            <a:endParaRPr sz="600">
              <a:latin typeface="Symbol"/>
              <a:cs typeface="Symbol"/>
            </a:endParaRPr>
          </a:p>
        </p:txBody>
      </p:sp>
      <p:sp>
        <p:nvSpPr>
          <p:cNvPr id="28" name="object 2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9" name="object 2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33</a:t>
            </a:r>
            <a:endParaRPr sz="600">
              <a:latin typeface="Tahoma"/>
              <a:cs typeface="Tahoma"/>
            </a:endParaRPr>
          </a:p>
        </p:txBody>
      </p:sp>
      <p:sp>
        <p:nvSpPr>
          <p:cNvPr id="3" name="object 3"/>
          <p:cNvSpPr txBox="1">
            <a:spLocks noGrp="1"/>
          </p:cNvSpPr>
          <p:nvPr>
            <p:ph type="title"/>
          </p:nvPr>
        </p:nvSpPr>
        <p:spPr>
          <a:xfrm>
            <a:off x="1760473" y="1386330"/>
            <a:ext cx="3411854" cy="361315"/>
          </a:xfrm>
          <a:prstGeom prst="rect"/>
        </p:spPr>
        <p:txBody>
          <a:bodyPr wrap="square" lIns="0" tIns="12700" rIns="0" bIns="0" rtlCol="0" vert="horz">
            <a:spAutoFit/>
          </a:bodyPr>
          <a:lstStyle/>
          <a:p>
            <a:pPr marL="12700">
              <a:lnSpc>
                <a:spcPct val="100000"/>
              </a:lnSpc>
              <a:spcBef>
                <a:spcPts val="100"/>
              </a:spcBef>
            </a:pPr>
            <a:r>
              <a:rPr dirty="0" spc="-5"/>
              <a:t>E.M. for our Trivial</a:t>
            </a:r>
            <a:r>
              <a:rPr dirty="0" spc="-40"/>
              <a:t> </a:t>
            </a:r>
            <a:r>
              <a:rPr dirty="0" spc="-5"/>
              <a:t>Problem</a:t>
            </a:r>
          </a:p>
        </p:txBody>
      </p:sp>
      <p:sp>
        <p:nvSpPr>
          <p:cNvPr id="4" name="object 4"/>
          <p:cNvSpPr txBox="1"/>
          <p:nvPr/>
        </p:nvSpPr>
        <p:spPr>
          <a:xfrm>
            <a:off x="5219700" y="1377696"/>
            <a:ext cx="800100" cy="792480"/>
          </a:xfrm>
          <a:prstGeom prst="rect">
            <a:avLst/>
          </a:prstGeom>
          <a:ln w="3175">
            <a:solidFill>
              <a:srgbClr val="010101"/>
            </a:solidFill>
          </a:ln>
        </p:spPr>
        <p:txBody>
          <a:bodyPr wrap="square" lIns="0" tIns="22860" rIns="0" bIns="0" rtlCol="0" vert="horz">
            <a:spAutoFit/>
          </a:bodyPr>
          <a:lstStyle/>
          <a:p>
            <a:pPr marL="46355">
              <a:lnSpc>
                <a:spcPct val="100000"/>
              </a:lnSpc>
              <a:spcBef>
                <a:spcPts val="180"/>
              </a:spcBef>
            </a:pPr>
            <a:r>
              <a:rPr dirty="0" sz="700">
                <a:latin typeface="Tahoma"/>
                <a:cs typeface="Tahoma"/>
              </a:rPr>
              <a:t>REMEMBER</a:t>
            </a:r>
            <a:endParaRPr sz="700">
              <a:latin typeface="Tahoma"/>
              <a:cs typeface="Tahoma"/>
            </a:endParaRPr>
          </a:p>
          <a:p>
            <a:pPr marL="46355">
              <a:lnSpc>
                <a:spcPct val="100000"/>
              </a:lnSpc>
              <a:spcBef>
                <a:spcPts val="415"/>
              </a:spcBef>
            </a:pPr>
            <a:r>
              <a:rPr dirty="0" sz="700" spc="-5">
                <a:latin typeface="Tahoma"/>
                <a:cs typeface="Tahoma"/>
              </a:rPr>
              <a:t>P(A) </a:t>
            </a:r>
            <a:r>
              <a:rPr dirty="0" sz="700">
                <a:latin typeface="Tahoma"/>
                <a:cs typeface="Tahoma"/>
              </a:rPr>
              <a:t>=</a:t>
            </a:r>
            <a:r>
              <a:rPr dirty="0" sz="700" spc="-10">
                <a:latin typeface="Tahoma"/>
                <a:cs typeface="Tahoma"/>
              </a:rPr>
              <a:t> </a:t>
            </a:r>
            <a:r>
              <a:rPr dirty="0" sz="700">
                <a:latin typeface="Tahoma"/>
                <a:cs typeface="Tahoma"/>
              </a:rPr>
              <a:t>½</a:t>
            </a:r>
            <a:endParaRPr sz="700">
              <a:latin typeface="Tahoma"/>
              <a:cs typeface="Tahoma"/>
            </a:endParaRPr>
          </a:p>
          <a:p>
            <a:pPr marL="46355" marR="226060">
              <a:lnSpc>
                <a:spcPct val="149300"/>
              </a:lnSpc>
              <a:spcBef>
                <a:spcPts val="5"/>
              </a:spcBef>
            </a:pPr>
            <a:r>
              <a:rPr dirty="0" sz="700" spc="-5">
                <a:latin typeface="Tahoma"/>
                <a:cs typeface="Tahoma"/>
              </a:rPr>
              <a:t>P(B) </a:t>
            </a:r>
            <a:r>
              <a:rPr dirty="0" sz="700">
                <a:latin typeface="Tahoma"/>
                <a:cs typeface="Tahoma"/>
              </a:rPr>
              <a:t>= µ  </a:t>
            </a:r>
            <a:r>
              <a:rPr dirty="0" sz="700" spc="-5">
                <a:latin typeface="Tahoma"/>
                <a:cs typeface="Tahoma"/>
              </a:rPr>
              <a:t>P(C) </a:t>
            </a:r>
            <a:r>
              <a:rPr dirty="0" sz="700">
                <a:latin typeface="Tahoma"/>
                <a:cs typeface="Tahoma"/>
              </a:rPr>
              <a:t>= 2µ  </a:t>
            </a:r>
            <a:r>
              <a:rPr dirty="0" sz="700" spc="-5">
                <a:latin typeface="Tahoma"/>
                <a:cs typeface="Tahoma"/>
              </a:rPr>
              <a:t>P(D) </a:t>
            </a:r>
            <a:r>
              <a:rPr dirty="0" sz="700">
                <a:latin typeface="Tahoma"/>
                <a:cs typeface="Tahoma"/>
              </a:rPr>
              <a:t>=</a:t>
            </a:r>
            <a:r>
              <a:rPr dirty="0" sz="700" spc="-80">
                <a:latin typeface="Tahoma"/>
                <a:cs typeface="Tahoma"/>
              </a:rPr>
              <a:t> </a:t>
            </a:r>
            <a:r>
              <a:rPr dirty="0" sz="700">
                <a:latin typeface="Tahoma"/>
                <a:cs typeface="Tahoma"/>
              </a:rPr>
              <a:t>½-3µ</a:t>
            </a:r>
            <a:endParaRPr sz="700">
              <a:latin typeface="Tahoma"/>
              <a:cs typeface="Tahoma"/>
            </a:endParaRPr>
          </a:p>
        </p:txBody>
      </p:sp>
      <p:sp>
        <p:nvSpPr>
          <p:cNvPr id="5" name="object 5"/>
          <p:cNvSpPr/>
          <p:nvPr/>
        </p:nvSpPr>
        <p:spPr>
          <a:xfrm>
            <a:off x="2400300" y="3128010"/>
            <a:ext cx="157480" cy="220345"/>
          </a:xfrm>
          <a:custGeom>
            <a:avLst/>
            <a:gdLst/>
            <a:ahLst/>
            <a:cxnLst/>
            <a:rect l="l" t="t" r="r" b="b"/>
            <a:pathLst>
              <a:path w="157480" h="220345">
                <a:moveTo>
                  <a:pt x="156972" y="0"/>
                </a:moveTo>
                <a:lnTo>
                  <a:pt x="0" y="220218"/>
                </a:lnTo>
              </a:path>
            </a:pathLst>
          </a:custGeom>
          <a:ln w="3175">
            <a:solidFill>
              <a:srgbClr val="000000"/>
            </a:solidFill>
          </a:ln>
        </p:spPr>
        <p:txBody>
          <a:bodyPr wrap="square" lIns="0" tIns="0" rIns="0" bIns="0" rtlCol="0"/>
          <a:lstStyle/>
          <a:p/>
        </p:txBody>
      </p:sp>
      <p:sp>
        <p:nvSpPr>
          <p:cNvPr id="6" name="object 6"/>
          <p:cNvSpPr/>
          <p:nvPr/>
        </p:nvSpPr>
        <p:spPr>
          <a:xfrm>
            <a:off x="2386583" y="3110483"/>
            <a:ext cx="536575" cy="0"/>
          </a:xfrm>
          <a:custGeom>
            <a:avLst/>
            <a:gdLst/>
            <a:ahLst/>
            <a:cxnLst/>
            <a:rect l="l" t="t" r="r" b="b"/>
            <a:pathLst>
              <a:path w="536575" h="0">
                <a:moveTo>
                  <a:pt x="0" y="0"/>
                </a:moveTo>
                <a:lnTo>
                  <a:pt x="536448" y="0"/>
                </a:lnTo>
              </a:path>
            </a:pathLst>
          </a:custGeom>
          <a:ln w="5943">
            <a:solidFill>
              <a:srgbClr val="000000"/>
            </a:solidFill>
          </a:ln>
        </p:spPr>
        <p:txBody>
          <a:bodyPr wrap="square" lIns="0" tIns="0" rIns="0" bIns="0" rtlCol="0"/>
          <a:lstStyle/>
          <a:p/>
        </p:txBody>
      </p:sp>
      <p:sp>
        <p:nvSpPr>
          <p:cNvPr id="7" name="object 7"/>
          <p:cNvSpPr txBox="1"/>
          <p:nvPr/>
        </p:nvSpPr>
        <p:spPr>
          <a:xfrm>
            <a:off x="2489464" y="3191910"/>
            <a:ext cx="85090" cy="198120"/>
          </a:xfrm>
          <a:prstGeom prst="rect">
            <a:avLst/>
          </a:prstGeom>
        </p:spPr>
        <p:txBody>
          <a:bodyPr wrap="square" lIns="0" tIns="16510" rIns="0" bIns="0" rtlCol="0" vert="horz">
            <a:spAutoFit/>
          </a:bodyPr>
          <a:lstStyle/>
          <a:p>
            <a:pPr>
              <a:lnSpc>
                <a:spcPct val="100000"/>
              </a:lnSpc>
              <a:spcBef>
                <a:spcPts val="130"/>
              </a:spcBef>
            </a:pPr>
            <a:r>
              <a:rPr dirty="0" sz="1100" spc="15">
                <a:latin typeface="Times New Roman"/>
                <a:cs typeface="Times New Roman"/>
              </a:rPr>
              <a:t>2</a:t>
            </a:r>
            <a:endParaRPr sz="1100">
              <a:latin typeface="Times New Roman"/>
              <a:cs typeface="Times New Roman"/>
            </a:endParaRPr>
          </a:p>
        </p:txBody>
      </p:sp>
      <p:sp>
        <p:nvSpPr>
          <p:cNvPr id="8" name="object 8"/>
          <p:cNvSpPr txBox="1"/>
          <p:nvPr/>
        </p:nvSpPr>
        <p:spPr>
          <a:xfrm>
            <a:off x="2412498" y="3081415"/>
            <a:ext cx="85090" cy="198120"/>
          </a:xfrm>
          <a:prstGeom prst="rect">
            <a:avLst/>
          </a:prstGeom>
        </p:spPr>
        <p:txBody>
          <a:bodyPr wrap="square" lIns="0" tIns="16510" rIns="0" bIns="0" rtlCol="0" vert="horz">
            <a:spAutoFit/>
          </a:bodyPr>
          <a:lstStyle/>
          <a:p>
            <a:pPr>
              <a:lnSpc>
                <a:spcPct val="100000"/>
              </a:lnSpc>
              <a:spcBef>
                <a:spcPts val="130"/>
              </a:spcBef>
            </a:pPr>
            <a:r>
              <a:rPr dirty="0" sz="1100" spc="15">
                <a:latin typeface="Times New Roman"/>
                <a:cs typeface="Times New Roman"/>
              </a:rPr>
              <a:t>1</a:t>
            </a:r>
            <a:endParaRPr sz="1100">
              <a:latin typeface="Times New Roman"/>
              <a:cs typeface="Times New Roman"/>
            </a:endParaRPr>
          </a:p>
        </p:txBody>
      </p:sp>
      <p:sp>
        <p:nvSpPr>
          <p:cNvPr id="9" name="object 9"/>
          <p:cNvSpPr txBox="1"/>
          <p:nvPr/>
        </p:nvSpPr>
        <p:spPr>
          <a:xfrm>
            <a:off x="2510041" y="2899297"/>
            <a:ext cx="300355" cy="198120"/>
          </a:xfrm>
          <a:prstGeom prst="rect">
            <a:avLst/>
          </a:prstGeom>
        </p:spPr>
        <p:txBody>
          <a:bodyPr wrap="square" lIns="0" tIns="16510" rIns="0" bIns="0" rtlCol="0" vert="horz">
            <a:spAutoFit/>
          </a:bodyPr>
          <a:lstStyle/>
          <a:p>
            <a:pPr>
              <a:lnSpc>
                <a:spcPct val="100000"/>
              </a:lnSpc>
              <a:spcBef>
                <a:spcPts val="130"/>
              </a:spcBef>
            </a:pPr>
            <a:r>
              <a:rPr dirty="0" sz="1100" spc="-5">
                <a:latin typeface="Times New Roman"/>
                <a:cs typeface="Times New Roman"/>
              </a:rPr>
              <a:t>µ(t</a:t>
            </a:r>
            <a:r>
              <a:rPr dirty="0" sz="1100" spc="25">
                <a:latin typeface="Times New Roman"/>
                <a:cs typeface="Times New Roman"/>
              </a:rPr>
              <a:t>)</a:t>
            </a:r>
            <a:r>
              <a:rPr dirty="0" sz="1100" spc="15" i="1">
                <a:latin typeface="Times New Roman"/>
                <a:cs typeface="Times New Roman"/>
              </a:rPr>
              <a:t>h</a:t>
            </a:r>
            <a:endParaRPr sz="1100">
              <a:latin typeface="Times New Roman"/>
              <a:cs typeface="Times New Roman"/>
            </a:endParaRPr>
          </a:p>
        </p:txBody>
      </p:sp>
      <p:sp>
        <p:nvSpPr>
          <p:cNvPr id="10" name="object 10"/>
          <p:cNvSpPr txBox="1"/>
          <p:nvPr/>
        </p:nvSpPr>
        <p:spPr>
          <a:xfrm>
            <a:off x="2362959" y="3529965"/>
            <a:ext cx="789940" cy="253365"/>
          </a:xfrm>
          <a:prstGeom prst="rect">
            <a:avLst/>
          </a:prstGeom>
        </p:spPr>
        <p:txBody>
          <a:bodyPr wrap="square" lIns="0" tIns="11430" rIns="0" bIns="0" rtlCol="0" vert="horz">
            <a:spAutoFit/>
          </a:bodyPr>
          <a:lstStyle/>
          <a:p>
            <a:pPr>
              <a:lnSpc>
                <a:spcPct val="100000"/>
              </a:lnSpc>
              <a:spcBef>
                <a:spcPts val="90"/>
              </a:spcBef>
            </a:pPr>
            <a:r>
              <a:rPr dirty="0" sz="1100" spc="-65">
                <a:latin typeface="Times New Roman"/>
                <a:cs typeface="Times New Roman"/>
              </a:rPr>
              <a:t>6</a:t>
            </a:r>
            <a:r>
              <a:rPr dirty="0" sz="1500" spc="-65">
                <a:latin typeface="Symbol"/>
                <a:cs typeface="Symbol"/>
              </a:rPr>
              <a:t></a:t>
            </a:r>
            <a:r>
              <a:rPr dirty="0" sz="1100" spc="-65" i="1">
                <a:latin typeface="Times New Roman"/>
                <a:cs typeface="Times New Roman"/>
              </a:rPr>
              <a:t>b</a:t>
            </a:r>
            <a:r>
              <a:rPr dirty="0" sz="1500" spc="-65">
                <a:latin typeface="Symbol"/>
                <a:cs typeface="Symbol"/>
              </a:rPr>
              <a:t></a:t>
            </a:r>
            <a:r>
              <a:rPr dirty="0" sz="1100" spc="-65" i="1">
                <a:latin typeface="Times New Roman"/>
                <a:cs typeface="Times New Roman"/>
              </a:rPr>
              <a:t>t</a:t>
            </a:r>
            <a:r>
              <a:rPr dirty="0" sz="1100" spc="-175" i="1">
                <a:latin typeface="Times New Roman"/>
                <a:cs typeface="Times New Roman"/>
              </a:rPr>
              <a:t> </a:t>
            </a:r>
            <a:r>
              <a:rPr dirty="0" sz="1500" spc="-10">
                <a:latin typeface="Symbol"/>
                <a:cs typeface="Symbol"/>
              </a:rPr>
              <a:t></a:t>
            </a:r>
            <a:r>
              <a:rPr dirty="0" sz="1100" spc="-10">
                <a:latin typeface="Symbol"/>
                <a:cs typeface="Symbol"/>
              </a:rPr>
              <a:t></a:t>
            </a:r>
            <a:r>
              <a:rPr dirty="0" sz="1100" spc="-105">
                <a:latin typeface="Times New Roman"/>
                <a:cs typeface="Times New Roman"/>
              </a:rPr>
              <a:t> </a:t>
            </a:r>
            <a:r>
              <a:rPr dirty="0" sz="1100" spc="10" i="1">
                <a:latin typeface="Times New Roman"/>
                <a:cs typeface="Times New Roman"/>
              </a:rPr>
              <a:t>c</a:t>
            </a:r>
            <a:r>
              <a:rPr dirty="0" sz="1100" spc="-90" i="1">
                <a:latin typeface="Times New Roman"/>
                <a:cs typeface="Times New Roman"/>
              </a:rPr>
              <a:t> </a:t>
            </a:r>
            <a:r>
              <a:rPr dirty="0" sz="1100" spc="15">
                <a:latin typeface="Symbol"/>
                <a:cs typeface="Symbol"/>
              </a:rPr>
              <a:t></a:t>
            </a:r>
            <a:r>
              <a:rPr dirty="0" sz="1100" spc="-85">
                <a:latin typeface="Times New Roman"/>
                <a:cs typeface="Times New Roman"/>
              </a:rPr>
              <a:t> </a:t>
            </a:r>
            <a:r>
              <a:rPr dirty="0" sz="1100" spc="15" i="1">
                <a:latin typeface="Times New Roman"/>
                <a:cs typeface="Times New Roman"/>
              </a:rPr>
              <a:t>d</a:t>
            </a:r>
            <a:r>
              <a:rPr dirty="0" sz="1100" spc="-130" i="1">
                <a:latin typeface="Times New Roman"/>
                <a:cs typeface="Times New Roman"/>
              </a:rPr>
              <a:t> </a:t>
            </a:r>
            <a:r>
              <a:rPr dirty="0" sz="1500" spc="-130">
                <a:latin typeface="Symbol"/>
                <a:cs typeface="Symbol"/>
              </a:rPr>
              <a:t></a:t>
            </a:r>
            <a:endParaRPr sz="1500">
              <a:latin typeface="Symbol"/>
              <a:cs typeface="Symbol"/>
            </a:endParaRPr>
          </a:p>
        </p:txBody>
      </p:sp>
      <p:sp>
        <p:nvSpPr>
          <p:cNvPr id="11" name="object 11"/>
          <p:cNvSpPr txBox="1"/>
          <p:nvPr/>
        </p:nvSpPr>
        <p:spPr>
          <a:xfrm>
            <a:off x="1782832" y="3417949"/>
            <a:ext cx="1391285" cy="253365"/>
          </a:xfrm>
          <a:prstGeom prst="rect">
            <a:avLst/>
          </a:prstGeom>
        </p:spPr>
        <p:txBody>
          <a:bodyPr wrap="square" lIns="0" tIns="11430" rIns="0" bIns="0" rtlCol="0" vert="horz">
            <a:spAutoFit/>
          </a:bodyPr>
          <a:lstStyle/>
          <a:p>
            <a:pPr marL="25400">
              <a:lnSpc>
                <a:spcPct val="100000"/>
              </a:lnSpc>
              <a:spcBef>
                <a:spcPts val="90"/>
              </a:spcBef>
              <a:tabLst>
                <a:tab pos="763270" algn="l"/>
                <a:tab pos="1352550" algn="l"/>
              </a:tabLst>
            </a:pPr>
            <a:r>
              <a:rPr dirty="0" sz="1100" spc="5">
                <a:latin typeface="Times New Roman"/>
                <a:cs typeface="Times New Roman"/>
              </a:rPr>
              <a:t>µ(</a:t>
            </a:r>
            <a:r>
              <a:rPr dirty="0" sz="1100" spc="5" i="1">
                <a:latin typeface="Times New Roman"/>
                <a:cs typeface="Times New Roman"/>
              </a:rPr>
              <a:t>t</a:t>
            </a:r>
            <a:r>
              <a:rPr dirty="0" sz="1100" spc="-20" i="1">
                <a:latin typeface="Times New Roman"/>
                <a:cs typeface="Times New Roman"/>
              </a:rPr>
              <a:t> </a:t>
            </a:r>
            <a:r>
              <a:rPr dirty="0" sz="1100" spc="10">
                <a:latin typeface="Symbol"/>
                <a:cs typeface="Symbol"/>
              </a:rPr>
              <a:t></a:t>
            </a:r>
            <a:r>
              <a:rPr dirty="0" sz="1100" spc="10">
                <a:latin typeface="Times New Roman"/>
                <a:cs typeface="Times New Roman"/>
              </a:rPr>
              <a:t>1)</a:t>
            </a:r>
            <a:r>
              <a:rPr dirty="0" sz="1100" spc="-20">
                <a:latin typeface="Times New Roman"/>
                <a:cs typeface="Times New Roman"/>
              </a:rPr>
              <a:t> </a:t>
            </a:r>
            <a:r>
              <a:rPr dirty="0" sz="1100" spc="15">
                <a:latin typeface="Symbol"/>
                <a:cs typeface="Symbol"/>
              </a:rPr>
              <a:t></a:t>
            </a:r>
            <a:r>
              <a:rPr dirty="0" u="sng" baseline="35353" sz="1650" spc="22">
                <a:uFill>
                  <a:solidFill>
                    <a:srgbClr val="000000"/>
                  </a:solidFill>
                </a:uFill>
                <a:latin typeface="Symbol"/>
                <a:cs typeface="Symbol"/>
              </a:rPr>
              <a:t></a:t>
            </a:r>
            <a:r>
              <a:rPr dirty="0" u="sng" baseline="35353" sz="1650" spc="-75" i="1">
                <a:uFill>
                  <a:solidFill>
                    <a:srgbClr val="000000"/>
                  </a:solidFill>
                </a:uFill>
                <a:latin typeface="Times New Roman"/>
                <a:cs typeface="Times New Roman"/>
              </a:rPr>
              <a:t>b</a:t>
            </a:r>
            <a:r>
              <a:rPr dirty="0" u="sng" baseline="25925" sz="2250" spc="-75">
                <a:uFill>
                  <a:solidFill>
                    <a:srgbClr val="000000"/>
                  </a:solidFill>
                </a:uFill>
                <a:latin typeface="Symbol"/>
                <a:cs typeface="Symbol"/>
              </a:rPr>
              <a:t></a:t>
            </a:r>
            <a:r>
              <a:rPr dirty="0" u="sng" baseline="35353" sz="1650" spc="-75" i="1">
                <a:uFill>
                  <a:solidFill>
                    <a:srgbClr val="000000"/>
                  </a:solidFill>
                </a:uFill>
                <a:latin typeface="Times New Roman"/>
                <a:cs typeface="Times New Roman"/>
              </a:rPr>
              <a:t>t</a:t>
            </a:r>
            <a:r>
              <a:rPr dirty="0" u="sng" baseline="35353" sz="1650" spc="-300" i="1">
                <a:uFill>
                  <a:solidFill>
                    <a:srgbClr val="000000"/>
                  </a:solidFill>
                </a:uFill>
                <a:latin typeface="Times New Roman"/>
                <a:cs typeface="Times New Roman"/>
              </a:rPr>
              <a:t> </a:t>
            </a:r>
            <a:r>
              <a:rPr dirty="0" u="sng" baseline="25925" sz="2250" spc="-15">
                <a:uFill>
                  <a:solidFill>
                    <a:srgbClr val="000000"/>
                  </a:solidFill>
                </a:uFill>
                <a:latin typeface="Symbol"/>
                <a:cs typeface="Symbol"/>
              </a:rPr>
              <a:t></a:t>
            </a:r>
            <a:r>
              <a:rPr dirty="0" u="sng" baseline="35353" sz="1650" spc="-15">
                <a:uFill>
                  <a:solidFill>
                    <a:srgbClr val="000000"/>
                  </a:solidFill>
                </a:uFill>
                <a:latin typeface="Symbol"/>
                <a:cs typeface="Symbol"/>
              </a:rPr>
              <a:t></a:t>
            </a:r>
            <a:r>
              <a:rPr dirty="0" u="sng" baseline="35353" sz="1650" spc="-209">
                <a:uFill>
                  <a:solidFill>
                    <a:srgbClr val="000000"/>
                  </a:solidFill>
                </a:uFill>
                <a:latin typeface="Times New Roman"/>
                <a:cs typeface="Times New Roman"/>
              </a:rPr>
              <a:t> </a:t>
            </a:r>
            <a:r>
              <a:rPr dirty="0" u="sng" baseline="35353" sz="1650" spc="15" i="1">
                <a:uFill>
                  <a:solidFill>
                    <a:srgbClr val="000000"/>
                  </a:solidFill>
                </a:uFill>
                <a:latin typeface="Times New Roman"/>
                <a:cs typeface="Times New Roman"/>
              </a:rPr>
              <a:t>c	</a:t>
            </a:r>
            <a:endParaRPr baseline="35353" sz="1650">
              <a:latin typeface="Times New Roman"/>
              <a:cs typeface="Times New Roman"/>
            </a:endParaRPr>
          </a:p>
        </p:txBody>
      </p:sp>
      <p:sp>
        <p:nvSpPr>
          <p:cNvPr id="12" name="object 12"/>
          <p:cNvSpPr txBox="1"/>
          <p:nvPr/>
        </p:nvSpPr>
        <p:spPr>
          <a:xfrm>
            <a:off x="2961122" y="2937235"/>
            <a:ext cx="670560" cy="260985"/>
          </a:xfrm>
          <a:prstGeom prst="rect">
            <a:avLst/>
          </a:prstGeom>
        </p:spPr>
        <p:txBody>
          <a:bodyPr wrap="square" lIns="0" tIns="12065" rIns="0" bIns="0" rtlCol="0" vert="horz">
            <a:spAutoFit/>
          </a:bodyPr>
          <a:lstStyle/>
          <a:p>
            <a:pPr>
              <a:lnSpc>
                <a:spcPct val="100000"/>
              </a:lnSpc>
              <a:spcBef>
                <a:spcPts val="95"/>
              </a:spcBef>
            </a:pPr>
            <a:r>
              <a:rPr dirty="0" sz="1100" spc="15">
                <a:latin typeface="Symbol"/>
                <a:cs typeface="Symbol"/>
              </a:rPr>
              <a:t></a:t>
            </a:r>
            <a:r>
              <a:rPr dirty="0" sz="1100" spc="15">
                <a:latin typeface="Times New Roman"/>
                <a:cs typeface="Times New Roman"/>
              </a:rPr>
              <a:t> </a:t>
            </a:r>
            <a:r>
              <a:rPr dirty="0" sz="1100" spc="-75">
                <a:latin typeface="Symbol"/>
                <a:cs typeface="Symbol"/>
              </a:rPr>
              <a:t></a:t>
            </a:r>
            <a:r>
              <a:rPr dirty="0" sz="1550" spc="-75">
                <a:latin typeface="Symbol"/>
                <a:cs typeface="Symbol"/>
              </a:rPr>
              <a:t></a:t>
            </a:r>
            <a:r>
              <a:rPr dirty="0" sz="1100" spc="-75" i="1">
                <a:latin typeface="Times New Roman"/>
                <a:cs typeface="Times New Roman"/>
              </a:rPr>
              <a:t>b </a:t>
            </a:r>
            <a:r>
              <a:rPr dirty="0" sz="1100" spc="5">
                <a:latin typeface="Times New Roman"/>
                <a:cs typeface="Times New Roman"/>
              </a:rPr>
              <a:t>|</a:t>
            </a:r>
            <a:r>
              <a:rPr dirty="0" sz="1100" spc="-215">
                <a:latin typeface="Times New Roman"/>
                <a:cs typeface="Times New Roman"/>
              </a:rPr>
              <a:t> </a:t>
            </a:r>
            <a:r>
              <a:rPr dirty="0" sz="1100" spc="-5">
                <a:latin typeface="Times New Roman"/>
                <a:cs typeface="Times New Roman"/>
              </a:rPr>
              <a:t>µ(</a:t>
            </a:r>
            <a:r>
              <a:rPr dirty="0" sz="1100" spc="-5" i="1">
                <a:latin typeface="Times New Roman"/>
                <a:cs typeface="Times New Roman"/>
              </a:rPr>
              <a:t>t</a:t>
            </a:r>
            <a:r>
              <a:rPr dirty="0" sz="1100" spc="-5">
                <a:latin typeface="Times New Roman"/>
                <a:cs typeface="Times New Roman"/>
              </a:rPr>
              <a:t>)</a:t>
            </a:r>
            <a:r>
              <a:rPr dirty="0" sz="1550" spc="-5">
                <a:latin typeface="Symbol"/>
                <a:cs typeface="Symbol"/>
              </a:rPr>
              <a:t></a:t>
            </a:r>
            <a:endParaRPr sz="1550">
              <a:latin typeface="Symbol"/>
              <a:cs typeface="Symbol"/>
            </a:endParaRPr>
          </a:p>
        </p:txBody>
      </p:sp>
      <p:sp>
        <p:nvSpPr>
          <p:cNvPr id="13" name="object 13"/>
          <p:cNvSpPr txBox="1"/>
          <p:nvPr/>
        </p:nvSpPr>
        <p:spPr>
          <a:xfrm>
            <a:off x="2587739" y="3117974"/>
            <a:ext cx="340995" cy="198120"/>
          </a:xfrm>
          <a:prstGeom prst="rect">
            <a:avLst/>
          </a:prstGeom>
        </p:spPr>
        <p:txBody>
          <a:bodyPr wrap="square" lIns="0" tIns="16510" rIns="0" bIns="0" rtlCol="0" vert="horz">
            <a:spAutoFit/>
          </a:bodyPr>
          <a:lstStyle/>
          <a:p>
            <a:pPr>
              <a:lnSpc>
                <a:spcPct val="100000"/>
              </a:lnSpc>
              <a:spcBef>
                <a:spcPts val="130"/>
              </a:spcBef>
            </a:pPr>
            <a:r>
              <a:rPr dirty="0" sz="1100" spc="15">
                <a:latin typeface="Symbol"/>
                <a:cs typeface="Symbol"/>
              </a:rPr>
              <a:t></a:t>
            </a:r>
            <a:r>
              <a:rPr dirty="0" sz="1100" spc="-155">
                <a:latin typeface="Times New Roman"/>
                <a:cs typeface="Times New Roman"/>
              </a:rPr>
              <a:t> </a:t>
            </a:r>
            <a:r>
              <a:rPr dirty="0" sz="1100" spc="25">
                <a:latin typeface="Times New Roman"/>
                <a:cs typeface="Times New Roman"/>
              </a:rPr>
              <a:t>µ(</a:t>
            </a:r>
            <a:r>
              <a:rPr dirty="0" sz="1100" spc="25" i="1">
                <a:latin typeface="Times New Roman"/>
                <a:cs typeface="Times New Roman"/>
              </a:rPr>
              <a:t>t</a:t>
            </a:r>
            <a:r>
              <a:rPr dirty="0" sz="1100" spc="25">
                <a:latin typeface="Times New Roman"/>
                <a:cs typeface="Times New Roman"/>
              </a:rPr>
              <a:t>)</a:t>
            </a:r>
            <a:endParaRPr sz="1100">
              <a:latin typeface="Times New Roman"/>
              <a:cs typeface="Times New Roman"/>
            </a:endParaRPr>
          </a:p>
        </p:txBody>
      </p:sp>
      <p:sp>
        <p:nvSpPr>
          <p:cNvPr id="14" name="object 14"/>
          <p:cNvSpPr txBox="1"/>
          <p:nvPr/>
        </p:nvSpPr>
        <p:spPr>
          <a:xfrm>
            <a:off x="1989575" y="2989990"/>
            <a:ext cx="343535" cy="198120"/>
          </a:xfrm>
          <a:prstGeom prst="rect">
            <a:avLst/>
          </a:prstGeom>
        </p:spPr>
        <p:txBody>
          <a:bodyPr wrap="square" lIns="0" tIns="16510" rIns="0" bIns="0" rtlCol="0" vert="horz">
            <a:spAutoFit/>
          </a:bodyPr>
          <a:lstStyle/>
          <a:p>
            <a:pPr>
              <a:lnSpc>
                <a:spcPct val="100000"/>
              </a:lnSpc>
              <a:spcBef>
                <a:spcPts val="130"/>
              </a:spcBef>
            </a:pPr>
            <a:r>
              <a:rPr dirty="0" sz="1100" spc="30" i="1">
                <a:latin typeface="Times New Roman"/>
                <a:cs typeface="Times New Roman"/>
              </a:rPr>
              <a:t>b</a:t>
            </a:r>
            <a:r>
              <a:rPr dirty="0" sz="1100" spc="30">
                <a:latin typeface="Times New Roman"/>
                <a:cs typeface="Times New Roman"/>
              </a:rPr>
              <a:t>(</a:t>
            </a:r>
            <a:r>
              <a:rPr dirty="0" sz="1100" spc="30" i="1">
                <a:latin typeface="Times New Roman"/>
                <a:cs typeface="Times New Roman"/>
              </a:rPr>
              <a:t>t</a:t>
            </a:r>
            <a:r>
              <a:rPr dirty="0" sz="1100" spc="30">
                <a:latin typeface="Times New Roman"/>
                <a:cs typeface="Times New Roman"/>
              </a:rPr>
              <a:t>)</a:t>
            </a:r>
            <a:r>
              <a:rPr dirty="0" sz="1100" spc="-85">
                <a:latin typeface="Times New Roman"/>
                <a:cs typeface="Times New Roman"/>
              </a:rPr>
              <a:t> </a:t>
            </a:r>
            <a:r>
              <a:rPr dirty="0" sz="1100" spc="15">
                <a:latin typeface="Symbol"/>
                <a:cs typeface="Symbol"/>
              </a:rPr>
              <a:t></a:t>
            </a:r>
            <a:endParaRPr sz="1100">
              <a:latin typeface="Symbol"/>
              <a:cs typeface="Symbol"/>
            </a:endParaRPr>
          </a:p>
        </p:txBody>
      </p:sp>
      <p:sp>
        <p:nvSpPr>
          <p:cNvPr id="15" name="object 15"/>
          <p:cNvSpPr txBox="1"/>
          <p:nvPr/>
        </p:nvSpPr>
        <p:spPr>
          <a:xfrm>
            <a:off x="1747520" y="1701795"/>
            <a:ext cx="3098165" cy="1179830"/>
          </a:xfrm>
          <a:prstGeom prst="rect">
            <a:avLst/>
          </a:prstGeom>
        </p:spPr>
        <p:txBody>
          <a:bodyPr wrap="square" lIns="0" tIns="40640" rIns="0" bIns="0" rtlCol="0" vert="horz">
            <a:spAutoFit/>
          </a:bodyPr>
          <a:lstStyle/>
          <a:p>
            <a:pPr marL="12700">
              <a:lnSpc>
                <a:spcPct val="100000"/>
              </a:lnSpc>
              <a:spcBef>
                <a:spcPts val="320"/>
              </a:spcBef>
            </a:pPr>
            <a:r>
              <a:rPr dirty="0" sz="900">
                <a:latin typeface="Tahoma"/>
                <a:cs typeface="Tahoma"/>
              </a:rPr>
              <a:t>We begin with a guess </a:t>
            </a:r>
            <a:r>
              <a:rPr dirty="0" sz="900" spc="-5">
                <a:latin typeface="Tahoma"/>
                <a:cs typeface="Tahoma"/>
              </a:rPr>
              <a:t>for</a:t>
            </a:r>
            <a:r>
              <a:rPr dirty="0" sz="900" spc="-15">
                <a:latin typeface="Tahoma"/>
                <a:cs typeface="Tahoma"/>
              </a:rPr>
              <a:t> </a:t>
            </a:r>
            <a:r>
              <a:rPr dirty="0" sz="900">
                <a:latin typeface="Tahoma"/>
                <a:cs typeface="Tahoma"/>
              </a:rPr>
              <a:t>µ</a:t>
            </a:r>
            <a:endParaRPr sz="900">
              <a:latin typeface="Tahoma"/>
              <a:cs typeface="Tahoma"/>
            </a:endParaRPr>
          </a:p>
          <a:p>
            <a:pPr marL="12700" marR="5080">
              <a:lnSpc>
                <a:spcPts val="1080"/>
              </a:lnSpc>
              <a:spcBef>
                <a:spcPts val="260"/>
              </a:spcBef>
            </a:pPr>
            <a:r>
              <a:rPr dirty="0" sz="900">
                <a:latin typeface="Tahoma"/>
                <a:cs typeface="Tahoma"/>
              </a:rPr>
              <a:t>We iterate </a:t>
            </a:r>
            <a:r>
              <a:rPr dirty="0" sz="900" spc="-5">
                <a:latin typeface="Tahoma"/>
                <a:cs typeface="Tahoma"/>
              </a:rPr>
              <a:t>between EXPECTATION </a:t>
            </a:r>
            <a:r>
              <a:rPr dirty="0" sz="900">
                <a:latin typeface="Tahoma"/>
                <a:cs typeface="Tahoma"/>
              </a:rPr>
              <a:t>and </a:t>
            </a:r>
            <a:r>
              <a:rPr dirty="0" sz="900" spc="-5">
                <a:latin typeface="Tahoma"/>
                <a:cs typeface="Tahoma"/>
              </a:rPr>
              <a:t>MAXIMALIZATION to  </a:t>
            </a:r>
            <a:r>
              <a:rPr dirty="0" sz="900">
                <a:latin typeface="Tahoma"/>
                <a:cs typeface="Tahoma"/>
              </a:rPr>
              <a:t>improve </a:t>
            </a:r>
            <a:r>
              <a:rPr dirty="0" sz="900" spc="-5">
                <a:latin typeface="Tahoma"/>
                <a:cs typeface="Tahoma"/>
              </a:rPr>
              <a:t>our estimates of </a:t>
            </a:r>
            <a:r>
              <a:rPr dirty="0" sz="900">
                <a:latin typeface="Tahoma"/>
                <a:cs typeface="Tahoma"/>
              </a:rPr>
              <a:t>µ and </a:t>
            </a:r>
            <a:r>
              <a:rPr dirty="0" sz="950" spc="-30" i="1">
                <a:latin typeface="Tahoma"/>
                <a:cs typeface="Tahoma"/>
              </a:rPr>
              <a:t>a </a:t>
            </a:r>
            <a:r>
              <a:rPr dirty="0" sz="900">
                <a:latin typeface="Tahoma"/>
                <a:cs typeface="Tahoma"/>
              </a:rPr>
              <a:t>and</a:t>
            </a:r>
            <a:r>
              <a:rPr dirty="0" sz="900" spc="10">
                <a:latin typeface="Tahoma"/>
                <a:cs typeface="Tahoma"/>
              </a:rPr>
              <a:t> </a:t>
            </a:r>
            <a:r>
              <a:rPr dirty="0" sz="950" spc="-15" i="1">
                <a:latin typeface="Tahoma"/>
                <a:cs typeface="Tahoma"/>
              </a:rPr>
              <a:t>b</a:t>
            </a:r>
            <a:r>
              <a:rPr dirty="0" sz="900" spc="-15">
                <a:latin typeface="Tahoma"/>
                <a:cs typeface="Tahoma"/>
              </a:rPr>
              <a:t>.</a:t>
            </a:r>
            <a:endParaRPr sz="900">
              <a:latin typeface="Tahoma"/>
              <a:cs typeface="Tahoma"/>
            </a:endParaRPr>
          </a:p>
          <a:p>
            <a:pPr>
              <a:lnSpc>
                <a:spcPct val="100000"/>
              </a:lnSpc>
              <a:spcBef>
                <a:spcPts val="55"/>
              </a:spcBef>
            </a:pPr>
            <a:endParaRPr sz="1100">
              <a:latin typeface="Times New Roman"/>
              <a:cs typeface="Times New Roman"/>
            </a:endParaRPr>
          </a:p>
          <a:p>
            <a:pPr marL="548640" marR="476250" indent="-536575">
              <a:lnSpc>
                <a:spcPct val="115399"/>
              </a:lnSpc>
              <a:tabLst>
                <a:tab pos="479425" algn="l"/>
              </a:tabLst>
            </a:pPr>
            <a:r>
              <a:rPr dirty="0" sz="900" spc="-5">
                <a:latin typeface="Tahoma"/>
                <a:cs typeface="Tahoma"/>
              </a:rPr>
              <a:t>Define	</a:t>
            </a:r>
            <a:r>
              <a:rPr dirty="0" sz="900">
                <a:latin typeface="Tahoma"/>
                <a:cs typeface="Tahoma"/>
              </a:rPr>
              <a:t>µ(t) </a:t>
            </a:r>
            <a:r>
              <a:rPr dirty="0" sz="900" spc="-5">
                <a:latin typeface="Tahoma"/>
                <a:cs typeface="Tahoma"/>
              </a:rPr>
              <a:t>the estimate </a:t>
            </a:r>
            <a:r>
              <a:rPr dirty="0" sz="900">
                <a:latin typeface="Tahoma"/>
                <a:cs typeface="Tahoma"/>
              </a:rPr>
              <a:t>of µ </a:t>
            </a:r>
            <a:r>
              <a:rPr dirty="0" sz="900" spc="-5">
                <a:latin typeface="Tahoma"/>
                <a:cs typeface="Tahoma"/>
              </a:rPr>
              <a:t>on the t’th iteration  </a:t>
            </a:r>
            <a:r>
              <a:rPr dirty="0" sz="900">
                <a:latin typeface="Tahoma"/>
                <a:cs typeface="Tahoma"/>
              </a:rPr>
              <a:t>b(t) </a:t>
            </a:r>
            <a:r>
              <a:rPr dirty="0" sz="900" spc="-5">
                <a:latin typeface="Tahoma"/>
                <a:cs typeface="Tahoma"/>
              </a:rPr>
              <a:t>the estimate of </a:t>
            </a:r>
            <a:r>
              <a:rPr dirty="0" sz="950" spc="-30" i="1">
                <a:latin typeface="Tahoma"/>
                <a:cs typeface="Tahoma"/>
              </a:rPr>
              <a:t>b </a:t>
            </a:r>
            <a:r>
              <a:rPr dirty="0" sz="900" spc="-5">
                <a:latin typeface="Tahoma"/>
                <a:cs typeface="Tahoma"/>
              </a:rPr>
              <a:t>on t’th</a:t>
            </a:r>
            <a:r>
              <a:rPr dirty="0" sz="900" spc="-20">
                <a:latin typeface="Tahoma"/>
                <a:cs typeface="Tahoma"/>
              </a:rPr>
              <a:t> </a:t>
            </a:r>
            <a:r>
              <a:rPr dirty="0" sz="900">
                <a:latin typeface="Tahoma"/>
                <a:cs typeface="Tahoma"/>
              </a:rPr>
              <a:t>iteration</a:t>
            </a:r>
            <a:endParaRPr sz="900">
              <a:latin typeface="Tahoma"/>
              <a:cs typeface="Tahoma"/>
            </a:endParaRPr>
          </a:p>
          <a:p>
            <a:pPr marL="208279">
              <a:lnSpc>
                <a:spcPct val="100000"/>
              </a:lnSpc>
              <a:spcBef>
                <a:spcPts val="170"/>
              </a:spcBef>
            </a:pPr>
            <a:r>
              <a:rPr dirty="0" sz="1100" spc="10">
                <a:latin typeface="Times New Roman"/>
                <a:cs typeface="Times New Roman"/>
              </a:rPr>
              <a:t>µ(0) </a:t>
            </a:r>
            <a:r>
              <a:rPr dirty="0" sz="1100" spc="15">
                <a:latin typeface="Symbol"/>
                <a:cs typeface="Symbol"/>
              </a:rPr>
              <a:t></a:t>
            </a:r>
            <a:r>
              <a:rPr dirty="0" sz="1100" spc="15">
                <a:latin typeface="Times New Roman"/>
                <a:cs typeface="Times New Roman"/>
              </a:rPr>
              <a:t> </a:t>
            </a:r>
            <a:r>
              <a:rPr dirty="0" sz="1100" spc="10">
                <a:latin typeface="Times New Roman"/>
                <a:cs typeface="Times New Roman"/>
              </a:rPr>
              <a:t>initial</a:t>
            </a:r>
            <a:r>
              <a:rPr dirty="0" sz="1100" spc="-210">
                <a:latin typeface="Times New Roman"/>
                <a:cs typeface="Times New Roman"/>
              </a:rPr>
              <a:t> </a:t>
            </a:r>
            <a:r>
              <a:rPr dirty="0" sz="1100" spc="10">
                <a:latin typeface="Times New Roman"/>
                <a:cs typeface="Times New Roman"/>
              </a:rPr>
              <a:t>guess</a:t>
            </a:r>
            <a:endParaRPr sz="1100">
              <a:latin typeface="Times New Roman"/>
              <a:cs typeface="Times New Roman"/>
            </a:endParaRPr>
          </a:p>
        </p:txBody>
      </p:sp>
      <p:sp>
        <p:nvSpPr>
          <p:cNvPr id="16" name="object 16"/>
          <p:cNvSpPr/>
          <p:nvPr/>
        </p:nvSpPr>
        <p:spPr>
          <a:xfrm>
            <a:off x="3657600" y="2673095"/>
            <a:ext cx="1409700" cy="609600"/>
          </a:xfrm>
          <a:custGeom>
            <a:avLst/>
            <a:gdLst/>
            <a:ahLst/>
            <a:cxnLst/>
            <a:rect l="l" t="t" r="r" b="b"/>
            <a:pathLst>
              <a:path w="1409700" h="609600">
                <a:moveTo>
                  <a:pt x="294132" y="102107"/>
                </a:moveTo>
                <a:lnTo>
                  <a:pt x="350520" y="220218"/>
                </a:lnTo>
                <a:lnTo>
                  <a:pt x="76200" y="233172"/>
                </a:lnTo>
                <a:lnTo>
                  <a:pt x="256794" y="326898"/>
                </a:lnTo>
                <a:lnTo>
                  <a:pt x="0" y="363474"/>
                </a:lnTo>
                <a:lnTo>
                  <a:pt x="217170" y="433577"/>
                </a:lnTo>
                <a:lnTo>
                  <a:pt x="83820" y="502920"/>
                </a:lnTo>
                <a:lnTo>
                  <a:pt x="313944" y="515111"/>
                </a:lnTo>
                <a:lnTo>
                  <a:pt x="320801" y="609600"/>
                </a:lnTo>
                <a:lnTo>
                  <a:pt x="491489" y="511301"/>
                </a:lnTo>
                <a:lnTo>
                  <a:pt x="619365" y="511301"/>
                </a:lnTo>
                <a:lnTo>
                  <a:pt x="643889" y="489965"/>
                </a:lnTo>
                <a:lnTo>
                  <a:pt x="776816" y="489965"/>
                </a:lnTo>
                <a:lnTo>
                  <a:pt x="794765" y="449579"/>
                </a:lnTo>
                <a:lnTo>
                  <a:pt x="965984" y="449579"/>
                </a:lnTo>
                <a:lnTo>
                  <a:pt x="955548" y="404622"/>
                </a:lnTo>
                <a:lnTo>
                  <a:pt x="1168517" y="404622"/>
                </a:lnTo>
                <a:lnTo>
                  <a:pt x="1069086" y="347472"/>
                </a:lnTo>
                <a:lnTo>
                  <a:pt x="1192529" y="318515"/>
                </a:lnTo>
                <a:lnTo>
                  <a:pt x="1108710" y="265175"/>
                </a:lnTo>
                <a:lnTo>
                  <a:pt x="1409700" y="187451"/>
                </a:lnTo>
                <a:lnTo>
                  <a:pt x="1069086" y="184403"/>
                </a:lnTo>
                <a:lnTo>
                  <a:pt x="1074170" y="179831"/>
                </a:lnTo>
                <a:lnTo>
                  <a:pt x="557784" y="179831"/>
                </a:lnTo>
                <a:lnTo>
                  <a:pt x="294132" y="102107"/>
                </a:lnTo>
                <a:close/>
              </a:path>
              <a:path w="1409700" h="609600">
                <a:moveTo>
                  <a:pt x="619365" y="511301"/>
                </a:moveTo>
                <a:lnTo>
                  <a:pt x="491489" y="511301"/>
                </a:lnTo>
                <a:lnTo>
                  <a:pt x="567689" y="556259"/>
                </a:lnTo>
                <a:lnTo>
                  <a:pt x="619365" y="511301"/>
                </a:lnTo>
                <a:close/>
              </a:path>
              <a:path w="1409700" h="609600">
                <a:moveTo>
                  <a:pt x="776816" y="489965"/>
                </a:moveTo>
                <a:lnTo>
                  <a:pt x="643889" y="489965"/>
                </a:lnTo>
                <a:lnTo>
                  <a:pt x="758189" y="531876"/>
                </a:lnTo>
                <a:lnTo>
                  <a:pt x="776816" y="489965"/>
                </a:lnTo>
                <a:close/>
              </a:path>
              <a:path w="1409700" h="609600">
                <a:moveTo>
                  <a:pt x="965984" y="449579"/>
                </a:moveTo>
                <a:lnTo>
                  <a:pt x="794765" y="449579"/>
                </a:lnTo>
                <a:lnTo>
                  <a:pt x="975360" y="489965"/>
                </a:lnTo>
                <a:lnTo>
                  <a:pt x="965984" y="449579"/>
                </a:lnTo>
                <a:close/>
              </a:path>
              <a:path w="1409700" h="609600">
                <a:moveTo>
                  <a:pt x="1168517" y="404622"/>
                </a:moveTo>
                <a:lnTo>
                  <a:pt x="955548" y="404622"/>
                </a:lnTo>
                <a:lnTo>
                  <a:pt x="1232153" y="441198"/>
                </a:lnTo>
                <a:lnTo>
                  <a:pt x="1168517" y="404622"/>
                </a:lnTo>
                <a:close/>
              </a:path>
              <a:path w="1409700" h="609600">
                <a:moveTo>
                  <a:pt x="634746" y="53339"/>
                </a:moveTo>
                <a:lnTo>
                  <a:pt x="557784" y="179831"/>
                </a:lnTo>
                <a:lnTo>
                  <a:pt x="1074170" y="179831"/>
                </a:lnTo>
                <a:lnTo>
                  <a:pt x="1092811" y="163068"/>
                </a:lnTo>
                <a:lnTo>
                  <a:pt x="947927" y="163068"/>
                </a:lnTo>
                <a:lnTo>
                  <a:pt x="952268" y="122681"/>
                </a:lnTo>
                <a:lnTo>
                  <a:pt x="748284" y="122681"/>
                </a:lnTo>
                <a:lnTo>
                  <a:pt x="634746" y="53339"/>
                </a:lnTo>
                <a:close/>
              </a:path>
              <a:path w="1409700" h="609600">
                <a:moveTo>
                  <a:pt x="1175003" y="89153"/>
                </a:moveTo>
                <a:lnTo>
                  <a:pt x="947927" y="163068"/>
                </a:lnTo>
                <a:lnTo>
                  <a:pt x="1092811" y="163068"/>
                </a:lnTo>
                <a:lnTo>
                  <a:pt x="1175003" y="89153"/>
                </a:lnTo>
                <a:close/>
              </a:path>
              <a:path w="1409700" h="609600">
                <a:moveTo>
                  <a:pt x="965453" y="0"/>
                </a:moveTo>
                <a:lnTo>
                  <a:pt x="748284" y="122681"/>
                </a:lnTo>
                <a:lnTo>
                  <a:pt x="952268" y="122681"/>
                </a:lnTo>
                <a:lnTo>
                  <a:pt x="965453" y="0"/>
                </a:lnTo>
                <a:close/>
              </a:path>
            </a:pathLst>
          </a:custGeom>
          <a:solidFill>
            <a:srgbClr val="FFCCFF"/>
          </a:solidFill>
        </p:spPr>
        <p:txBody>
          <a:bodyPr wrap="square" lIns="0" tIns="0" rIns="0" bIns="0" rtlCol="0"/>
          <a:lstStyle/>
          <a:p/>
        </p:txBody>
      </p:sp>
      <p:sp>
        <p:nvSpPr>
          <p:cNvPr id="17" name="object 17"/>
          <p:cNvSpPr/>
          <p:nvPr/>
        </p:nvSpPr>
        <p:spPr>
          <a:xfrm>
            <a:off x="3657600" y="2673095"/>
            <a:ext cx="1409700" cy="609600"/>
          </a:xfrm>
          <a:custGeom>
            <a:avLst/>
            <a:gdLst/>
            <a:ahLst/>
            <a:cxnLst/>
            <a:rect l="l" t="t" r="r" b="b"/>
            <a:pathLst>
              <a:path w="1409700" h="609600">
                <a:moveTo>
                  <a:pt x="748284" y="122681"/>
                </a:moveTo>
                <a:lnTo>
                  <a:pt x="634746" y="53339"/>
                </a:lnTo>
                <a:lnTo>
                  <a:pt x="557784" y="179831"/>
                </a:lnTo>
                <a:lnTo>
                  <a:pt x="294132" y="102107"/>
                </a:lnTo>
                <a:lnTo>
                  <a:pt x="350520" y="220218"/>
                </a:lnTo>
                <a:lnTo>
                  <a:pt x="76200" y="233172"/>
                </a:lnTo>
                <a:lnTo>
                  <a:pt x="256794" y="326898"/>
                </a:lnTo>
                <a:lnTo>
                  <a:pt x="0" y="363474"/>
                </a:lnTo>
                <a:lnTo>
                  <a:pt x="217170" y="433577"/>
                </a:lnTo>
                <a:lnTo>
                  <a:pt x="83820" y="502920"/>
                </a:lnTo>
                <a:lnTo>
                  <a:pt x="313944" y="515111"/>
                </a:lnTo>
                <a:lnTo>
                  <a:pt x="320801" y="609600"/>
                </a:lnTo>
                <a:lnTo>
                  <a:pt x="491489" y="511301"/>
                </a:lnTo>
                <a:lnTo>
                  <a:pt x="567689" y="556259"/>
                </a:lnTo>
                <a:lnTo>
                  <a:pt x="643889" y="489965"/>
                </a:lnTo>
                <a:lnTo>
                  <a:pt x="758189" y="531876"/>
                </a:lnTo>
                <a:lnTo>
                  <a:pt x="794765" y="449579"/>
                </a:lnTo>
                <a:lnTo>
                  <a:pt x="975360" y="489965"/>
                </a:lnTo>
                <a:lnTo>
                  <a:pt x="955548" y="404622"/>
                </a:lnTo>
                <a:lnTo>
                  <a:pt x="1232153" y="441198"/>
                </a:lnTo>
                <a:lnTo>
                  <a:pt x="1069086" y="347472"/>
                </a:lnTo>
                <a:lnTo>
                  <a:pt x="1192529" y="318515"/>
                </a:lnTo>
                <a:lnTo>
                  <a:pt x="1108710" y="265175"/>
                </a:lnTo>
                <a:lnTo>
                  <a:pt x="1409700" y="187451"/>
                </a:lnTo>
                <a:lnTo>
                  <a:pt x="1069086" y="184403"/>
                </a:lnTo>
                <a:lnTo>
                  <a:pt x="1175003" y="89153"/>
                </a:lnTo>
                <a:lnTo>
                  <a:pt x="947927" y="163068"/>
                </a:lnTo>
                <a:lnTo>
                  <a:pt x="965453" y="0"/>
                </a:lnTo>
                <a:lnTo>
                  <a:pt x="748284" y="122681"/>
                </a:lnTo>
                <a:close/>
              </a:path>
            </a:pathLst>
          </a:custGeom>
          <a:ln w="3175">
            <a:solidFill>
              <a:srgbClr val="010101"/>
            </a:solidFill>
          </a:ln>
        </p:spPr>
        <p:txBody>
          <a:bodyPr wrap="square" lIns="0" tIns="0" rIns="0" bIns="0" rtlCol="0"/>
          <a:lstStyle/>
          <a:p/>
        </p:txBody>
      </p:sp>
      <p:sp>
        <p:nvSpPr>
          <p:cNvPr id="18" name="object 18"/>
          <p:cNvSpPr txBox="1"/>
          <p:nvPr/>
        </p:nvSpPr>
        <p:spPr>
          <a:xfrm>
            <a:off x="4110990" y="2896615"/>
            <a:ext cx="419100" cy="178435"/>
          </a:xfrm>
          <a:prstGeom prst="rect">
            <a:avLst/>
          </a:prstGeom>
        </p:spPr>
        <p:txBody>
          <a:bodyPr wrap="square" lIns="0" tIns="12700" rIns="0" bIns="0" rtlCol="0" vert="horz">
            <a:spAutoFit/>
          </a:bodyPr>
          <a:lstStyle/>
          <a:p>
            <a:pPr>
              <a:lnSpc>
                <a:spcPct val="100000"/>
              </a:lnSpc>
              <a:spcBef>
                <a:spcPts val="100"/>
              </a:spcBef>
            </a:pPr>
            <a:r>
              <a:rPr dirty="0" sz="1000" spc="-5" b="1">
                <a:latin typeface="Tahoma"/>
                <a:cs typeface="Tahoma"/>
              </a:rPr>
              <a:t>E</a:t>
            </a:r>
            <a:r>
              <a:rPr dirty="0" sz="1000" spc="-10" b="1">
                <a:latin typeface="Tahoma"/>
                <a:cs typeface="Tahoma"/>
              </a:rPr>
              <a:t>-</a:t>
            </a:r>
            <a:r>
              <a:rPr dirty="0" sz="1000" b="1">
                <a:latin typeface="Tahoma"/>
                <a:cs typeface="Tahoma"/>
              </a:rPr>
              <a:t>step</a:t>
            </a:r>
            <a:endParaRPr sz="1000">
              <a:latin typeface="Tahoma"/>
              <a:cs typeface="Tahoma"/>
            </a:endParaRPr>
          </a:p>
        </p:txBody>
      </p:sp>
      <p:sp>
        <p:nvSpPr>
          <p:cNvPr id="19" name="object 19"/>
          <p:cNvSpPr/>
          <p:nvPr/>
        </p:nvSpPr>
        <p:spPr>
          <a:xfrm>
            <a:off x="3771900" y="3244595"/>
            <a:ext cx="1409700" cy="609600"/>
          </a:xfrm>
          <a:custGeom>
            <a:avLst/>
            <a:gdLst/>
            <a:ahLst/>
            <a:cxnLst/>
            <a:rect l="l" t="t" r="r" b="b"/>
            <a:pathLst>
              <a:path w="1409700" h="609600">
                <a:moveTo>
                  <a:pt x="294132" y="102107"/>
                </a:moveTo>
                <a:lnTo>
                  <a:pt x="350520" y="220218"/>
                </a:lnTo>
                <a:lnTo>
                  <a:pt x="76200" y="233172"/>
                </a:lnTo>
                <a:lnTo>
                  <a:pt x="256794" y="326898"/>
                </a:lnTo>
                <a:lnTo>
                  <a:pt x="0" y="363474"/>
                </a:lnTo>
                <a:lnTo>
                  <a:pt x="217170" y="433577"/>
                </a:lnTo>
                <a:lnTo>
                  <a:pt x="83820" y="502919"/>
                </a:lnTo>
                <a:lnTo>
                  <a:pt x="313944" y="515112"/>
                </a:lnTo>
                <a:lnTo>
                  <a:pt x="320801" y="609600"/>
                </a:lnTo>
                <a:lnTo>
                  <a:pt x="491489" y="511301"/>
                </a:lnTo>
                <a:lnTo>
                  <a:pt x="619365" y="511301"/>
                </a:lnTo>
                <a:lnTo>
                  <a:pt x="643889" y="489965"/>
                </a:lnTo>
                <a:lnTo>
                  <a:pt x="776816" y="489965"/>
                </a:lnTo>
                <a:lnTo>
                  <a:pt x="794765" y="449579"/>
                </a:lnTo>
                <a:lnTo>
                  <a:pt x="965984" y="449579"/>
                </a:lnTo>
                <a:lnTo>
                  <a:pt x="955548" y="404621"/>
                </a:lnTo>
                <a:lnTo>
                  <a:pt x="1168517" y="404621"/>
                </a:lnTo>
                <a:lnTo>
                  <a:pt x="1069086" y="347471"/>
                </a:lnTo>
                <a:lnTo>
                  <a:pt x="1192529" y="318515"/>
                </a:lnTo>
                <a:lnTo>
                  <a:pt x="1108710" y="265175"/>
                </a:lnTo>
                <a:lnTo>
                  <a:pt x="1409700" y="187451"/>
                </a:lnTo>
                <a:lnTo>
                  <a:pt x="1069086" y="184403"/>
                </a:lnTo>
                <a:lnTo>
                  <a:pt x="1074170" y="179831"/>
                </a:lnTo>
                <a:lnTo>
                  <a:pt x="557784" y="179831"/>
                </a:lnTo>
                <a:lnTo>
                  <a:pt x="294132" y="102107"/>
                </a:lnTo>
                <a:close/>
              </a:path>
              <a:path w="1409700" h="609600">
                <a:moveTo>
                  <a:pt x="619365" y="511301"/>
                </a:moveTo>
                <a:lnTo>
                  <a:pt x="491489" y="511301"/>
                </a:lnTo>
                <a:lnTo>
                  <a:pt x="567689" y="556259"/>
                </a:lnTo>
                <a:lnTo>
                  <a:pt x="619365" y="511301"/>
                </a:lnTo>
                <a:close/>
              </a:path>
              <a:path w="1409700" h="609600">
                <a:moveTo>
                  <a:pt x="776816" y="489965"/>
                </a:moveTo>
                <a:lnTo>
                  <a:pt x="643889" y="489965"/>
                </a:lnTo>
                <a:lnTo>
                  <a:pt x="758189" y="531876"/>
                </a:lnTo>
                <a:lnTo>
                  <a:pt x="776816" y="489965"/>
                </a:lnTo>
                <a:close/>
              </a:path>
              <a:path w="1409700" h="609600">
                <a:moveTo>
                  <a:pt x="965984" y="449579"/>
                </a:moveTo>
                <a:lnTo>
                  <a:pt x="794765" y="449579"/>
                </a:lnTo>
                <a:lnTo>
                  <a:pt x="975360" y="489965"/>
                </a:lnTo>
                <a:lnTo>
                  <a:pt x="965984" y="449579"/>
                </a:lnTo>
                <a:close/>
              </a:path>
              <a:path w="1409700" h="609600">
                <a:moveTo>
                  <a:pt x="1168517" y="404621"/>
                </a:moveTo>
                <a:lnTo>
                  <a:pt x="955548" y="404621"/>
                </a:lnTo>
                <a:lnTo>
                  <a:pt x="1232153" y="441198"/>
                </a:lnTo>
                <a:lnTo>
                  <a:pt x="1168517" y="404621"/>
                </a:lnTo>
                <a:close/>
              </a:path>
              <a:path w="1409700" h="609600">
                <a:moveTo>
                  <a:pt x="634746" y="53339"/>
                </a:moveTo>
                <a:lnTo>
                  <a:pt x="557784" y="179831"/>
                </a:lnTo>
                <a:lnTo>
                  <a:pt x="1074170" y="179831"/>
                </a:lnTo>
                <a:lnTo>
                  <a:pt x="1092811" y="163068"/>
                </a:lnTo>
                <a:lnTo>
                  <a:pt x="947927" y="163068"/>
                </a:lnTo>
                <a:lnTo>
                  <a:pt x="952268" y="122681"/>
                </a:lnTo>
                <a:lnTo>
                  <a:pt x="748284" y="122681"/>
                </a:lnTo>
                <a:lnTo>
                  <a:pt x="634746" y="53339"/>
                </a:lnTo>
                <a:close/>
              </a:path>
              <a:path w="1409700" h="609600">
                <a:moveTo>
                  <a:pt x="1175003" y="89153"/>
                </a:moveTo>
                <a:lnTo>
                  <a:pt x="947927" y="163068"/>
                </a:lnTo>
                <a:lnTo>
                  <a:pt x="1092811" y="163068"/>
                </a:lnTo>
                <a:lnTo>
                  <a:pt x="1175003" y="89153"/>
                </a:lnTo>
                <a:close/>
              </a:path>
              <a:path w="1409700" h="609600">
                <a:moveTo>
                  <a:pt x="965453" y="0"/>
                </a:moveTo>
                <a:lnTo>
                  <a:pt x="748284" y="122681"/>
                </a:lnTo>
                <a:lnTo>
                  <a:pt x="952268" y="122681"/>
                </a:lnTo>
                <a:lnTo>
                  <a:pt x="965453" y="0"/>
                </a:lnTo>
                <a:close/>
              </a:path>
            </a:pathLst>
          </a:custGeom>
          <a:solidFill>
            <a:srgbClr val="ADC6C7"/>
          </a:solidFill>
        </p:spPr>
        <p:txBody>
          <a:bodyPr wrap="square" lIns="0" tIns="0" rIns="0" bIns="0" rtlCol="0"/>
          <a:lstStyle/>
          <a:p/>
        </p:txBody>
      </p:sp>
      <p:sp>
        <p:nvSpPr>
          <p:cNvPr id="20" name="object 20"/>
          <p:cNvSpPr/>
          <p:nvPr/>
        </p:nvSpPr>
        <p:spPr>
          <a:xfrm>
            <a:off x="3771900" y="3244595"/>
            <a:ext cx="1409700" cy="609600"/>
          </a:xfrm>
          <a:custGeom>
            <a:avLst/>
            <a:gdLst/>
            <a:ahLst/>
            <a:cxnLst/>
            <a:rect l="l" t="t" r="r" b="b"/>
            <a:pathLst>
              <a:path w="1409700" h="609600">
                <a:moveTo>
                  <a:pt x="748284" y="122681"/>
                </a:moveTo>
                <a:lnTo>
                  <a:pt x="634746" y="53339"/>
                </a:lnTo>
                <a:lnTo>
                  <a:pt x="557784" y="179831"/>
                </a:lnTo>
                <a:lnTo>
                  <a:pt x="294132" y="102107"/>
                </a:lnTo>
                <a:lnTo>
                  <a:pt x="350520" y="220218"/>
                </a:lnTo>
                <a:lnTo>
                  <a:pt x="76200" y="233172"/>
                </a:lnTo>
                <a:lnTo>
                  <a:pt x="256794" y="326898"/>
                </a:lnTo>
                <a:lnTo>
                  <a:pt x="0" y="363474"/>
                </a:lnTo>
                <a:lnTo>
                  <a:pt x="217170" y="433577"/>
                </a:lnTo>
                <a:lnTo>
                  <a:pt x="83820" y="502919"/>
                </a:lnTo>
                <a:lnTo>
                  <a:pt x="313944" y="515112"/>
                </a:lnTo>
                <a:lnTo>
                  <a:pt x="320801" y="609600"/>
                </a:lnTo>
                <a:lnTo>
                  <a:pt x="491489" y="511301"/>
                </a:lnTo>
                <a:lnTo>
                  <a:pt x="567689" y="556259"/>
                </a:lnTo>
                <a:lnTo>
                  <a:pt x="643889" y="489965"/>
                </a:lnTo>
                <a:lnTo>
                  <a:pt x="758189" y="531876"/>
                </a:lnTo>
                <a:lnTo>
                  <a:pt x="794765" y="449579"/>
                </a:lnTo>
                <a:lnTo>
                  <a:pt x="975360" y="489965"/>
                </a:lnTo>
                <a:lnTo>
                  <a:pt x="955548" y="404621"/>
                </a:lnTo>
                <a:lnTo>
                  <a:pt x="1232153" y="441198"/>
                </a:lnTo>
                <a:lnTo>
                  <a:pt x="1069086" y="347471"/>
                </a:lnTo>
                <a:lnTo>
                  <a:pt x="1192529" y="318515"/>
                </a:lnTo>
                <a:lnTo>
                  <a:pt x="1108710" y="265175"/>
                </a:lnTo>
                <a:lnTo>
                  <a:pt x="1409700" y="187451"/>
                </a:lnTo>
                <a:lnTo>
                  <a:pt x="1069086" y="184403"/>
                </a:lnTo>
                <a:lnTo>
                  <a:pt x="1175003" y="89153"/>
                </a:lnTo>
                <a:lnTo>
                  <a:pt x="947927" y="163068"/>
                </a:lnTo>
                <a:lnTo>
                  <a:pt x="965453" y="0"/>
                </a:lnTo>
                <a:lnTo>
                  <a:pt x="748284" y="122681"/>
                </a:lnTo>
                <a:close/>
              </a:path>
            </a:pathLst>
          </a:custGeom>
          <a:ln w="3175">
            <a:solidFill>
              <a:srgbClr val="010101"/>
            </a:solidFill>
          </a:ln>
        </p:spPr>
        <p:txBody>
          <a:bodyPr wrap="square" lIns="0" tIns="0" rIns="0" bIns="0" rtlCol="0"/>
          <a:lstStyle/>
          <a:p/>
        </p:txBody>
      </p:sp>
      <p:sp>
        <p:nvSpPr>
          <p:cNvPr id="21" name="object 21"/>
          <p:cNvSpPr txBox="1"/>
          <p:nvPr/>
        </p:nvSpPr>
        <p:spPr>
          <a:xfrm>
            <a:off x="4207764" y="3468116"/>
            <a:ext cx="454659" cy="178435"/>
          </a:xfrm>
          <a:prstGeom prst="rect">
            <a:avLst/>
          </a:prstGeom>
        </p:spPr>
        <p:txBody>
          <a:bodyPr wrap="square" lIns="0" tIns="12700" rIns="0" bIns="0" rtlCol="0" vert="horz">
            <a:spAutoFit/>
          </a:bodyPr>
          <a:lstStyle/>
          <a:p>
            <a:pPr>
              <a:lnSpc>
                <a:spcPct val="100000"/>
              </a:lnSpc>
              <a:spcBef>
                <a:spcPts val="100"/>
              </a:spcBef>
            </a:pPr>
            <a:r>
              <a:rPr dirty="0" sz="1000" spc="-5" b="1">
                <a:latin typeface="Tahoma"/>
                <a:cs typeface="Tahoma"/>
              </a:rPr>
              <a:t>M-step</a:t>
            </a:r>
            <a:endParaRPr sz="1000">
              <a:latin typeface="Tahoma"/>
              <a:cs typeface="Tahoma"/>
            </a:endParaRPr>
          </a:p>
        </p:txBody>
      </p:sp>
      <p:sp>
        <p:nvSpPr>
          <p:cNvPr id="22" name="object 22"/>
          <p:cNvSpPr txBox="1"/>
          <p:nvPr/>
        </p:nvSpPr>
        <p:spPr>
          <a:xfrm>
            <a:off x="1760220" y="3664344"/>
            <a:ext cx="3701415" cy="929640"/>
          </a:xfrm>
          <a:prstGeom prst="rect">
            <a:avLst/>
          </a:prstGeom>
        </p:spPr>
        <p:txBody>
          <a:bodyPr wrap="square" lIns="0" tIns="88900" rIns="0" bIns="0" rtlCol="0" vert="horz">
            <a:spAutoFit/>
          </a:bodyPr>
          <a:lstStyle/>
          <a:p>
            <a:pPr marL="480695">
              <a:lnSpc>
                <a:spcPct val="100000"/>
              </a:lnSpc>
              <a:spcBef>
                <a:spcPts val="700"/>
              </a:spcBef>
            </a:pPr>
            <a:r>
              <a:rPr dirty="0" sz="1100" spc="15">
                <a:latin typeface="Symbol"/>
                <a:cs typeface="Symbol"/>
              </a:rPr>
              <a:t></a:t>
            </a:r>
            <a:r>
              <a:rPr dirty="0" sz="1100" spc="-55">
                <a:latin typeface="Times New Roman"/>
                <a:cs typeface="Times New Roman"/>
              </a:rPr>
              <a:t> </a:t>
            </a:r>
            <a:r>
              <a:rPr dirty="0" sz="1100" spc="15">
                <a:latin typeface="Times New Roman"/>
                <a:cs typeface="Times New Roman"/>
              </a:rPr>
              <a:t>max</a:t>
            </a:r>
            <a:r>
              <a:rPr dirty="0" sz="1100" spc="-55">
                <a:latin typeface="Times New Roman"/>
                <a:cs typeface="Times New Roman"/>
              </a:rPr>
              <a:t> </a:t>
            </a:r>
            <a:r>
              <a:rPr dirty="0" sz="1100" spc="10">
                <a:latin typeface="Times New Roman"/>
                <a:cs typeface="Times New Roman"/>
              </a:rPr>
              <a:t>like</a:t>
            </a:r>
            <a:r>
              <a:rPr dirty="0" sz="1100" spc="-75">
                <a:latin typeface="Times New Roman"/>
                <a:cs typeface="Times New Roman"/>
              </a:rPr>
              <a:t> </a:t>
            </a:r>
            <a:r>
              <a:rPr dirty="0" sz="1100" spc="10">
                <a:latin typeface="Times New Roman"/>
                <a:cs typeface="Times New Roman"/>
              </a:rPr>
              <a:t>est</a:t>
            </a:r>
            <a:r>
              <a:rPr dirty="0" sz="1100" spc="-35">
                <a:latin typeface="Times New Roman"/>
                <a:cs typeface="Times New Roman"/>
              </a:rPr>
              <a:t> </a:t>
            </a:r>
            <a:r>
              <a:rPr dirty="0" sz="1100" spc="10">
                <a:latin typeface="Times New Roman"/>
                <a:cs typeface="Times New Roman"/>
              </a:rPr>
              <a:t>of</a:t>
            </a:r>
            <a:r>
              <a:rPr dirty="0" sz="1100" spc="70">
                <a:latin typeface="Times New Roman"/>
                <a:cs typeface="Times New Roman"/>
              </a:rPr>
              <a:t> </a:t>
            </a:r>
            <a:r>
              <a:rPr dirty="0" sz="1100" spc="-30">
                <a:latin typeface="Times New Roman"/>
                <a:cs typeface="Times New Roman"/>
              </a:rPr>
              <a:t>µ</a:t>
            </a:r>
            <a:r>
              <a:rPr dirty="0" sz="1100" spc="-45">
                <a:latin typeface="Times New Roman"/>
                <a:cs typeface="Times New Roman"/>
              </a:rPr>
              <a:t> </a:t>
            </a:r>
            <a:r>
              <a:rPr dirty="0" sz="1100" spc="10">
                <a:latin typeface="Times New Roman"/>
                <a:cs typeface="Times New Roman"/>
              </a:rPr>
              <a:t>given</a:t>
            </a:r>
            <a:r>
              <a:rPr dirty="0" sz="1100" spc="-65">
                <a:latin typeface="Times New Roman"/>
                <a:cs typeface="Times New Roman"/>
              </a:rPr>
              <a:t> </a:t>
            </a:r>
            <a:r>
              <a:rPr dirty="0" sz="1100" spc="-50" i="1">
                <a:latin typeface="Times New Roman"/>
                <a:cs typeface="Times New Roman"/>
              </a:rPr>
              <a:t>b</a:t>
            </a:r>
            <a:r>
              <a:rPr dirty="0" sz="1500" spc="-50">
                <a:latin typeface="Symbol"/>
                <a:cs typeface="Symbol"/>
              </a:rPr>
              <a:t></a:t>
            </a:r>
            <a:r>
              <a:rPr dirty="0" sz="1100" spc="-50" i="1">
                <a:latin typeface="Times New Roman"/>
                <a:cs typeface="Times New Roman"/>
              </a:rPr>
              <a:t>t</a:t>
            </a:r>
            <a:r>
              <a:rPr dirty="0" sz="1100" spc="-165" i="1">
                <a:latin typeface="Times New Roman"/>
                <a:cs typeface="Times New Roman"/>
              </a:rPr>
              <a:t> </a:t>
            </a:r>
            <a:r>
              <a:rPr dirty="0" sz="1500" spc="-130">
                <a:latin typeface="Symbol"/>
                <a:cs typeface="Symbol"/>
              </a:rPr>
              <a:t></a:t>
            </a:r>
            <a:r>
              <a:rPr dirty="0" sz="1500" spc="-5">
                <a:latin typeface="Times New Roman"/>
                <a:cs typeface="Times New Roman"/>
              </a:rPr>
              <a:t> </a:t>
            </a:r>
            <a:endParaRPr sz="1500">
              <a:latin typeface="Times New Roman"/>
              <a:cs typeface="Times New Roman"/>
            </a:endParaRPr>
          </a:p>
          <a:p>
            <a:pPr marL="647700">
              <a:lnSpc>
                <a:spcPct val="100000"/>
              </a:lnSpc>
              <a:spcBef>
                <a:spcPts val="365"/>
              </a:spcBef>
            </a:pPr>
            <a:r>
              <a:rPr dirty="0" sz="900" spc="-5" b="1">
                <a:latin typeface="Tahoma"/>
                <a:cs typeface="Tahoma"/>
              </a:rPr>
              <a:t>Continue iterating until</a:t>
            </a:r>
            <a:r>
              <a:rPr dirty="0" sz="900" spc="-85" b="1">
                <a:latin typeface="Tahoma"/>
                <a:cs typeface="Tahoma"/>
              </a:rPr>
              <a:t> </a:t>
            </a:r>
            <a:r>
              <a:rPr dirty="0" sz="900" spc="-5" b="1">
                <a:latin typeface="Tahoma"/>
                <a:cs typeface="Tahoma"/>
              </a:rPr>
              <a:t>converged.</a:t>
            </a:r>
            <a:endParaRPr sz="900">
              <a:latin typeface="Tahoma"/>
              <a:cs typeface="Tahoma"/>
            </a:endParaRPr>
          </a:p>
          <a:p>
            <a:pPr marL="647700" marR="5080">
              <a:lnSpc>
                <a:spcPct val="100000"/>
              </a:lnSpc>
              <a:spcBef>
                <a:spcPts val="10"/>
              </a:spcBef>
            </a:pPr>
            <a:r>
              <a:rPr dirty="0" sz="900" spc="-5" b="1">
                <a:latin typeface="Tahoma"/>
                <a:cs typeface="Tahoma"/>
              </a:rPr>
              <a:t>Good news: Converging to local optimum is </a:t>
            </a:r>
            <a:r>
              <a:rPr dirty="0" sz="900" spc="-10" b="1">
                <a:latin typeface="Tahoma"/>
                <a:cs typeface="Tahoma"/>
              </a:rPr>
              <a:t>assured.  </a:t>
            </a:r>
            <a:r>
              <a:rPr dirty="0" sz="900" spc="-5" b="1">
                <a:latin typeface="Tahoma"/>
                <a:cs typeface="Tahoma"/>
              </a:rPr>
              <a:t>Bad news: I said “local”</a:t>
            </a:r>
            <a:r>
              <a:rPr dirty="0" sz="900" spc="-10" b="1">
                <a:latin typeface="Tahoma"/>
                <a:cs typeface="Tahoma"/>
              </a:rPr>
              <a:t> optimum.</a:t>
            </a:r>
            <a:endParaRPr sz="900">
              <a:latin typeface="Tahoma"/>
              <a:cs typeface="Tahoma"/>
            </a:endParaRPr>
          </a:p>
          <a:p>
            <a:pPr>
              <a:lnSpc>
                <a:spcPct val="100000"/>
              </a:lnSpc>
              <a:spcBef>
                <a:spcPts val="38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 Moore</a:t>
            </a:r>
            <a:endParaRPr sz="600">
              <a:latin typeface="Tahoma"/>
              <a:cs typeface="Tahoma"/>
            </a:endParaRPr>
          </a:p>
        </p:txBody>
      </p:sp>
      <p:sp>
        <p:nvSpPr>
          <p:cNvPr id="23" name="object 23"/>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4" name="object 24"/>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34</a:t>
            </a:r>
            <a:endParaRPr sz="600">
              <a:latin typeface="Tahoma"/>
              <a:cs typeface="Tahoma"/>
            </a:endParaRPr>
          </a:p>
        </p:txBody>
      </p:sp>
      <p:sp>
        <p:nvSpPr>
          <p:cNvPr id="25" name="object 25"/>
          <p:cNvSpPr txBox="1"/>
          <p:nvPr/>
        </p:nvSpPr>
        <p:spPr>
          <a:xfrm>
            <a:off x="1612772" y="5492708"/>
            <a:ext cx="4546600" cy="1301115"/>
          </a:xfrm>
          <a:prstGeom prst="rect">
            <a:avLst/>
          </a:prstGeom>
        </p:spPr>
        <p:txBody>
          <a:bodyPr wrap="square" lIns="0" tIns="198120" rIns="0" bIns="0" rtlCol="0" vert="horz">
            <a:spAutoFit/>
          </a:bodyPr>
          <a:lstStyle/>
          <a:p>
            <a:pPr marL="1123315">
              <a:lnSpc>
                <a:spcPct val="100000"/>
              </a:lnSpc>
              <a:spcBef>
                <a:spcPts val="1560"/>
              </a:spcBef>
            </a:pPr>
            <a:r>
              <a:rPr dirty="0" sz="2200" spc="-5">
                <a:solidFill>
                  <a:srgbClr val="006500"/>
                </a:solidFill>
                <a:latin typeface="Tahoma"/>
                <a:cs typeface="Tahoma"/>
              </a:rPr>
              <a:t>E.M.</a:t>
            </a:r>
            <a:r>
              <a:rPr dirty="0" sz="2200" spc="-15">
                <a:solidFill>
                  <a:srgbClr val="006500"/>
                </a:solidFill>
                <a:latin typeface="Tahoma"/>
                <a:cs typeface="Tahoma"/>
              </a:rPr>
              <a:t> </a:t>
            </a:r>
            <a:r>
              <a:rPr dirty="0" sz="2200" spc="-5">
                <a:solidFill>
                  <a:srgbClr val="006500"/>
                </a:solidFill>
                <a:latin typeface="Tahoma"/>
                <a:cs typeface="Tahoma"/>
              </a:rPr>
              <a:t>Convergence</a:t>
            </a:r>
            <a:endParaRPr sz="2200">
              <a:latin typeface="Tahoma"/>
              <a:cs typeface="Tahoma"/>
            </a:endParaRPr>
          </a:p>
          <a:p>
            <a:pPr marL="318770" marR="291465" indent="-171450">
              <a:lnSpc>
                <a:spcPct val="100000"/>
              </a:lnSpc>
              <a:spcBef>
                <a:spcPts val="665"/>
              </a:spcBef>
              <a:buChar char="•"/>
              <a:tabLst>
                <a:tab pos="319405" algn="l"/>
              </a:tabLst>
            </a:pPr>
            <a:r>
              <a:rPr dirty="0" sz="1000" spc="-5">
                <a:latin typeface="Tahoma"/>
                <a:cs typeface="Tahoma"/>
              </a:rPr>
              <a:t>Convergence </a:t>
            </a:r>
            <a:r>
              <a:rPr dirty="0" sz="1000">
                <a:latin typeface="Tahoma"/>
                <a:cs typeface="Tahoma"/>
              </a:rPr>
              <a:t>proof </a:t>
            </a:r>
            <a:r>
              <a:rPr dirty="0" sz="1000" spc="-5">
                <a:latin typeface="Tahoma"/>
                <a:cs typeface="Tahoma"/>
              </a:rPr>
              <a:t>based on fact that Prob(data </a:t>
            </a:r>
            <a:r>
              <a:rPr dirty="0" sz="1000">
                <a:latin typeface="Tahoma"/>
                <a:cs typeface="Tahoma"/>
              </a:rPr>
              <a:t>| µ) </a:t>
            </a:r>
            <a:r>
              <a:rPr dirty="0" sz="1000" spc="-5">
                <a:latin typeface="Tahoma"/>
                <a:cs typeface="Tahoma"/>
              </a:rPr>
              <a:t>must increase </a:t>
            </a:r>
            <a:r>
              <a:rPr dirty="0" sz="1000">
                <a:latin typeface="Tahoma"/>
                <a:cs typeface="Tahoma"/>
              </a:rPr>
              <a:t>or  </a:t>
            </a:r>
            <a:r>
              <a:rPr dirty="0" sz="1000" spc="-5">
                <a:latin typeface="Tahoma"/>
                <a:cs typeface="Tahoma"/>
              </a:rPr>
              <a:t>remain same </a:t>
            </a:r>
            <a:r>
              <a:rPr dirty="0" sz="1000">
                <a:latin typeface="Tahoma"/>
                <a:cs typeface="Tahoma"/>
              </a:rPr>
              <a:t>between </a:t>
            </a:r>
            <a:r>
              <a:rPr dirty="0" sz="1000" spc="-5">
                <a:latin typeface="Tahoma"/>
                <a:cs typeface="Tahoma"/>
              </a:rPr>
              <a:t>each </a:t>
            </a:r>
            <a:r>
              <a:rPr dirty="0" sz="1000">
                <a:latin typeface="Tahoma"/>
                <a:cs typeface="Tahoma"/>
              </a:rPr>
              <a:t>iteration </a:t>
            </a:r>
            <a:r>
              <a:rPr dirty="0" sz="600" spc="-5">
                <a:latin typeface="Tahoma"/>
                <a:cs typeface="Tahoma"/>
              </a:rPr>
              <a:t>[NOT</a:t>
            </a:r>
            <a:r>
              <a:rPr dirty="0" sz="600" spc="-30">
                <a:latin typeface="Tahoma"/>
                <a:cs typeface="Tahoma"/>
              </a:rPr>
              <a:t> </a:t>
            </a:r>
            <a:r>
              <a:rPr dirty="0" sz="600" spc="-5">
                <a:latin typeface="Tahoma"/>
                <a:cs typeface="Tahoma"/>
              </a:rPr>
              <a:t>OBVIOUS]</a:t>
            </a:r>
            <a:endParaRPr sz="600">
              <a:latin typeface="Tahoma"/>
              <a:cs typeface="Tahoma"/>
            </a:endParaRPr>
          </a:p>
          <a:p>
            <a:pPr marL="318770" indent="-172085">
              <a:lnSpc>
                <a:spcPct val="100000"/>
              </a:lnSpc>
              <a:spcBef>
                <a:spcPts val="240"/>
              </a:spcBef>
              <a:buChar char="•"/>
              <a:tabLst>
                <a:tab pos="319405" algn="l"/>
                <a:tab pos="1905635" algn="l"/>
              </a:tabLst>
            </a:pPr>
            <a:r>
              <a:rPr dirty="0" sz="1000" spc="-5">
                <a:latin typeface="Tahoma"/>
                <a:cs typeface="Tahoma"/>
              </a:rPr>
              <a:t>But </a:t>
            </a:r>
            <a:r>
              <a:rPr dirty="0" sz="1000">
                <a:latin typeface="Tahoma"/>
                <a:cs typeface="Tahoma"/>
              </a:rPr>
              <a:t>it </a:t>
            </a:r>
            <a:r>
              <a:rPr dirty="0" sz="1000" spc="-5">
                <a:latin typeface="Tahoma"/>
                <a:cs typeface="Tahoma"/>
              </a:rPr>
              <a:t>can </a:t>
            </a:r>
            <a:r>
              <a:rPr dirty="0" sz="1000">
                <a:latin typeface="Tahoma"/>
                <a:cs typeface="Tahoma"/>
              </a:rPr>
              <a:t>never</a:t>
            </a:r>
            <a:r>
              <a:rPr dirty="0" sz="1000" spc="25">
                <a:latin typeface="Tahoma"/>
                <a:cs typeface="Tahoma"/>
              </a:rPr>
              <a:t> </a:t>
            </a:r>
            <a:r>
              <a:rPr dirty="0" sz="1000" spc="-5">
                <a:latin typeface="Tahoma"/>
                <a:cs typeface="Tahoma"/>
              </a:rPr>
              <a:t>exceed</a:t>
            </a:r>
            <a:r>
              <a:rPr dirty="0" sz="1000">
                <a:latin typeface="Tahoma"/>
                <a:cs typeface="Tahoma"/>
              </a:rPr>
              <a:t> 1	</a:t>
            </a:r>
            <a:r>
              <a:rPr dirty="0" sz="600" spc="-5">
                <a:latin typeface="Tahoma"/>
                <a:cs typeface="Tahoma"/>
              </a:rPr>
              <a:t>[OBVIOUS]</a:t>
            </a:r>
            <a:endParaRPr sz="600">
              <a:latin typeface="Tahoma"/>
              <a:cs typeface="Tahoma"/>
            </a:endParaRPr>
          </a:p>
          <a:p>
            <a:pPr marL="147320">
              <a:lnSpc>
                <a:spcPct val="100000"/>
              </a:lnSpc>
              <a:spcBef>
                <a:spcPts val="235"/>
              </a:spcBef>
            </a:pPr>
            <a:r>
              <a:rPr dirty="0" sz="1000" spc="-5">
                <a:latin typeface="Tahoma"/>
                <a:cs typeface="Tahoma"/>
              </a:rPr>
              <a:t>So </a:t>
            </a:r>
            <a:r>
              <a:rPr dirty="0" sz="1000">
                <a:latin typeface="Tahoma"/>
                <a:cs typeface="Tahoma"/>
              </a:rPr>
              <a:t>it must </a:t>
            </a:r>
            <a:r>
              <a:rPr dirty="0" sz="1000" spc="-5">
                <a:latin typeface="Tahoma"/>
                <a:cs typeface="Tahoma"/>
              </a:rPr>
              <a:t>therefore converge</a:t>
            </a:r>
            <a:r>
              <a:rPr dirty="0" sz="1000" spc="10">
                <a:latin typeface="Tahoma"/>
                <a:cs typeface="Tahoma"/>
              </a:rPr>
              <a:t> </a:t>
            </a:r>
            <a:r>
              <a:rPr dirty="0" sz="600" spc="-5">
                <a:latin typeface="Tahoma"/>
                <a:cs typeface="Tahoma"/>
              </a:rPr>
              <a:t>[OBVIOUS]</a:t>
            </a:r>
            <a:endParaRPr sz="600">
              <a:latin typeface="Tahoma"/>
              <a:cs typeface="Tahoma"/>
            </a:endParaRPr>
          </a:p>
        </p:txBody>
      </p:sp>
      <p:sp>
        <p:nvSpPr>
          <p:cNvPr id="26" name="object 26"/>
          <p:cNvSpPr/>
          <p:nvPr/>
        </p:nvSpPr>
        <p:spPr>
          <a:xfrm>
            <a:off x="1600200" y="7040880"/>
            <a:ext cx="4572000" cy="0"/>
          </a:xfrm>
          <a:custGeom>
            <a:avLst/>
            <a:gdLst/>
            <a:ahLst/>
            <a:cxnLst/>
            <a:rect l="l" t="t" r="r" b="b"/>
            <a:pathLst>
              <a:path w="4572000" h="0">
                <a:moveTo>
                  <a:pt x="0" y="0"/>
                </a:moveTo>
                <a:lnTo>
                  <a:pt x="4572000" y="0"/>
                </a:lnTo>
              </a:path>
            </a:pathLst>
          </a:custGeom>
          <a:ln w="14287">
            <a:solidFill>
              <a:srgbClr val="010101"/>
            </a:solidFill>
          </a:ln>
        </p:spPr>
        <p:txBody>
          <a:bodyPr wrap="square" lIns="0" tIns="0" rIns="0" bIns="0" rtlCol="0"/>
          <a:lstStyle/>
          <a:p/>
        </p:txBody>
      </p:sp>
      <p:sp>
        <p:nvSpPr>
          <p:cNvPr id="27" name="object 27"/>
          <p:cNvSpPr txBox="1"/>
          <p:nvPr/>
        </p:nvSpPr>
        <p:spPr>
          <a:xfrm>
            <a:off x="5346191" y="7226279"/>
            <a:ext cx="297815" cy="1391920"/>
          </a:xfrm>
          <a:prstGeom prst="rect">
            <a:avLst/>
          </a:prstGeom>
        </p:spPr>
        <p:txBody>
          <a:bodyPr wrap="square" lIns="0" tIns="70485" rIns="0" bIns="0" rtlCol="0" vert="horz">
            <a:spAutoFit/>
          </a:bodyPr>
          <a:lstStyle/>
          <a:p>
            <a:pPr>
              <a:lnSpc>
                <a:spcPct val="100000"/>
              </a:lnSpc>
              <a:spcBef>
                <a:spcPts val="555"/>
              </a:spcBef>
            </a:pPr>
            <a:r>
              <a:rPr dirty="0" sz="900">
                <a:latin typeface="Tahoma"/>
                <a:cs typeface="Tahoma"/>
              </a:rPr>
              <a:t>0</a:t>
            </a:r>
            <a:endParaRPr sz="900">
              <a:latin typeface="Tahoma"/>
              <a:cs typeface="Tahoma"/>
            </a:endParaRPr>
          </a:p>
          <a:p>
            <a:pPr>
              <a:lnSpc>
                <a:spcPct val="100000"/>
              </a:lnSpc>
              <a:spcBef>
                <a:spcPts val="455"/>
              </a:spcBef>
            </a:pPr>
            <a:r>
              <a:rPr dirty="0" sz="900" spc="-5">
                <a:latin typeface="Tahoma"/>
                <a:cs typeface="Tahoma"/>
              </a:rPr>
              <a:t>2.</a:t>
            </a:r>
            <a:r>
              <a:rPr dirty="0" sz="900" spc="5">
                <a:latin typeface="Tahoma"/>
                <a:cs typeface="Tahoma"/>
              </a:rPr>
              <a:t>8</a:t>
            </a:r>
            <a:r>
              <a:rPr dirty="0" sz="900">
                <a:latin typeface="Tahoma"/>
                <a:cs typeface="Tahoma"/>
              </a:rPr>
              <a:t>57</a:t>
            </a:r>
            <a:endParaRPr sz="900">
              <a:latin typeface="Tahoma"/>
              <a:cs typeface="Tahoma"/>
            </a:endParaRPr>
          </a:p>
          <a:p>
            <a:pPr>
              <a:lnSpc>
                <a:spcPct val="100000"/>
              </a:lnSpc>
              <a:spcBef>
                <a:spcPts val="455"/>
              </a:spcBef>
            </a:pPr>
            <a:r>
              <a:rPr dirty="0" sz="900" spc="-5">
                <a:latin typeface="Tahoma"/>
                <a:cs typeface="Tahoma"/>
              </a:rPr>
              <a:t>3.</a:t>
            </a:r>
            <a:r>
              <a:rPr dirty="0" sz="900" spc="5">
                <a:latin typeface="Tahoma"/>
                <a:cs typeface="Tahoma"/>
              </a:rPr>
              <a:t>1</a:t>
            </a:r>
            <a:r>
              <a:rPr dirty="0" sz="900">
                <a:latin typeface="Tahoma"/>
                <a:cs typeface="Tahoma"/>
              </a:rPr>
              <a:t>58</a:t>
            </a:r>
            <a:endParaRPr sz="900">
              <a:latin typeface="Tahoma"/>
              <a:cs typeface="Tahoma"/>
            </a:endParaRPr>
          </a:p>
          <a:p>
            <a:pPr>
              <a:lnSpc>
                <a:spcPct val="100000"/>
              </a:lnSpc>
              <a:spcBef>
                <a:spcPts val="459"/>
              </a:spcBef>
            </a:pPr>
            <a:r>
              <a:rPr dirty="0" sz="900" spc="-5">
                <a:latin typeface="Tahoma"/>
                <a:cs typeface="Tahoma"/>
              </a:rPr>
              <a:t>3.</a:t>
            </a:r>
            <a:r>
              <a:rPr dirty="0" sz="900" spc="5">
                <a:latin typeface="Tahoma"/>
                <a:cs typeface="Tahoma"/>
              </a:rPr>
              <a:t>1</a:t>
            </a:r>
            <a:r>
              <a:rPr dirty="0" sz="900">
                <a:latin typeface="Tahoma"/>
                <a:cs typeface="Tahoma"/>
              </a:rPr>
              <a:t>85</a:t>
            </a:r>
            <a:endParaRPr sz="900">
              <a:latin typeface="Tahoma"/>
              <a:cs typeface="Tahoma"/>
            </a:endParaRPr>
          </a:p>
          <a:p>
            <a:pPr>
              <a:lnSpc>
                <a:spcPct val="100000"/>
              </a:lnSpc>
              <a:spcBef>
                <a:spcPts val="459"/>
              </a:spcBef>
            </a:pPr>
            <a:r>
              <a:rPr dirty="0" sz="900" spc="-5">
                <a:latin typeface="Tahoma"/>
                <a:cs typeface="Tahoma"/>
              </a:rPr>
              <a:t>3.</a:t>
            </a:r>
            <a:r>
              <a:rPr dirty="0" sz="900" spc="5">
                <a:latin typeface="Tahoma"/>
                <a:cs typeface="Tahoma"/>
              </a:rPr>
              <a:t>1</a:t>
            </a:r>
            <a:r>
              <a:rPr dirty="0" sz="900">
                <a:latin typeface="Tahoma"/>
                <a:cs typeface="Tahoma"/>
              </a:rPr>
              <a:t>87</a:t>
            </a:r>
            <a:endParaRPr sz="900">
              <a:latin typeface="Tahoma"/>
              <a:cs typeface="Tahoma"/>
            </a:endParaRPr>
          </a:p>
          <a:p>
            <a:pPr>
              <a:lnSpc>
                <a:spcPct val="100000"/>
              </a:lnSpc>
              <a:spcBef>
                <a:spcPts val="455"/>
              </a:spcBef>
            </a:pPr>
            <a:r>
              <a:rPr dirty="0" sz="900" spc="-5">
                <a:latin typeface="Tahoma"/>
                <a:cs typeface="Tahoma"/>
              </a:rPr>
              <a:t>3.</a:t>
            </a:r>
            <a:r>
              <a:rPr dirty="0" sz="900" spc="5">
                <a:latin typeface="Tahoma"/>
                <a:cs typeface="Tahoma"/>
              </a:rPr>
              <a:t>1</a:t>
            </a:r>
            <a:r>
              <a:rPr dirty="0" sz="900">
                <a:latin typeface="Tahoma"/>
                <a:cs typeface="Tahoma"/>
              </a:rPr>
              <a:t>87</a:t>
            </a:r>
            <a:endParaRPr sz="900">
              <a:latin typeface="Tahoma"/>
              <a:cs typeface="Tahoma"/>
            </a:endParaRPr>
          </a:p>
          <a:p>
            <a:pPr>
              <a:lnSpc>
                <a:spcPct val="100000"/>
              </a:lnSpc>
              <a:spcBef>
                <a:spcPts val="455"/>
              </a:spcBef>
            </a:pPr>
            <a:r>
              <a:rPr dirty="0" sz="900" spc="-5">
                <a:latin typeface="Tahoma"/>
                <a:cs typeface="Tahoma"/>
              </a:rPr>
              <a:t>3.</a:t>
            </a:r>
            <a:r>
              <a:rPr dirty="0" sz="900" spc="5">
                <a:latin typeface="Tahoma"/>
                <a:cs typeface="Tahoma"/>
              </a:rPr>
              <a:t>1</a:t>
            </a:r>
            <a:r>
              <a:rPr dirty="0" sz="900">
                <a:latin typeface="Tahoma"/>
                <a:cs typeface="Tahoma"/>
              </a:rPr>
              <a:t>87</a:t>
            </a:r>
            <a:endParaRPr sz="900">
              <a:latin typeface="Tahoma"/>
              <a:cs typeface="Tahoma"/>
            </a:endParaRPr>
          </a:p>
        </p:txBody>
      </p:sp>
      <p:sp>
        <p:nvSpPr>
          <p:cNvPr id="28" name="object 28"/>
          <p:cNvSpPr txBox="1"/>
          <p:nvPr/>
        </p:nvSpPr>
        <p:spPr>
          <a:xfrm>
            <a:off x="5556503" y="7088365"/>
            <a:ext cx="201295" cy="162560"/>
          </a:xfrm>
          <a:prstGeom prst="rect">
            <a:avLst/>
          </a:prstGeom>
        </p:spPr>
        <p:txBody>
          <a:bodyPr wrap="square" lIns="0" tIns="12700" rIns="0" bIns="0" rtlCol="0" vert="horz">
            <a:spAutoFit/>
          </a:bodyPr>
          <a:lstStyle/>
          <a:p>
            <a:pPr>
              <a:lnSpc>
                <a:spcPct val="100000"/>
              </a:lnSpc>
              <a:spcBef>
                <a:spcPts val="100"/>
              </a:spcBef>
            </a:pPr>
            <a:r>
              <a:rPr dirty="0" sz="900" spc="-5">
                <a:latin typeface="Tahoma"/>
                <a:cs typeface="Tahoma"/>
              </a:rPr>
              <a:t>b(t)</a:t>
            </a:r>
            <a:endParaRPr sz="900">
              <a:latin typeface="Tahoma"/>
              <a:cs typeface="Tahoma"/>
            </a:endParaRPr>
          </a:p>
        </p:txBody>
      </p:sp>
      <p:sp>
        <p:nvSpPr>
          <p:cNvPr id="29" name="object 29"/>
          <p:cNvSpPr txBox="1"/>
          <p:nvPr/>
        </p:nvSpPr>
        <p:spPr>
          <a:xfrm>
            <a:off x="4853936" y="7088365"/>
            <a:ext cx="203200" cy="162560"/>
          </a:xfrm>
          <a:prstGeom prst="rect">
            <a:avLst/>
          </a:prstGeom>
        </p:spPr>
        <p:txBody>
          <a:bodyPr wrap="square" lIns="0" tIns="12700" rIns="0" bIns="0" rtlCol="0" vert="horz">
            <a:spAutoFit/>
          </a:bodyPr>
          <a:lstStyle/>
          <a:p>
            <a:pPr>
              <a:lnSpc>
                <a:spcPct val="100000"/>
              </a:lnSpc>
              <a:spcBef>
                <a:spcPts val="100"/>
              </a:spcBef>
            </a:pPr>
            <a:r>
              <a:rPr dirty="0" sz="900" spc="-5">
                <a:latin typeface="Tahoma"/>
                <a:cs typeface="Tahoma"/>
              </a:rPr>
              <a:t>µ(t)</a:t>
            </a:r>
            <a:endParaRPr sz="900">
              <a:latin typeface="Tahoma"/>
              <a:cs typeface="Tahoma"/>
            </a:endParaRPr>
          </a:p>
        </p:txBody>
      </p:sp>
      <p:sp>
        <p:nvSpPr>
          <p:cNvPr id="30" name="object 30"/>
          <p:cNvSpPr txBox="1"/>
          <p:nvPr/>
        </p:nvSpPr>
        <p:spPr>
          <a:xfrm>
            <a:off x="4465316" y="7029694"/>
            <a:ext cx="539115" cy="1588770"/>
          </a:xfrm>
          <a:prstGeom prst="rect">
            <a:avLst/>
          </a:prstGeom>
        </p:spPr>
        <p:txBody>
          <a:bodyPr wrap="square" lIns="0" tIns="71120" rIns="0" bIns="0" rtlCol="0" vert="horz">
            <a:spAutoFit/>
          </a:bodyPr>
          <a:lstStyle/>
          <a:p>
            <a:pPr>
              <a:lnSpc>
                <a:spcPct val="100000"/>
              </a:lnSpc>
              <a:spcBef>
                <a:spcPts val="560"/>
              </a:spcBef>
            </a:pPr>
            <a:r>
              <a:rPr dirty="0" sz="900">
                <a:latin typeface="Tahoma"/>
                <a:cs typeface="Tahoma"/>
              </a:rPr>
              <a:t>t</a:t>
            </a:r>
            <a:endParaRPr sz="900">
              <a:latin typeface="Tahoma"/>
              <a:cs typeface="Tahoma"/>
            </a:endParaRPr>
          </a:p>
          <a:p>
            <a:pPr>
              <a:lnSpc>
                <a:spcPct val="100000"/>
              </a:lnSpc>
              <a:spcBef>
                <a:spcPts val="459"/>
              </a:spcBef>
            </a:pPr>
            <a:r>
              <a:rPr dirty="0" sz="900">
                <a:latin typeface="Tahoma"/>
                <a:cs typeface="Tahoma"/>
              </a:rPr>
              <a:t>0</a:t>
            </a:r>
            <a:r>
              <a:rPr dirty="0" sz="900" spc="35">
                <a:latin typeface="Tahoma"/>
                <a:cs typeface="Tahoma"/>
              </a:rPr>
              <a:t> </a:t>
            </a:r>
            <a:r>
              <a:rPr dirty="0" sz="900">
                <a:latin typeface="Tahoma"/>
                <a:cs typeface="Tahoma"/>
              </a:rPr>
              <a:t>0</a:t>
            </a:r>
            <a:endParaRPr sz="900">
              <a:latin typeface="Tahoma"/>
              <a:cs typeface="Tahoma"/>
            </a:endParaRPr>
          </a:p>
          <a:p>
            <a:pPr>
              <a:lnSpc>
                <a:spcPct val="100000"/>
              </a:lnSpc>
              <a:spcBef>
                <a:spcPts val="459"/>
              </a:spcBef>
            </a:pPr>
            <a:r>
              <a:rPr dirty="0" sz="900">
                <a:latin typeface="Tahoma"/>
                <a:cs typeface="Tahoma"/>
              </a:rPr>
              <a:t>1 </a:t>
            </a:r>
            <a:r>
              <a:rPr dirty="0" sz="900" spc="250">
                <a:latin typeface="Tahoma"/>
                <a:cs typeface="Tahoma"/>
              </a:rPr>
              <a:t> </a:t>
            </a:r>
            <a:r>
              <a:rPr dirty="0" sz="900">
                <a:latin typeface="Tahoma"/>
                <a:cs typeface="Tahoma"/>
              </a:rPr>
              <a:t>0.0833</a:t>
            </a:r>
            <a:endParaRPr sz="900">
              <a:latin typeface="Tahoma"/>
              <a:cs typeface="Tahoma"/>
            </a:endParaRPr>
          </a:p>
          <a:p>
            <a:pPr>
              <a:lnSpc>
                <a:spcPct val="100000"/>
              </a:lnSpc>
              <a:spcBef>
                <a:spcPts val="455"/>
              </a:spcBef>
            </a:pPr>
            <a:r>
              <a:rPr dirty="0" sz="900">
                <a:latin typeface="Tahoma"/>
                <a:cs typeface="Tahoma"/>
              </a:rPr>
              <a:t>2 </a:t>
            </a:r>
            <a:r>
              <a:rPr dirty="0" sz="900" spc="250">
                <a:latin typeface="Tahoma"/>
                <a:cs typeface="Tahoma"/>
              </a:rPr>
              <a:t> </a:t>
            </a:r>
            <a:r>
              <a:rPr dirty="0" sz="900">
                <a:latin typeface="Tahoma"/>
                <a:cs typeface="Tahoma"/>
              </a:rPr>
              <a:t>0.0937</a:t>
            </a:r>
            <a:endParaRPr sz="900">
              <a:latin typeface="Tahoma"/>
              <a:cs typeface="Tahoma"/>
            </a:endParaRPr>
          </a:p>
          <a:p>
            <a:pPr>
              <a:lnSpc>
                <a:spcPct val="100000"/>
              </a:lnSpc>
              <a:spcBef>
                <a:spcPts val="455"/>
              </a:spcBef>
            </a:pPr>
            <a:r>
              <a:rPr dirty="0" sz="900">
                <a:latin typeface="Tahoma"/>
                <a:cs typeface="Tahoma"/>
              </a:rPr>
              <a:t>3 </a:t>
            </a:r>
            <a:r>
              <a:rPr dirty="0" sz="900" spc="250">
                <a:latin typeface="Tahoma"/>
                <a:cs typeface="Tahoma"/>
              </a:rPr>
              <a:t> </a:t>
            </a:r>
            <a:r>
              <a:rPr dirty="0" sz="900">
                <a:latin typeface="Tahoma"/>
                <a:cs typeface="Tahoma"/>
              </a:rPr>
              <a:t>0.0947</a:t>
            </a:r>
            <a:endParaRPr sz="900">
              <a:latin typeface="Tahoma"/>
              <a:cs typeface="Tahoma"/>
            </a:endParaRPr>
          </a:p>
          <a:p>
            <a:pPr>
              <a:lnSpc>
                <a:spcPct val="100000"/>
              </a:lnSpc>
              <a:spcBef>
                <a:spcPts val="459"/>
              </a:spcBef>
            </a:pPr>
            <a:r>
              <a:rPr dirty="0" sz="900">
                <a:latin typeface="Tahoma"/>
                <a:cs typeface="Tahoma"/>
              </a:rPr>
              <a:t>4 </a:t>
            </a:r>
            <a:r>
              <a:rPr dirty="0" sz="900" spc="250">
                <a:latin typeface="Tahoma"/>
                <a:cs typeface="Tahoma"/>
              </a:rPr>
              <a:t> </a:t>
            </a:r>
            <a:r>
              <a:rPr dirty="0" sz="900">
                <a:latin typeface="Tahoma"/>
                <a:cs typeface="Tahoma"/>
              </a:rPr>
              <a:t>0.0948</a:t>
            </a:r>
            <a:endParaRPr sz="900">
              <a:latin typeface="Tahoma"/>
              <a:cs typeface="Tahoma"/>
            </a:endParaRPr>
          </a:p>
          <a:p>
            <a:pPr>
              <a:lnSpc>
                <a:spcPct val="100000"/>
              </a:lnSpc>
              <a:spcBef>
                <a:spcPts val="459"/>
              </a:spcBef>
            </a:pPr>
            <a:r>
              <a:rPr dirty="0" sz="900">
                <a:latin typeface="Tahoma"/>
                <a:cs typeface="Tahoma"/>
              </a:rPr>
              <a:t>5 </a:t>
            </a:r>
            <a:r>
              <a:rPr dirty="0" sz="900" spc="250">
                <a:latin typeface="Tahoma"/>
                <a:cs typeface="Tahoma"/>
              </a:rPr>
              <a:t> </a:t>
            </a:r>
            <a:r>
              <a:rPr dirty="0" sz="900">
                <a:latin typeface="Tahoma"/>
                <a:cs typeface="Tahoma"/>
              </a:rPr>
              <a:t>0.0948</a:t>
            </a:r>
            <a:endParaRPr sz="900">
              <a:latin typeface="Tahoma"/>
              <a:cs typeface="Tahoma"/>
            </a:endParaRPr>
          </a:p>
          <a:p>
            <a:pPr>
              <a:lnSpc>
                <a:spcPct val="100000"/>
              </a:lnSpc>
              <a:spcBef>
                <a:spcPts val="455"/>
              </a:spcBef>
            </a:pPr>
            <a:r>
              <a:rPr dirty="0" sz="900">
                <a:latin typeface="Tahoma"/>
                <a:cs typeface="Tahoma"/>
              </a:rPr>
              <a:t>6 </a:t>
            </a:r>
            <a:r>
              <a:rPr dirty="0" sz="900" spc="250">
                <a:latin typeface="Tahoma"/>
                <a:cs typeface="Tahoma"/>
              </a:rPr>
              <a:t> </a:t>
            </a:r>
            <a:r>
              <a:rPr dirty="0" sz="900">
                <a:latin typeface="Tahoma"/>
                <a:cs typeface="Tahoma"/>
              </a:rPr>
              <a:t>0.0948</a:t>
            </a:r>
            <a:endParaRPr sz="900">
              <a:latin typeface="Tahoma"/>
              <a:cs typeface="Tahoma"/>
            </a:endParaRPr>
          </a:p>
        </p:txBody>
      </p:sp>
      <p:sp>
        <p:nvSpPr>
          <p:cNvPr id="31" name="object 31"/>
          <p:cNvSpPr/>
          <p:nvPr/>
        </p:nvSpPr>
        <p:spPr>
          <a:xfrm>
            <a:off x="4597146" y="7078980"/>
            <a:ext cx="0" cy="1562100"/>
          </a:xfrm>
          <a:custGeom>
            <a:avLst/>
            <a:gdLst/>
            <a:ahLst/>
            <a:cxnLst/>
            <a:rect l="l" t="t" r="r" b="b"/>
            <a:pathLst>
              <a:path w="0" h="1562100">
                <a:moveTo>
                  <a:pt x="0" y="0"/>
                </a:moveTo>
                <a:lnTo>
                  <a:pt x="0" y="1562100"/>
                </a:lnTo>
              </a:path>
            </a:pathLst>
          </a:custGeom>
          <a:ln w="6350">
            <a:solidFill>
              <a:srgbClr val="010101"/>
            </a:solidFill>
          </a:ln>
        </p:spPr>
        <p:txBody>
          <a:bodyPr wrap="square" lIns="0" tIns="0" rIns="0" bIns="0" rtlCol="0"/>
          <a:lstStyle/>
          <a:p/>
        </p:txBody>
      </p:sp>
      <p:sp>
        <p:nvSpPr>
          <p:cNvPr id="32" name="object 32"/>
          <p:cNvSpPr/>
          <p:nvPr/>
        </p:nvSpPr>
        <p:spPr>
          <a:xfrm>
            <a:off x="5299709" y="7078980"/>
            <a:ext cx="0" cy="1562100"/>
          </a:xfrm>
          <a:custGeom>
            <a:avLst/>
            <a:gdLst/>
            <a:ahLst/>
            <a:cxnLst/>
            <a:rect l="l" t="t" r="r" b="b"/>
            <a:pathLst>
              <a:path w="0" h="1562100">
                <a:moveTo>
                  <a:pt x="0" y="0"/>
                </a:moveTo>
                <a:lnTo>
                  <a:pt x="0" y="1562100"/>
                </a:lnTo>
              </a:path>
            </a:pathLst>
          </a:custGeom>
          <a:ln w="6350">
            <a:solidFill>
              <a:srgbClr val="010101"/>
            </a:solidFill>
          </a:ln>
        </p:spPr>
        <p:txBody>
          <a:bodyPr wrap="square" lIns="0" tIns="0" rIns="0" bIns="0" rtlCol="0"/>
          <a:lstStyle/>
          <a:p/>
        </p:txBody>
      </p:sp>
      <p:sp>
        <p:nvSpPr>
          <p:cNvPr id="33" name="object 33"/>
          <p:cNvSpPr txBox="1"/>
          <p:nvPr/>
        </p:nvSpPr>
        <p:spPr>
          <a:xfrm>
            <a:off x="1760220" y="7088376"/>
            <a:ext cx="2428240" cy="1682750"/>
          </a:xfrm>
          <a:prstGeom prst="rect">
            <a:avLst/>
          </a:prstGeom>
        </p:spPr>
        <p:txBody>
          <a:bodyPr wrap="square" lIns="0" tIns="12700" rIns="0" bIns="0" rtlCol="0" vert="horz">
            <a:spAutoFit/>
          </a:bodyPr>
          <a:lstStyle/>
          <a:p>
            <a:pPr marR="1514475">
              <a:lnSpc>
                <a:spcPct val="100000"/>
              </a:lnSpc>
              <a:spcBef>
                <a:spcPts val="100"/>
              </a:spcBef>
            </a:pPr>
            <a:r>
              <a:rPr dirty="0" sz="1000" spc="-5">
                <a:latin typeface="Tahoma"/>
                <a:cs typeface="Tahoma"/>
              </a:rPr>
              <a:t>In our example,  suppose we</a:t>
            </a:r>
            <a:r>
              <a:rPr dirty="0" sz="1000" spc="-85">
                <a:latin typeface="Tahoma"/>
                <a:cs typeface="Tahoma"/>
              </a:rPr>
              <a:t> </a:t>
            </a:r>
            <a:r>
              <a:rPr dirty="0" sz="1000" spc="-5">
                <a:latin typeface="Tahoma"/>
                <a:cs typeface="Tahoma"/>
              </a:rPr>
              <a:t>had</a:t>
            </a:r>
            <a:endParaRPr sz="1000">
              <a:latin typeface="Tahoma"/>
              <a:cs typeface="Tahoma"/>
            </a:endParaRPr>
          </a:p>
          <a:p>
            <a:pPr algn="r" marR="1581785">
              <a:lnSpc>
                <a:spcPct val="100000"/>
              </a:lnSpc>
              <a:spcBef>
                <a:spcPts val="120"/>
              </a:spcBef>
            </a:pPr>
            <a:r>
              <a:rPr dirty="0" sz="1000">
                <a:latin typeface="Tahoma"/>
                <a:cs typeface="Tahoma"/>
              </a:rPr>
              <a:t>h =</a:t>
            </a:r>
            <a:r>
              <a:rPr dirty="0" sz="1000" spc="-110">
                <a:latin typeface="Tahoma"/>
                <a:cs typeface="Tahoma"/>
              </a:rPr>
              <a:t> </a:t>
            </a:r>
            <a:r>
              <a:rPr dirty="0" sz="1000" spc="-5">
                <a:latin typeface="Tahoma"/>
                <a:cs typeface="Tahoma"/>
              </a:rPr>
              <a:t>20</a:t>
            </a:r>
            <a:endParaRPr sz="1000">
              <a:latin typeface="Tahoma"/>
              <a:cs typeface="Tahoma"/>
            </a:endParaRPr>
          </a:p>
          <a:p>
            <a:pPr algn="r" marR="1593850">
              <a:lnSpc>
                <a:spcPct val="100000"/>
              </a:lnSpc>
              <a:spcBef>
                <a:spcPts val="120"/>
              </a:spcBef>
            </a:pPr>
            <a:r>
              <a:rPr dirty="0" sz="1000">
                <a:latin typeface="Tahoma"/>
                <a:cs typeface="Tahoma"/>
              </a:rPr>
              <a:t>c =</a:t>
            </a:r>
            <a:r>
              <a:rPr dirty="0" sz="1000" spc="-110">
                <a:latin typeface="Tahoma"/>
                <a:cs typeface="Tahoma"/>
              </a:rPr>
              <a:t> </a:t>
            </a:r>
            <a:r>
              <a:rPr dirty="0" sz="1000" spc="-5">
                <a:latin typeface="Tahoma"/>
                <a:cs typeface="Tahoma"/>
              </a:rPr>
              <a:t>10</a:t>
            </a:r>
            <a:endParaRPr sz="1000">
              <a:latin typeface="Tahoma"/>
              <a:cs typeface="Tahoma"/>
            </a:endParaRPr>
          </a:p>
          <a:p>
            <a:pPr algn="r" marR="1582420">
              <a:lnSpc>
                <a:spcPct val="100000"/>
              </a:lnSpc>
              <a:spcBef>
                <a:spcPts val="120"/>
              </a:spcBef>
            </a:pPr>
            <a:r>
              <a:rPr dirty="0" sz="1000">
                <a:latin typeface="Tahoma"/>
                <a:cs typeface="Tahoma"/>
              </a:rPr>
              <a:t>d =</a:t>
            </a:r>
            <a:r>
              <a:rPr dirty="0" sz="1000" spc="-110">
                <a:latin typeface="Tahoma"/>
                <a:cs typeface="Tahoma"/>
              </a:rPr>
              <a:t> </a:t>
            </a:r>
            <a:r>
              <a:rPr dirty="0" sz="1000" spc="-5">
                <a:latin typeface="Tahoma"/>
                <a:cs typeface="Tahoma"/>
              </a:rPr>
              <a:t>10</a:t>
            </a:r>
            <a:endParaRPr sz="1000">
              <a:latin typeface="Tahoma"/>
              <a:cs typeface="Tahoma"/>
            </a:endParaRPr>
          </a:p>
          <a:p>
            <a:pPr algn="r" marR="1583690">
              <a:lnSpc>
                <a:spcPct val="100000"/>
              </a:lnSpc>
              <a:spcBef>
                <a:spcPts val="114"/>
              </a:spcBef>
            </a:pPr>
            <a:r>
              <a:rPr dirty="0" sz="1000" spc="-5">
                <a:latin typeface="Tahoma"/>
                <a:cs typeface="Tahoma"/>
              </a:rPr>
              <a:t>µ(0) </a:t>
            </a:r>
            <a:r>
              <a:rPr dirty="0" sz="1000">
                <a:latin typeface="Tahoma"/>
                <a:cs typeface="Tahoma"/>
              </a:rPr>
              <a:t>=</a:t>
            </a:r>
            <a:r>
              <a:rPr dirty="0" sz="1000" spc="-100">
                <a:latin typeface="Tahoma"/>
                <a:cs typeface="Tahoma"/>
              </a:rPr>
              <a:t> </a:t>
            </a:r>
            <a:r>
              <a:rPr dirty="0" sz="1000">
                <a:latin typeface="Tahoma"/>
                <a:cs typeface="Tahoma"/>
              </a:rPr>
              <a:t>0</a:t>
            </a:r>
            <a:endParaRPr sz="1000">
              <a:latin typeface="Tahoma"/>
              <a:cs typeface="Tahoma"/>
            </a:endParaRPr>
          </a:p>
          <a:p>
            <a:pPr marL="114300" marR="5080">
              <a:lnSpc>
                <a:spcPct val="80000"/>
              </a:lnSpc>
              <a:spcBef>
                <a:spcPts val="1070"/>
              </a:spcBef>
            </a:pPr>
            <a:r>
              <a:rPr dirty="0" sz="1000">
                <a:latin typeface="Tahoma"/>
                <a:cs typeface="Tahoma"/>
              </a:rPr>
              <a:t>Convergence is generally </a:t>
            </a:r>
            <a:r>
              <a:rPr dirty="0" u="sng" sz="1000" spc="-5">
                <a:uFill>
                  <a:solidFill>
                    <a:srgbClr val="000000"/>
                  </a:solidFill>
                </a:uFill>
                <a:latin typeface="Tahoma"/>
                <a:cs typeface="Tahoma"/>
              </a:rPr>
              <a:t>linear</a:t>
            </a:r>
            <a:r>
              <a:rPr dirty="0" sz="1000" spc="-5">
                <a:latin typeface="Tahoma"/>
                <a:cs typeface="Tahoma"/>
              </a:rPr>
              <a:t>: error  decreases </a:t>
            </a:r>
            <a:r>
              <a:rPr dirty="0" sz="1000">
                <a:latin typeface="Tahoma"/>
                <a:cs typeface="Tahoma"/>
              </a:rPr>
              <a:t>by a </a:t>
            </a:r>
            <a:r>
              <a:rPr dirty="0" sz="1000" spc="-5">
                <a:latin typeface="Tahoma"/>
                <a:cs typeface="Tahoma"/>
              </a:rPr>
              <a:t>constant factor each time  step.</a:t>
            </a:r>
            <a:endParaRPr sz="1000">
              <a:latin typeface="Tahoma"/>
              <a:cs typeface="Tahoma"/>
            </a:endParaRPr>
          </a:p>
          <a:p>
            <a:pPr>
              <a:lnSpc>
                <a:spcPct val="100000"/>
              </a:lnSpc>
              <a:spcBef>
                <a:spcPts val="705"/>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 Moore</a:t>
            </a:r>
            <a:endParaRPr sz="600">
              <a:latin typeface="Tahoma"/>
              <a:cs typeface="Tahoma"/>
            </a:endParaRPr>
          </a:p>
        </p:txBody>
      </p:sp>
      <p:sp>
        <p:nvSpPr>
          <p:cNvPr id="34" name="object 34"/>
          <p:cNvSpPr/>
          <p:nvPr/>
        </p:nvSpPr>
        <p:spPr>
          <a:xfrm>
            <a:off x="3009900" y="7307580"/>
            <a:ext cx="1181100" cy="762000"/>
          </a:xfrm>
          <a:custGeom>
            <a:avLst/>
            <a:gdLst/>
            <a:ahLst/>
            <a:cxnLst/>
            <a:rect l="l" t="t" r="r" b="b"/>
            <a:pathLst>
              <a:path w="1181100" h="762000">
                <a:moveTo>
                  <a:pt x="885444" y="0"/>
                </a:moveTo>
                <a:lnTo>
                  <a:pt x="885444" y="190500"/>
                </a:lnTo>
                <a:lnTo>
                  <a:pt x="0" y="190500"/>
                </a:lnTo>
                <a:lnTo>
                  <a:pt x="147827" y="381000"/>
                </a:lnTo>
                <a:lnTo>
                  <a:pt x="0" y="571500"/>
                </a:lnTo>
                <a:lnTo>
                  <a:pt x="885444" y="571500"/>
                </a:lnTo>
                <a:lnTo>
                  <a:pt x="885444" y="762000"/>
                </a:lnTo>
                <a:lnTo>
                  <a:pt x="1181100" y="381000"/>
                </a:lnTo>
                <a:lnTo>
                  <a:pt x="885444" y="0"/>
                </a:lnTo>
                <a:close/>
              </a:path>
            </a:pathLst>
          </a:custGeom>
          <a:solidFill>
            <a:srgbClr val="ADC6C7"/>
          </a:solidFill>
        </p:spPr>
        <p:txBody>
          <a:bodyPr wrap="square" lIns="0" tIns="0" rIns="0" bIns="0" rtlCol="0"/>
          <a:lstStyle/>
          <a:p/>
        </p:txBody>
      </p:sp>
      <p:sp>
        <p:nvSpPr>
          <p:cNvPr id="35" name="object 35"/>
          <p:cNvSpPr/>
          <p:nvPr/>
        </p:nvSpPr>
        <p:spPr>
          <a:xfrm>
            <a:off x="3009900" y="7307580"/>
            <a:ext cx="1181100" cy="762000"/>
          </a:xfrm>
          <a:custGeom>
            <a:avLst/>
            <a:gdLst/>
            <a:ahLst/>
            <a:cxnLst/>
            <a:rect l="l" t="t" r="r" b="b"/>
            <a:pathLst>
              <a:path w="1181100" h="762000">
                <a:moveTo>
                  <a:pt x="885444" y="0"/>
                </a:moveTo>
                <a:lnTo>
                  <a:pt x="885444" y="190500"/>
                </a:lnTo>
                <a:lnTo>
                  <a:pt x="0" y="190500"/>
                </a:lnTo>
                <a:lnTo>
                  <a:pt x="147827" y="381000"/>
                </a:lnTo>
                <a:lnTo>
                  <a:pt x="0" y="571500"/>
                </a:lnTo>
                <a:lnTo>
                  <a:pt x="885444" y="571500"/>
                </a:lnTo>
                <a:lnTo>
                  <a:pt x="885444" y="762000"/>
                </a:lnTo>
                <a:lnTo>
                  <a:pt x="1181100" y="381000"/>
                </a:lnTo>
                <a:lnTo>
                  <a:pt x="885444" y="0"/>
                </a:lnTo>
                <a:close/>
              </a:path>
            </a:pathLst>
          </a:custGeom>
          <a:ln w="9525">
            <a:solidFill>
              <a:srgbClr val="010101"/>
            </a:solidFill>
          </a:ln>
        </p:spPr>
        <p:txBody>
          <a:bodyPr wrap="square" lIns="0" tIns="0" rIns="0" bIns="0" rtlCol="0"/>
          <a:lstStyle/>
          <a:p/>
        </p:txBody>
      </p:sp>
      <p:sp>
        <p:nvSpPr>
          <p:cNvPr id="36" name="object 3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7" name="object 3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35</a:t>
            </a:r>
            <a:endParaRPr sz="600">
              <a:latin typeface="Tahoma"/>
              <a:cs typeface="Tahoma"/>
            </a:endParaRPr>
          </a:p>
        </p:txBody>
      </p:sp>
      <p:sp>
        <p:nvSpPr>
          <p:cNvPr id="4" name="object 4"/>
          <p:cNvSpPr txBox="1"/>
          <p:nvPr/>
        </p:nvSpPr>
        <p:spPr>
          <a:xfrm>
            <a:off x="1722120" y="1226311"/>
            <a:ext cx="4053840" cy="1755139"/>
          </a:xfrm>
          <a:prstGeom prst="rect">
            <a:avLst/>
          </a:prstGeom>
        </p:spPr>
        <p:txBody>
          <a:bodyPr wrap="square" lIns="0" tIns="12065" rIns="0" bIns="0" rtlCol="0" vert="horz">
            <a:spAutoFit/>
          </a:bodyPr>
          <a:lstStyle/>
          <a:p>
            <a:pPr marL="1788160" marR="43180" indent="-1538605">
              <a:lnSpc>
                <a:spcPct val="100000"/>
              </a:lnSpc>
              <a:spcBef>
                <a:spcPts val="95"/>
              </a:spcBef>
            </a:pPr>
            <a:r>
              <a:rPr dirty="0" sz="2000" spc="-5">
                <a:solidFill>
                  <a:srgbClr val="006500"/>
                </a:solidFill>
                <a:latin typeface="Tahoma"/>
                <a:cs typeface="Tahoma"/>
              </a:rPr>
              <a:t>Back to Unsupervised Learning of  GMMs</a:t>
            </a:r>
            <a:endParaRPr sz="2000">
              <a:latin typeface="Tahoma"/>
              <a:cs typeface="Tahoma"/>
            </a:endParaRPr>
          </a:p>
          <a:p>
            <a:pPr marL="38100">
              <a:lnSpc>
                <a:spcPct val="100000"/>
              </a:lnSpc>
              <a:spcBef>
                <a:spcPts val="585"/>
              </a:spcBef>
            </a:pPr>
            <a:r>
              <a:rPr dirty="0" sz="900">
                <a:latin typeface="Tahoma"/>
                <a:cs typeface="Tahoma"/>
              </a:rPr>
              <a:t>Remember:</a:t>
            </a:r>
            <a:endParaRPr sz="900">
              <a:latin typeface="Tahoma"/>
              <a:cs typeface="Tahoma"/>
            </a:endParaRPr>
          </a:p>
          <a:p>
            <a:pPr marL="209550">
              <a:lnSpc>
                <a:spcPct val="100000"/>
              </a:lnSpc>
              <a:spcBef>
                <a:spcPts val="110"/>
              </a:spcBef>
            </a:pPr>
            <a:r>
              <a:rPr dirty="0" sz="900">
                <a:latin typeface="Tahoma"/>
                <a:cs typeface="Tahoma"/>
              </a:rPr>
              <a:t>We have unlabeled data </a:t>
            </a:r>
            <a:r>
              <a:rPr dirty="0" sz="900" b="1" i="1">
                <a:latin typeface="Times New Roman"/>
                <a:cs typeface="Times New Roman"/>
              </a:rPr>
              <a:t>x</a:t>
            </a:r>
            <a:r>
              <a:rPr dirty="0" baseline="-23148" sz="900">
                <a:latin typeface="Tahoma"/>
                <a:cs typeface="Tahoma"/>
              </a:rPr>
              <a:t>1 </a:t>
            </a:r>
            <a:r>
              <a:rPr dirty="0" sz="900" b="1" i="1">
                <a:latin typeface="Times New Roman"/>
                <a:cs typeface="Times New Roman"/>
              </a:rPr>
              <a:t>x</a:t>
            </a:r>
            <a:r>
              <a:rPr dirty="0" baseline="-23148" sz="900">
                <a:latin typeface="Tahoma"/>
                <a:cs typeface="Tahoma"/>
              </a:rPr>
              <a:t>2 </a:t>
            </a:r>
            <a:r>
              <a:rPr dirty="0" sz="900">
                <a:latin typeface="Tahoma"/>
                <a:cs typeface="Tahoma"/>
              </a:rPr>
              <a:t>…</a:t>
            </a:r>
            <a:r>
              <a:rPr dirty="0" sz="900" spc="155">
                <a:latin typeface="Tahoma"/>
                <a:cs typeface="Tahoma"/>
              </a:rPr>
              <a:t> </a:t>
            </a:r>
            <a:r>
              <a:rPr dirty="0" sz="900" b="1" i="1">
                <a:latin typeface="Times New Roman"/>
                <a:cs typeface="Times New Roman"/>
              </a:rPr>
              <a:t>x</a:t>
            </a:r>
            <a:r>
              <a:rPr dirty="0" baseline="-23148" sz="900">
                <a:latin typeface="Tahoma"/>
                <a:cs typeface="Tahoma"/>
              </a:rPr>
              <a:t>R</a:t>
            </a:r>
            <a:endParaRPr baseline="-23148" sz="900">
              <a:latin typeface="Tahoma"/>
              <a:cs typeface="Tahoma"/>
            </a:endParaRPr>
          </a:p>
          <a:p>
            <a:pPr marL="209550">
              <a:lnSpc>
                <a:spcPct val="100000"/>
              </a:lnSpc>
              <a:spcBef>
                <a:spcPts val="120"/>
              </a:spcBef>
            </a:pPr>
            <a:r>
              <a:rPr dirty="0" sz="900">
                <a:latin typeface="Tahoma"/>
                <a:cs typeface="Tahoma"/>
              </a:rPr>
              <a:t>We know </a:t>
            </a:r>
            <a:r>
              <a:rPr dirty="0" sz="900" spc="-5">
                <a:latin typeface="Tahoma"/>
                <a:cs typeface="Tahoma"/>
              </a:rPr>
              <a:t>there </a:t>
            </a:r>
            <a:r>
              <a:rPr dirty="0" sz="900">
                <a:latin typeface="Tahoma"/>
                <a:cs typeface="Tahoma"/>
              </a:rPr>
              <a:t>are k</a:t>
            </a:r>
            <a:r>
              <a:rPr dirty="0" sz="900" spc="-5">
                <a:latin typeface="Tahoma"/>
                <a:cs typeface="Tahoma"/>
              </a:rPr>
              <a:t> classes</a:t>
            </a:r>
            <a:endParaRPr sz="900">
              <a:latin typeface="Tahoma"/>
              <a:cs typeface="Tahoma"/>
            </a:endParaRPr>
          </a:p>
          <a:p>
            <a:pPr marL="208915" marR="1994535">
              <a:lnSpc>
                <a:spcPct val="110600"/>
              </a:lnSpc>
            </a:pPr>
            <a:r>
              <a:rPr dirty="0" sz="900">
                <a:latin typeface="Tahoma"/>
                <a:cs typeface="Tahoma"/>
              </a:rPr>
              <a:t>We </a:t>
            </a:r>
            <a:r>
              <a:rPr dirty="0" sz="900" spc="-5">
                <a:latin typeface="Tahoma"/>
                <a:cs typeface="Tahoma"/>
              </a:rPr>
              <a:t>know P(w</a:t>
            </a:r>
            <a:r>
              <a:rPr dirty="0" baseline="-23148" sz="900" spc="-7">
                <a:latin typeface="Tahoma"/>
                <a:cs typeface="Tahoma"/>
              </a:rPr>
              <a:t>1</a:t>
            </a:r>
            <a:r>
              <a:rPr dirty="0" sz="900" spc="-5">
                <a:latin typeface="Tahoma"/>
                <a:cs typeface="Tahoma"/>
              </a:rPr>
              <a:t>) P(w</a:t>
            </a:r>
            <a:r>
              <a:rPr dirty="0" baseline="-23148" sz="900" spc="-7">
                <a:latin typeface="Tahoma"/>
                <a:cs typeface="Tahoma"/>
              </a:rPr>
              <a:t>2</a:t>
            </a:r>
            <a:r>
              <a:rPr dirty="0" sz="900" spc="-5">
                <a:latin typeface="Tahoma"/>
                <a:cs typeface="Tahoma"/>
              </a:rPr>
              <a:t>) P(w</a:t>
            </a:r>
            <a:r>
              <a:rPr dirty="0" baseline="-23148" sz="900" spc="-7">
                <a:latin typeface="Tahoma"/>
                <a:cs typeface="Tahoma"/>
              </a:rPr>
              <a:t>3</a:t>
            </a:r>
            <a:r>
              <a:rPr dirty="0" sz="900" spc="-5">
                <a:latin typeface="Tahoma"/>
                <a:cs typeface="Tahoma"/>
              </a:rPr>
              <a:t>) </a:t>
            </a:r>
            <a:r>
              <a:rPr dirty="0" sz="900">
                <a:latin typeface="Tahoma"/>
                <a:cs typeface="Tahoma"/>
              </a:rPr>
              <a:t>… </a:t>
            </a:r>
            <a:r>
              <a:rPr dirty="0" sz="900" spc="-5">
                <a:latin typeface="Tahoma"/>
                <a:cs typeface="Tahoma"/>
              </a:rPr>
              <a:t>P(w</a:t>
            </a:r>
            <a:r>
              <a:rPr dirty="0" baseline="-23148" sz="900" spc="-7">
                <a:latin typeface="Tahoma"/>
                <a:cs typeface="Tahoma"/>
              </a:rPr>
              <a:t>k</a:t>
            </a:r>
            <a:r>
              <a:rPr dirty="0" sz="900" spc="-5">
                <a:latin typeface="Tahoma"/>
                <a:cs typeface="Tahoma"/>
              </a:rPr>
              <a:t>)  </a:t>
            </a:r>
            <a:r>
              <a:rPr dirty="0" sz="900">
                <a:latin typeface="Tahoma"/>
                <a:cs typeface="Tahoma"/>
              </a:rPr>
              <a:t>We </a:t>
            </a:r>
            <a:r>
              <a:rPr dirty="0" u="sng" sz="900" spc="-5">
                <a:uFill>
                  <a:solidFill>
                    <a:srgbClr val="000000"/>
                  </a:solidFill>
                </a:uFill>
                <a:latin typeface="Tahoma"/>
                <a:cs typeface="Tahoma"/>
              </a:rPr>
              <a:t>don’t</a:t>
            </a:r>
            <a:r>
              <a:rPr dirty="0" sz="900" spc="-5">
                <a:latin typeface="Tahoma"/>
                <a:cs typeface="Tahoma"/>
              </a:rPr>
              <a:t> know </a:t>
            </a:r>
            <a:r>
              <a:rPr dirty="0" sz="900" b="1">
                <a:latin typeface="Tahoma"/>
                <a:cs typeface="Tahoma"/>
              </a:rPr>
              <a:t>µ</a:t>
            </a:r>
            <a:r>
              <a:rPr dirty="0" baseline="-23148" sz="900">
                <a:latin typeface="Tahoma"/>
                <a:cs typeface="Tahoma"/>
              </a:rPr>
              <a:t>1 </a:t>
            </a:r>
            <a:r>
              <a:rPr dirty="0" sz="900" spc="-5" b="1">
                <a:latin typeface="Tahoma"/>
                <a:cs typeface="Tahoma"/>
              </a:rPr>
              <a:t>µ</a:t>
            </a:r>
            <a:r>
              <a:rPr dirty="0" baseline="-23148" sz="900" spc="-7">
                <a:latin typeface="Tahoma"/>
                <a:cs typeface="Tahoma"/>
              </a:rPr>
              <a:t>2 </a:t>
            </a:r>
            <a:r>
              <a:rPr dirty="0" sz="900" spc="-5">
                <a:latin typeface="Tahoma"/>
                <a:cs typeface="Tahoma"/>
              </a:rPr>
              <a:t>..</a:t>
            </a:r>
            <a:r>
              <a:rPr dirty="0" sz="900" spc="-200">
                <a:latin typeface="Tahoma"/>
                <a:cs typeface="Tahoma"/>
              </a:rPr>
              <a:t> </a:t>
            </a:r>
            <a:r>
              <a:rPr dirty="0" sz="900" b="1">
                <a:latin typeface="Tahoma"/>
                <a:cs typeface="Tahoma"/>
              </a:rPr>
              <a:t>µ</a:t>
            </a:r>
            <a:r>
              <a:rPr dirty="0" baseline="-23148" sz="900">
                <a:latin typeface="Tahoma"/>
                <a:cs typeface="Tahoma"/>
              </a:rPr>
              <a:t>k</a:t>
            </a:r>
            <a:endParaRPr baseline="-23148" sz="900">
              <a:latin typeface="Tahoma"/>
              <a:cs typeface="Tahoma"/>
            </a:endParaRPr>
          </a:p>
          <a:p>
            <a:pPr>
              <a:lnSpc>
                <a:spcPct val="100000"/>
              </a:lnSpc>
              <a:spcBef>
                <a:spcPts val="35"/>
              </a:spcBef>
            </a:pPr>
            <a:endParaRPr sz="1100">
              <a:latin typeface="Times New Roman"/>
              <a:cs typeface="Times New Roman"/>
            </a:endParaRPr>
          </a:p>
          <a:p>
            <a:pPr marL="38100">
              <a:lnSpc>
                <a:spcPct val="100000"/>
              </a:lnSpc>
            </a:pPr>
            <a:r>
              <a:rPr dirty="0" sz="900">
                <a:latin typeface="Tahoma"/>
                <a:cs typeface="Tahoma"/>
              </a:rPr>
              <a:t>We </a:t>
            </a:r>
            <a:r>
              <a:rPr dirty="0" sz="900" spc="-5">
                <a:latin typeface="Tahoma"/>
                <a:cs typeface="Tahoma"/>
              </a:rPr>
              <a:t>can write P( </a:t>
            </a:r>
            <a:r>
              <a:rPr dirty="0" sz="900">
                <a:latin typeface="Tahoma"/>
                <a:cs typeface="Tahoma"/>
              </a:rPr>
              <a:t>data | </a:t>
            </a:r>
            <a:r>
              <a:rPr dirty="0" sz="900" b="1">
                <a:latin typeface="Tahoma"/>
                <a:cs typeface="Tahoma"/>
              </a:rPr>
              <a:t>µ</a:t>
            </a:r>
            <a:r>
              <a:rPr dirty="0" baseline="-23148" sz="900">
                <a:latin typeface="Tahoma"/>
                <a:cs typeface="Tahoma"/>
              </a:rPr>
              <a:t>1</a:t>
            </a:r>
            <a:r>
              <a:rPr dirty="0" sz="900">
                <a:latin typeface="Tahoma"/>
                <a:cs typeface="Tahoma"/>
              </a:rPr>
              <a:t>….</a:t>
            </a:r>
            <a:r>
              <a:rPr dirty="0" sz="900" spc="-5">
                <a:latin typeface="Tahoma"/>
                <a:cs typeface="Tahoma"/>
              </a:rPr>
              <a:t> </a:t>
            </a:r>
            <a:r>
              <a:rPr dirty="0" sz="900" b="1">
                <a:latin typeface="Tahoma"/>
                <a:cs typeface="Tahoma"/>
              </a:rPr>
              <a:t>µ</a:t>
            </a:r>
            <a:r>
              <a:rPr dirty="0" baseline="-23148" sz="900">
                <a:latin typeface="Tahoma"/>
                <a:cs typeface="Tahoma"/>
              </a:rPr>
              <a:t>k</a:t>
            </a:r>
            <a:r>
              <a:rPr dirty="0" sz="900">
                <a:latin typeface="Tahoma"/>
                <a:cs typeface="Tahoma"/>
              </a:rPr>
              <a:t>)</a:t>
            </a:r>
            <a:endParaRPr sz="900">
              <a:latin typeface="Tahoma"/>
              <a:cs typeface="Tahoma"/>
            </a:endParaRPr>
          </a:p>
        </p:txBody>
      </p:sp>
      <p:sp>
        <p:nvSpPr>
          <p:cNvPr id="5" name="object 5"/>
          <p:cNvSpPr/>
          <p:nvPr/>
        </p:nvSpPr>
        <p:spPr>
          <a:xfrm>
            <a:off x="3000755" y="3027426"/>
            <a:ext cx="0" cy="152400"/>
          </a:xfrm>
          <a:custGeom>
            <a:avLst/>
            <a:gdLst/>
            <a:ahLst/>
            <a:cxnLst/>
            <a:rect l="l" t="t" r="r" b="b"/>
            <a:pathLst>
              <a:path w="0" h="152400">
                <a:moveTo>
                  <a:pt x="0" y="0"/>
                </a:moveTo>
                <a:lnTo>
                  <a:pt x="0" y="152400"/>
                </a:lnTo>
              </a:path>
            </a:pathLst>
          </a:custGeom>
          <a:ln w="5295">
            <a:solidFill>
              <a:srgbClr val="000000"/>
            </a:solidFill>
          </a:ln>
        </p:spPr>
        <p:txBody>
          <a:bodyPr wrap="square" lIns="0" tIns="0" rIns="0" bIns="0" rtlCol="0"/>
          <a:lstStyle/>
          <a:p/>
        </p:txBody>
      </p:sp>
      <p:sp>
        <p:nvSpPr>
          <p:cNvPr id="6" name="object 6"/>
          <p:cNvSpPr/>
          <p:nvPr/>
        </p:nvSpPr>
        <p:spPr>
          <a:xfrm>
            <a:off x="2955798" y="3323082"/>
            <a:ext cx="0" cy="152400"/>
          </a:xfrm>
          <a:custGeom>
            <a:avLst/>
            <a:gdLst/>
            <a:ahLst/>
            <a:cxnLst/>
            <a:rect l="l" t="t" r="r" b="b"/>
            <a:pathLst>
              <a:path w="0" h="152400">
                <a:moveTo>
                  <a:pt x="0" y="0"/>
                </a:moveTo>
                <a:lnTo>
                  <a:pt x="0" y="152400"/>
                </a:lnTo>
              </a:path>
            </a:pathLst>
          </a:custGeom>
          <a:ln w="5295">
            <a:solidFill>
              <a:srgbClr val="000000"/>
            </a:solidFill>
          </a:ln>
        </p:spPr>
        <p:txBody>
          <a:bodyPr wrap="square" lIns="0" tIns="0" rIns="0" bIns="0" rtlCol="0"/>
          <a:lstStyle/>
          <a:p/>
        </p:txBody>
      </p:sp>
      <p:sp>
        <p:nvSpPr>
          <p:cNvPr id="7" name="object 7"/>
          <p:cNvSpPr/>
          <p:nvPr/>
        </p:nvSpPr>
        <p:spPr>
          <a:xfrm>
            <a:off x="3104388" y="3684270"/>
            <a:ext cx="0" cy="181610"/>
          </a:xfrm>
          <a:custGeom>
            <a:avLst/>
            <a:gdLst/>
            <a:ahLst/>
            <a:cxnLst/>
            <a:rect l="l" t="t" r="r" b="b"/>
            <a:pathLst>
              <a:path w="0" h="181610">
                <a:moveTo>
                  <a:pt x="0" y="0"/>
                </a:moveTo>
                <a:lnTo>
                  <a:pt x="0" y="181355"/>
                </a:lnTo>
              </a:path>
            </a:pathLst>
          </a:custGeom>
          <a:ln w="5295">
            <a:solidFill>
              <a:srgbClr val="000000"/>
            </a:solidFill>
          </a:ln>
        </p:spPr>
        <p:txBody>
          <a:bodyPr wrap="square" lIns="0" tIns="0" rIns="0" bIns="0" rtlCol="0"/>
          <a:lstStyle/>
          <a:p/>
        </p:txBody>
      </p:sp>
      <p:sp>
        <p:nvSpPr>
          <p:cNvPr id="8" name="object 8"/>
          <p:cNvSpPr/>
          <p:nvPr/>
        </p:nvSpPr>
        <p:spPr>
          <a:xfrm>
            <a:off x="3361182" y="4165091"/>
            <a:ext cx="205104" cy="0"/>
          </a:xfrm>
          <a:custGeom>
            <a:avLst/>
            <a:gdLst/>
            <a:ahLst/>
            <a:cxnLst/>
            <a:rect l="l" t="t" r="r" b="b"/>
            <a:pathLst>
              <a:path w="205104" h="0">
                <a:moveTo>
                  <a:pt x="0" y="0"/>
                </a:moveTo>
                <a:lnTo>
                  <a:pt x="204977" y="0"/>
                </a:lnTo>
              </a:path>
            </a:pathLst>
          </a:custGeom>
          <a:ln w="5295">
            <a:solidFill>
              <a:srgbClr val="000000"/>
            </a:solidFill>
          </a:ln>
        </p:spPr>
        <p:txBody>
          <a:bodyPr wrap="square" lIns="0" tIns="0" rIns="0" bIns="0" rtlCol="0"/>
          <a:lstStyle/>
          <a:p/>
        </p:txBody>
      </p:sp>
      <p:sp>
        <p:nvSpPr>
          <p:cNvPr id="9" name="object 9"/>
          <p:cNvSpPr txBox="1"/>
          <p:nvPr/>
        </p:nvSpPr>
        <p:spPr>
          <a:xfrm>
            <a:off x="4055364" y="4067619"/>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0" name="object 10"/>
          <p:cNvSpPr txBox="1"/>
          <p:nvPr/>
        </p:nvSpPr>
        <p:spPr>
          <a:xfrm>
            <a:off x="4055364" y="4172009"/>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1" name="object 11"/>
          <p:cNvSpPr txBox="1"/>
          <p:nvPr/>
        </p:nvSpPr>
        <p:spPr>
          <a:xfrm>
            <a:off x="3204213" y="4067619"/>
            <a:ext cx="62230"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2" name="object 12"/>
          <p:cNvSpPr txBox="1"/>
          <p:nvPr/>
        </p:nvSpPr>
        <p:spPr>
          <a:xfrm>
            <a:off x="2453399" y="3634319"/>
            <a:ext cx="456565" cy="255270"/>
          </a:xfrm>
          <a:prstGeom prst="rect">
            <a:avLst/>
          </a:prstGeom>
        </p:spPr>
        <p:txBody>
          <a:bodyPr wrap="square" lIns="0" tIns="13335" rIns="0" bIns="0" rtlCol="0" vert="horz">
            <a:spAutoFit/>
          </a:bodyPr>
          <a:lstStyle/>
          <a:p>
            <a:pPr marL="25400">
              <a:lnSpc>
                <a:spcPct val="100000"/>
              </a:lnSpc>
              <a:spcBef>
                <a:spcPts val="105"/>
              </a:spcBef>
            </a:pPr>
            <a:r>
              <a:rPr dirty="0" baseline="13888" sz="1500">
                <a:latin typeface="Symbol"/>
                <a:cs typeface="Symbol"/>
              </a:rPr>
              <a:t></a:t>
            </a:r>
            <a:r>
              <a:rPr dirty="0" baseline="13888" sz="1500" spc="-97">
                <a:latin typeface="Times New Roman"/>
                <a:cs typeface="Times New Roman"/>
              </a:rPr>
              <a:t> </a:t>
            </a:r>
            <a:r>
              <a:rPr dirty="0" sz="1500" spc="-285">
                <a:latin typeface="Symbol"/>
                <a:cs typeface="Symbol"/>
              </a:rPr>
              <a:t></a:t>
            </a:r>
            <a:endParaRPr sz="1500">
              <a:latin typeface="Symbol"/>
              <a:cs typeface="Symbol"/>
            </a:endParaRPr>
          </a:p>
        </p:txBody>
      </p:sp>
      <p:sp>
        <p:nvSpPr>
          <p:cNvPr id="13" name="object 13"/>
          <p:cNvSpPr txBox="1"/>
          <p:nvPr/>
        </p:nvSpPr>
        <p:spPr>
          <a:xfrm>
            <a:off x="2631948" y="3980512"/>
            <a:ext cx="210820" cy="114935"/>
          </a:xfrm>
          <a:prstGeom prst="rect">
            <a:avLst/>
          </a:prstGeom>
        </p:spPr>
        <p:txBody>
          <a:bodyPr wrap="square" lIns="0" tIns="17145" rIns="0" bIns="0" rtlCol="0" vert="horz">
            <a:spAutoFit/>
          </a:bodyPr>
          <a:lstStyle/>
          <a:p>
            <a:pPr>
              <a:lnSpc>
                <a:spcPct val="100000"/>
              </a:lnSpc>
              <a:spcBef>
                <a:spcPts val="135"/>
              </a:spcBef>
            </a:pPr>
            <a:r>
              <a:rPr dirty="0" sz="550" spc="20" i="1">
                <a:latin typeface="Times New Roman"/>
                <a:cs typeface="Times New Roman"/>
              </a:rPr>
              <a:t>R</a:t>
            </a:r>
            <a:r>
              <a:rPr dirty="0" sz="550" spc="80" i="1">
                <a:latin typeface="Times New Roman"/>
                <a:cs typeface="Times New Roman"/>
              </a:rPr>
              <a:t> </a:t>
            </a:r>
            <a:r>
              <a:rPr dirty="0" sz="550" spc="15" i="1">
                <a:latin typeface="Times New Roman"/>
                <a:cs typeface="Times New Roman"/>
              </a:rPr>
              <a:t>k</a:t>
            </a:r>
            <a:endParaRPr sz="550">
              <a:latin typeface="Times New Roman"/>
              <a:cs typeface="Times New Roman"/>
            </a:endParaRPr>
          </a:p>
        </p:txBody>
      </p:sp>
      <p:sp>
        <p:nvSpPr>
          <p:cNvPr id="14" name="object 14"/>
          <p:cNvSpPr txBox="1"/>
          <p:nvPr/>
        </p:nvSpPr>
        <p:spPr>
          <a:xfrm>
            <a:off x="4312930" y="4142053"/>
            <a:ext cx="33655" cy="114935"/>
          </a:xfrm>
          <a:prstGeom prst="rect">
            <a:avLst/>
          </a:prstGeom>
        </p:spPr>
        <p:txBody>
          <a:bodyPr wrap="square" lIns="0" tIns="17145" rIns="0" bIns="0" rtlCol="0" vert="horz">
            <a:spAutoFit/>
          </a:bodyPr>
          <a:lstStyle/>
          <a:p>
            <a:pPr>
              <a:lnSpc>
                <a:spcPct val="100000"/>
              </a:lnSpc>
              <a:spcBef>
                <a:spcPts val="135"/>
              </a:spcBef>
            </a:pPr>
            <a:r>
              <a:rPr dirty="0" sz="550" spc="5" i="1">
                <a:latin typeface="Times New Roman"/>
                <a:cs typeface="Times New Roman"/>
              </a:rPr>
              <a:t>j</a:t>
            </a:r>
            <a:endParaRPr sz="550">
              <a:latin typeface="Times New Roman"/>
              <a:cs typeface="Times New Roman"/>
            </a:endParaRPr>
          </a:p>
        </p:txBody>
      </p:sp>
      <p:sp>
        <p:nvSpPr>
          <p:cNvPr id="15" name="object 15"/>
          <p:cNvSpPr txBox="1"/>
          <p:nvPr/>
        </p:nvSpPr>
        <p:spPr>
          <a:xfrm>
            <a:off x="3681994" y="4142053"/>
            <a:ext cx="271145" cy="114935"/>
          </a:xfrm>
          <a:prstGeom prst="rect">
            <a:avLst/>
          </a:prstGeom>
        </p:spPr>
        <p:txBody>
          <a:bodyPr wrap="square" lIns="0" tIns="17145" rIns="0" bIns="0" rtlCol="0" vert="horz">
            <a:spAutoFit/>
          </a:bodyPr>
          <a:lstStyle/>
          <a:p>
            <a:pPr>
              <a:lnSpc>
                <a:spcPct val="100000"/>
              </a:lnSpc>
              <a:spcBef>
                <a:spcPts val="135"/>
              </a:spcBef>
              <a:tabLst>
                <a:tab pos="237490" algn="l"/>
              </a:tabLst>
            </a:pPr>
            <a:r>
              <a:rPr dirty="0" sz="550" spc="5" i="1">
                <a:latin typeface="Times New Roman"/>
                <a:cs typeface="Times New Roman"/>
              </a:rPr>
              <a:t>i</a:t>
            </a:r>
            <a:r>
              <a:rPr dirty="0" sz="550" spc="5" i="1">
                <a:latin typeface="Times New Roman"/>
                <a:cs typeface="Times New Roman"/>
              </a:rPr>
              <a:t>	</a:t>
            </a:r>
            <a:r>
              <a:rPr dirty="0" sz="550" spc="5" i="1">
                <a:latin typeface="Times New Roman"/>
                <a:cs typeface="Times New Roman"/>
              </a:rPr>
              <a:t>j</a:t>
            </a:r>
            <a:endParaRPr sz="550">
              <a:latin typeface="Times New Roman"/>
              <a:cs typeface="Times New Roman"/>
            </a:endParaRPr>
          </a:p>
        </p:txBody>
      </p:sp>
      <p:sp>
        <p:nvSpPr>
          <p:cNvPr id="16" name="object 16"/>
          <p:cNvSpPr txBox="1"/>
          <p:nvPr/>
        </p:nvSpPr>
        <p:spPr>
          <a:xfrm>
            <a:off x="2631955" y="3590366"/>
            <a:ext cx="210820" cy="114935"/>
          </a:xfrm>
          <a:prstGeom prst="rect">
            <a:avLst/>
          </a:prstGeom>
        </p:spPr>
        <p:txBody>
          <a:bodyPr wrap="square" lIns="0" tIns="17145" rIns="0" bIns="0" rtlCol="0" vert="horz">
            <a:spAutoFit/>
          </a:bodyPr>
          <a:lstStyle/>
          <a:p>
            <a:pPr>
              <a:lnSpc>
                <a:spcPct val="100000"/>
              </a:lnSpc>
              <a:spcBef>
                <a:spcPts val="135"/>
              </a:spcBef>
            </a:pPr>
            <a:r>
              <a:rPr dirty="0" sz="550" spc="20" i="1">
                <a:latin typeface="Times New Roman"/>
                <a:cs typeface="Times New Roman"/>
              </a:rPr>
              <a:t>R</a:t>
            </a:r>
            <a:r>
              <a:rPr dirty="0" sz="550" spc="80" i="1">
                <a:latin typeface="Times New Roman"/>
                <a:cs typeface="Times New Roman"/>
              </a:rPr>
              <a:t> </a:t>
            </a:r>
            <a:r>
              <a:rPr dirty="0" sz="550" spc="15" i="1">
                <a:latin typeface="Times New Roman"/>
                <a:cs typeface="Times New Roman"/>
              </a:rPr>
              <a:t>k</a:t>
            </a:r>
            <a:endParaRPr sz="550">
              <a:latin typeface="Times New Roman"/>
              <a:cs typeface="Times New Roman"/>
            </a:endParaRPr>
          </a:p>
        </p:txBody>
      </p:sp>
      <p:sp>
        <p:nvSpPr>
          <p:cNvPr id="17" name="object 17"/>
          <p:cNvSpPr txBox="1"/>
          <p:nvPr/>
        </p:nvSpPr>
        <p:spPr>
          <a:xfrm>
            <a:off x="2631955" y="3213171"/>
            <a:ext cx="58419" cy="114935"/>
          </a:xfrm>
          <a:prstGeom prst="rect">
            <a:avLst/>
          </a:prstGeom>
        </p:spPr>
        <p:txBody>
          <a:bodyPr wrap="square" lIns="0" tIns="17145" rIns="0" bIns="0" rtlCol="0" vert="horz">
            <a:spAutoFit/>
          </a:bodyPr>
          <a:lstStyle/>
          <a:p>
            <a:pPr>
              <a:lnSpc>
                <a:spcPct val="100000"/>
              </a:lnSpc>
              <a:spcBef>
                <a:spcPts val="135"/>
              </a:spcBef>
            </a:pPr>
            <a:r>
              <a:rPr dirty="0" sz="550" spc="20" i="1">
                <a:latin typeface="Times New Roman"/>
                <a:cs typeface="Times New Roman"/>
              </a:rPr>
              <a:t>R</a:t>
            </a:r>
            <a:endParaRPr sz="550">
              <a:latin typeface="Times New Roman"/>
              <a:cs typeface="Times New Roman"/>
            </a:endParaRPr>
          </a:p>
        </p:txBody>
      </p:sp>
      <p:sp>
        <p:nvSpPr>
          <p:cNvPr id="18" name="object 18"/>
          <p:cNvSpPr txBox="1"/>
          <p:nvPr/>
        </p:nvSpPr>
        <p:spPr>
          <a:xfrm>
            <a:off x="4218432" y="3984600"/>
            <a:ext cx="191770" cy="265430"/>
          </a:xfrm>
          <a:prstGeom prst="rect">
            <a:avLst/>
          </a:prstGeom>
        </p:spPr>
        <p:txBody>
          <a:bodyPr wrap="square" lIns="0" tIns="15240" rIns="0" bIns="0" rtlCol="0" vert="horz">
            <a:spAutoFit/>
          </a:bodyPr>
          <a:lstStyle/>
          <a:p>
            <a:pPr>
              <a:lnSpc>
                <a:spcPct val="100000"/>
              </a:lnSpc>
              <a:spcBef>
                <a:spcPts val="120"/>
              </a:spcBef>
            </a:pPr>
            <a:r>
              <a:rPr dirty="0" sz="1000" i="1">
                <a:latin typeface="Times New Roman"/>
                <a:cs typeface="Times New Roman"/>
              </a:rPr>
              <a:t>w</a:t>
            </a:r>
            <a:r>
              <a:rPr dirty="0" sz="1000" spc="80" i="1">
                <a:latin typeface="Times New Roman"/>
                <a:cs typeface="Times New Roman"/>
              </a:rPr>
              <a:t> </a:t>
            </a:r>
            <a:r>
              <a:rPr dirty="0" sz="1550" spc="-190">
                <a:latin typeface="Symbol"/>
                <a:cs typeface="Symbol"/>
              </a:rPr>
              <a:t></a:t>
            </a:r>
            <a:endParaRPr sz="1550">
              <a:latin typeface="Symbol"/>
              <a:cs typeface="Symbol"/>
            </a:endParaRPr>
          </a:p>
        </p:txBody>
      </p:sp>
      <p:sp>
        <p:nvSpPr>
          <p:cNvPr id="19" name="object 19"/>
          <p:cNvSpPr txBox="1"/>
          <p:nvPr/>
        </p:nvSpPr>
        <p:spPr>
          <a:xfrm>
            <a:off x="2606805" y="4233495"/>
            <a:ext cx="283210" cy="114935"/>
          </a:xfrm>
          <a:prstGeom prst="rect">
            <a:avLst/>
          </a:prstGeom>
        </p:spPr>
        <p:txBody>
          <a:bodyPr wrap="square" lIns="0" tIns="17145" rIns="0" bIns="0" rtlCol="0" vert="horz">
            <a:spAutoFit/>
          </a:bodyPr>
          <a:lstStyle/>
          <a:p>
            <a:pPr>
              <a:lnSpc>
                <a:spcPct val="100000"/>
              </a:lnSpc>
              <a:spcBef>
                <a:spcPts val="135"/>
              </a:spcBef>
            </a:pPr>
            <a:r>
              <a:rPr dirty="0" sz="550" spc="15" i="1">
                <a:latin typeface="Times New Roman"/>
                <a:cs typeface="Times New Roman"/>
              </a:rPr>
              <a:t>i</a:t>
            </a:r>
            <a:r>
              <a:rPr dirty="0" sz="550" spc="15">
                <a:latin typeface="Symbol"/>
                <a:cs typeface="Symbol"/>
              </a:rPr>
              <a:t></a:t>
            </a:r>
            <a:r>
              <a:rPr dirty="0" sz="550" spc="15">
                <a:latin typeface="Times New Roman"/>
                <a:cs typeface="Times New Roman"/>
              </a:rPr>
              <a:t>1</a:t>
            </a:r>
            <a:r>
              <a:rPr dirty="0" sz="550" spc="165">
                <a:latin typeface="Times New Roman"/>
                <a:cs typeface="Times New Roman"/>
              </a:rPr>
              <a:t> </a:t>
            </a:r>
            <a:r>
              <a:rPr dirty="0" sz="550" spc="5" i="1">
                <a:latin typeface="Times New Roman"/>
                <a:cs typeface="Times New Roman"/>
              </a:rPr>
              <a:t>j</a:t>
            </a:r>
            <a:r>
              <a:rPr dirty="0" sz="550" spc="-70" i="1">
                <a:latin typeface="Times New Roman"/>
                <a:cs typeface="Times New Roman"/>
              </a:rPr>
              <a:t> </a:t>
            </a:r>
            <a:r>
              <a:rPr dirty="0" sz="550">
                <a:latin typeface="Symbol"/>
                <a:cs typeface="Symbol"/>
              </a:rPr>
              <a:t></a:t>
            </a:r>
            <a:r>
              <a:rPr dirty="0" sz="550">
                <a:latin typeface="Times New Roman"/>
                <a:cs typeface="Times New Roman"/>
              </a:rPr>
              <a:t>1</a:t>
            </a:r>
            <a:endParaRPr sz="550">
              <a:latin typeface="Times New Roman"/>
              <a:cs typeface="Times New Roman"/>
            </a:endParaRPr>
          </a:p>
        </p:txBody>
      </p:sp>
      <p:sp>
        <p:nvSpPr>
          <p:cNvPr id="20" name="object 20"/>
          <p:cNvSpPr txBox="1"/>
          <p:nvPr/>
        </p:nvSpPr>
        <p:spPr>
          <a:xfrm>
            <a:off x="3996695" y="3990656"/>
            <a:ext cx="120650" cy="178435"/>
          </a:xfrm>
          <a:prstGeom prst="rect">
            <a:avLst/>
          </a:prstGeom>
        </p:spPr>
        <p:txBody>
          <a:bodyPr wrap="square" lIns="0" tIns="12700" rIns="0" bIns="0" rtlCol="0" vert="horz">
            <a:spAutoFit/>
          </a:bodyPr>
          <a:lstStyle/>
          <a:p>
            <a:pPr>
              <a:lnSpc>
                <a:spcPct val="100000"/>
              </a:lnSpc>
              <a:spcBef>
                <a:spcPts val="100"/>
              </a:spcBef>
            </a:pPr>
            <a:r>
              <a:rPr dirty="0" sz="550" spc="15">
                <a:latin typeface="Times New Roman"/>
                <a:cs typeface="Times New Roman"/>
              </a:rPr>
              <a:t>2</a:t>
            </a:r>
            <a:r>
              <a:rPr dirty="0" sz="550" spc="-45">
                <a:latin typeface="Times New Roman"/>
                <a:cs typeface="Times New Roman"/>
              </a:rPr>
              <a:t> </a:t>
            </a:r>
            <a:r>
              <a:rPr dirty="0" baseline="2777" sz="1500" spc="-847">
                <a:latin typeface="Symbol"/>
                <a:cs typeface="Symbol"/>
              </a:rPr>
              <a:t>⎞</a:t>
            </a:r>
            <a:endParaRPr baseline="2777" sz="1500">
              <a:latin typeface="Symbol"/>
              <a:cs typeface="Symbol"/>
            </a:endParaRPr>
          </a:p>
        </p:txBody>
      </p:sp>
      <p:sp>
        <p:nvSpPr>
          <p:cNvPr id="21" name="object 21"/>
          <p:cNvSpPr txBox="1"/>
          <p:nvPr/>
        </p:nvSpPr>
        <p:spPr>
          <a:xfrm>
            <a:off x="2606812" y="3843349"/>
            <a:ext cx="283210" cy="114935"/>
          </a:xfrm>
          <a:prstGeom prst="rect">
            <a:avLst/>
          </a:prstGeom>
        </p:spPr>
        <p:txBody>
          <a:bodyPr wrap="square" lIns="0" tIns="17145" rIns="0" bIns="0" rtlCol="0" vert="horz">
            <a:spAutoFit/>
          </a:bodyPr>
          <a:lstStyle/>
          <a:p>
            <a:pPr>
              <a:lnSpc>
                <a:spcPct val="100000"/>
              </a:lnSpc>
              <a:spcBef>
                <a:spcPts val="135"/>
              </a:spcBef>
            </a:pPr>
            <a:r>
              <a:rPr dirty="0" sz="550" spc="15" i="1">
                <a:latin typeface="Times New Roman"/>
                <a:cs typeface="Times New Roman"/>
              </a:rPr>
              <a:t>i</a:t>
            </a:r>
            <a:r>
              <a:rPr dirty="0" sz="550" spc="15">
                <a:latin typeface="Symbol"/>
                <a:cs typeface="Symbol"/>
              </a:rPr>
              <a:t></a:t>
            </a:r>
            <a:r>
              <a:rPr dirty="0" sz="550" spc="15">
                <a:latin typeface="Times New Roman"/>
                <a:cs typeface="Times New Roman"/>
              </a:rPr>
              <a:t>1</a:t>
            </a:r>
            <a:r>
              <a:rPr dirty="0" sz="550" spc="165">
                <a:latin typeface="Times New Roman"/>
                <a:cs typeface="Times New Roman"/>
              </a:rPr>
              <a:t> </a:t>
            </a:r>
            <a:r>
              <a:rPr dirty="0" sz="550" spc="5" i="1">
                <a:latin typeface="Times New Roman"/>
                <a:cs typeface="Times New Roman"/>
              </a:rPr>
              <a:t>j</a:t>
            </a:r>
            <a:r>
              <a:rPr dirty="0" sz="550" spc="-70" i="1">
                <a:latin typeface="Times New Roman"/>
                <a:cs typeface="Times New Roman"/>
              </a:rPr>
              <a:t> </a:t>
            </a:r>
            <a:r>
              <a:rPr dirty="0" sz="550">
                <a:latin typeface="Symbol"/>
                <a:cs typeface="Symbol"/>
              </a:rPr>
              <a:t></a:t>
            </a:r>
            <a:r>
              <a:rPr dirty="0" sz="550">
                <a:latin typeface="Times New Roman"/>
                <a:cs typeface="Times New Roman"/>
              </a:rPr>
              <a:t>1</a:t>
            </a:r>
            <a:endParaRPr sz="550">
              <a:latin typeface="Times New Roman"/>
              <a:cs typeface="Times New Roman"/>
            </a:endParaRPr>
          </a:p>
        </p:txBody>
      </p:sp>
      <p:sp>
        <p:nvSpPr>
          <p:cNvPr id="22" name="object 22"/>
          <p:cNvSpPr txBox="1"/>
          <p:nvPr/>
        </p:nvSpPr>
        <p:spPr>
          <a:xfrm>
            <a:off x="3627115" y="3984600"/>
            <a:ext cx="609600" cy="265430"/>
          </a:xfrm>
          <a:prstGeom prst="rect">
            <a:avLst/>
          </a:prstGeom>
        </p:spPr>
        <p:txBody>
          <a:bodyPr wrap="square" lIns="0" tIns="15240" rIns="0" bIns="0" rtlCol="0" vert="horz">
            <a:spAutoFit/>
          </a:bodyPr>
          <a:lstStyle/>
          <a:p>
            <a:pPr>
              <a:lnSpc>
                <a:spcPct val="100000"/>
              </a:lnSpc>
              <a:spcBef>
                <a:spcPts val="120"/>
              </a:spcBef>
            </a:pPr>
            <a:r>
              <a:rPr dirty="0" sz="1000" i="1">
                <a:latin typeface="Times New Roman"/>
                <a:cs typeface="Times New Roman"/>
              </a:rPr>
              <a:t>x </a:t>
            </a:r>
            <a:r>
              <a:rPr dirty="0" sz="1000">
                <a:latin typeface="Symbol"/>
                <a:cs typeface="Symbol"/>
              </a:rPr>
              <a:t></a:t>
            </a:r>
            <a:r>
              <a:rPr dirty="0" sz="1000">
                <a:latin typeface="Times New Roman"/>
                <a:cs typeface="Times New Roman"/>
              </a:rPr>
              <a:t> </a:t>
            </a:r>
            <a:r>
              <a:rPr dirty="0" sz="1000" spc="-40">
                <a:latin typeface="Times New Roman"/>
                <a:cs typeface="Times New Roman"/>
              </a:rPr>
              <a:t>µ </a:t>
            </a:r>
            <a:r>
              <a:rPr dirty="0" sz="1550" spc="-190">
                <a:latin typeface="Symbol"/>
                <a:cs typeface="Symbol"/>
              </a:rPr>
              <a:t></a:t>
            </a:r>
            <a:r>
              <a:rPr dirty="0" sz="1550" spc="-150">
                <a:latin typeface="Times New Roman"/>
                <a:cs typeface="Times New Roman"/>
              </a:rPr>
              <a:t> </a:t>
            </a:r>
            <a:r>
              <a:rPr dirty="0" sz="1000" spc="-80">
                <a:latin typeface="Times New Roman"/>
                <a:cs typeface="Times New Roman"/>
              </a:rPr>
              <a:t>P</a:t>
            </a:r>
            <a:r>
              <a:rPr dirty="0" sz="1550" spc="-80">
                <a:latin typeface="Symbol"/>
                <a:cs typeface="Symbol"/>
              </a:rPr>
              <a:t></a:t>
            </a:r>
            <a:endParaRPr sz="1550">
              <a:latin typeface="Symbol"/>
              <a:cs typeface="Symbol"/>
            </a:endParaRPr>
          </a:p>
        </p:txBody>
      </p:sp>
      <p:sp>
        <p:nvSpPr>
          <p:cNvPr id="23" name="object 23"/>
          <p:cNvSpPr txBox="1"/>
          <p:nvPr/>
        </p:nvSpPr>
        <p:spPr>
          <a:xfrm>
            <a:off x="3178813" y="4156778"/>
            <a:ext cx="407034" cy="178435"/>
          </a:xfrm>
          <a:prstGeom prst="rect">
            <a:avLst/>
          </a:prstGeom>
        </p:spPr>
        <p:txBody>
          <a:bodyPr wrap="square" lIns="0" tIns="12700" rIns="0" bIns="0" rtlCol="0" vert="horz">
            <a:spAutoFit/>
          </a:bodyPr>
          <a:lstStyle/>
          <a:p>
            <a:pPr marL="25400">
              <a:lnSpc>
                <a:spcPct val="100000"/>
              </a:lnSpc>
              <a:spcBef>
                <a:spcPts val="100"/>
              </a:spcBef>
            </a:pPr>
            <a:r>
              <a:rPr dirty="0" baseline="-5555" sz="1500" spc="-540">
                <a:latin typeface="Symbol"/>
                <a:cs typeface="Symbol"/>
              </a:rPr>
              <a:t>⎝</a:t>
            </a:r>
            <a:r>
              <a:rPr dirty="0" baseline="-5555" sz="1500" spc="869">
                <a:latin typeface="Times New Roman"/>
                <a:cs typeface="Times New Roman"/>
              </a:rPr>
              <a:t> </a:t>
            </a:r>
            <a:r>
              <a:rPr dirty="0" sz="1000" spc="25">
                <a:latin typeface="Times New Roman"/>
                <a:cs typeface="Times New Roman"/>
              </a:rPr>
              <a:t>2σ</a:t>
            </a:r>
            <a:r>
              <a:rPr dirty="0" baseline="45454" sz="825" spc="37">
                <a:latin typeface="Times New Roman"/>
                <a:cs typeface="Times New Roman"/>
              </a:rPr>
              <a:t>2</a:t>
            </a:r>
            <a:endParaRPr baseline="45454" sz="825">
              <a:latin typeface="Times New Roman"/>
              <a:cs typeface="Times New Roman"/>
            </a:endParaRPr>
          </a:p>
        </p:txBody>
      </p:sp>
      <p:sp>
        <p:nvSpPr>
          <p:cNvPr id="24" name="object 24"/>
          <p:cNvSpPr txBox="1"/>
          <p:nvPr/>
        </p:nvSpPr>
        <p:spPr>
          <a:xfrm>
            <a:off x="3432042" y="3976941"/>
            <a:ext cx="76835" cy="178435"/>
          </a:xfrm>
          <a:prstGeom prst="rect">
            <a:avLst/>
          </a:prstGeom>
        </p:spPr>
        <p:txBody>
          <a:bodyPr wrap="square" lIns="0" tIns="12700" rIns="0" bIns="0" rtlCol="0" vert="horz">
            <a:spAutoFit/>
          </a:bodyPr>
          <a:lstStyle/>
          <a:p>
            <a:pPr>
              <a:lnSpc>
                <a:spcPct val="100000"/>
              </a:lnSpc>
              <a:spcBef>
                <a:spcPts val="100"/>
              </a:spcBef>
            </a:pPr>
            <a:r>
              <a:rPr dirty="0" sz="1000">
                <a:latin typeface="Times New Roman"/>
                <a:cs typeface="Times New Roman"/>
              </a:rPr>
              <a:t>1</a:t>
            </a:r>
            <a:endParaRPr sz="1000">
              <a:latin typeface="Times New Roman"/>
              <a:cs typeface="Times New Roman"/>
            </a:endParaRPr>
          </a:p>
        </p:txBody>
      </p:sp>
      <p:sp>
        <p:nvSpPr>
          <p:cNvPr id="25" name="object 25"/>
          <p:cNvSpPr txBox="1"/>
          <p:nvPr/>
        </p:nvSpPr>
        <p:spPr>
          <a:xfrm>
            <a:off x="2453399" y="3984601"/>
            <a:ext cx="1213485" cy="265430"/>
          </a:xfrm>
          <a:prstGeom prst="rect">
            <a:avLst/>
          </a:prstGeom>
        </p:spPr>
        <p:txBody>
          <a:bodyPr wrap="square" lIns="0" tIns="15240" rIns="0" bIns="0" rtlCol="0" vert="horz">
            <a:spAutoFit/>
          </a:bodyPr>
          <a:lstStyle/>
          <a:p>
            <a:pPr marL="25400">
              <a:lnSpc>
                <a:spcPct val="100000"/>
              </a:lnSpc>
              <a:spcBef>
                <a:spcPts val="120"/>
              </a:spcBef>
              <a:tabLst>
                <a:tab pos="1132840" algn="l"/>
              </a:tabLst>
            </a:pPr>
            <a:r>
              <a:rPr dirty="0" sz="1000">
                <a:latin typeface="Symbol"/>
                <a:cs typeface="Symbol"/>
              </a:rPr>
              <a:t></a:t>
            </a:r>
            <a:r>
              <a:rPr dirty="0" sz="1000" spc="-45">
                <a:latin typeface="Times New Roman"/>
                <a:cs typeface="Times New Roman"/>
              </a:rPr>
              <a:t> </a:t>
            </a:r>
            <a:r>
              <a:rPr dirty="0" baseline="-9259" sz="2250" spc="127">
                <a:latin typeface="Symbol"/>
                <a:cs typeface="Symbol"/>
              </a:rPr>
              <a:t></a:t>
            </a:r>
            <a:r>
              <a:rPr dirty="0" sz="1000" spc="85">
                <a:latin typeface="Times New Roman"/>
                <a:cs typeface="Times New Roman"/>
              </a:rPr>
              <a:t>K</a:t>
            </a:r>
            <a:r>
              <a:rPr dirty="0" sz="1000" spc="-35">
                <a:latin typeface="Times New Roman"/>
                <a:cs typeface="Times New Roman"/>
              </a:rPr>
              <a:t> </a:t>
            </a:r>
            <a:r>
              <a:rPr dirty="0" sz="1000" spc="-50">
                <a:latin typeface="Times New Roman"/>
                <a:cs typeface="Times New Roman"/>
              </a:rPr>
              <a:t>exp</a:t>
            </a:r>
            <a:r>
              <a:rPr dirty="0" baseline="30555" sz="1500" spc="-75">
                <a:latin typeface="Symbol"/>
                <a:cs typeface="Symbol"/>
              </a:rPr>
              <a:t>⎛</a:t>
            </a:r>
            <a:r>
              <a:rPr dirty="0" sz="1000" spc="-50">
                <a:latin typeface="Symbol"/>
                <a:cs typeface="Symbol"/>
              </a:rPr>
              <a:t></a:t>
            </a:r>
            <a:r>
              <a:rPr dirty="0" sz="1000" spc="-50">
                <a:latin typeface="Times New Roman"/>
                <a:cs typeface="Times New Roman"/>
              </a:rPr>
              <a:t>	</a:t>
            </a:r>
            <a:r>
              <a:rPr dirty="0" sz="1550" spc="-190">
                <a:latin typeface="Symbol"/>
                <a:cs typeface="Symbol"/>
              </a:rPr>
              <a:t></a:t>
            </a:r>
            <a:endParaRPr sz="1550">
              <a:latin typeface="Symbol"/>
              <a:cs typeface="Symbol"/>
            </a:endParaRPr>
          </a:p>
        </p:txBody>
      </p:sp>
      <p:sp>
        <p:nvSpPr>
          <p:cNvPr id="26" name="object 26"/>
          <p:cNvSpPr txBox="1"/>
          <p:nvPr/>
        </p:nvSpPr>
        <p:spPr>
          <a:xfrm>
            <a:off x="2875517" y="3570891"/>
            <a:ext cx="1110615" cy="294005"/>
          </a:xfrm>
          <a:prstGeom prst="rect">
            <a:avLst/>
          </a:prstGeom>
        </p:spPr>
        <p:txBody>
          <a:bodyPr wrap="square" lIns="0" tIns="13335" rIns="0" bIns="0" rtlCol="0" vert="horz">
            <a:spAutoFit/>
          </a:bodyPr>
          <a:lstStyle/>
          <a:p>
            <a:pPr marL="25400">
              <a:lnSpc>
                <a:spcPct val="100000"/>
              </a:lnSpc>
              <a:spcBef>
                <a:spcPts val="105"/>
              </a:spcBef>
            </a:pPr>
            <a:r>
              <a:rPr dirty="0" sz="1000" spc="25">
                <a:latin typeface="Times New Roman"/>
                <a:cs typeface="Times New Roman"/>
              </a:rPr>
              <a:t>p</a:t>
            </a:r>
            <a:r>
              <a:rPr dirty="0" sz="1750" spc="-295">
                <a:latin typeface="Symbol"/>
                <a:cs typeface="Symbol"/>
              </a:rPr>
              <a:t></a:t>
            </a:r>
            <a:r>
              <a:rPr dirty="0" sz="1000" spc="-10" i="1">
                <a:latin typeface="Times New Roman"/>
                <a:cs typeface="Times New Roman"/>
              </a:rPr>
              <a:t>x</a:t>
            </a:r>
            <a:r>
              <a:rPr dirty="0" baseline="-25252" sz="825" spc="7" i="1">
                <a:latin typeface="Times New Roman"/>
                <a:cs typeface="Times New Roman"/>
              </a:rPr>
              <a:t>i</a:t>
            </a:r>
            <a:r>
              <a:rPr dirty="0" baseline="-25252" sz="825" i="1">
                <a:latin typeface="Times New Roman"/>
                <a:cs typeface="Times New Roman"/>
              </a:rPr>
              <a:t> </a:t>
            </a:r>
            <a:r>
              <a:rPr dirty="0" baseline="-25252" sz="825" spc="30" i="1">
                <a:latin typeface="Times New Roman"/>
                <a:cs typeface="Times New Roman"/>
              </a:rPr>
              <a:t> </a:t>
            </a:r>
            <a:r>
              <a:rPr dirty="0" sz="1000" spc="80" i="1">
                <a:latin typeface="Times New Roman"/>
                <a:cs typeface="Times New Roman"/>
              </a:rPr>
              <a:t>w</a:t>
            </a:r>
            <a:r>
              <a:rPr dirty="0" baseline="-25252" sz="825" spc="7" i="1">
                <a:latin typeface="Times New Roman"/>
                <a:cs typeface="Times New Roman"/>
              </a:rPr>
              <a:t>j</a:t>
            </a:r>
            <a:r>
              <a:rPr dirty="0" baseline="-25252" sz="825" spc="-22" i="1">
                <a:latin typeface="Times New Roman"/>
                <a:cs typeface="Times New Roman"/>
              </a:rPr>
              <a:t> </a:t>
            </a:r>
            <a:r>
              <a:rPr dirty="0" sz="1000" spc="95">
                <a:latin typeface="Times New Roman"/>
                <a:cs typeface="Times New Roman"/>
              </a:rPr>
              <a:t>,</a:t>
            </a:r>
            <a:r>
              <a:rPr dirty="0" sz="1000" spc="-30">
                <a:latin typeface="Times New Roman"/>
                <a:cs typeface="Times New Roman"/>
              </a:rPr>
              <a:t>µ</a:t>
            </a:r>
            <a:r>
              <a:rPr dirty="0" baseline="-25252" sz="825" spc="60">
                <a:latin typeface="Times New Roman"/>
                <a:cs typeface="Times New Roman"/>
              </a:rPr>
              <a:t>1</a:t>
            </a:r>
            <a:r>
              <a:rPr dirty="0" sz="1000">
                <a:latin typeface="Times New Roman"/>
                <a:cs typeface="Times New Roman"/>
              </a:rPr>
              <a:t>..</a:t>
            </a:r>
            <a:r>
              <a:rPr dirty="0" sz="1000" spc="-65">
                <a:latin typeface="Times New Roman"/>
                <a:cs typeface="Times New Roman"/>
              </a:rPr>
              <a:t>.</a:t>
            </a:r>
            <a:r>
              <a:rPr dirty="0" sz="1000" spc="40">
                <a:latin typeface="Times New Roman"/>
                <a:cs typeface="Times New Roman"/>
              </a:rPr>
              <a:t>µ</a:t>
            </a:r>
            <a:r>
              <a:rPr dirty="0" baseline="-25252" sz="825" spc="22" i="1">
                <a:latin typeface="Times New Roman"/>
                <a:cs typeface="Times New Roman"/>
              </a:rPr>
              <a:t>k</a:t>
            </a:r>
            <a:r>
              <a:rPr dirty="0" baseline="-25252" sz="825" spc="82" i="1">
                <a:latin typeface="Times New Roman"/>
                <a:cs typeface="Times New Roman"/>
              </a:rPr>
              <a:t> </a:t>
            </a:r>
            <a:r>
              <a:rPr dirty="0" sz="1750" spc="-365">
                <a:latin typeface="Symbol"/>
                <a:cs typeface="Symbol"/>
              </a:rPr>
              <a:t></a:t>
            </a:r>
            <a:r>
              <a:rPr dirty="0" sz="1000" spc="20">
                <a:latin typeface="Times New Roman"/>
                <a:cs typeface="Times New Roman"/>
              </a:rPr>
              <a:t>P</a:t>
            </a:r>
            <a:r>
              <a:rPr dirty="0" sz="1550" spc="-235">
                <a:latin typeface="Symbol"/>
                <a:cs typeface="Symbol"/>
              </a:rPr>
              <a:t></a:t>
            </a:r>
            <a:r>
              <a:rPr dirty="0" sz="1000" spc="70" i="1">
                <a:latin typeface="Times New Roman"/>
                <a:cs typeface="Times New Roman"/>
              </a:rPr>
              <a:t>w</a:t>
            </a:r>
            <a:r>
              <a:rPr dirty="0" baseline="-25252" sz="825" spc="7" i="1">
                <a:latin typeface="Times New Roman"/>
                <a:cs typeface="Times New Roman"/>
              </a:rPr>
              <a:t>j</a:t>
            </a:r>
            <a:r>
              <a:rPr dirty="0" baseline="-25252" sz="825" spc="52" i="1">
                <a:latin typeface="Times New Roman"/>
                <a:cs typeface="Times New Roman"/>
              </a:rPr>
              <a:t> </a:t>
            </a:r>
            <a:r>
              <a:rPr dirty="0" sz="1550" spc="-190">
                <a:latin typeface="Symbol"/>
                <a:cs typeface="Symbol"/>
              </a:rPr>
              <a:t></a:t>
            </a:r>
            <a:endParaRPr sz="1550">
              <a:latin typeface="Symbol"/>
              <a:cs typeface="Symbol"/>
            </a:endParaRPr>
          </a:p>
        </p:txBody>
      </p:sp>
      <p:sp>
        <p:nvSpPr>
          <p:cNvPr id="27" name="object 27"/>
          <p:cNvSpPr txBox="1"/>
          <p:nvPr/>
        </p:nvSpPr>
        <p:spPr>
          <a:xfrm>
            <a:off x="2453399" y="3057444"/>
            <a:ext cx="926465" cy="525145"/>
          </a:xfrm>
          <a:prstGeom prst="rect">
            <a:avLst/>
          </a:prstGeom>
        </p:spPr>
        <p:txBody>
          <a:bodyPr wrap="square" lIns="0" tIns="39370" rIns="0" bIns="0" rtlCol="0" vert="horz">
            <a:spAutoFit/>
          </a:bodyPr>
          <a:lstStyle/>
          <a:p>
            <a:pPr marL="281940">
              <a:lnSpc>
                <a:spcPct val="100000"/>
              </a:lnSpc>
              <a:spcBef>
                <a:spcPts val="310"/>
              </a:spcBef>
              <a:tabLst>
                <a:tab pos="478155" algn="l"/>
                <a:tab pos="832485" algn="l"/>
              </a:tabLst>
            </a:pPr>
            <a:r>
              <a:rPr dirty="0" sz="550" spc="15">
                <a:latin typeface="Times New Roman"/>
                <a:cs typeface="Times New Roman"/>
              </a:rPr>
              <a:t>1	</a:t>
            </a:r>
            <a:r>
              <a:rPr dirty="0" sz="550" spc="20" i="1">
                <a:latin typeface="Times New Roman"/>
                <a:cs typeface="Times New Roman"/>
              </a:rPr>
              <a:t>R    </a:t>
            </a:r>
            <a:r>
              <a:rPr dirty="0" sz="550" spc="45" i="1">
                <a:latin typeface="Times New Roman"/>
                <a:cs typeface="Times New Roman"/>
              </a:rPr>
              <a:t> </a:t>
            </a:r>
            <a:r>
              <a:rPr dirty="0" sz="550" spc="15">
                <a:latin typeface="Times New Roman"/>
                <a:cs typeface="Times New Roman"/>
              </a:rPr>
              <a:t>1	</a:t>
            </a:r>
            <a:r>
              <a:rPr dirty="0" sz="550" spc="15" i="1">
                <a:latin typeface="Times New Roman"/>
                <a:cs typeface="Times New Roman"/>
              </a:rPr>
              <a:t>k</a:t>
            </a:r>
            <a:endParaRPr sz="550">
              <a:latin typeface="Times New Roman"/>
              <a:cs typeface="Times New Roman"/>
            </a:endParaRPr>
          </a:p>
          <a:p>
            <a:pPr marL="153035" marR="30480" indent="-128270">
              <a:lnSpc>
                <a:spcPct val="106800"/>
              </a:lnSpc>
              <a:spcBef>
                <a:spcPts val="350"/>
              </a:spcBef>
            </a:pPr>
            <a:r>
              <a:rPr dirty="0" sz="1000">
                <a:latin typeface="Symbol"/>
                <a:cs typeface="Symbol"/>
              </a:rPr>
              <a:t></a:t>
            </a:r>
            <a:r>
              <a:rPr dirty="0" sz="1000" spc="-45">
                <a:latin typeface="Times New Roman"/>
                <a:cs typeface="Times New Roman"/>
              </a:rPr>
              <a:t> </a:t>
            </a:r>
            <a:r>
              <a:rPr dirty="0" baseline="-9259" sz="2250" spc="187">
                <a:latin typeface="Symbol"/>
                <a:cs typeface="Symbol"/>
              </a:rPr>
              <a:t></a:t>
            </a:r>
            <a:r>
              <a:rPr dirty="0" sz="1000" spc="20">
                <a:latin typeface="Times New Roman"/>
                <a:cs typeface="Times New Roman"/>
              </a:rPr>
              <a:t>p</a:t>
            </a:r>
            <a:r>
              <a:rPr dirty="0" sz="1500" spc="-175">
                <a:latin typeface="Symbol"/>
                <a:cs typeface="Symbol"/>
              </a:rPr>
              <a:t></a:t>
            </a:r>
            <a:r>
              <a:rPr dirty="0" sz="1000" spc="-15" i="1">
                <a:latin typeface="Times New Roman"/>
                <a:cs typeface="Times New Roman"/>
              </a:rPr>
              <a:t>x</a:t>
            </a:r>
            <a:r>
              <a:rPr dirty="0" baseline="-25252" sz="825" spc="7" i="1">
                <a:latin typeface="Times New Roman"/>
                <a:cs typeface="Times New Roman"/>
              </a:rPr>
              <a:t>i</a:t>
            </a:r>
            <a:r>
              <a:rPr dirty="0" baseline="-25252" sz="825" i="1">
                <a:latin typeface="Times New Roman"/>
                <a:cs typeface="Times New Roman"/>
              </a:rPr>
              <a:t> </a:t>
            </a:r>
            <a:r>
              <a:rPr dirty="0" baseline="-25252" sz="825" spc="-30" i="1">
                <a:latin typeface="Times New Roman"/>
                <a:cs typeface="Times New Roman"/>
              </a:rPr>
              <a:t> </a:t>
            </a:r>
            <a:r>
              <a:rPr dirty="0" sz="1000" spc="-30">
                <a:latin typeface="Times New Roman"/>
                <a:cs typeface="Times New Roman"/>
              </a:rPr>
              <a:t>µ</a:t>
            </a:r>
            <a:r>
              <a:rPr dirty="0" baseline="-25252" sz="825" spc="60">
                <a:latin typeface="Times New Roman"/>
                <a:cs typeface="Times New Roman"/>
              </a:rPr>
              <a:t>1</a:t>
            </a:r>
            <a:r>
              <a:rPr dirty="0" sz="1000">
                <a:latin typeface="Times New Roman"/>
                <a:cs typeface="Times New Roman"/>
              </a:rPr>
              <a:t>..</a:t>
            </a:r>
            <a:r>
              <a:rPr dirty="0" sz="1000" spc="-65">
                <a:latin typeface="Times New Roman"/>
                <a:cs typeface="Times New Roman"/>
              </a:rPr>
              <a:t>.</a:t>
            </a:r>
            <a:r>
              <a:rPr dirty="0" sz="1000" spc="40">
                <a:latin typeface="Times New Roman"/>
                <a:cs typeface="Times New Roman"/>
              </a:rPr>
              <a:t>µ</a:t>
            </a:r>
            <a:r>
              <a:rPr dirty="0" baseline="-25252" sz="825" spc="22" i="1">
                <a:latin typeface="Times New Roman"/>
                <a:cs typeface="Times New Roman"/>
              </a:rPr>
              <a:t>k</a:t>
            </a:r>
            <a:r>
              <a:rPr dirty="0" baseline="-25252" sz="825" spc="82" i="1">
                <a:latin typeface="Times New Roman"/>
                <a:cs typeface="Times New Roman"/>
              </a:rPr>
              <a:t> </a:t>
            </a:r>
            <a:r>
              <a:rPr dirty="0" sz="1500" spc="-175">
                <a:latin typeface="Symbol"/>
                <a:cs typeface="Symbol"/>
              </a:rPr>
              <a:t></a:t>
            </a:r>
            <a:r>
              <a:rPr dirty="0" sz="1500" spc="-130">
                <a:latin typeface="Times New Roman"/>
                <a:cs typeface="Times New Roman"/>
              </a:rPr>
              <a:t> </a:t>
            </a:r>
            <a:r>
              <a:rPr dirty="0" sz="550" spc="15" i="1">
                <a:latin typeface="Times New Roman"/>
                <a:cs typeface="Times New Roman"/>
              </a:rPr>
              <a:t>i</a:t>
            </a:r>
            <a:r>
              <a:rPr dirty="0" sz="550" spc="15">
                <a:latin typeface="Symbol"/>
                <a:cs typeface="Symbol"/>
              </a:rPr>
              <a:t></a:t>
            </a:r>
            <a:r>
              <a:rPr dirty="0" sz="550" spc="15">
                <a:latin typeface="Times New Roman"/>
                <a:cs typeface="Times New Roman"/>
              </a:rPr>
              <a:t>1</a:t>
            </a:r>
            <a:endParaRPr sz="550">
              <a:latin typeface="Times New Roman"/>
              <a:cs typeface="Times New Roman"/>
            </a:endParaRPr>
          </a:p>
        </p:txBody>
      </p:sp>
      <p:sp>
        <p:nvSpPr>
          <p:cNvPr id="28" name="object 28"/>
          <p:cNvSpPr txBox="1"/>
          <p:nvPr/>
        </p:nvSpPr>
        <p:spPr>
          <a:xfrm>
            <a:off x="2478799" y="2931093"/>
            <a:ext cx="920750" cy="255904"/>
          </a:xfrm>
          <a:prstGeom prst="rect">
            <a:avLst/>
          </a:prstGeom>
        </p:spPr>
        <p:txBody>
          <a:bodyPr wrap="square" lIns="0" tIns="13970" rIns="0" bIns="0" rtlCol="0" vert="horz">
            <a:spAutoFit/>
          </a:bodyPr>
          <a:lstStyle/>
          <a:p>
            <a:pPr>
              <a:lnSpc>
                <a:spcPct val="100000"/>
              </a:lnSpc>
              <a:spcBef>
                <a:spcPts val="110"/>
              </a:spcBef>
            </a:pPr>
            <a:r>
              <a:rPr dirty="0" sz="1000">
                <a:latin typeface="Symbol"/>
                <a:cs typeface="Symbol"/>
              </a:rPr>
              <a:t></a:t>
            </a:r>
            <a:r>
              <a:rPr dirty="0" sz="1000">
                <a:latin typeface="Times New Roman"/>
                <a:cs typeface="Times New Roman"/>
              </a:rPr>
              <a:t> </a:t>
            </a:r>
            <a:r>
              <a:rPr dirty="0" sz="1000" spc="-55">
                <a:latin typeface="Times New Roman"/>
                <a:cs typeface="Times New Roman"/>
              </a:rPr>
              <a:t>p</a:t>
            </a:r>
            <a:r>
              <a:rPr dirty="0" sz="1500" spc="-55">
                <a:latin typeface="Symbol"/>
                <a:cs typeface="Symbol"/>
              </a:rPr>
              <a:t></a:t>
            </a:r>
            <a:r>
              <a:rPr dirty="0" sz="1000" spc="-55" i="1">
                <a:latin typeface="Times New Roman"/>
                <a:cs typeface="Times New Roman"/>
              </a:rPr>
              <a:t>x </a:t>
            </a:r>
            <a:r>
              <a:rPr dirty="0" sz="1000">
                <a:latin typeface="Times New Roman"/>
                <a:cs typeface="Times New Roman"/>
              </a:rPr>
              <a:t>...</a:t>
            </a:r>
            <a:r>
              <a:rPr dirty="0" sz="1000" i="1">
                <a:latin typeface="Times New Roman"/>
                <a:cs typeface="Times New Roman"/>
              </a:rPr>
              <a:t>x </a:t>
            </a:r>
            <a:r>
              <a:rPr dirty="0" sz="1000" spc="-40">
                <a:latin typeface="Times New Roman"/>
                <a:cs typeface="Times New Roman"/>
              </a:rPr>
              <a:t>µ </a:t>
            </a:r>
            <a:r>
              <a:rPr dirty="0" sz="1000" spc="-30">
                <a:latin typeface="Times New Roman"/>
                <a:cs typeface="Times New Roman"/>
              </a:rPr>
              <a:t>...µ</a:t>
            </a:r>
            <a:r>
              <a:rPr dirty="0" sz="1000" spc="70">
                <a:latin typeface="Times New Roman"/>
                <a:cs typeface="Times New Roman"/>
              </a:rPr>
              <a:t> </a:t>
            </a:r>
            <a:r>
              <a:rPr dirty="0" sz="1500" spc="-175">
                <a:latin typeface="Symbol"/>
                <a:cs typeface="Symbol"/>
              </a:rPr>
              <a:t></a:t>
            </a:r>
            <a:endParaRPr sz="1500">
              <a:latin typeface="Symbol"/>
              <a:cs typeface="Symbol"/>
            </a:endParaRPr>
          </a:p>
        </p:txBody>
      </p:sp>
      <p:sp>
        <p:nvSpPr>
          <p:cNvPr id="29" name="object 2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0" name="object 30"/>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36</a:t>
            </a:r>
            <a:endParaRPr sz="600">
              <a:latin typeface="Tahoma"/>
              <a:cs typeface="Tahoma"/>
            </a:endParaRPr>
          </a:p>
        </p:txBody>
      </p:sp>
      <p:sp>
        <p:nvSpPr>
          <p:cNvPr id="31" name="object 31"/>
          <p:cNvSpPr txBox="1"/>
          <p:nvPr/>
        </p:nvSpPr>
        <p:spPr>
          <a:xfrm>
            <a:off x="2947416" y="5677916"/>
            <a:ext cx="1812289"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E.M. for</a:t>
            </a:r>
            <a:r>
              <a:rPr dirty="0" sz="2200" spc="-70">
                <a:solidFill>
                  <a:srgbClr val="006500"/>
                </a:solidFill>
                <a:latin typeface="Tahoma"/>
                <a:cs typeface="Tahoma"/>
              </a:rPr>
              <a:t> </a:t>
            </a:r>
            <a:r>
              <a:rPr dirty="0" sz="2200" spc="-5">
                <a:solidFill>
                  <a:srgbClr val="006500"/>
                </a:solidFill>
                <a:latin typeface="Tahoma"/>
                <a:cs typeface="Tahoma"/>
              </a:rPr>
              <a:t>GMMs</a:t>
            </a:r>
            <a:endParaRPr sz="2200">
              <a:latin typeface="Tahoma"/>
              <a:cs typeface="Tahoma"/>
            </a:endParaRPr>
          </a:p>
        </p:txBody>
      </p:sp>
      <p:sp>
        <p:nvSpPr>
          <p:cNvPr id="32" name="object 32"/>
          <p:cNvSpPr/>
          <p:nvPr/>
        </p:nvSpPr>
        <p:spPr>
          <a:xfrm>
            <a:off x="3531108" y="6195059"/>
            <a:ext cx="196215" cy="0"/>
          </a:xfrm>
          <a:custGeom>
            <a:avLst/>
            <a:gdLst/>
            <a:ahLst/>
            <a:cxnLst/>
            <a:rect l="l" t="t" r="r" b="b"/>
            <a:pathLst>
              <a:path w="196214" h="0">
                <a:moveTo>
                  <a:pt x="0" y="0"/>
                </a:moveTo>
                <a:lnTo>
                  <a:pt x="195833" y="0"/>
                </a:lnTo>
              </a:path>
            </a:pathLst>
          </a:custGeom>
          <a:ln w="5524">
            <a:solidFill>
              <a:srgbClr val="000000"/>
            </a:solidFill>
          </a:ln>
        </p:spPr>
        <p:txBody>
          <a:bodyPr wrap="square" lIns="0" tIns="0" rIns="0" bIns="0" rtlCol="0"/>
          <a:lstStyle/>
          <a:p/>
        </p:txBody>
      </p:sp>
      <p:sp>
        <p:nvSpPr>
          <p:cNvPr id="33" name="object 33"/>
          <p:cNvSpPr/>
          <p:nvPr/>
        </p:nvSpPr>
        <p:spPr>
          <a:xfrm>
            <a:off x="4483608" y="6115050"/>
            <a:ext cx="0" cy="160020"/>
          </a:xfrm>
          <a:custGeom>
            <a:avLst/>
            <a:gdLst/>
            <a:ahLst/>
            <a:cxnLst/>
            <a:rect l="l" t="t" r="r" b="b"/>
            <a:pathLst>
              <a:path w="0" h="160020">
                <a:moveTo>
                  <a:pt x="0" y="0"/>
                </a:moveTo>
                <a:lnTo>
                  <a:pt x="0" y="160020"/>
                </a:lnTo>
              </a:path>
            </a:pathLst>
          </a:custGeom>
          <a:ln w="5524">
            <a:solidFill>
              <a:srgbClr val="000000"/>
            </a:solidFill>
          </a:ln>
        </p:spPr>
        <p:txBody>
          <a:bodyPr wrap="square" lIns="0" tIns="0" rIns="0" bIns="0" rtlCol="0"/>
          <a:lstStyle/>
          <a:p/>
        </p:txBody>
      </p:sp>
      <p:sp>
        <p:nvSpPr>
          <p:cNvPr id="34" name="object 34"/>
          <p:cNvSpPr/>
          <p:nvPr/>
        </p:nvSpPr>
        <p:spPr>
          <a:xfrm>
            <a:off x="2599182" y="6714743"/>
            <a:ext cx="0" cy="160020"/>
          </a:xfrm>
          <a:custGeom>
            <a:avLst/>
            <a:gdLst/>
            <a:ahLst/>
            <a:cxnLst/>
            <a:rect l="l" t="t" r="r" b="b"/>
            <a:pathLst>
              <a:path w="0" h="160020">
                <a:moveTo>
                  <a:pt x="0" y="0"/>
                </a:moveTo>
                <a:lnTo>
                  <a:pt x="0" y="160019"/>
                </a:lnTo>
              </a:path>
            </a:pathLst>
          </a:custGeom>
          <a:ln w="5524">
            <a:solidFill>
              <a:srgbClr val="000000"/>
            </a:solidFill>
          </a:ln>
        </p:spPr>
        <p:txBody>
          <a:bodyPr wrap="square" lIns="0" tIns="0" rIns="0" bIns="0" rtlCol="0"/>
          <a:lstStyle/>
          <a:p/>
        </p:txBody>
      </p:sp>
      <p:sp>
        <p:nvSpPr>
          <p:cNvPr id="35" name="object 35"/>
          <p:cNvSpPr/>
          <p:nvPr/>
        </p:nvSpPr>
        <p:spPr>
          <a:xfrm>
            <a:off x="2665476" y="7071359"/>
            <a:ext cx="0" cy="159385"/>
          </a:xfrm>
          <a:custGeom>
            <a:avLst/>
            <a:gdLst/>
            <a:ahLst/>
            <a:cxnLst/>
            <a:rect l="l" t="t" r="r" b="b"/>
            <a:pathLst>
              <a:path w="0" h="159384">
                <a:moveTo>
                  <a:pt x="0" y="0"/>
                </a:moveTo>
                <a:lnTo>
                  <a:pt x="0" y="159258"/>
                </a:lnTo>
              </a:path>
            </a:pathLst>
          </a:custGeom>
          <a:ln w="5524">
            <a:solidFill>
              <a:srgbClr val="000000"/>
            </a:solidFill>
          </a:ln>
        </p:spPr>
        <p:txBody>
          <a:bodyPr wrap="square" lIns="0" tIns="0" rIns="0" bIns="0" rtlCol="0"/>
          <a:lstStyle/>
          <a:p/>
        </p:txBody>
      </p:sp>
      <p:sp>
        <p:nvSpPr>
          <p:cNvPr id="36" name="object 36"/>
          <p:cNvSpPr txBox="1"/>
          <p:nvPr/>
        </p:nvSpPr>
        <p:spPr>
          <a:xfrm>
            <a:off x="2212088" y="6602224"/>
            <a:ext cx="60325" cy="118745"/>
          </a:xfrm>
          <a:prstGeom prst="rect">
            <a:avLst/>
          </a:prstGeom>
        </p:spPr>
        <p:txBody>
          <a:bodyPr wrap="square" lIns="0" tIns="13970" rIns="0" bIns="0" rtlCol="0" vert="horz">
            <a:spAutoFit/>
          </a:bodyPr>
          <a:lstStyle/>
          <a:p>
            <a:pPr>
              <a:lnSpc>
                <a:spcPct val="100000"/>
              </a:lnSpc>
              <a:spcBef>
                <a:spcPts val="110"/>
              </a:spcBef>
            </a:pPr>
            <a:r>
              <a:rPr dirty="0" sz="600" spc="5" i="1">
                <a:latin typeface="Times New Roman"/>
                <a:cs typeface="Times New Roman"/>
              </a:rPr>
              <a:t>R</a:t>
            </a:r>
            <a:endParaRPr sz="600">
              <a:latin typeface="Times New Roman"/>
              <a:cs typeface="Times New Roman"/>
            </a:endParaRPr>
          </a:p>
        </p:txBody>
      </p:sp>
      <p:sp>
        <p:nvSpPr>
          <p:cNvPr id="37" name="object 37"/>
          <p:cNvSpPr txBox="1"/>
          <p:nvPr/>
        </p:nvSpPr>
        <p:spPr>
          <a:xfrm>
            <a:off x="1963434" y="6958838"/>
            <a:ext cx="400050" cy="118745"/>
          </a:xfrm>
          <a:prstGeom prst="rect">
            <a:avLst/>
          </a:prstGeom>
        </p:spPr>
        <p:txBody>
          <a:bodyPr wrap="square" lIns="0" tIns="13970" rIns="0" bIns="0" rtlCol="0" vert="horz">
            <a:spAutoFit/>
          </a:bodyPr>
          <a:lstStyle/>
          <a:p>
            <a:pPr marL="25400">
              <a:lnSpc>
                <a:spcPct val="100000"/>
              </a:lnSpc>
              <a:spcBef>
                <a:spcPts val="110"/>
              </a:spcBef>
              <a:tabLst>
                <a:tab pos="313690" algn="l"/>
              </a:tabLst>
            </a:pPr>
            <a:r>
              <a:rPr dirty="0" baseline="4629" sz="900" i="1">
                <a:latin typeface="Times New Roman"/>
                <a:cs typeface="Times New Roman"/>
              </a:rPr>
              <a:t>j	</a:t>
            </a:r>
            <a:r>
              <a:rPr dirty="0" sz="600" spc="5" i="1">
                <a:latin typeface="Times New Roman"/>
                <a:cs typeface="Times New Roman"/>
              </a:rPr>
              <a:t>R</a:t>
            </a:r>
            <a:endParaRPr sz="600">
              <a:latin typeface="Times New Roman"/>
              <a:cs typeface="Times New Roman"/>
            </a:endParaRPr>
          </a:p>
        </p:txBody>
      </p:sp>
      <p:sp>
        <p:nvSpPr>
          <p:cNvPr id="38" name="object 38"/>
          <p:cNvSpPr txBox="1"/>
          <p:nvPr/>
        </p:nvSpPr>
        <p:spPr>
          <a:xfrm>
            <a:off x="3682758" y="6275325"/>
            <a:ext cx="34290" cy="118745"/>
          </a:xfrm>
          <a:prstGeom prst="rect">
            <a:avLst/>
          </a:prstGeom>
        </p:spPr>
        <p:txBody>
          <a:bodyPr wrap="square" lIns="0" tIns="13970" rIns="0" bIns="0" rtlCol="0" vert="horz">
            <a:spAutoFit/>
          </a:bodyPr>
          <a:lstStyle/>
          <a:p>
            <a:pPr>
              <a:lnSpc>
                <a:spcPct val="100000"/>
              </a:lnSpc>
              <a:spcBef>
                <a:spcPts val="110"/>
              </a:spcBef>
            </a:pPr>
            <a:r>
              <a:rPr dirty="0" sz="600" i="1">
                <a:latin typeface="Times New Roman"/>
                <a:cs typeface="Times New Roman"/>
              </a:rPr>
              <a:t>i</a:t>
            </a:r>
            <a:endParaRPr sz="600">
              <a:latin typeface="Times New Roman"/>
              <a:cs typeface="Times New Roman"/>
            </a:endParaRPr>
          </a:p>
        </p:txBody>
      </p:sp>
      <p:sp>
        <p:nvSpPr>
          <p:cNvPr id="39" name="object 39"/>
          <p:cNvSpPr txBox="1"/>
          <p:nvPr/>
        </p:nvSpPr>
        <p:spPr>
          <a:xfrm>
            <a:off x="2230373" y="7005105"/>
            <a:ext cx="932180" cy="265430"/>
          </a:xfrm>
          <a:prstGeom prst="rect">
            <a:avLst/>
          </a:prstGeom>
        </p:spPr>
        <p:txBody>
          <a:bodyPr wrap="square" lIns="0" tIns="15240" rIns="0" bIns="0" rtlCol="0" vert="horz">
            <a:spAutoFit/>
          </a:bodyPr>
          <a:lstStyle/>
          <a:p>
            <a:pPr>
              <a:lnSpc>
                <a:spcPct val="100000"/>
              </a:lnSpc>
              <a:spcBef>
                <a:spcPts val="120"/>
              </a:spcBef>
              <a:tabLst>
                <a:tab pos="387350" algn="l"/>
                <a:tab pos="668655" algn="l"/>
                <a:tab pos="884555" algn="l"/>
              </a:tabLst>
            </a:pPr>
            <a:r>
              <a:rPr dirty="0" sz="1550" spc="15">
                <a:latin typeface="Symbol"/>
                <a:cs typeface="Symbol"/>
              </a:rPr>
              <a:t></a:t>
            </a:r>
            <a:r>
              <a:rPr dirty="0" sz="1550" spc="15">
                <a:latin typeface="Times New Roman"/>
                <a:cs typeface="Times New Roman"/>
              </a:rPr>
              <a:t>	</a:t>
            </a:r>
            <a:r>
              <a:rPr dirty="0" sz="600" i="1">
                <a:latin typeface="Times New Roman"/>
                <a:cs typeface="Times New Roman"/>
              </a:rPr>
              <a:t>j</a:t>
            </a:r>
            <a:r>
              <a:rPr dirty="0" sz="600" i="1">
                <a:latin typeface="Times New Roman"/>
                <a:cs typeface="Times New Roman"/>
              </a:rPr>
              <a:t>    </a:t>
            </a:r>
            <a:r>
              <a:rPr dirty="0" sz="600" spc="60" i="1">
                <a:latin typeface="Times New Roman"/>
                <a:cs typeface="Times New Roman"/>
              </a:rPr>
              <a:t> </a:t>
            </a:r>
            <a:r>
              <a:rPr dirty="0" sz="600" i="1">
                <a:latin typeface="Times New Roman"/>
                <a:cs typeface="Times New Roman"/>
              </a:rPr>
              <a:t>i</a:t>
            </a:r>
            <a:r>
              <a:rPr dirty="0" sz="600" i="1">
                <a:latin typeface="Times New Roman"/>
                <a:cs typeface="Times New Roman"/>
              </a:rPr>
              <a:t>	</a:t>
            </a:r>
            <a:r>
              <a:rPr dirty="0" sz="600" spc="5">
                <a:latin typeface="Times New Roman"/>
                <a:cs typeface="Times New Roman"/>
              </a:rPr>
              <a:t>1</a:t>
            </a:r>
            <a:r>
              <a:rPr dirty="0" sz="600">
                <a:latin typeface="Times New Roman"/>
                <a:cs typeface="Times New Roman"/>
              </a:rPr>
              <a:t>	</a:t>
            </a:r>
            <a:r>
              <a:rPr dirty="0" sz="600" spc="5" i="1">
                <a:latin typeface="Times New Roman"/>
                <a:cs typeface="Times New Roman"/>
              </a:rPr>
              <a:t>k</a:t>
            </a:r>
            <a:endParaRPr sz="600">
              <a:latin typeface="Times New Roman"/>
              <a:cs typeface="Times New Roman"/>
            </a:endParaRPr>
          </a:p>
        </p:txBody>
      </p:sp>
      <p:sp>
        <p:nvSpPr>
          <p:cNvPr id="40" name="object 40"/>
          <p:cNvSpPr txBox="1"/>
          <p:nvPr/>
        </p:nvSpPr>
        <p:spPr>
          <a:xfrm>
            <a:off x="2156460" y="6646204"/>
            <a:ext cx="1134110" cy="337820"/>
          </a:xfrm>
          <a:prstGeom prst="rect">
            <a:avLst/>
          </a:prstGeom>
        </p:spPr>
        <p:txBody>
          <a:bodyPr wrap="square" lIns="0" tIns="15240" rIns="0" bIns="0" rtlCol="0" vert="horz">
            <a:spAutoFit/>
          </a:bodyPr>
          <a:lstStyle/>
          <a:p>
            <a:pPr marL="7620">
              <a:lnSpc>
                <a:spcPts val="1785"/>
              </a:lnSpc>
              <a:spcBef>
                <a:spcPts val="120"/>
              </a:spcBef>
            </a:pPr>
            <a:r>
              <a:rPr dirty="0" sz="1550" spc="-730">
                <a:latin typeface="Symbol"/>
                <a:cs typeface="Symbol"/>
              </a:rPr>
              <a:t></a:t>
            </a:r>
            <a:endParaRPr sz="1550">
              <a:latin typeface="Symbol"/>
              <a:cs typeface="Symbol"/>
            </a:endParaRPr>
          </a:p>
          <a:p>
            <a:pPr>
              <a:lnSpc>
                <a:spcPts val="645"/>
              </a:lnSpc>
              <a:tabLst>
                <a:tab pos="1120775" algn="l"/>
              </a:tabLst>
            </a:pPr>
            <a:r>
              <a:rPr dirty="0" u="sng" sz="600" spc="65" i="1">
                <a:uFill>
                  <a:solidFill>
                    <a:srgbClr val="000000"/>
                  </a:solidFill>
                </a:uFill>
                <a:latin typeface="Times New Roman"/>
                <a:cs typeface="Times New Roman"/>
              </a:rPr>
              <a:t> </a:t>
            </a:r>
            <a:r>
              <a:rPr dirty="0" u="sng" sz="600" spc="5" i="1">
                <a:uFill>
                  <a:solidFill>
                    <a:srgbClr val="000000"/>
                  </a:solidFill>
                </a:uFill>
                <a:latin typeface="Times New Roman"/>
                <a:cs typeface="Times New Roman"/>
              </a:rPr>
              <a:t>i</a:t>
            </a:r>
            <a:r>
              <a:rPr dirty="0" u="sng" sz="600" spc="5">
                <a:uFill>
                  <a:solidFill>
                    <a:srgbClr val="000000"/>
                  </a:solidFill>
                </a:uFill>
                <a:latin typeface="Symbol"/>
                <a:cs typeface="Symbol"/>
              </a:rPr>
              <a:t></a:t>
            </a:r>
            <a:r>
              <a:rPr dirty="0" u="sng" sz="600" spc="5">
                <a:uFill>
                  <a:solidFill>
                    <a:srgbClr val="000000"/>
                  </a:solidFill>
                </a:uFill>
                <a:latin typeface="Times New Roman"/>
                <a:cs typeface="Times New Roman"/>
              </a:rPr>
              <a:t>1	</a:t>
            </a:r>
            <a:endParaRPr sz="600">
              <a:latin typeface="Times New Roman"/>
              <a:cs typeface="Times New Roman"/>
            </a:endParaRPr>
          </a:p>
        </p:txBody>
      </p:sp>
      <p:sp>
        <p:nvSpPr>
          <p:cNvPr id="41" name="object 41"/>
          <p:cNvSpPr txBox="1"/>
          <p:nvPr/>
        </p:nvSpPr>
        <p:spPr>
          <a:xfrm>
            <a:off x="4566667" y="6171691"/>
            <a:ext cx="262890" cy="118745"/>
          </a:xfrm>
          <a:prstGeom prst="rect">
            <a:avLst/>
          </a:prstGeom>
        </p:spPr>
        <p:txBody>
          <a:bodyPr wrap="square" lIns="0" tIns="13970" rIns="0" bIns="0" rtlCol="0" vert="horz">
            <a:spAutoFit/>
          </a:bodyPr>
          <a:lstStyle/>
          <a:p>
            <a:pPr>
              <a:lnSpc>
                <a:spcPct val="100000"/>
              </a:lnSpc>
              <a:spcBef>
                <a:spcPts val="110"/>
              </a:spcBef>
              <a:tabLst>
                <a:tab pos="215265" algn="l"/>
              </a:tabLst>
            </a:pPr>
            <a:r>
              <a:rPr dirty="0" sz="600" spc="5">
                <a:latin typeface="Times New Roman"/>
                <a:cs typeface="Times New Roman"/>
              </a:rPr>
              <a:t>1</a:t>
            </a:r>
            <a:r>
              <a:rPr dirty="0" sz="600" spc="5">
                <a:latin typeface="Times New Roman"/>
                <a:cs typeface="Times New Roman"/>
              </a:rPr>
              <a:t>	</a:t>
            </a:r>
            <a:r>
              <a:rPr dirty="0" sz="600" spc="5" i="1">
                <a:latin typeface="Times New Roman"/>
                <a:cs typeface="Times New Roman"/>
              </a:rPr>
              <a:t>k</a:t>
            </a:r>
            <a:endParaRPr sz="600">
              <a:latin typeface="Times New Roman"/>
              <a:cs typeface="Times New Roman"/>
            </a:endParaRPr>
          </a:p>
        </p:txBody>
      </p:sp>
      <p:sp>
        <p:nvSpPr>
          <p:cNvPr id="42" name="object 42"/>
          <p:cNvSpPr txBox="1"/>
          <p:nvPr/>
        </p:nvSpPr>
        <p:spPr>
          <a:xfrm>
            <a:off x="2394959" y="6962551"/>
            <a:ext cx="837565" cy="276225"/>
          </a:xfrm>
          <a:prstGeom prst="rect">
            <a:avLst/>
          </a:prstGeom>
        </p:spPr>
        <p:txBody>
          <a:bodyPr wrap="square" lIns="0" tIns="12065" rIns="0" bIns="0" rtlCol="0" vert="horz">
            <a:spAutoFit/>
          </a:bodyPr>
          <a:lstStyle/>
          <a:p>
            <a:pPr>
              <a:lnSpc>
                <a:spcPct val="100000"/>
              </a:lnSpc>
              <a:spcBef>
                <a:spcPts val="95"/>
              </a:spcBef>
            </a:pPr>
            <a:r>
              <a:rPr dirty="0" sz="1050" spc="-75" i="1">
                <a:latin typeface="Times New Roman"/>
                <a:cs typeface="Times New Roman"/>
              </a:rPr>
              <a:t>P</a:t>
            </a:r>
            <a:r>
              <a:rPr dirty="0" sz="1650" spc="-75">
                <a:latin typeface="Symbol"/>
                <a:cs typeface="Symbol"/>
              </a:rPr>
              <a:t></a:t>
            </a:r>
            <a:r>
              <a:rPr dirty="0" sz="1050" spc="-75" i="1">
                <a:latin typeface="Times New Roman"/>
                <a:cs typeface="Times New Roman"/>
              </a:rPr>
              <a:t>w </a:t>
            </a:r>
            <a:r>
              <a:rPr dirty="0" sz="1050" i="1">
                <a:latin typeface="Times New Roman"/>
                <a:cs typeface="Times New Roman"/>
              </a:rPr>
              <a:t>x </a:t>
            </a:r>
            <a:r>
              <a:rPr dirty="0" sz="1050" spc="25">
                <a:latin typeface="Times New Roman"/>
                <a:cs typeface="Times New Roman"/>
              </a:rPr>
              <a:t>,µ </a:t>
            </a:r>
            <a:r>
              <a:rPr dirty="0" sz="1050" spc="-30">
                <a:latin typeface="Times New Roman"/>
                <a:cs typeface="Times New Roman"/>
              </a:rPr>
              <a:t>...µ</a:t>
            </a:r>
            <a:r>
              <a:rPr dirty="0" sz="1050" spc="114">
                <a:latin typeface="Times New Roman"/>
                <a:cs typeface="Times New Roman"/>
              </a:rPr>
              <a:t> </a:t>
            </a:r>
            <a:r>
              <a:rPr dirty="0" sz="1650" spc="-210">
                <a:latin typeface="Symbol"/>
                <a:cs typeface="Symbol"/>
              </a:rPr>
              <a:t></a:t>
            </a:r>
            <a:endParaRPr sz="1650">
              <a:latin typeface="Symbol"/>
              <a:cs typeface="Symbol"/>
            </a:endParaRPr>
          </a:p>
        </p:txBody>
      </p:sp>
      <p:sp>
        <p:nvSpPr>
          <p:cNvPr id="43" name="object 43"/>
          <p:cNvSpPr txBox="1"/>
          <p:nvPr/>
        </p:nvSpPr>
        <p:spPr>
          <a:xfrm>
            <a:off x="2328659" y="6606695"/>
            <a:ext cx="939165" cy="283210"/>
          </a:xfrm>
          <a:prstGeom prst="rect">
            <a:avLst/>
          </a:prstGeom>
        </p:spPr>
        <p:txBody>
          <a:bodyPr wrap="square" lIns="0" tIns="12065" rIns="0" bIns="0" rtlCol="0" vert="horz">
            <a:spAutoFit/>
          </a:bodyPr>
          <a:lstStyle/>
          <a:p>
            <a:pPr>
              <a:lnSpc>
                <a:spcPts val="1645"/>
              </a:lnSpc>
              <a:spcBef>
                <a:spcPts val="95"/>
              </a:spcBef>
            </a:pPr>
            <a:r>
              <a:rPr dirty="0" sz="1050" spc="-75" i="1">
                <a:latin typeface="Times New Roman"/>
                <a:cs typeface="Times New Roman"/>
              </a:rPr>
              <a:t>P</a:t>
            </a:r>
            <a:r>
              <a:rPr dirty="0" sz="1650" spc="-75">
                <a:latin typeface="Symbol"/>
                <a:cs typeface="Symbol"/>
              </a:rPr>
              <a:t></a:t>
            </a:r>
            <a:r>
              <a:rPr dirty="0" sz="1050" spc="-75" i="1">
                <a:latin typeface="Times New Roman"/>
                <a:cs typeface="Times New Roman"/>
              </a:rPr>
              <a:t>w   </a:t>
            </a:r>
            <a:r>
              <a:rPr dirty="0" sz="1050" i="1">
                <a:latin typeface="Times New Roman"/>
                <a:cs typeface="Times New Roman"/>
              </a:rPr>
              <a:t>x </a:t>
            </a:r>
            <a:r>
              <a:rPr dirty="0" sz="1050">
                <a:latin typeface="Times New Roman"/>
                <a:cs typeface="Times New Roman"/>
              </a:rPr>
              <a:t>, </a:t>
            </a:r>
            <a:r>
              <a:rPr dirty="0" sz="1050" spc="-45">
                <a:latin typeface="Times New Roman"/>
                <a:cs typeface="Times New Roman"/>
              </a:rPr>
              <a:t>µ </a:t>
            </a:r>
            <a:r>
              <a:rPr dirty="0" sz="1050" spc="-30">
                <a:latin typeface="Times New Roman"/>
                <a:cs typeface="Times New Roman"/>
              </a:rPr>
              <a:t>...µ  </a:t>
            </a:r>
            <a:r>
              <a:rPr dirty="0" sz="1650" spc="-210">
                <a:latin typeface="Symbol"/>
                <a:cs typeface="Symbol"/>
              </a:rPr>
              <a:t></a:t>
            </a:r>
            <a:r>
              <a:rPr dirty="0" sz="1650" spc="-204">
                <a:latin typeface="Times New Roman"/>
                <a:cs typeface="Times New Roman"/>
              </a:rPr>
              <a:t> </a:t>
            </a:r>
            <a:r>
              <a:rPr dirty="0" sz="1050" i="1">
                <a:latin typeface="Times New Roman"/>
                <a:cs typeface="Times New Roman"/>
              </a:rPr>
              <a:t>x</a:t>
            </a:r>
            <a:endParaRPr sz="1050">
              <a:latin typeface="Times New Roman"/>
              <a:cs typeface="Times New Roman"/>
            </a:endParaRPr>
          </a:p>
          <a:p>
            <a:pPr marL="222885">
              <a:lnSpc>
                <a:spcPts val="385"/>
              </a:lnSpc>
              <a:tabLst>
                <a:tab pos="504825" algn="l"/>
                <a:tab pos="720725" algn="l"/>
                <a:tab pos="904240" algn="l"/>
              </a:tabLst>
            </a:pPr>
            <a:r>
              <a:rPr dirty="0" sz="600" i="1">
                <a:latin typeface="Times New Roman"/>
                <a:cs typeface="Times New Roman"/>
              </a:rPr>
              <a:t>j</a:t>
            </a:r>
            <a:r>
              <a:rPr dirty="0" sz="600" i="1">
                <a:latin typeface="Times New Roman"/>
                <a:cs typeface="Times New Roman"/>
              </a:rPr>
              <a:t>    </a:t>
            </a:r>
            <a:r>
              <a:rPr dirty="0" sz="600" spc="60" i="1">
                <a:latin typeface="Times New Roman"/>
                <a:cs typeface="Times New Roman"/>
              </a:rPr>
              <a:t> </a:t>
            </a:r>
            <a:r>
              <a:rPr dirty="0" sz="600" i="1">
                <a:latin typeface="Times New Roman"/>
                <a:cs typeface="Times New Roman"/>
              </a:rPr>
              <a:t>i</a:t>
            </a:r>
            <a:r>
              <a:rPr dirty="0" sz="600" i="1">
                <a:latin typeface="Times New Roman"/>
                <a:cs typeface="Times New Roman"/>
              </a:rPr>
              <a:t>	</a:t>
            </a:r>
            <a:r>
              <a:rPr dirty="0" sz="600" spc="5">
                <a:latin typeface="Times New Roman"/>
                <a:cs typeface="Times New Roman"/>
              </a:rPr>
              <a:t>1</a:t>
            </a:r>
            <a:r>
              <a:rPr dirty="0" sz="600">
                <a:latin typeface="Times New Roman"/>
                <a:cs typeface="Times New Roman"/>
              </a:rPr>
              <a:t>	</a:t>
            </a:r>
            <a:r>
              <a:rPr dirty="0" sz="600" spc="5" i="1">
                <a:latin typeface="Times New Roman"/>
                <a:cs typeface="Times New Roman"/>
              </a:rPr>
              <a:t>k</a:t>
            </a:r>
            <a:r>
              <a:rPr dirty="0" sz="600" i="1">
                <a:latin typeface="Times New Roman"/>
                <a:cs typeface="Times New Roman"/>
              </a:rPr>
              <a:t>	</a:t>
            </a:r>
            <a:r>
              <a:rPr dirty="0" sz="600" i="1">
                <a:latin typeface="Times New Roman"/>
                <a:cs typeface="Times New Roman"/>
              </a:rPr>
              <a:t>i</a:t>
            </a:r>
            <a:endParaRPr sz="600">
              <a:latin typeface="Times New Roman"/>
              <a:cs typeface="Times New Roman"/>
            </a:endParaRPr>
          </a:p>
        </p:txBody>
      </p:sp>
      <p:sp>
        <p:nvSpPr>
          <p:cNvPr id="44" name="object 44"/>
          <p:cNvSpPr txBox="1"/>
          <p:nvPr/>
        </p:nvSpPr>
        <p:spPr>
          <a:xfrm>
            <a:off x="1892043" y="6860653"/>
            <a:ext cx="248285" cy="185420"/>
          </a:xfrm>
          <a:prstGeom prst="rect">
            <a:avLst/>
          </a:prstGeom>
        </p:spPr>
        <p:txBody>
          <a:bodyPr wrap="square" lIns="0" tIns="12700" rIns="0" bIns="0" rtlCol="0" vert="horz">
            <a:spAutoFit/>
          </a:bodyPr>
          <a:lstStyle/>
          <a:p>
            <a:pPr>
              <a:lnSpc>
                <a:spcPct val="100000"/>
              </a:lnSpc>
              <a:spcBef>
                <a:spcPts val="100"/>
              </a:spcBef>
            </a:pPr>
            <a:r>
              <a:rPr dirty="0" sz="1050" spc="-45">
                <a:latin typeface="Times New Roman"/>
                <a:cs typeface="Times New Roman"/>
              </a:rPr>
              <a:t>µ</a:t>
            </a:r>
            <a:r>
              <a:rPr dirty="0" sz="1050" spc="145">
                <a:latin typeface="Times New Roman"/>
                <a:cs typeface="Times New Roman"/>
              </a:rPr>
              <a:t> </a:t>
            </a:r>
            <a:r>
              <a:rPr dirty="0" sz="1050">
                <a:latin typeface="Symbol"/>
                <a:cs typeface="Symbol"/>
              </a:rPr>
              <a:t></a:t>
            </a:r>
            <a:endParaRPr sz="1050">
              <a:latin typeface="Symbol"/>
              <a:cs typeface="Symbol"/>
            </a:endParaRPr>
          </a:p>
        </p:txBody>
      </p:sp>
      <p:sp>
        <p:nvSpPr>
          <p:cNvPr id="45" name="object 45"/>
          <p:cNvSpPr txBox="1"/>
          <p:nvPr/>
        </p:nvSpPr>
        <p:spPr>
          <a:xfrm>
            <a:off x="1889778" y="6389731"/>
            <a:ext cx="3923665" cy="185420"/>
          </a:xfrm>
          <a:prstGeom prst="rect">
            <a:avLst/>
          </a:prstGeom>
        </p:spPr>
        <p:txBody>
          <a:bodyPr wrap="square" lIns="0" tIns="12700" rIns="0" bIns="0" rtlCol="0" vert="horz">
            <a:spAutoFit/>
          </a:bodyPr>
          <a:lstStyle/>
          <a:p>
            <a:pPr>
              <a:lnSpc>
                <a:spcPct val="100000"/>
              </a:lnSpc>
              <a:spcBef>
                <a:spcPts val="100"/>
              </a:spcBef>
            </a:pPr>
            <a:r>
              <a:rPr dirty="0" sz="1050" spc="-5">
                <a:latin typeface="Times New Roman"/>
                <a:cs typeface="Times New Roman"/>
              </a:rPr>
              <a:t>Some</a:t>
            </a:r>
            <a:r>
              <a:rPr dirty="0" sz="1050" spc="-50">
                <a:latin typeface="Times New Roman"/>
                <a:cs typeface="Times New Roman"/>
              </a:rPr>
              <a:t> </a:t>
            </a:r>
            <a:r>
              <a:rPr dirty="0" sz="1050" spc="-5">
                <a:latin typeface="Times New Roman"/>
                <a:cs typeface="Times New Roman"/>
              </a:rPr>
              <a:t>wild'</a:t>
            </a:r>
            <a:r>
              <a:rPr dirty="0" sz="1050" spc="-170">
                <a:latin typeface="Times New Roman"/>
                <a:cs typeface="Times New Roman"/>
              </a:rPr>
              <a:t> </a:t>
            </a:r>
            <a:r>
              <a:rPr dirty="0" sz="1050">
                <a:latin typeface="Times New Roman"/>
                <a:cs typeface="Times New Roman"/>
              </a:rPr>
              <a:t>n'</a:t>
            </a:r>
            <a:r>
              <a:rPr dirty="0" sz="1050" spc="-180">
                <a:latin typeface="Times New Roman"/>
                <a:cs typeface="Times New Roman"/>
              </a:rPr>
              <a:t> </a:t>
            </a:r>
            <a:r>
              <a:rPr dirty="0" sz="1050">
                <a:latin typeface="Times New Roman"/>
                <a:cs typeface="Times New Roman"/>
              </a:rPr>
              <a:t>crazy</a:t>
            </a:r>
            <a:r>
              <a:rPr dirty="0" sz="1050" spc="-95">
                <a:latin typeface="Times New Roman"/>
                <a:cs typeface="Times New Roman"/>
              </a:rPr>
              <a:t> </a:t>
            </a:r>
            <a:r>
              <a:rPr dirty="0" sz="1050">
                <a:latin typeface="Times New Roman"/>
                <a:cs typeface="Times New Roman"/>
              </a:rPr>
              <a:t>algebra</a:t>
            </a:r>
            <a:r>
              <a:rPr dirty="0" sz="1050" spc="-30">
                <a:latin typeface="Times New Roman"/>
                <a:cs typeface="Times New Roman"/>
              </a:rPr>
              <a:t> </a:t>
            </a:r>
            <a:r>
              <a:rPr dirty="0" sz="1050">
                <a:latin typeface="Times New Roman"/>
                <a:cs typeface="Times New Roman"/>
              </a:rPr>
              <a:t>turns</a:t>
            </a:r>
            <a:r>
              <a:rPr dirty="0" sz="1050" spc="-35">
                <a:latin typeface="Times New Roman"/>
                <a:cs typeface="Times New Roman"/>
              </a:rPr>
              <a:t> </a:t>
            </a:r>
            <a:r>
              <a:rPr dirty="0" sz="1050">
                <a:latin typeface="Times New Roman"/>
                <a:cs typeface="Times New Roman"/>
              </a:rPr>
              <a:t>this</a:t>
            </a:r>
            <a:r>
              <a:rPr dirty="0" sz="1050" spc="-80">
                <a:latin typeface="Times New Roman"/>
                <a:cs typeface="Times New Roman"/>
              </a:rPr>
              <a:t> </a:t>
            </a:r>
            <a:r>
              <a:rPr dirty="0" sz="1050">
                <a:latin typeface="Times New Roman"/>
                <a:cs typeface="Times New Roman"/>
              </a:rPr>
              <a:t>into</a:t>
            </a:r>
            <a:r>
              <a:rPr dirty="0" sz="1050" spc="-90">
                <a:latin typeface="Times New Roman"/>
                <a:cs typeface="Times New Roman"/>
              </a:rPr>
              <a:t> </a:t>
            </a:r>
            <a:r>
              <a:rPr dirty="0" sz="1050" spc="30">
                <a:latin typeface="Times New Roman"/>
                <a:cs typeface="Times New Roman"/>
              </a:rPr>
              <a:t>:"</a:t>
            </a:r>
            <a:r>
              <a:rPr dirty="0" sz="1050" spc="-190">
                <a:latin typeface="Times New Roman"/>
                <a:cs typeface="Times New Roman"/>
              </a:rPr>
              <a:t> </a:t>
            </a:r>
            <a:r>
              <a:rPr dirty="0" sz="1050" spc="-5">
                <a:latin typeface="Times New Roman"/>
                <a:cs typeface="Times New Roman"/>
              </a:rPr>
              <a:t>For</a:t>
            </a:r>
            <a:r>
              <a:rPr dirty="0" sz="1050" spc="-35">
                <a:latin typeface="Times New Roman"/>
                <a:cs typeface="Times New Roman"/>
              </a:rPr>
              <a:t> </a:t>
            </a:r>
            <a:r>
              <a:rPr dirty="0" sz="1050" spc="-5">
                <a:latin typeface="Times New Roman"/>
                <a:cs typeface="Times New Roman"/>
              </a:rPr>
              <a:t>Max</a:t>
            </a:r>
            <a:r>
              <a:rPr dirty="0" sz="1050" spc="-45">
                <a:latin typeface="Times New Roman"/>
                <a:cs typeface="Times New Roman"/>
              </a:rPr>
              <a:t> </a:t>
            </a:r>
            <a:r>
              <a:rPr dirty="0" sz="1050" spc="-5">
                <a:latin typeface="Times New Roman"/>
                <a:cs typeface="Times New Roman"/>
              </a:rPr>
              <a:t>likelihood,</a:t>
            </a:r>
            <a:r>
              <a:rPr dirty="0" sz="1050" spc="-90">
                <a:latin typeface="Times New Roman"/>
                <a:cs typeface="Times New Roman"/>
              </a:rPr>
              <a:t> </a:t>
            </a:r>
            <a:r>
              <a:rPr dirty="0" sz="1050">
                <a:latin typeface="Times New Roman"/>
                <a:cs typeface="Times New Roman"/>
              </a:rPr>
              <a:t>for</a:t>
            </a:r>
            <a:r>
              <a:rPr dirty="0" sz="1050" spc="-45">
                <a:latin typeface="Times New Roman"/>
                <a:cs typeface="Times New Roman"/>
              </a:rPr>
              <a:t> </a:t>
            </a:r>
            <a:r>
              <a:rPr dirty="0" sz="1050">
                <a:latin typeface="Times New Roman"/>
                <a:cs typeface="Times New Roman"/>
              </a:rPr>
              <a:t>each</a:t>
            </a:r>
            <a:r>
              <a:rPr dirty="0" sz="1050" spc="50">
                <a:latin typeface="Times New Roman"/>
                <a:cs typeface="Times New Roman"/>
              </a:rPr>
              <a:t> </a:t>
            </a:r>
            <a:r>
              <a:rPr dirty="0" sz="1050">
                <a:latin typeface="Times New Roman"/>
                <a:cs typeface="Times New Roman"/>
              </a:rPr>
              <a:t>j,</a:t>
            </a:r>
            <a:endParaRPr sz="1050">
              <a:latin typeface="Times New Roman"/>
              <a:cs typeface="Times New Roman"/>
            </a:endParaRPr>
          </a:p>
        </p:txBody>
      </p:sp>
      <p:sp>
        <p:nvSpPr>
          <p:cNvPr id="46" name="object 46"/>
          <p:cNvSpPr txBox="1"/>
          <p:nvPr/>
        </p:nvSpPr>
        <p:spPr>
          <a:xfrm>
            <a:off x="3537960" y="6187044"/>
            <a:ext cx="149225" cy="185420"/>
          </a:xfrm>
          <a:prstGeom prst="rect">
            <a:avLst/>
          </a:prstGeom>
        </p:spPr>
        <p:txBody>
          <a:bodyPr wrap="square" lIns="0" tIns="12700" rIns="0" bIns="0" rtlCol="0" vert="horz">
            <a:spAutoFit/>
          </a:bodyPr>
          <a:lstStyle/>
          <a:p>
            <a:pPr>
              <a:lnSpc>
                <a:spcPct val="100000"/>
              </a:lnSpc>
              <a:spcBef>
                <a:spcPts val="100"/>
              </a:spcBef>
            </a:pPr>
            <a:r>
              <a:rPr dirty="0" sz="1050" spc="-10">
                <a:latin typeface="Symbol"/>
                <a:cs typeface="Symbol"/>
              </a:rPr>
              <a:t></a:t>
            </a:r>
            <a:r>
              <a:rPr dirty="0" sz="1050" spc="-45">
                <a:latin typeface="Times New Roman"/>
                <a:cs typeface="Times New Roman"/>
              </a:rPr>
              <a:t>µ</a:t>
            </a:r>
            <a:endParaRPr sz="1050">
              <a:latin typeface="Times New Roman"/>
              <a:cs typeface="Times New Roman"/>
            </a:endParaRPr>
          </a:p>
        </p:txBody>
      </p:sp>
      <p:sp>
        <p:nvSpPr>
          <p:cNvPr id="47" name="object 47"/>
          <p:cNvSpPr txBox="1"/>
          <p:nvPr/>
        </p:nvSpPr>
        <p:spPr>
          <a:xfrm>
            <a:off x="1870467" y="6015326"/>
            <a:ext cx="3239135" cy="266065"/>
          </a:xfrm>
          <a:prstGeom prst="rect">
            <a:avLst/>
          </a:prstGeom>
        </p:spPr>
        <p:txBody>
          <a:bodyPr wrap="square" lIns="0" tIns="16510" rIns="0" bIns="0" rtlCol="0" vert="horz">
            <a:spAutoFit/>
          </a:bodyPr>
          <a:lstStyle/>
          <a:p>
            <a:pPr marL="25400">
              <a:lnSpc>
                <a:spcPct val="100000"/>
              </a:lnSpc>
              <a:spcBef>
                <a:spcPts val="130"/>
              </a:spcBef>
              <a:tabLst>
                <a:tab pos="1723389" algn="l"/>
              </a:tabLst>
            </a:pPr>
            <a:r>
              <a:rPr dirty="0" sz="1050" spc="-5">
                <a:latin typeface="Times New Roman"/>
                <a:cs typeface="Times New Roman"/>
              </a:rPr>
              <a:t>For Max </a:t>
            </a:r>
            <a:r>
              <a:rPr dirty="0" sz="1050">
                <a:latin typeface="Times New Roman"/>
                <a:cs typeface="Times New Roman"/>
              </a:rPr>
              <a:t>likelihood</a:t>
            </a:r>
            <a:r>
              <a:rPr dirty="0" sz="1050" spc="-100">
                <a:latin typeface="Times New Roman"/>
                <a:cs typeface="Times New Roman"/>
              </a:rPr>
              <a:t> </a:t>
            </a:r>
            <a:r>
              <a:rPr dirty="0" sz="1050" spc="-5">
                <a:latin typeface="Times New Roman"/>
                <a:cs typeface="Times New Roman"/>
              </a:rPr>
              <a:t>we</a:t>
            </a:r>
            <a:r>
              <a:rPr dirty="0" sz="1050" spc="-60">
                <a:latin typeface="Times New Roman"/>
                <a:cs typeface="Times New Roman"/>
              </a:rPr>
              <a:t> </a:t>
            </a:r>
            <a:r>
              <a:rPr dirty="0" sz="1050">
                <a:latin typeface="Times New Roman"/>
                <a:cs typeface="Times New Roman"/>
              </a:rPr>
              <a:t>know	</a:t>
            </a:r>
            <a:r>
              <a:rPr dirty="0" baseline="34391" sz="1575">
                <a:latin typeface="Symbol"/>
                <a:cs typeface="Symbol"/>
              </a:rPr>
              <a:t></a:t>
            </a:r>
            <a:r>
              <a:rPr dirty="0" baseline="34391" sz="1575">
                <a:latin typeface="Times New Roman"/>
                <a:cs typeface="Times New Roman"/>
              </a:rPr>
              <a:t> </a:t>
            </a:r>
            <a:r>
              <a:rPr dirty="0" sz="1050">
                <a:latin typeface="Times New Roman"/>
                <a:cs typeface="Times New Roman"/>
              </a:rPr>
              <a:t>log </a:t>
            </a:r>
            <a:r>
              <a:rPr dirty="0" sz="1050" spc="-5">
                <a:latin typeface="Times New Roman"/>
                <a:cs typeface="Times New Roman"/>
              </a:rPr>
              <a:t>Pr </a:t>
            </a:r>
            <a:r>
              <a:rPr dirty="0" sz="1050" spc="-35">
                <a:latin typeface="Times New Roman"/>
                <a:cs typeface="Times New Roman"/>
              </a:rPr>
              <a:t>ob</a:t>
            </a:r>
            <a:r>
              <a:rPr dirty="0" sz="1550" spc="-35">
                <a:latin typeface="Symbol"/>
                <a:cs typeface="Symbol"/>
              </a:rPr>
              <a:t></a:t>
            </a:r>
            <a:r>
              <a:rPr dirty="0" sz="1050" spc="-35">
                <a:latin typeface="Times New Roman"/>
                <a:cs typeface="Times New Roman"/>
              </a:rPr>
              <a:t>data </a:t>
            </a:r>
            <a:r>
              <a:rPr dirty="0" sz="1050" spc="-45">
                <a:latin typeface="Times New Roman"/>
                <a:cs typeface="Times New Roman"/>
              </a:rPr>
              <a:t>µ </a:t>
            </a:r>
            <a:r>
              <a:rPr dirty="0" sz="1050" spc="-30">
                <a:latin typeface="Times New Roman"/>
                <a:cs typeface="Times New Roman"/>
              </a:rPr>
              <a:t>...µ </a:t>
            </a:r>
            <a:r>
              <a:rPr dirty="0" sz="1550" spc="-25">
                <a:latin typeface="Symbol"/>
                <a:cs typeface="Symbol"/>
              </a:rPr>
              <a:t></a:t>
            </a:r>
            <a:r>
              <a:rPr dirty="0" sz="1050" spc="-25">
                <a:latin typeface="Symbol"/>
                <a:cs typeface="Symbol"/>
              </a:rPr>
              <a:t></a:t>
            </a:r>
            <a:r>
              <a:rPr dirty="0" sz="1050" spc="40">
                <a:latin typeface="Times New Roman"/>
                <a:cs typeface="Times New Roman"/>
              </a:rPr>
              <a:t> </a:t>
            </a:r>
            <a:r>
              <a:rPr dirty="0" sz="1050">
                <a:latin typeface="Times New Roman"/>
                <a:cs typeface="Times New Roman"/>
              </a:rPr>
              <a:t>0</a:t>
            </a:r>
            <a:endParaRPr sz="1050">
              <a:latin typeface="Times New Roman"/>
              <a:cs typeface="Times New Roman"/>
            </a:endParaRPr>
          </a:p>
        </p:txBody>
      </p:sp>
      <p:sp>
        <p:nvSpPr>
          <p:cNvPr id="48" name="object 48"/>
          <p:cNvSpPr txBox="1"/>
          <p:nvPr/>
        </p:nvSpPr>
        <p:spPr>
          <a:xfrm>
            <a:off x="1734820" y="7173983"/>
            <a:ext cx="4233545" cy="1597660"/>
          </a:xfrm>
          <a:prstGeom prst="rect">
            <a:avLst/>
          </a:prstGeom>
        </p:spPr>
        <p:txBody>
          <a:bodyPr wrap="square" lIns="0" tIns="61594" rIns="0" bIns="0" rtlCol="0" vert="horz">
            <a:spAutoFit/>
          </a:bodyPr>
          <a:lstStyle/>
          <a:p>
            <a:pPr marL="515620">
              <a:lnSpc>
                <a:spcPct val="100000"/>
              </a:lnSpc>
              <a:spcBef>
                <a:spcPts val="484"/>
              </a:spcBef>
            </a:pPr>
            <a:r>
              <a:rPr dirty="0" sz="600" spc="10" i="1">
                <a:latin typeface="Times New Roman"/>
                <a:cs typeface="Times New Roman"/>
              </a:rPr>
              <a:t>i</a:t>
            </a:r>
            <a:r>
              <a:rPr dirty="0" sz="600" spc="10">
                <a:latin typeface="Symbol"/>
                <a:cs typeface="Symbol"/>
              </a:rPr>
              <a:t></a:t>
            </a:r>
            <a:r>
              <a:rPr dirty="0" sz="600" spc="10">
                <a:latin typeface="Times New Roman"/>
                <a:cs typeface="Times New Roman"/>
              </a:rPr>
              <a:t>1</a:t>
            </a:r>
            <a:endParaRPr sz="600">
              <a:latin typeface="Times New Roman"/>
              <a:cs typeface="Times New Roman"/>
            </a:endParaRPr>
          </a:p>
          <a:p>
            <a:pPr marL="63500">
              <a:lnSpc>
                <a:spcPct val="100000"/>
              </a:lnSpc>
              <a:spcBef>
                <a:spcPts val="620"/>
              </a:spcBef>
            </a:pPr>
            <a:r>
              <a:rPr dirty="0" sz="1000" spc="-5">
                <a:latin typeface="Tahoma"/>
                <a:cs typeface="Tahoma"/>
              </a:rPr>
              <a:t>This </a:t>
            </a:r>
            <a:r>
              <a:rPr dirty="0" sz="1000">
                <a:latin typeface="Tahoma"/>
                <a:cs typeface="Tahoma"/>
              </a:rPr>
              <a:t>is n nonlinear </a:t>
            </a:r>
            <a:r>
              <a:rPr dirty="0" sz="1000" spc="-5">
                <a:latin typeface="Tahoma"/>
                <a:cs typeface="Tahoma"/>
              </a:rPr>
              <a:t>equations </a:t>
            </a:r>
            <a:r>
              <a:rPr dirty="0" sz="1000">
                <a:latin typeface="Tahoma"/>
                <a:cs typeface="Tahoma"/>
              </a:rPr>
              <a:t>in</a:t>
            </a:r>
            <a:r>
              <a:rPr dirty="0" sz="1000" spc="-30">
                <a:latin typeface="Tahoma"/>
                <a:cs typeface="Tahoma"/>
              </a:rPr>
              <a:t> </a:t>
            </a:r>
            <a:r>
              <a:rPr dirty="0" sz="1000" spc="-5" b="1">
                <a:latin typeface="Tahoma"/>
                <a:cs typeface="Tahoma"/>
              </a:rPr>
              <a:t>µ</a:t>
            </a:r>
            <a:r>
              <a:rPr dirty="0" baseline="-21367" sz="975" spc="-7">
                <a:latin typeface="Tahoma"/>
                <a:cs typeface="Tahoma"/>
              </a:rPr>
              <a:t>j</a:t>
            </a:r>
            <a:r>
              <a:rPr dirty="0" sz="1000" spc="-5">
                <a:latin typeface="Tahoma"/>
                <a:cs typeface="Tahoma"/>
              </a:rPr>
              <a:t>’s.”</a:t>
            </a:r>
            <a:endParaRPr sz="1000">
              <a:latin typeface="Tahoma"/>
              <a:cs typeface="Tahoma"/>
            </a:endParaRPr>
          </a:p>
          <a:p>
            <a:pPr marL="367665" marR="144780">
              <a:lnSpc>
                <a:spcPct val="100000"/>
              </a:lnSpc>
              <a:spcBef>
                <a:spcPts val="900"/>
              </a:spcBef>
            </a:pPr>
            <a:r>
              <a:rPr dirty="0" sz="900" spc="-5">
                <a:latin typeface="Tahoma"/>
                <a:cs typeface="Tahoma"/>
              </a:rPr>
              <a:t>If, for each </a:t>
            </a:r>
            <a:r>
              <a:rPr dirty="0" sz="900" spc="-5" b="1">
                <a:latin typeface="Tahoma"/>
                <a:cs typeface="Tahoma"/>
              </a:rPr>
              <a:t>x</a:t>
            </a:r>
            <a:r>
              <a:rPr dirty="0" baseline="-23148" sz="900" spc="-7">
                <a:latin typeface="Tahoma"/>
                <a:cs typeface="Tahoma"/>
              </a:rPr>
              <a:t>i </a:t>
            </a:r>
            <a:r>
              <a:rPr dirty="0" sz="900" spc="-5">
                <a:latin typeface="Tahoma"/>
                <a:cs typeface="Tahoma"/>
              </a:rPr>
              <a:t>we </a:t>
            </a:r>
            <a:r>
              <a:rPr dirty="0" sz="900">
                <a:latin typeface="Tahoma"/>
                <a:cs typeface="Tahoma"/>
              </a:rPr>
              <a:t>knew </a:t>
            </a:r>
            <a:r>
              <a:rPr dirty="0" sz="900" spc="-5">
                <a:latin typeface="Tahoma"/>
                <a:cs typeface="Tahoma"/>
              </a:rPr>
              <a:t>that for each </a:t>
            </a:r>
            <a:r>
              <a:rPr dirty="0" sz="900">
                <a:latin typeface="Tahoma"/>
                <a:cs typeface="Tahoma"/>
              </a:rPr>
              <a:t>w</a:t>
            </a:r>
            <a:r>
              <a:rPr dirty="0" baseline="-23148" sz="900">
                <a:latin typeface="Tahoma"/>
                <a:cs typeface="Tahoma"/>
              </a:rPr>
              <a:t>j </a:t>
            </a:r>
            <a:r>
              <a:rPr dirty="0" sz="900" spc="-5">
                <a:latin typeface="Tahoma"/>
                <a:cs typeface="Tahoma"/>
              </a:rPr>
              <a:t>the </a:t>
            </a:r>
            <a:r>
              <a:rPr dirty="0" sz="900">
                <a:latin typeface="Tahoma"/>
                <a:cs typeface="Tahoma"/>
              </a:rPr>
              <a:t>prob </a:t>
            </a:r>
            <a:r>
              <a:rPr dirty="0" sz="900" spc="-5">
                <a:latin typeface="Tahoma"/>
                <a:cs typeface="Tahoma"/>
              </a:rPr>
              <a:t>that </a:t>
            </a:r>
            <a:r>
              <a:rPr dirty="0" sz="900" b="1">
                <a:latin typeface="Tahoma"/>
                <a:cs typeface="Tahoma"/>
              </a:rPr>
              <a:t>µ</a:t>
            </a:r>
            <a:r>
              <a:rPr dirty="0" baseline="-23148" sz="900">
                <a:latin typeface="Tahoma"/>
                <a:cs typeface="Tahoma"/>
              </a:rPr>
              <a:t>j </a:t>
            </a:r>
            <a:r>
              <a:rPr dirty="0" sz="900">
                <a:latin typeface="Tahoma"/>
                <a:cs typeface="Tahoma"/>
              </a:rPr>
              <a:t>was in </a:t>
            </a:r>
            <a:r>
              <a:rPr dirty="0" sz="900" spc="-5">
                <a:latin typeface="Tahoma"/>
                <a:cs typeface="Tahoma"/>
              </a:rPr>
              <a:t>class w</a:t>
            </a:r>
            <a:r>
              <a:rPr dirty="0" baseline="-23148" sz="900" spc="-7">
                <a:latin typeface="Tahoma"/>
                <a:cs typeface="Tahoma"/>
              </a:rPr>
              <a:t>j </a:t>
            </a:r>
            <a:r>
              <a:rPr dirty="0" sz="900" spc="-5">
                <a:latin typeface="Tahoma"/>
                <a:cs typeface="Tahoma"/>
              </a:rPr>
              <a:t>is  P(w</a:t>
            </a:r>
            <a:r>
              <a:rPr dirty="0" baseline="-23148" sz="900" spc="-7">
                <a:latin typeface="Tahoma"/>
                <a:cs typeface="Tahoma"/>
              </a:rPr>
              <a:t>j</a:t>
            </a:r>
            <a:r>
              <a:rPr dirty="0" sz="900" spc="-5">
                <a:latin typeface="Tahoma"/>
                <a:cs typeface="Tahoma"/>
              </a:rPr>
              <a:t>|x</a:t>
            </a:r>
            <a:r>
              <a:rPr dirty="0" baseline="-23148" sz="900" spc="-7">
                <a:latin typeface="Tahoma"/>
                <a:cs typeface="Tahoma"/>
              </a:rPr>
              <a:t>i</a:t>
            </a:r>
            <a:r>
              <a:rPr dirty="0" sz="900" spc="-5">
                <a:latin typeface="Tahoma"/>
                <a:cs typeface="Tahoma"/>
              </a:rPr>
              <a:t>,µ</a:t>
            </a:r>
            <a:r>
              <a:rPr dirty="0" baseline="-23148" sz="900" spc="-7">
                <a:latin typeface="Tahoma"/>
                <a:cs typeface="Tahoma"/>
              </a:rPr>
              <a:t>1</a:t>
            </a:r>
            <a:r>
              <a:rPr dirty="0" sz="900" spc="-5">
                <a:latin typeface="Tahoma"/>
                <a:cs typeface="Tahoma"/>
              </a:rPr>
              <a:t>…µ</a:t>
            </a:r>
            <a:r>
              <a:rPr dirty="0" baseline="-23148" sz="900" spc="-7">
                <a:latin typeface="Tahoma"/>
                <a:cs typeface="Tahoma"/>
              </a:rPr>
              <a:t>k</a:t>
            </a:r>
            <a:r>
              <a:rPr dirty="0" sz="900" spc="-5">
                <a:latin typeface="Tahoma"/>
                <a:cs typeface="Tahoma"/>
              </a:rPr>
              <a:t>) Then… we would easily compute</a:t>
            </a:r>
            <a:r>
              <a:rPr dirty="0" sz="900" spc="30">
                <a:latin typeface="Tahoma"/>
                <a:cs typeface="Tahoma"/>
              </a:rPr>
              <a:t> </a:t>
            </a:r>
            <a:r>
              <a:rPr dirty="0" sz="900" spc="-5">
                <a:latin typeface="Tahoma"/>
                <a:cs typeface="Tahoma"/>
              </a:rPr>
              <a:t>µ</a:t>
            </a:r>
            <a:r>
              <a:rPr dirty="0" baseline="-23148" sz="900" spc="-7">
                <a:latin typeface="Tahoma"/>
                <a:cs typeface="Tahoma"/>
              </a:rPr>
              <a:t>j</a:t>
            </a:r>
            <a:r>
              <a:rPr dirty="0" sz="900" spc="-5">
                <a:latin typeface="Tahoma"/>
                <a:cs typeface="Tahoma"/>
              </a:rPr>
              <a:t>.</a:t>
            </a:r>
            <a:endParaRPr sz="900">
              <a:latin typeface="Tahoma"/>
              <a:cs typeface="Tahoma"/>
            </a:endParaRPr>
          </a:p>
          <a:p>
            <a:pPr marL="368300" marR="30480">
              <a:lnSpc>
                <a:spcPct val="100000"/>
              </a:lnSpc>
              <a:spcBef>
                <a:spcPts val="1085"/>
              </a:spcBef>
            </a:pPr>
            <a:r>
              <a:rPr dirty="0" sz="900">
                <a:latin typeface="Tahoma"/>
                <a:cs typeface="Tahoma"/>
              </a:rPr>
              <a:t>If we knew </a:t>
            </a:r>
            <a:r>
              <a:rPr dirty="0" sz="900" spc="-5">
                <a:latin typeface="Tahoma"/>
                <a:cs typeface="Tahoma"/>
              </a:rPr>
              <a:t>each µ</a:t>
            </a:r>
            <a:r>
              <a:rPr dirty="0" baseline="-23148" sz="900" spc="-7">
                <a:latin typeface="Tahoma"/>
                <a:cs typeface="Tahoma"/>
              </a:rPr>
              <a:t>j </a:t>
            </a:r>
            <a:r>
              <a:rPr dirty="0" sz="900" spc="-5">
                <a:latin typeface="Tahoma"/>
                <a:cs typeface="Tahoma"/>
              </a:rPr>
              <a:t>then we could easily compute P(w</a:t>
            </a:r>
            <a:r>
              <a:rPr dirty="0" baseline="-23148" sz="900" spc="-7">
                <a:latin typeface="Tahoma"/>
                <a:cs typeface="Tahoma"/>
              </a:rPr>
              <a:t>j</a:t>
            </a:r>
            <a:r>
              <a:rPr dirty="0" sz="900" spc="-5">
                <a:latin typeface="Tahoma"/>
                <a:cs typeface="Tahoma"/>
              </a:rPr>
              <a:t>|x</a:t>
            </a:r>
            <a:r>
              <a:rPr dirty="0" baseline="-23148" sz="900" spc="-7">
                <a:latin typeface="Tahoma"/>
                <a:cs typeface="Tahoma"/>
              </a:rPr>
              <a:t>i</a:t>
            </a:r>
            <a:r>
              <a:rPr dirty="0" sz="900" spc="-5">
                <a:latin typeface="Tahoma"/>
                <a:cs typeface="Tahoma"/>
              </a:rPr>
              <a:t>,µ</a:t>
            </a:r>
            <a:r>
              <a:rPr dirty="0" baseline="-23148" sz="900" spc="-7">
                <a:latin typeface="Tahoma"/>
                <a:cs typeface="Tahoma"/>
              </a:rPr>
              <a:t>1</a:t>
            </a:r>
            <a:r>
              <a:rPr dirty="0" sz="900" spc="-5">
                <a:latin typeface="Tahoma"/>
                <a:cs typeface="Tahoma"/>
              </a:rPr>
              <a:t>…µ</a:t>
            </a:r>
            <a:r>
              <a:rPr dirty="0" baseline="-23148" sz="900" spc="-7">
                <a:latin typeface="Tahoma"/>
                <a:cs typeface="Tahoma"/>
              </a:rPr>
              <a:t>k</a:t>
            </a:r>
            <a:r>
              <a:rPr dirty="0" sz="900" spc="-5">
                <a:latin typeface="Tahoma"/>
                <a:cs typeface="Tahoma"/>
              </a:rPr>
              <a:t>) for each </a:t>
            </a:r>
            <a:r>
              <a:rPr dirty="0" sz="900">
                <a:latin typeface="Tahoma"/>
                <a:cs typeface="Tahoma"/>
              </a:rPr>
              <a:t>w</a:t>
            </a:r>
            <a:r>
              <a:rPr dirty="0" baseline="-23148" sz="900">
                <a:latin typeface="Tahoma"/>
                <a:cs typeface="Tahoma"/>
              </a:rPr>
              <a:t>j  </a:t>
            </a:r>
            <a:r>
              <a:rPr dirty="0" sz="900">
                <a:latin typeface="Tahoma"/>
                <a:cs typeface="Tahoma"/>
              </a:rPr>
              <a:t>and</a:t>
            </a:r>
            <a:r>
              <a:rPr dirty="0" sz="900" spc="-5">
                <a:latin typeface="Tahoma"/>
                <a:cs typeface="Tahoma"/>
              </a:rPr>
              <a:t> x</a:t>
            </a:r>
            <a:r>
              <a:rPr dirty="0" baseline="-23148" sz="900" spc="-7">
                <a:latin typeface="Tahoma"/>
                <a:cs typeface="Tahoma"/>
              </a:rPr>
              <a:t>i</a:t>
            </a:r>
            <a:r>
              <a:rPr dirty="0" sz="900" spc="-5">
                <a:latin typeface="Tahoma"/>
                <a:cs typeface="Tahoma"/>
              </a:rPr>
              <a:t>.</a:t>
            </a:r>
            <a:endParaRPr sz="900">
              <a:latin typeface="Tahoma"/>
              <a:cs typeface="Tahoma"/>
            </a:endParaRPr>
          </a:p>
          <a:p>
            <a:pPr marL="1929764">
              <a:lnSpc>
                <a:spcPct val="100000"/>
              </a:lnSpc>
              <a:spcBef>
                <a:spcPts val="595"/>
              </a:spcBef>
            </a:pPr>
            <a:r>
              <a:rPr dirty="0" sz="1000" spc="-5">
                <a:latin typeface="Tahoma"/>
                <a:cs typeface="Tahoma"/>
              </a:rPr>
              <a:t>…I feel an EM experience coming</a:t>
            </a:r>
            <a:r>
              <a:rPr dirty="0" sz="1000" spc="-30">
                <a:latin typeface="Tahoma"/>
                <a:cs typeface="Tahoma"/>
              </a:rPr>
              <a:t> </a:t>
            </a:r>
            <a:r>
              <a:rPr dirty="0" sz="1000" spc="-5">
                <a:latin typeface="Tahoma"/>
                <a:cs typeface="Tahoma"/>
              </a:rPr>
              <a:t>on!!</a:t>
            </a:r>
            <a:endParaRPr sz="1000">
              <a:latin typeface="Tahoma"/>
              <a:cs typeface="Tahoma"/>
            </a:endParaRPr>
          </a:p>
          <a:p>
            <a:pPr marL="25400">
              <a:lnSpc>
                <a:spcPct val="100000"/>
              </a:lnSpc>
              <a:spcBef>
                <a:spcPts val="63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 Moore</a:t>
            </a:r>
            <a:endParaRPr sz="600">
              <a:latin typeface="Tahoma"/>
              <a:cs typeface="Tahoma"/>
            </a:endParaRPr>
          </a:p>
        </p:txBody>
      </p:sp>
      <p:sp>
        <p:nvSpPr>
          <p:cNvPr id="49" name="object 49"/>
          <p:cNvSpPr/>
          <p:nvPr/>
        </p:nvSpPr>
        <p:spPr>
          <a:xfrm>
            <a:off x="1933194" y="7592958"/>
            <a:ext cx="4067810" cy="438784"/>
          </a:xfrm>
          <a:custGeom>
            <a:avLst/>
            <a:gdLst/>
            <a:ahLst/>
            <a:cxnLst/>
            <a:rect l="l" t="t" r="r" b="b"/>
            <a:pathLst>
              <a:path w="4067810" h="438784">
                <a:moveTo>
                  <a:pt x="114300" y="9515"/>
                </a:moveTo>
                <a:lnTo>
                  <a:pt x="163775" y="7034"/>
                </a:lnTo>
                <a:lnTo>
                  <a:pt x="213346" y="4945"/>
                </a:lnTo>
                <a:lnTo>
                  <a:pt x="263007" y="3237"/>
                </a:lnTo>
                <a:lnTo>
                  <a:pt x="312749" y="1899"/>
                </a:lnTo>
                <a:lnTo>
                  <a:pt x="362567" y="920"/>
                </a:lnTo>
                <a:lnTo>
                  <a:pt x="412452" y="291"/>
                </a:lnTo>
                <a:lnTo>
                  <a:pt x="462397" y="0"/>
                </a:lnTo>
                <a:lnTo>
                  <a:pt x="512396" y="36"/>
                </a:lnTo>
                <a:lnTo>
                  <a:pt x="562441" y="388"/>
                </a:lnTo>
                <a:lnTo>
                  <a:pt x="612526" y="1048"/>
                </a:lnTo>
                <a:lnTo>
                  <a:pt x="662642" y="2002"/>
                </a:lnTo>
                <a:lnTo>
                  <a:pt x="712784" y="3241"/>
                </a:lnTo>
                <a:lnTo>
                  <a:pt x="762943" y="4754"/>
                </a:lnTo>
                <a:lnTo>
                  <a:pt x="813113" y="6531"/>
                </a:lnTo>
                <a:lnTo>
                  <a:pt x="863286" y="8560"/>
                </a:lnTo>
                <a:lnTo>
                  <a:pt x="913456" y="10832"/>
                </a:lnTo>
                <a:lnTo>
                  <a:pt x="963615" y="13335"/>
                </a:lnTo>
                <a:lnTo>
                  <a:pt x="1013757" y="16058"/>
                </a:lnTo>
                <a:lnTo>
                  <a:pt x="1063873" y="18991"/>
                </a:lnTo>
                <a:lnTo>
                  <a:pt x="1113958" y="22124"/>
                </a:lnTo>
                <a:lnTo>
                  <a:pt x="1164003" y="25445"/>
                </a:lnTo>
                <a:lnTo>
                  <a:pt x="1214002" y="28944"/>
                </a:lnTo>
                <a:lnTo>
                  <a:pt x="1263947" y="32610"/>
                </a:lnTo>
                <a:lnTo>
                  <a:pt x="1313832" y="36433"/>
                </a:lnTo>
                <a:lnTo>
                  <a:pt x="1363650" y="40402"/>
                </a:lnTo>
                <a:lnTo>
                  <a:pt x="1413392" y="44506"/>
                </a:lnTo>
                <a:lnTo>
                  <a:pt x="1463053" y="48734"/>
                </a:lnTo>
                <a:lnTo>
                  <a:pt x="1512624" y="53076"/>
                </a:lnTo>
                <a:lnTo>
                  <a:pt x="1562100" y="57521"/>
                </a:lnTo>
                <a:lnTo>
                  <a:pt x="1617153" y="57096"/>
                </a:lnTo>
                <a:lnTo>
                  <a:pt x="1671508" y="56753"/>
                </a:lnTo>
                <a:lnTo>
                  <a:pt x="1725209" y="56471"/>
                </a:lnTo>
                <a:lnTo>
                  <a:pt x="1778296" y="56228"/>
                </a:lnTo>
                <a:lnTo>
                  <a:pt x="1830811" y="56002"/>
                </a:lnTo>
                <a:lnTo>
                  <a:pt x="1882798" y="55773"/>
                </a:lnTo>
                <a:lnTo>
                  <a:pt x="1934297" y="55519"/>
                </a:lnTo>
                <a:lnTo>
                  <a:pt x="1985350" y="55219"/>
                </a:lnTo>
                <a:lnTo>
                  <a:pt x="2036000" y="54851"/>
                </a:lnTo>
                <a:lnTo>
                  <a:pt x="2086289" y="54394"/>
                </a:lnTo>
                <a:lnTo>
                  <a:pt x="2136258" y="53827"/>
                </a:lnTo>
                <a:lnTo>
                  <a:pt x="2185949" y="53128"/>
                </a:lnTo>
                <a:lnTo>
                  <a:pt x="2235406" y="52275"/>
                </a:lnTo>
                <a:lnTo>
                  <a:pt x="2284669" y="51249"/>
                </a:lnTo>
                <a:lnTo>
                  <a:pt x="2333780" y="50026"/>
                </a:lnTo>
                <a:lnTo>
                  <a:pt x="2382782" y="48586"/>
                </a:lnTo>
                <a:lnTo>
                  <a:pt x="2431716" y="46907"/>
                </a:lnTo>
                <a:lnTo>
                  <a:pt x="2480625" y="44969"/>
                </a:lnTo>
                <a:lnTo>
                  <a:pt x="2529550" y="42749"/>
                </a:lnTo>
                <a:lnTo>
                  <a:pt x="2578534" y="40226"/>
                </a:lnTo>
                <a:lnTo>
                  <a:pt x="2627619" y="37379"/>
                </a:lnTo>
                <a:lnTo>
                  <a:pt x="2676845" y="34187"/>
                </a:lnTo>
                <a:lnTo>
                  <a:pt x="2726257" y="30627"/>
                </a:lnTo>
                <a:lnTo>
                  <a:pt x="2775894" y="26680"/>
                </a:lnTo>
                <a:lnTo>
                  <a:pt x="2825801" y="22323"/>
                </a:lnTo>
                <a:lnTo>
                  <a:pt x="2876017" y="17535"/>
                </a:lnTo>
                <a:lnTo>
                  <a:pt x="2926586" y="12294"/>
                </a:lnTo>
                <a:lnTo>
                  <a:pt x="2977550" y="6580"/>
                </a:lnTo>
                <a:lnTo>
                  <a:pt x="3028950" y="371"/>
                </a:lnTo>
                <a:lnTo>
                  <a:pt x="3077935" y="992"/>
                </a:lnTo>
                <a:lnTo>
                  <a:pt x="3126921" y="1557"/>
                </a:lnTo>
                <a:lnTo>
                  <a:pt x="3175907" y="2083"/>
                </a:lnTo>
                <a:lnTo>
                  <a:pt x="3224892" y="2584"/>
                </a:lnTo>
                <a:lnTo>
                  <a:pt x="3273878" y="3075"/>
                </a:lnTo>
                <a:lnTo>
                  <a:pt x="3322864" y="3570"/>
                </a:lnTo>
                <a:lnTo>
                  <a:pt x="3371849" y="4086"/>
                </a:lnTo>
                <a:lnTo>
                  <a:pt x="3420835" y="4637"/>
                </a:lnTo>
                <a:lnTo>
                  <a:pt x="3469821" y="5237"/>
                </a:lnTo>
                <a:lnTo>
                  <a:pt x="3518807" y="5903"/>
                </a:lnTo>
                <a:lnTo>
                  <a:pt x="3567792" y="6648"/>
                </a:lnTo>
                <a:lnTo>
                  <a:pt x="3616778" y="7489"/>
                </a:lnTo>
                <a:lnTo>
                  <a:pt x="3665764" y="8440"/>
                </a:lnTo>
                <a:lnTo>
                  <a:pt x="3714750" y="9515"/>
                </a:lnTo>
                <a:lnTo>
                  <a:pt x="3770626" y="12432"/>
                </a:lnTo>
                <a:lnTo>
                  <a:pt x="3809714" y="17421"/>
                </a:lnTo>
                <a:lnTo>
                  <a:pt x="3896105" y="38471"/>
                </a:lnTo>
                <a:lnTo>
                  <a:pt x="3918620" y="44019"/>
                </a:lnTo>
                <a:lnTo>
                  <a:pt x="3943635" y="50282"/>
                </a:lnTo>
                <a:lnTo>
                  <a:pt x="3963935" y="55402"/>
                </a:lnTo>
                <a:lnTo>
                  <a:pt x="3972305" y="57521"/>
                </a:lnTo>
                <a:lnTo>
                  <a:pt x="3995439" y="70439"/>
                </a:lnTo>
                <a:lnTo>
                  <a:pt x="4018502" y="79714"/>
                </a:lnTo>
                <a:lnTo>
                  <a:pt x="4042279" y="87418"/>
                </a:lnTo>
                <a:lnTo>
                  <a:pt x="4067555" y="95621"/>
                </a:lnTo>
                <a:lnTo>
                  <a:pt x="4062864" y="119505"/>
                </a:lnTo>
                <a:lnTo>
                  <a:pt x="4058030" y="143246"/>
                </a:lnTo>
                <a:lnTo>
                  <a:pt x="4053197" y="166987"/>
                </a:lnTo>
                <a:lnTo>
                  <a:pt x="4036444" y="222292"/>
                </a:lnTo>
                <a:lnTo>
                  <a:pt x="3989462" y="275417"/>
                </a:lnTo>
                <a:lnTo>
                  <a:pt x="3918911" y="322263"/>
                </a:lnTo>
                <a:lnTo>
                  <a:pt x="3880008" y="342010"/>
                </a:lnTo>
                <a:lnTo>
                  <a:pt x="3844005" y="355529"/>
                </a:lnTo>
                <a:lnTo>
                  <a:pt x="3773949" y="367979"/>
                </a:lnTo>
                <a:lnTo>
                  <a:pt x="3736523" y="368956"/>
                </a:lnTo>
                <a:lnTo>
                  <a:pt x="3695251" y="367801"/>
                </a:lnTo>
                <a:lnTo>
                  <a:pt x="3648444" y="365536"/>
                </a:lnTo>
                <a:lnTo>
                  <a:pt x="3594417" y="363186"/>
                </a:lnTo>
                <a:lnTo>
                  <a:pt x="3531483" y="361773"/>
                </a:lnTo>
                <a:lnTo>
                  <a:pt x="3457955" y="362321"/>
                </a:lnTo>
                <a:lnTo>
                  <a:pt x="3408222" y="369098"/>
                </a:lnTo>
                <a:lnTo>
                  <a:pt x="3358416" y="375155"/>
                </a:lnTo>
                <a:lnTo>
                  <a:pt x="3308542" y="380550"/>
                </a:lnTo>
                <a:lnTo>
                  <a:pt x="3258607" y="385340"/>
                </a:lnTo>
                <a:lnTo>
                  <a:pt x="3208615" y="389585"/>
                </a:lnTo>
                <a:lnTo>
                  <a:pt x="3158571" y="393340"/>
                </a:lnTo>
                <a:lnTo>
                  <a:pt x="3108481" y="396665"/>
                </a:lnTo>
                <a:lnTo>
                  <a:pt x="3058350" y="399618"/>
                </a:lnTo>
                <a:lnTo>
                  <a:pt x="3008184" y="402255"/>
                </a:lnTo>
                <a:lnTo>
                  <a:pt x="2957987" y="404635"/>
                </a:lnTo>
                <a:lnTo>
                  <a:pt x="2907764" y="406817"/>
                </a:lnTo>
                <a:lnTo>
                  <a:pt x="2857522" y="408857"/>
                </a:lnTo>
                <a:lnTo>
                  <a:pt x="2807266" y="410813"/>
                </a:lnTo>
                <a:lnTo>
                  <a:pt x="2756999" y="412744"/>
                </a:lnTo>
                <a:lnTo>
                  <a:pt x="2706729" y="414707"/>
                </a:lnTo>
                <a:lnTo>
                  <a:pt x="2656460" y="416761"/>
                </a:lnTo>
                <a:lnTo>
                  <a:pt x="2606197" y="418962"/>
                </a:lnTo>
                <a:lnTo>
                  <a:pt x="2555946" y="421370"/>
                </a:lnTo>
                <a:lnTo>
                  <a:pt x="2505712" y="424041"/>
                </a:lnTo>
                <a:lnTo>
                  <a:pt x="2455500" y="427034"/>
                </a:lnTo>
                <a:lnTo>
                  <a:pt x="2405315" y="430406"/>
                </a:lnTo>
                <a:lnTo>
                  <a:pt x="2355163" y="434216"/>
                </a:lnTo>
                <a:lnTo>
                  <a:pt x="2305050" y="438521"/>
                </a:lnTo>
                <a:lnTo>
                  <a:pt x="2255008" y="438191"/>
                </a:lnTo>
                <a:lnTo>
                  <a:pt x="2204961" y="437878"/>
                </a:lnTo>
                <a:lnTo>
                  <a:pt x="2154908" y="437579"/>
                </a:lnTo>
                <a:lnTo>
                  <a:pt x="2104850" y="437292"/>
                </a:lnTo>
                <a:lnTo>
                  <a:pt x="2054786" y="437015"/>
                </a:lnTo>
                <a:lnTo>
                  <a:pt x="2004717" y="436744"/>
                </a:lnTo>
                <a:lnTo>
                  <a:pt x="1954643" y="436479"/>
                </a:lnTo>
                <a:lnTo>
                  <a:pt x="1904565" y="436216"/>
                </a:lnTo>
                <a:lnTo>
                  <a:pt x="1854482" y="435953"/>
                </a:lnTo>
                <a:lnTo>
                  <a:pt x="1804395" y="435688"/>
                </a:lnTo>
                <a:lnTo>
                  <a:pt x="1754304" y="435419"/>
                </a:lnTo>
                <a:lnTo>
                  <a:pt x="1704209" y="435143"/>
                </a:lnTo>
                <a:lnTo>
                  <a:pt x="1654111" y="434858"/>
                </a:lnTo>
                <a:lnTo>
                  <a:pt x="1604009" y="434561"/>
                </a:lnTo>
                <a:lnTo>
                  <a:pt x="1553905" y="434251"/>
                </a:lnTo>
                <a:lnTo>
                  <a:pt x="1503797" y="433925"/>
                </a:lnTo>
                <a:lnTo>
                  <a:pt x="1453687" y="433581"/>
                </a:lnTo>
                <a:lnTo>
                  <a:pt x="1403575" y="433215"/>
                </a:lnTo>
                <a:lnTo>
                  <a:pt x="1353461" y="432827"/>
                </a:lnTo>
                <a:lnTo>
                  <a:pt x="1303345" y="432414"/>
                </a:lnTo>
                <a:lnTo>
                  <a:pt x="1253227" y="431973"/>
                </a:lnTo>
                <a:lnTo>
                  <a:pt x="1203108" y="431501"/>
                </a:lnTo>
                <a:lnTo>
                  <a:pt x="1152988" y="430998"/>
                </a:lnTo>
                <a:lnTo>
                  <a:pt x="1102866" y="430460"/>
                </a:lnTo>
                <a:lnTo>
                  <a:pt x="1052745" y="429885"/>
                </a:lnTo>
                <a:lnTo>
                  <a:pt x="1002622" y="429271"/>
                </a:lnTo>
                <a:lnTo>
                  <a:pt x="952500" y="428615"/>
                </a:lnTo>
                <a:lnTo>
                  <a:pt x="906825" y="426216"/>
                </a:lnTo>
                <a:lnTo>
                  <a:pt x="860664" y="421108"/>
                </a:lnTo>
                <a:lnTo>
                  <a:pt x="814292" y="414137"/>
                </a:lnTo>
                <a:lnTo>
                  <a:pt x="767983" y="406150"/>
                </a:lnTo>
                <a:lnTo>
                  <a:pt x="722012" y="397994"/>
                </a:lnTo>
                <a:lnTo>
                  <a:pt x="676656" y="390515"/>
                </a:lnTo>
                <a:lnTo>
                  <a:pt x="637174" y="384967"/>
                </a:lnTo>
                <a:lnTo>
                  <a:pt x="593407" y="378704"/>
                </a:lnTo>
                <a:lnTo>
                  <a:pt x="557926" y="373584"/>
                </a:lnTo>
                <a:lnTo>
                  <a:pt x="543306" y="371465"/>
                </a:lnTo>
                <a:lnTo>
                  <a:pt x="487984" y="373446"/>
                </a:lnTo>
                <a:lnTo>
                  <a:pt x="432663" y="375062"/>
                </a:lnTo>
                <a:lnTo>
                  <a:pt x="377342" y="376677"/>
                </a:lnTo>
                <a:lnTo>
                  <a:pt x="322021" y="378658"/>
                </a:lnTo>
                <a:lnTo>
                  <a:pt x="266700" y="381371"/>
                </a:lnTo>
                <a:lnTo>
                  <a:pt x="238553" y="386896"/>
                </a:lnTo>
                <a:lnTo>
                  <a:pt x="209550" y="397564"/>
                </a:lnTo>
                <a:lnTo>
                  <a:pt x="180546" y="409660"/>
                </a:lnTo>
                <a:lnTo>
                  <a:pt x="152400" y="419471"/>
                </a:lnTo>
                <a:lnTo>
                  <a:pt x="128516" y="418352"/>
                </a:lnTo>
                <a:lnTo>
                  <a:pt x="104203" y="417947"/>
                </a:lnTo>
                <a:lnTo>
                  <a:pt x="80176" y="415828"/>
                </a:lnTo>
                <a:lnTo>
                  <a:pt x="39052" y="373751"/>
                </a:lnTo>
                <a:lnTo>
                  <a:pt x="28956" y="333365"/>
                </a:lnTo>
                <a:lnTo>
                  <a:pt x="24586" y="319078"/>
                </a:lnTo>
                <a:lnTo>
                  <a:pt x="19716" y="304790"/>
                </a:lnTo>
                <a:lnTo>
                  <a:pt x="14704" y="290503"/>
                </a:lnTo>
                <a:lnTo>
                  <a:pt x="9906" y="276215"/>
                </a:lnTo>
                <a:lnTo>
                  <a:pt x="7072" y="267952"/>
                </a:lnTo>
                <a:lnTo>
                  <a:pt x="3809" y="258689"/>
                </a:lnTo>
                <a:lnTo>
                  <a:pt x="1119" y="251141"/>
                </a:lnTo>
                <a:lnTo>
                  <a:pt x="0" y="248021"/>
                </a:lnTo>
                <a:lnTo>
                  <a:pt x="1547" y="209743"/>
                </a:lnTo>
                <a:lnTo>
                  <a:pt x="2095" y="171535"/>
                </a:lnTo>
                <a:lnTo>
                  <a:pt x="4071" y="133471"/>
                </a:lnTo>
                <a:lnTo>
                  <a:pt x="9906" y="95621"/>
                </a:lnTo>
                <a:lnTo>
                  <a:pt x="30801" y="81155"/>
                </a:lnTo>
                <a:lnTo>
                  <a:pt x="38100" y="76571"/>
                </a:lnTo>
                <a:lnTo>
                  <a:pt x="43433" y="69904"/>
                </a:lnTo>
                <a:lnTo>
                  <a:pt x="47625" y="62093"/>
                </a:lnTo>
                <a:lnTo>
                  <a:pt x="51816" y="54283"/>
                </a:lnTo>
                <a:lnTo>
                  <a:pt x="57150" y="47615"/>
                </a:lnTo>
                <a:lnTo>
                  <a:pt x="64031" y="44365"/>
                </a:lnTo>
                <a:lnTo>
                  <a:pt x="71628" y="42757"/>
                </a:lnTo>
                <a:lnTo>
                  <a:pt x="79224" y="41293"/>
                </a:lnTo>
                <a:lnTo>
                  <a:pt x="86106" y="38471"/>
                </a:lnTo>
                <a:lnTo>
                  <a:pt x="94047" y="32447"/>
                </a:lnTo>
                <a:lnTo>
                  <a:pt x="101060" y="25136"/>
                </a:lnTo>
                <a:lnTo>
                  <a:pt x="107644" y="17254"/>
                </a:lnTo>
                <a:lnTo>
                  <a:pt x="114300" y="9515"/>
                </a:lnTo>
                <a:close/>
              </a:path>
            </a:pathLst>
          </a:custGeom>
          <a:ln w="14287">
            <a:solidFill>
              <a:srgbClr val="FF0101"/>
            </a:solidFill>
          </a:ln>
        </p:spPr>
        <p:txBody>
          <a:bodyPr wrap="square" lIns="0" tIns="0" rIns="0" bIns="0" rtlCol="0"/>
          <a:lstStyle/>
          <a:p/>
        </p:txBody>
      </p:sp>
      <p:sp>
        <p:nvSpPr>
          <p:cNvPr id="50" name="object 50"/>
          <p:cNvSpPr/>
          <p:nvPr/>
        </p:nvSpPr>
        <p:spPr>
          <a:xfrm>
            <a:off x="1885950" y="8035415"/>
            <a:ext cx="4106545" cy="367665"/>
          </a:xfrm>
          <a:custGeom>
            <a:avLst/>
            <a:gdLst/>
            <a:ahLst/>
            <a:cxnLst/>
            <a:rect l="l" t="t" r="r" b="b"/>
            <a:pathLst>
              <a:path w="4106545" h="367665">
                <a:moveTo>
                  <a:pt x="114300" y="34164"/>
                </a:moveTo>
                <a:lnTo>
                  <a:pt x="160198" y="38296"/>
                </a:lnTo>
                <a:lnTo>
                  <a:pt x="203739" y="32354"/>
                </a:lnTo>
                <a:lnTo>
                  <a:pt x="247709" y="24841"/>
                </a:lnTo>
                <a:lnTo>
                  <a:pt x="294894" y="24258"/>
                </a:lnTo>
                <a:lnTo>
                  <a:pt x="344741" y="23478"/>
                </a:lnTo>
                <a:lnTo>
                  <a:pt x="393813" y="22781"/>
                </a:lnTo>
                <a:lnTo>
                  <a:pt x="442276" y="22135"/>
                </a:lnTo>
                <a:lnTo>
                  <a:pt x="490300" y="21510"/>
                </a:lnTo>
                <a:lnTo>
                  <a:pt x="538052" y="20875"/>
                </a:lnTo>
                <a:lnTo>
                  <a:pt x="585702" y="20198"/>
                </a:lnTo>
                <a:lnTo>
                  <a:pt x="633416" y="19449"/>
                </a:lnTo>
                <a:lnTo>
                  <a:pt x="681364" y="18597"/>
                </a:lnTo>
                <a:lnTo>
                  <a:pt x="729714" y="17611"/>
                </a:lnTo>
                <a:lnTo>
                  <a:pt x="778635" y="16461"/>
                </a:lnTo>
                <a:lnTo>
                  <a:pt x="828294" y="15114"/>
                </a:lnTo>
                <a:lnTo>
                  <a:pt x="860298" y="17769"/>
                </a:lnTo>
                <a:lnTo>
                  <a:pt x="898017" y="24353"/>
                </a:lnTo>
                <a:lnTo>
                  <a:pt x="929449" y="31080"/>
                </a:lnTo>
                <a:lnTo>
                  <a:pt x="942594" y="34164"/>
                </a:lnTo>
                <a:lnTo>
                  <a:pt x="995137" y="37239"/>
                </a:lnTo>
                <a:lnTo>
                  <a:pt x="1047619" y="36903"/>
                </a:lnTo>
                <a:lnTo>
                  <a:pt x="1100046" y="34244"/>
                </a:lnTo>
                <a:lnTo>
                  <a:pt x="1152429" y="30354"/>
                </a:lnTo>
                <a:lnTo>
                  <a:pt x="1204777" y="26321"/>
                </a:lnTo>
                <a:lnTo>
                  <a:pt x="1257097" y="23234"/>
                </a:lnTo>
                <a:lnTo>
                  <a:pt x="1309400" y="22183"/>
                </a:lnTo>
                <a:lnTo>
                  <a:pt x="1361694" y="24258"/>
                </a:lnTo>
                <a:lnTo>
                  <a:pt x="1412675" y="23898"/>
                </a:lnTo>
                <a:lnTo>
                  <a:pt x="1463373" y="23759"/>
                </a:lnTo>
                <a:lnTo>
                  <a:pt x="1513821" y="23810"/>
                </a:lnTo>
                <a:lnTo>
                  <a:pt x="1564053" y="24018"/>
                </a:lnTo>
                <a:lnTo>
                  <a:pt x="1614101" y="24351"/>
                </a:lnTo>
                <a:lnTo>
                  <a:pt x="1663999" y="24778"/>
                </a:lnTo>
                <a:lnTo>
                  <a:pt x="1713781" y="25266"/>
                </a:lnTo>
                <a:lnTo>
                  <a:pt x="1763479" y="25783"/>
                </a:lnTo>
                <a:lnTo>
                  <a:pt x="1813128" y="26298"/>
                </a:lnTo>
                <a:lnTo>
                  <a:pt x="1862759" y="26778"/>
                </a:lnTo>
                <a:lnTo>
                  <a:pt x="1912408" y="27191"/>
                </a:lnTo>
                <a:lnTo>
                  <a:pt x="1962106" y="27506"/>
                </a:lnTo>
                <a:lnTo>
                  <a:pt x="2011888" y="27690"/>
                </a:lnTo>
                <a:lnTo>
                  <a:pt x="2061786" y="27711"/>
                </a:lnTo>
                <a:lnTo>
                  <a:pt x="2111834" y="27538"/>
                </a:lnTo>
                <a:lnTo>
                  <a:pt x="2162066" y="27138"/>
                </a:lnTo>
                <a:lnTo>
                  <a:pt x="2212514" y="26479"/>
                </a:lnTo>
                <a:lnTo>
                  <a:pt x="2263212" y="25530"/>
                </a:lnTo>
                <a:lnTo>
                  <a:pt x="2314194" y="24258"/>
                </a:lnTo>
                <a:lnTo>
                  <a:pt x="2360285" y="24923"/>
                </a:lnTo>
                <a:lnTo>
                  <a:pt x="2408791" y="27745"/>
                </a:lnTo>
                <a:lnTo>
                  <a:pt x="2458102" y="31226"/>
                </a:lnTo>
                <a:lnTo>
                  <a:pt x="2506608" y="33865"/>
                </a:lnTo>
                <a:lnTo>
                  <a:pt x="2552700" y="34164"/>
                </a:lnTo>
                <a:lnTo>
                  <a:pt x="2606167" y="32363"/>
                </a:lnTo>
                <a:lnTo>
                  <a:pt x="2659689" y="30902"/>
                </a:lnTo>
                <a:lnTo>
                  <a:pt x="2713246" y="29690"/>
                </a:lnTo>
                <a:lnTo>
                  <a:pt x="2766822" y="28640"/>
                </a:lnTo>
                <a:lnTo>
                  <a:pt x="2820397" y="27660"/>
                </a:lnTo>
                <a:lnTo>
                  <a:pt x="2873954" y="26663"/>
                </a:lnTo>
                <a:lnTo>
                  <a:pt x="2927476" y="25559"/>
                </a:lnTo>
                <a:lnTo>
                  <a:pt x="2980944" y="24258"/>
                </a:lnTo>
                <a:lnTo>
                  <a:pt x="3021663" y="19939"/>
                </a:lnTo>
                <a:lnTo>
                  <a:pt x="3088797" y="12756"/>
                </a:lnTo>
                <a:lnTo>
                  <a:pt x="3116199" y="9846"/>
                </a:lnTo>
                <a:lnTo>
                  <a:pt x="3161135" y="5280"/>
                </a:lnTo>
                <a:lnTo>
                  <a:pt x="3211265" y="1229"/>
                </a:lnTo>
                <a:lnTo>
                  <a:pt x="3252496" y="0"/>
                </a:lnTo>
                <a:lnTo>
                  <a:pt x="3266562" y="113"/>
                </a:lnTo>
                <a:lnTo>
                  <a:pt x="3316628" y="1710"/>
                </a:lnTo>
                <a:lnTo>
                  <a:pt x="3361492" y="3599"/>
                </a:lnTo>
                <a:lnTo>
                  <a:pt x="3388848" y="4725"/>
                </a:lnTo>
                <a:lnTo>
                  <a:pt x="3455874" y="7224"/>
                </a:lnTo>
                <a:lnTo>
                  <a:pt x="3496530" y="8554"/>
                </a:lnTo>
                <a:lnTo>
                  <a:pt x="3542604" y="9908"/>
                </a:lnTo>
                <a:lnTo>
                  <a:pt x="3594591" y="11263"/>
                </a:lnTo>
                <a:lnTo>
                  <a:pt x="3652982" y="12598"/>
                </a:lnTo>
                <a:lnTo>
                  <a:pt x="3718270" y="13889"/>
                </a:lnTo>
                <a:lnTo>
                  <a:pt x="3790950" y="15114"/>
                </a:lnTo>
                <a:lnTo>
                  <a:pt x="3843730" y="25282"/>
                </a:lnTo>
                <a:lnTo>
                  <a:pt x="3896010" y="37022"/>
                </a:lnTo>
                <a:lnTo>
                  <a:pt x="3948148" y="49618"/>
                </a:lnTo>
                <a:lnTo>
                  <a:pt x="4000500" y="62358"/>
                </a:lnTo>
                <a:lnTo>
                  <a:pt x="4043469" y="76610"/>
                </a:lnTo>
                <a:lnTo>
                  <a:pt x="4057650" y="81408"/>
                </a:lnTo>
                <a:lnTo>
                  <a:pt x="4065912" y="84563"/>
                </a:lnTo>
                <a:lnTo>
                  <a:pt x="4075176" y="87790"/>
                </a:lnTo>
                <a:lnTo>
                  <a:pt x="4082724" y="90302"/>
                </a:lnTo>
                <a:lnTo>
                  <a:pt x="4085844" y="91314"/>
                </a:lnTo>
                <a:lnTo>
                  <a:pt x="4091606" y="100696"/>
                </a:lnTo>
                <a:lnTo>
                  <a:pt x="4097654" y="109793"/>
                </a:lnTo>
                <a:lnTo>
                  <a:pt x="4102560" y="119175"/>
                </a:lnTo>
                <a:lnTo>
                  <a:pt x="4104894" y="129414"/>
                </a:lnTo>
                <a:lnTo>
                  <a:pt x="4106251" y="153512"/>
                </a:lnTo>
                <a:lnTo>
                  <a:pt x="4105465" y="177611"/>
                </a:lnTo>
                <a:lnTo>
                  <a:pt x="4095750" y="224664"/>
                </a:lnTo>
                <a:lnTo>
                  <a:pt x="4051815" y="248989"/>
                </a:lnTo>
                <a:lnTo>
                  <a:pt x="3992806" y="265093"/>
                </a:lnTo>
                <a:lnTo>
                  <a:pt x="3947489" y="276120"/>
                </a:lnTo>
                <a:lnTo>
                  <a:pt x="3902208" y="285831"/>
                </a:lnTo>
                <a:lnTo>
                  <a:pt x="3856524" y="294116"/>
                </a:lnTo>
                <a:lnTo>
                  <a:pt x="3810000" y="300864"/>
                </a:lnTo>
                <a:lnTo>
                  <a:pt x="3758304" y="300490"/>
                </a:lnTo>
                <a:lnTo>
                  <a:pt x="3706615" y="300073"/>
                </a:lnTo>
                <a:lnTo>
                  <a:pt x="3654931" y="299619"/>
                </a:lnTo>
                <a:lnTo>
                  <a:pt x="3603253" y="299134"/>
                </a:lnTo>
                <a:lnTo>
                  <a:pt x="3551579" y="298622"/>
                </a:lnTo>
                <a:lnTo>
                  <a:pt x="3499910" y="298089"/>
                </a:lnTo>
                <a:lnTo>
                  <a:pt x="3448244" y="297540"/>
                </a:lnTo>
                <a:lnTo>
                  <a:pt x="3396581" y="296979"/>
                </a:lnTo>
                <a:lnTo>
                  <a:pt x="3344921" y="296414"/>
                </a:lnTo>
                <a:lnTo>
                  <a:pt x="3293263" y="295847"/>
                </a:lnTo>
                <a:lnTo>
                  <a:pt x="3241607" y="295285"/>
                </a:lnTo>
                <a:lnTo>
                  <a:pt x="3189951" y="294733"/>
                </a:lnTo>
                <a:lnTo>
                  <a:pt x="3138296" y="294197"/>
                </a:lnTo>
                <a:lnTo>
                  <a:pt x="3086642" y="293680"/>
                </a:lnTo>
                <a:lnTo>
                  <a:pt x="3034986" y="293189"/>
                </a:lnTo>
                <a:lnTo>
                  <a:pt x="2983330" y="292729"/>
                </a:lnTo>
                <a:lnTo>
                  <a:pt x="2931672" y="292304"/>
                </a:lnTo>
                <a:lnTo>
                  <a:pt x="2880012" y="291921"/>
                </a:lnTo>
                <a:lnTo>
                  <a:pt x="2828349" y="291584"/>
                </a:lnTo>
                <a:lnTo>
                  <a:pt x="2776683" y="291298"/>
                </a:lnTo>
                <a:lnTo>
                  <a:pt x="2725014" y="291069"/>
                </a:lnTo>
                <a:lnTo>
                  <a:pt x="2673340" y="290903"/>
                </a:lnTo>
                <a:lnTo>
                  <a:pt x="2621662" y="290803"/>
                </a:lnTo>
                <a:lnTo>
                  <a:pt x="2569978" y="290775"/>
                </a:lnTo>
                <a:lnTo>
                  <a:pt x="2518289" y="290825"/>
                </a:lnTo>
                <a:lnTo>
                  <a:pt x="2466594" y="290958"/>
                </a:lnTo>
                <a:lnTo>
                  <a:pt x="2416898" y="291282"/>
                </a:lnTo>
                <a:lnTo>
                  <a:pt x="2367202" y="291657"/>
                </a:lnTo>
                <a:lnTo>
                  <a:pt x="2317507" y="292083"/>
                </a:lnTo>
                <a:lnTo>
                  <a:pt x="2267811" y="292558"/>
                </a:lnTo>
                <a:lnTo>
                  <a:pt x="2218115" y="293081"/>
                </a:lnTo>
                <a:lnTo>
                  <a:pt x="2168420" y="293653"/>
                </a:lnTo>
                <a:lnTo>
                  <a:pt x="2118724" y="294273"/>
                </a:lnTo>
                <a:lnTo>
                  <a:pt x="2069028" y="294939"/>
                </a:lnTo>
                <a:lnTo>
                  <a:pt x="2019333" y="295651"/>
                </a:lnTo>
                <a:lnTo>
                  <a:pt x="1969637" y="296407"/>
                </a:lnTo>
                <a:lnTo>
                  <a:pt x="1919941" y="297209"/>
                </a:lnTo>
                <a:lnTo>
                  <a:pt x="1870246" y="298053"/>
                </a:lnTo>
                <a:lnTo>
                  <a:pt x="1820550" y="298941"/>
                </a:lnTo>
                <a:lnTo>
                  <a:pt x="1770854" y="299871"/>
                </a:lnTo>
                <a:lnTo>
                  <a:pt x="1721159" y="300842"/>
                </a:lnTo>
                <a:lnTo>
                  <a:pt x="1671463" y="301853"/>
                </a:lnTo>
                <a:lnTo>
                  <a:pt x="1621767" y="302905"/>
                </a:lnTo>
                <a:lnTo>
                  <a:pt x="1572072" y="303995"/>
                </a:lnTo>
                <a:lnTo>
                  <a:pt x="1522376" y="305124"/>
                </a:lnTo>
                <a:lnTo>
                  <a:pt x="1472680" y="306291"/>
                </a:lnTo>
                <a:lnTo>
                  <a:pt x="1422985" y="307494"/>
                </a:lnTo>
                <a:lnTo>
                  <a:pt x="1373289" y="308733"/>
                </a:lnTo>
                <a:lnTo>
                  <a:pt x="1323594" y="310008"/>
                </a:lnTo>
                <a:lnTo>
                  <a:pt x="1241917" y="314271"/>
                </a:lnTo>
                <a:lnTo>
                  <a:pt x="1151382" y="320676"/>
                </a:lnTo>
                <a:lnTo>
                  <a:pt x="1077991" y="326510"/>
                </a:lnTo>
                <a:lnTo>
                  <a:pt x="1000128" y="336185"/>
                </a:lnTo>
                <a:lnTo>
                  <a:pt x="951981" y="341726"/>
                </a:lnTo>
                <a:lnTo>
                  <a:pt x="903423" y="345922"/>
                </a:lnTo>
                <a:lnTo>
                  <a:pt x="854567" y="349016"/>
                </a:lnTo>
                <a:lnTo>
                  <a:pt x="805529" y="351251"/>
                </a:lnTo>
                <a:lnTo>
                  <a:pt x="756422" y="352869"/>
                </a:lnTo>
                <a:lnTo>
                  <a:pt x="707360" y="354112"/>
                </a:lnTo>
                <a:lnTo>
                  <a:pt x="658459" y="355222"/>
                </a:lnTo>
                <a:lnTo>
                  <a:pt x="609832" y="356442"/>
                </a:lnTo>
                <a:lnTo>
                  <a:pt x="561594" y="358014"/>
                </a:lnTo>
                <a:lnTo>
                  <a:pt x="522473" y="358228"/>
                </a:lnTo>
                <a:lnTo>
                  <a:pt x="479513" y="359919"/>
                </a:lnTo>
                <a:lnTo>
                  <a:pt x="433447" y="362372"/>
                </a:lnTo>
                <a:lnTo>
                  <a:pt x="385007" y="364872"/>
                </a:lnTo>
                <a:lnTo>
                  <a:pt x="334927" y="366706"/>
                </a:lnTo>
                <a:lnTo>
                  <a:pt x="283940" y="367158"/>
                </a:lnTo>
                <a:lnTo>
                  <a:pt x="232778" y="365515"/>
                </a:lnTo>
                <a:lnTo>
                  <a:pt x="182174" y="361062"/>
                </a:lnTo>
                <a:lnTo>
                  <a:pt x="132861" y="353085"/>
                </a:lnTo>
                <a:lnTo>
                  <a:pt x="85573" y="340869"/>
                </a:lnTo>
                <a:lnTo>
                  <a:pt x="41041" y="323700"/>
                </a:lnTo>
                <a:lnTo>
                  <a:pt x="0" y="300864"/>
                </a:lnTo>
                <a:lnTo>
                  <a:pt x="1993" y="258003"/>
                </a:lnTo>
                <a:lnTo>
                  <a:pt x="4425" y="213094"/>
                </a:lnTo>
                <a:lnTo>
                  <a:pt x="11576" y="169575"/>
                </a:lnTo>
                <a:lnTo>
                  <a:pt x="27724" y="130883"/>
                </a:lnTo>
                <a:lnTo>
                  <a:pt x="57150" y="100458"/>
                </a:lnTo>
                <a:lnTo>
                  <a:pt x="61519" y="93160"/>
                </a:lnTo>
                <a:lnTo>
                  <a:pt x="65817" y="85504"/>
                </a:lnTo>
                <a:lnTo>
                  <a:pt x="70544" y="78277"/>
                </a:lnTo>
                <a:lnTo>
                  <a:pt x="76200" y="72264"/>
                </a:lnTo>
                <a:lnTo>
                  <a:pt x="98548" y="59346"/>
                </a:lnTo>
                <a:lnTo>
                  <a:pt x="104679" y="62644"/>
                </a:lnTo>
                <a:lnTo>
                  <a:pt x="106096" y="61227"/>
                </a:lnTo>
                <a:lnTo>
                  <a:pt x="114300" y="34164"/>
                </a:lnTo>
                <a:close/>
              </a:path>
            </a:pathLst>
          </a:custGeom>
          <a:ln w="14287">
            <a:solidFill>
              <a:srgbClr val="3434CC"/>
            </a:solidFill>
          </a:ln>
        </p:spPr>
        <p:txBody>
          <a:bodyPr wrap="square" lIns="0" tIns="0" rIns="0" bIns="0" rtlCol="0"/>
          <a:lstStyle/>
          <a:p/>
        </p:txBody>
      </p:sp>
      <p:sp>
        <p:nvSpPr>
          <p:cNvPr id="51" name="object 51"/>
          <p:cNvSpPr/>
          <p:nvPr/>
        </p:nvSpPr>
        <p:spPr>
          <a:xfrm>
            <a:off x="3197351" y="6556247"/>
            <a:ext cx="2860675" cy="713740"/>
          </a:xfrm>
          <a:custGeom>
            <a:avLst/>
            <a:gdLst/>
            <a:ahLst/>
            <a:cxnLst/>
            <a:rect l="l" t="t" r="r" b="b"/>
            <a:pathLst>
              <a:path w="2860675" h="713740">
                <a:moveTo>
                  <a:pt x="2860548" y="294131"/>
                </a:moveTo>
                <a:lnTo>
                  <a:pt x="155448" y="294131"/>
                </a:lnTo>
                <a:lnTo>
                  <a:pt x="155448" y="713232"/>
                </a:lnTo>
                <a:lnTo>
                  <a:pt x="2860548" y="713232"/>
                </a:lnTo>
                <a:lnTo>
                  <a:pt x="2860548" y="294131"/>
                </a:lnTo>
                <a:close/>
              </a:path>
              <a:path w="2860675" h="713740">
                <a:moveTo>
                  <a:pt x="0" y="0"/>
                </a:moveTo>
                <a:lnTo>
                  <a:pt x="606551" y="294131"/>
                </a:lnTo>
                <a:lnTo>
                  <a:pt x="1282446" y="294131"/>
                </a:lnTo>
                <a:lnTo>
                  <a:pt x="0" y="0"/>
                </a:lnTo>
                <a:close/>
              </a:path>
            </a:pathLst>
          </a:custGeom>
          <a:solidFill>
            <a:srgbClr val="FFFFCC"/>
          </a:solidFill>
        </p:spPr>
        <p:txBody>
          <a:bodyPr wrap="square" lIns="0" tIns="0" rIns="0" bIns="0" rtlCol="0"/>
          <a:lstStyle/>
          <a:p/>
        </p:txBody>
      </p:sp>
      <p:sp>
        <p:nvSpPr>
          <p:cNvPr id="52" name="object 52"/>
          <p:cNvSpPr/>
          <p:nvPr/>
        </p:nvSpPr>
        <p:spPr>
          <a:xfrm>
            <a:off x="3197351" y="6556247"/>
            <a:ext cx="2860675" cy="713740"/>
          </a:xfrm>
          <a:custGeom>
            <a:avLst/>
            <a:gdLst/>
            <a:ahLst/>
            <a:cxnLst/>
            <a:rect l="l" t="t" r="r" b="b"/>
            <a:pathLst>
              <a:path w="2860675" h="713740">
                <a:moveTo>
                  <a:pt x="155448" y="294131"/>
                </a:moveTo>
                <a:lnTo>
                  <a:pt x="155448" y="713232"/>
                </a:lnTo>
                <a:lnTo>
                  <a:pt x="2860548" y="713232"/>
                </a:lnTo>
                <a:lnTo>
                  <a:pt x="2860548" y="294131"/>
                </a:lnTo>
                <a:lnTo>
                  <a:pt x="1282446" y="294131"/>
                </a:lnTo>
                <a:lnTo>
                  <a:pt x="0" y="0"/>
                </a:lnTo>
                <a:lnTo>
                  <a:pt x="606551" y="294131"/>
                </a:lnTo>
                <a:lnTo>
                  <a:pt x="155448" y="294131"/>
                </a:lnTo>
                <a:close/>
              </a:path>
            </a:pathLst>
          </a:custGeom>
          <a:ln w="6350">
            <a:solidFill>
              <a:srgbClr val="010101"/>
            </a:solidFill>
          </a:ln>
        </p:spPr>
        <p:txBody>
          <a:bodyPr wrap="square" lIns="0" tIns="0" rIns="0" bIns="0" rtlCol="0"/>
          <a:lstStyle/>
          <a:p/>
        </p:txBody>
      </p:sp>
      <p:sp>
        <p:nvSpPr>
          <p:cNvPr id="53" name="object 53"/>
          <p:cNvSpPr txBox="1"/>
          <p:nvPr/>
        </p:nvSpPr>
        <p:spPr>
          <a:xfrm>
            <a:off x="3507485" y="6886446"/>
            <a:ext cx="2410460" cy="367665"/>
          </a:xfrm>
          <a:prstGeom prst="rect">
            <a:avLst/>
          </a:prstGeom>
        </p:spPr>
        <p:txBody>
          <a:bodyPr wrap="square" lIns="0" tIns="12700" rIns="0" bIns="0" rtlCol="0" vert="horz">
            <a:spAutoFit/>
          </a:bodyPr>
          <a:lstStyle/>
          <a:p>
            <a:pPr algn="ctr" marR="6350">
              <a:lnSpc>
                <a:spcPct val="100000"/>
              </a:lnSpc>
              <a:spcBef>
                <a:spcPts val="100"/>
              </a:spcBef>
            </a:pPr>
            <a:r>
              <a:rPr dirty="0" sz="900">
                <a:latin typeface="Tahoma"/>
                <a:cs typeface="Tahoma"/>
              </a:rPr>
              <a:t>See</a:t>
            </a:r>
            <a:endParaRPr sz="900">
              <a:latin typeface="Tahoma"/>
              <a:cs typeface="Tahoma"/>
            </a:endParaRPr>
          </a:p>
          <a:p>
            <a:pPr algn="ctr" marR="5080">
              <a:lnSpc>
                <a:spcPct val="100000"/>
              </a:lnSpc>
              <a:spcBef>
                <a:spcPts val="480"/>
              </a:spcBef>
            </a:pPr>
            <a:r>
              <a:rPr dirty="0" u="sng" baseline="5050" sz="2475" spc="-622">
                <a:uFill>
                  <a:solidFill>
                    <a:srgbClr val="FF0000"/>
                  </a:solidFill>
                </a:uFill>
                <a:latin typeface="Times New Roman"/>
                <a:cs typeface="Times New Roman"/>
              </a:rPr>
              <a:t> </a:t>
            </a:r>
            <a:r>
              <a:rPr dirty="0" sz="800" spc="-5">
                <a:solidFill>
                  <a:srgbClr val="FF0000"/>
                </a:solidFill>
                <a:latin typeface="Tahoma"/>
                <a:cs typeface="Tahoma"/>
                <a:hlinkClick r:id="rId2"/>
              </a:rPr>
              <a:t>http://www.cs.cmu.edu/~awm/doc/gmm-algebra.pdf</a:t>
            </a:r>
            <a:endParaRPr sz="800">
              <a:latin typeface="Tahoma"/>
              <a:cs typeface="Tahoma"/>
            </a:endParaRPr>
          </a:p>
        </p:txBody>
      </p:sp>
      <p:sp>
        <p:nvSpPr>
          <p:cNvPr id="54" name="object 5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55" name="object 5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37</a:t>
            </a:r>
            <a:endParaRPr sz="600">
              <a:latin typeface="Tahoma"/>
              <a:cs typeface="Tahoma"/>
            </a:endParaRPr>
          </a:p>
        </p:txBody>
      </p:sp>
      <p:sp>
        <p:nvSpPr>
          <p:cNvPr id="3" name="object 3"/>
          <p:cNvSpPr txBox="1">
            <a:spLocks noGrp="1"/>
          </p:cNvSpPr>
          <p:nvPr>
            <p:ph type="title"/>
          </p:nvPr>
        </p:nvSpPr>
        <p:spPr>
          <a:xfrm>
            <a:off x="2458466" y="1272030"/>
            <a:ext cx="1825625" cy="361315"/>
          </a:xfrm>
          <a:prstGeom prst="rect"/>
        </p:spPr>
        <p:txBody>
          <a:bodyPr wrap="square" lIns="0" tIns="12700" rIns="0" bIns="0" rtlCol="0" vert="horz">
            <a:spAutoFit/>
          </a:bodyPr>
          <a:lstStyle/>
          <a:p>
            <a:pPr marL="12700">
              <a:lnSpc>
                <a:spcPct val="100000"/>
              </a:lnSpc>
              <a:spcBef>
                <a:spcPts val="100"/>
              </a:spcBef>
            </a:pPr>
            <a:r>
              <a:rPr dirty="0" spc="-5"/>
              <a:t>E.M. for</a:t>
            </a:r>
            <a:r>
              <a:rPr dirty="0" spc="-75"/>
              <a:t> </a:t>
            </a:r>
            <a:r>
              <a:rPr dirty="0"/>
              <a:t>GMMs</a:t>
            </a:r>
          </a:p>
        </p:txBody>
      </p:sp>
      <p:sp>
        <p:nvSpPr>
          <p:cNvPr id="4" name="object 4"/>
          <p:cNvSpPr txBox="1"/>
          <p:nvPr/>
        </p:nvSpPr>
        <p:spPr>
          <a:xfrm>
            <a:off x="1620519" y="1595502"/>
            <a:ext cx="3543300" cy="889000"/>
          </a:xfrm>
          <a:prstGeom prst="rect">
            <a:avLst/>
          </a:prstGeom>
        </p:spPr>
        <p:txBody>
          <a:bodyPr wrap="square" lIns="0" tIns="13335" rIns="0" bIns="0" rtlCol="0" vert="horz">
            <a:spAutoFit/>
          </a:bodyPr>
          <a:lstStyle/>
          <a:p>
            <a:pPr marL="25400">
              <a:lnSpc>
                <a:spcPct val="100000"/>
              </a:lnSpc>
              <a:spcBef>
                <a:spcPts val="105"/>
              </a:spcBef>
            </a:pPr>
            <a:r>
              <a:rPr dirty="0" sz="1000">
                <a:latin typeface="Tahoma"/>
                <a:cs typeface="Tahoma"/>
              </a:rPr>
              <a:t>Iterate. </a:t>
            </a:r>
            <a:r>
              <a:rPr dirty="0" sz="1000" spc="-5">
                <a:latin typeface="Tahoma"/>
                <a:cs typeface="Tahoma"/>
              </a:rPr>
              <a:t>On the </a:t>
            </a:r>
            <a:r>
              <a:rPr dirty="0" sz="1050" spc="-5" i="1">
                <a:latin typeface="Tahoma"/>
                <a:cs typeface="Tahoma"/>
              </a:rPr>
              <a:t>t</a:t>
            </a:r>
            <a:r>
              <a:rPr dirty="0" sz="1000" spc="-5">
                <a:latin typeface="Tahoma"/>
                <a:cs typeface="Tahoma"/>
              </a:rPr>
              <a:t>’th </a:t>
            </a:r>
            <a:r>
              <a:rPr dirty="0" sz="1000">
                <a:latin typeface="Tahoma"/>
                <a:cs typeface="Tahoma"/>
              </a:rPr>
              <a:t>iteration let our </a:t>
            </a:r>
            <a:r>
              <a:rPr dirty="0" sz="1000" spc="-5">
                <a:latin typeface="Tahoma"/>
                <a:cs typeface="Tahoma"/>
              </a:rPr>
              <a:t>estimates be</a:t>
            </a:r>
            <a:endParaRPr sz="1000">
              <a:latin typeface="Tahoma"/>
              <a:cs typeface="Tahoma"/>
            </a:endParaRPr>
          </a:p>
          <a:p>
            <a:pPr marL="1338580">
              <a:lnSpc>
                <a:spcPct val="100000"/>
              </a:lnSpc>
              <a:spcBef>
                <a:spcPts val="80"/>
              </a:spcBef>
            </a:pPr>
            <a:r>
              <a:rPr dirty="0" sz="1250" spc="-15" i="1">
                <a:latin typeface="Symbol"/>
                <a:cs typeface="Symbol"/>
              </a:rPr>
              <a:t></a:t>
            </a:r>
            <a:r>
              <a:rPr dirty="0" baseline="-21367" sz="975" spc="-22" i="1">
                <a:latin typeface="Tahoma"/>
                <a:cs typeface="Tahoma"/>
              </a:rPr>
              <a:t>t </a:t>
            </a:r>
            <a:r>
              <a:rPr dirty="0" sz="1050" spc="-35" i="1">
                <a:latin typeface="Tahoma"/>
                <a:cs typeface="Tahoma"/>
              </a:rPr>
              <a:t>= </a:t>
            </a:r>
            <a:r>
              <a:rPr dirty="0" sz="1050" spc="-25" i="1">
                <a:latin typeface="Tahoma"/>
                <a:cs typeface="Tahoma"/>
              </a:rPr>
              <a:t>{ </a:t>
            </a:r>
            <a:r>
              <a:rPr dirty="0" sz="1050" spc="-20" i="1">
                <a:latin typeface="Tahoma"/>
                <a:cs typeface="Tahoma"/>
              </a:rPr>
              <a:t>µ</a:t>
            </a:r>
            <a:r>
              <a:rPr dirty="0" baseline="-21367" sz="975" spc="-30" i="1">
                <a:latin typeface="Tahoma"/>
                <a:cs typeface="Tahoma"/>
              </a:rPr>
              <a:t>1</a:t>
            </a:r>
            <a:r>
              <a:rPr dirty="0" sz="1050" spc="-20" i="1">
                <a:latin typeface="Tahoma"/>
                <a:cs typeface="Tahoma"/>
              </a:rPr>
              <a:t>(t), µ</a:t>
            </a:r>
            <a:r>
              <a:rPr dirty="0" baseline="-21367" sz="975" spc="-30" i="1">
                <a:latin typeface="Tahoma"/>
                <a:cs typeface="Tahoma"/>
              </a:rPr>
              <a:t>2</a:t>
            </a:r>
            <a:r>
              <a:rPr dirty="0" sz="1050" spc="-20" i="1">
                <a:latin typeface="Tahoma"/>
                <a:cs typeface="Tahoma"/>
              </a:rPr>
              <a:t>(t) </a:t>
            </a:r>
            <a:r>
              <a:rPr dirty="0" sz="1050" spc="-40" i="1">
                <a:latin typeface="Tahoma"/>
                <a:cs typeface="Tahoma"/>
              </a:rPr>
              <a:t>… </a:t>
            </a:r>
            <a:r>
              <a:rPr dirty="0" sz="1050" spc="-20" i="1">
                <a:latin typeface="Tahoma"/>
                <a:cs typeface="Tahoma"/>
              </a:rPr>
              <a:t>µ</a:t>
            </a:r>
            <a:r>
              <a:rPr dirty="0" baseline="-21367" sz="975" spc="-30" i="1">
                <a:latin typeface="Tahoma"/>
                <a:cs typeface="Tahoma"/>
              </a:rPr>
              <a:t>c</a:t>
            </a:r>
            <a:r>
              <a:rPr dirty="0" sz="1050" spc="-20" i="1">
                <a:latin typeface="Tahoma"/>
                <a:cs typeface="Tahoma"/>
              </a:rPr>
              <a:t>(t)</a:t>
            </a:r>
            <a:r>
              <a:rPr dirty="0" sz="1050" spc="-60" i="1">
                <a:latin typeface="Tahoma"/>
                <a:cs typeface="Tahoma"/>
              </a:rPr>
              <a:t> </a:t>
            </a:r>
            <a:r>
              <a:rPr dirty="0" sz="1050" spc="-25" i="1">
                <a:latin typeface="Tahoma"/>
                <a:cs typeface="Tahoma"/>
              </a:rPr>
              <a:t>}</a:t>
            </a:r>
            <a:endParaRPr sz="1050">
              <a:latin typeface="Tahoma"/>
              <a:cs typeface="Tahoma"/>
            </a:endParaRPr>
          </a:p>
          <a:p>
            <a:pPr marL="25400">
              <a:lnSpc>
                <a:spcPct val="100000"/>
              </a:lnSpc>
              <a:spcBef>
                <a:spcPts val="1435"/>
              </a:spcBef>
            </a:pPr>
            <a:r>
              <a:rPr dirty="0" sz="1000">
                <a:solidFill>
                  <a:srgbClr val="FF0000"/>
                </a:solidFill>
                <a:latin typeface="Tahoma"/>
                <a:cs typeface="Tahoma"/>
              </a:rPr>
              <a:t>E-step</a:t>
            </a:r>
            <a:endParaRPr sz="1000">
              <a:latin typeface="Tahoma"/>
              <a:cs typeface="Tahoma"/>
            </a:endParaRPr>
          </a:p>
          <a:p>
            <a:pPr marL="196215">
              <a:lnSpc>
                <a:spcPct val="100000"/>
              </a:lnSpc>
              <a:spcBef>
                <a:spcPts val="114"/>
              </a:spcBef>
            </a:pPr>
            <a:r>
              <a:rPr dirty="0" sz="1000" spc="-5">
                <a:solidFill>
                  <a:srgbClr val="FF0000"/>
                </a:solidFill>
                <a:latin typeface="Tahoma"/>
                <a:cs typeface="Tahoma"/>
              </a:rPr>
              <a:t>Compute “expected” classes of all </a:t>
            </a:r>
            <a:r>
              <a:rPr dirty="0" sz="1000">
                <a:solidFill>
                  <a:srgbClr val="FF0000"/>
                </a:solidFill>
                <a:latin typeface="Tahoma"/>
                <a:cs typeface="Tahoma"/>
              </a:rPr>
              <a:t>datapoints </a:t>
            </a:r>
            <a:r>
              <a:rPr dirty="0" sz="1000" spc="-5">
                <a:solidFill>
                  <a:srgbClr val="FF0000"/>
                </a:solidFill>
                <a:latin typeface="Tahoma"/>
                <a:cs typeface="Tahoma"/>
              </a:rPr>
              <a:t>for each</a:t>
            </a:r>
            <a:r>
              <a:rPr dirty="0" sz="1000" spc="-40">
                <a:solidFill>
                  <a:srgbClr val="FF0000"/>
                </a:solidFill>
                <a:latin typeface="Tahoma"/>
                <a:cs typeface="Tahoma"/>
              </a:rPr>
              <a:t> </a:t>
            </a:r>
            <a:r>
              <a:rPr dirty="0" sz="1000" spc="-5">
                <a:solidFill>
                  <a:srgbClr val="FF0000"/>
                </a:solidFill>
                <a:latin typeface="Tahoma"/>
                <a:cs typeface="Tahoma"/>
              </a:rPr>
              <a:t>class</a:t>
            </a:r>
            <a:endParaRPr sz="1000">
              <a:latin typeface="Tahoma"/>
              <a:cs typeface="Tahoma"/>
            </a:endParaRPr>
          </a:p>
        </p:txBody>
      </p:sp>
      <p:sp>
        <p:nvSpPr>
          <p:cNvPr id="5" name="object 5"/>
          <p:cNvSpPr/>
          <p:nvPr/>
        </p:nvSpPr>
        <p:spPr>
          <a:xfrm>
            <a:off x="2023110" y="2670048"/>
            <a:ext cx="0" cy="173990"/>
          </a:xfrm>
          <a:custGeom>
            <a:avLst/>
            <a:gdLst/>
            <a:ahLst/>
            <a:cxnLst/>
            <a:rect l="l" t="t" r="r" b="b"/>
            <a:pathLst>
              <a:path w="0" h="173989">
                <a:moveTo>
                  <a:pt x="0" y="0"/>
                </a:moveTo>
                <a:lnTo>
                  <a:pt x="0" y="173735"/>
                </a:lnTo>
              </a:path>
            </a:pathLst>
          </a:custGeom>
          <a:ln w="6019">
            <a:solidFill>
              <a:srgbClr val="000000"/>
            </a:solidFill>
          </a:ln>
        </p:spPr>
        <p:txBody>
          <a:bodyPr wrap="square" lIns="0" tIns="0" rIns="0" bIns="0" rtlCol="0"/>
          <a:lstStyle/>
          <a:p/>
        </p:txBody>
      </p:sp>
      <p:sp>
        <p:nvSpPr>
          <p:cNvPr id="6" name="object 6"/>
          <p:cNvSpPr/>
          <p:nvPr/>
        </p:nvSpPr>
        <p:spPr>
          <a:xfrm>
            <a:off x="2795777" y="2564129"/>
            <a:ext cx="0" cy="174625"/>
          </a:xfrm>
          <a:custGeom>
            <a:avLst/>
            <a:gdLst/>
            <a:ahLst/>
            <a:cxnLst/>
            <a:rect l="l" t="t" r="r" b="b"/>
            <a:pathLst>
              <a:path w="0" h="174625">
                <a:moveTo>
                  <a:pt x="0" y="0"/>
                </a:moveTo>
                <a:lnTo>
                  <a:pt x="0" y="174498"/>
                </a:lnTo>
              </a:path>
            </a:pathLst>
          </a:custGeom>
          <a:ln w="6019">
            <a:solidFill>
              <a:srgbClr val="000000"/>
            </a:solidFill>
          </a:ln>
        </p:spPr>
        <p:txBody>
          <a:bodyPr wrap="square" lIns="0" tIns="0" rIns="0" bIns="0" rtlCol="0"/>
          <a:lstStyle/>
          <a:p/>
        </p:txBody>
      </p:sp>
      <p:sp>
        <p:nvSpPr>
          <p:cNvPr id="7" name="object 7"/>
          <p:cNvSpPr/>
          <p:nvPr/>
        </p:nvSpPr>
        <p:spPr>
          <a:xfrm>
            <a:off x="3425190" y="2564129"/>
            <a:ext cx="0" cy="174625"/>
          </a:xfrm>
          <a:custGeom>
            <a:avLst/>
            <a:gdLst/>
            <a:ahLst/>
            <a:cxnLst/>
            <a:rect l="l" t="t" r="r" b="b"/>
            <a:pathLst>
              <a:path w="0" h="174625">
                <a:moveTo>
                  <a:pt x="0" y="0"/>
                </a:moveTo>
                <a:lnTo>
                  <a:pt x="0" y="174498"/>
                </a:lnTo>
              </a:path>
            </a:pathLst>
          </a:custGeom>
          <a:ln w="6019">
            <a:solidFill>
              <a:srgbClr val="000000"/>
            </a:solidFill>
          </a:ln>
        </p:spPr>
        <p:txBody>
          <a:bodyPr wrap="square" lIns="0" tIns="0" rIns="0" bIns="0" rtlCol="0"/>
          <a:lstStyle/>
          <a:p/>
        </p:txBody>
      </p:sp>
      <p:sp>
        <p:nvSpPr>
          <p:cNvPr id="8" name="object 8"/>
          <p:cNvSpPr/>
          <p:nvPr/>
        </p:nvSpPr>
        <p:spPr>
          <a:xfrm>
            <a:off x="3110483" y="2783585"/>
            <a:ext cx="0" cy="173990"/>
          </a:xfrm>
          <a:custGeom>
            <a:avLst/>
            <a:gdLst/>
            <a:ahLst/>
            <a:cxnLst/>
            <a:rect l="l" t="t" r="r" b="b"/>
            <a:pathLst>
              <a:path w="0" h="173989">
                <a:moveTo>
                  <a:pt x="0" y="0"/>
                </a:moveTo>
                <a:lnTo>
                  <a:pt x="0" y="173736"/>
                </a:lnTo>
              </a:path>
            </a:pathLst>
          </a:custGeom>
          <a:ln w="6019">
            <a:solidFill>
              <a:srgbClr val="000000"/>
            </a:solidFill>
          </a:ln>
        </p:spPr>
        <p:txBody>
          <a:bodyPr wrap="square" lIns="0" tIns="0" rIns="0" bIns="0" rtlCol="0"/>
          <a:lstStyle/>
          <a:p/>
        </p:txBody>
      </p:sp>
      <p:sp>
        <p:nvSpPr>
          <p:cNvPr id="9" name="object 9"/>
          <p:cNvSpPr/>
          <p:nvPr/>
        </p:nvSpPr>
        <p:spPr>
          <a:xfrm>
            <a:off x="4136135" y="2527554"/>
            <a:ext cx="0" cy="211454"/>
          </a:xfrm>
          <a:custGeom>
            <a:avLst/>
            <a:gdLst/>
            <a:ahLst/>
            <a:cxnLst/>
            <a:rect l="l" t="t" r="r" b="b"/>
            <a:pathLst>
              <a:path w="0" h="211455">
                <a:moveTo>
                  <a:pt x="0" y="0"/>
                </a:moveTo>
                <a:lnTo>
                  <a:pt x="0" y="211074"/>
                </a:lnTo>
              </a:path>
            </a:pathLst>
          </a:custGeom>
          <a:ln w="6019">
            <a:solidFill>
              <a:srgbClr val="000000"/>
            </a:solidFill>
          </a:ln>
        </p:spPr>
        <p:txBody>
          <a:bodyPr wrap="square" lIns="0" tIns="0" rIns="0" bIns="0" rtlCol="0"/>
          <a:lstStyle/>
          <a:p/>
        </p:txBody>
      </p:sp>
      <p:sp>
        <p:nvSpPr>
          <p:cNvPr id="10" name="object 10"/>
          <p:cNvSpPr/>
          <p:nvPr/>
        </p:nvSpPr>
        <p:spPr>
          <a:xfrm>
            <a:off x="4193285" y="2845307"/>
            <a:ext cx="0" cy="211454"/>
          </a:xfrm>
          <a:custGeom>
            <a:avLst/>
            <a:gdLst/>
            <a:ahLst/>
            <a:cxnLst/>
            <a:rect l="l" t="t" r="r" b="b"/>
            <a:pathLst>
              <a:path w="0" h="211455">
                <a:moveTo>
                  <a:pt x="0" y="0"/>
                </a:moveTo>
                <a:lnTo>
                  <a:pt x="0" y="211074"/>
                </a:lnTo>
              </a:path>
            </a:pathLst>
          </a:custGeom>
          <a:ln w="6019">
            <a:solidFill>
              <a:srgbClr val="000000"/>
            </a:solidFill>
          </a:ln>
        </p:spPr>
        <p:txBody>
          <a:bodyPr wrap="square" lIns="0" tIns="0" rIns="0" bIns="0" rtlCol="0"/>
          <a:lstStyle/>
          <a:p/>
        </p:txBody>
      </p:sp>
      <p:sp>
        <p:nvSpPr>
          <p:cNvPr id="11" name="object 11"/>
          <p:cNvSpPr/>
          <p:nvPr/>
        </p:nvSpPr>
        <p:spPr>
          <a:xfrm>
            <a:off x="3758184" y="2756916"/>
            <a:ext cx="1567180" cy="0"/>
          </a:xfrm>
          <a:custGeom>
            <a:avLst/>
            <a:gdLst/>
            <a:ahLst/>
            <a:cxnLst/>
            <a:rect l="l" t="t" r="r" b="b"/>
            <a:pathLst>
              <a:path w="1567179" h="0">
                <a:moveTo>
                  <a:pt x="0" y="0"/>
                </a:moveTo>
                <a:lnTo>
                  <a:pt x="1566671" y="0"/>
                </a:lnTo>
              </a:path>
            </a:pathLst>
          </a:custGeom>
          <a:ln w="6019">
            <a:solidFill>
              <a:srgbClr val="000000"/>
            </a:solidFill>
          </a:ln>
        </p:spPr>
        <p:txBody>
          <a:bodyPr wrap="square" lIns="0" tIns="0" rIns="0" bIns="0" rtlCol="0"/>
          <a:lstStyle/>
          <a:p/>
        </p:txBody>
      </p:sp>
      <p:sp>
        <p:nvSpPr>
          <p:cNvPr id="12" name="object 12"/>
          <p:cNvSpPr txBox="1"/>
          <p:nvPr/>
        </p:nvSpPr>
        <p:spPr>
          <a:xfrm>
            <a:off x="3642359" y="2634707"/>
            <a:ext cx="92710" cy="200025"/>
          </a:xfrm>
          <a:prstGeom prst="rect">
            <a:avLst/>
          </a:prstGeom>
        </p:spPr>
        <p:txBody>
          <a:bodyPr wrap="square" lIns="0" tIns="12065" rIns="0" bIns="0" rtlCol="0" vert="horz">
            <a:spAutoFit/>
          </a:bodyPr>
          <a:lstStyle/>
          <a:p>
            <a:pPr>
              <a:lnSpc>
                <a:spcPct val="100000"/>
              </a:lnSpc>
              <a:spcBef>
                <a:spcPts val="95"/>
              </a:spcBef>
            </a:pPr>
            <a:r>
              <a:rPr dirty="0" sz="1150" spc="-5">
                <a:latin typeface="Symbol"/>
                <a:cs typeface="Symbol"/>
              </a:rPr>
              <a:t></a:t>
            </a:r>
            <a:endParaRPr sz="1150">
              <a:latin typeface="Symbol"/>
              <a:cs typeface="Symbol"/>
            </a:endParaRPr>
          </a:p>
        </p:txBody>
      </p:sp>
      <p:sp>
        <p:nvSpPr>
          <p:cNvPr id="13" name="object 13"/>
          <p:cNvSpPr txBox="1"/>
          <p:nvPr/>
        </p:nvSpPr>
        <p:spPr>
          <a:xfrm>
            <a:off x="3766565" y="2742501"/>
            <a:ext cx="155575" cy="334645"/>
          </a:xfrm>
          <a:prstGeom prst="rect">
            <a:avLst/>
          </a:prstGeom>
        </p:spPr>
        <p:txBody>
          <a:bodyPr wrap="square" lIns="0" tIns="14604" rIns="0" bIns="0" rtlCol="0" vert="horz">
            <a:spAutoFit/>
          </a:bodyPr>
          <a:lstStyle/>
          <a:p>
            <a:pPr marL="57785">
              <a:lnSpc>
                <a:spcPts val="575"/>
              </a:lnSpc>
              <a:spcBef>
                <a:spcPts val="114"/>
              </a:spcBef>
            </a:pPr>
            <a:r>
              <a:rPr dirty="0" sz="650" spc="5" i="1">
                <a:latin typeface="Times New Roman"/>
                <a:cs typeface="Times New Roman"/>
              </a:rPr>
              <a:t>c</a:t>
            </a:r>
            <a:endParaRPr sz="650">
              <a:latin typeface="Times New Roman"/>
              <a:cs typeface="Times New Roman"/>
            </a:endParaRPr>
          </a:p>
          <a:p>
            <a:pPr>
              <a:lnSpc>
                <a:spcPts val="1835"/>
              </a:lnSpc>
            </a:pPr>
            <a:r>
              <a:rPr dirty="0" sz="1700" spc="-760">
                <a:latin typeface="Symbol"/>
                <a:cs typeface="Symbol"/>
              </a:rPr>
              <a:t></a:t>
            </a:r>
            <a:endParaRPr sz="1700">
              <a:latin typeface="Symbol"/>
              <a:cs typeface="Symbol"/>
            </a:endParaRPr>
          </a:p>
        </p:txBody>
      </p:sp>
      <p:sp>
        <p:nvSpPr>
          <p:cNvPr id="14" name="object 14"/>
          <p:cNvSpPr txBox="1"/>
          <p:nvPr/>
        </p:nvSpPr>
        <p:spPr>
          <a:xfrm>
            <a:off x="4067554" y="2608390"/>
            <a:ext cx="982980" cy="127635"/>
          </a:xfrm>
          <a:prstGeom prst="rect">
            <a:avLst/>
          </a:prstGeom>
        </p:spPr>
        <p:txBody>
          <a:bodyPr wrap="square" lIns="0" tIns="14604" rIns="0" bIns="0" rtlCol="0" vert="horz">
            <a:spAutoFit/>
          </a:bodyPr>
          <a:lstStyle/>
          <a:p>
            <a:pPr>
              <a:lnSpc>
                <a:spcPct val="100000"/>
              </a:lnSpc>
              <a:spcBef>
                <a:spcPts val="114"/>
              </a:spcBef>
              <a:tabLst>
                <a:tab pos="175895" algn="l"/>
                <a:tab pos="361315" algn="l"/>
                <a:tab pos="946150" algn="l"/>
              </a:tabLst>
            </a:pPr>
            <a:r>
              <a:rPr dirty="0" sz="650" spc="5" i="1">
                <a:latin typeface="Times New Roman"/>
                <a:cs typeface="Times New Roman"/>
              </a:rPr>
              <a:t>k</a:t>
            </a:r>
            <a:r>
              <a:rPr dirty="0" sz="650" spc="5" i="1">
                <a:latin typeface="Times New Roman"/>
                <a:cs typeface="Times New Roman"/>
              </a:rPr>
              <a:t>	</a:t>
            </a:r>
            <a:r>
              <a:rPr dirty="0" sz="650" i="1">
                <a:latin typeface="Times New Roman"/>
                <a:cs typeface="Times New Roman"/>
              </a:rPr>
              <a:t>i</a:t>
            </a:r>
            <a:r>
              <a:rPr dirty="0" sz="650" i="1">
                <a:latin typeface="Times New Roman"/>
                <a:cs typeface="Times New Roman"/>
              </a:rPr>
              <a:t>	</a:t>
            </a:r>
            <a:r>
              <a:rPr dirty="0" sz="650" i="1">
                <a:latin typeface="Times New Roman"/>
                <a:cs typeface="Times New Roman"/>
              </a:rPr>
              <a:t>i</a:t>
            </a:r>
            <a:r>
              <a:rPr dirty="0" sz="650" i="1">
                <a:latin typeface="Times New Roman"/>
                <a:cs typeface="Times New Roman"/>
              </a:rPr>
              <a:t>	</a:t>
            </a:r>
            <a:r>
              <a:rPr dirty="0" sz="650" i="1">
                <a:latin typeface="Times New Roman"/>
                <a:cs typeface="Times New Roman"/>
              </a:rPr>
              <a:t>i</a:t>
            </a:r>
            <a:endParaRPr sz="650">
              <a:latin typeface="Times New Roman"/>
              <a:cs typeface="Times New Roman"/>
            </a:endParaRPr>
          </a:p>
        </p:txBody>
      </p:sp>
      <p:sp>
        <p:nvSpPr>
          <p:cNvPr id="15" name="object 15"/>
          <p:cNvSpPr txBox="1"/>
          <p:nvPr/>
        </p:nvSpPr>
        <p:spPr>
          <a:xfrm>
            <a:off x="3041900" y="2845372"/>
            <a:ext cx="194945" cy="127635"/>
          </a:xfrm>
          <a:prstGeom prst="rect">
            <a:avLst/>
          </a:prstGeom>
        </p:spPr>
        <p:txBody>
          <a:bodyPr wrap="square" lIns="0" tIns="14604" rIns="0" bIns="0" rtlCol="0" vert="horz">
            <a:spAutoFit/>
          </a:bodyPr>
          <a:lstStyle/>
          <a:p>
            <a:pPr>
              <a:lnSpc>
                <a:spcPct val="100000"/>
              </a:lnSpc>
              <a:spcBef>
                <a:spcPts val="114"/>
              </a:spcBef>
            </a:pPr>
            <a:r>
              <a:rPr dirty="0" sz="650" spc="5" i="1">
                <a:latin typeface="Times New Roman"/>
                <a:cs typeface="Times New Roman"/>
              </a:rPr>
              <a:t>k</a:t>
            </a:r>
            <a:r>
              <a:rPr dirty="0" sz="650" spc="30" i="1">
                <a:latin typeface="Times New Roman"/>
                <a:cs typeface="Times New Roman"/>
              </a:rPr>
              <a:t> </a:t>
            </a:r>
            <a:r>
              <a:rPr dirty="0" sz="650" i="1">
                <a:latin typeface="Times New Roman"/>
                <a:cs typeface="Times New Roman"/>
              </a:rPr>
              <a:t>t</a:t>
            </a:r>
            <a:endParaRPr sz="650">
              <a:latin typeface="Times New Roman"/>
              <a:cs typeface="Times New Roman"/>
            </a:endParaRPr>
          </a:p>
        </p:txBody>
      </p:sp>
      <p:sp>
        <p:nvSpPr>
          <p:cNvPr id="16" name="object 16"/>
          <p:cNvSpPr txBox="1"/>
          <p:nvPr/>
        </p:nvSpPr>
        <p:spPr>
          <a:xfrm>
            <a:off x="2726436" y="2626676"/>
            <a:ext cx="825500" cy="127635"/>
          </a:xfrm>
          <a:prstGeom prst="rect">
            <a:avLst/>
          </a:prstGeom>
        </p:spPr>
        <p:txBody>
          <a:bodyPr wrap="square" lIns="0" tIns="14604" rIns="0" bIns="0" rtlCol="0" vert="horz">
            <a:spAutoFit/>
          </a:bodyPr>
          <a:lstStyle/>
          <a:p>
            <a:pPr>
              <a:lnSpc>
                <a:spcPct val="100000"/>
              </a:lnSpc>
              <a:spcBef>
                <a:spcPts val="114"/>
              </a:spcBef>
              <a:tabLst>
                <a:tab pos="175895" algn="l"/>
                <a:tab pos="788035" algn="l"/>
              </a:tabLst>
            </a:pPr>
            <a:r>
              <a:rPr dirty="0" sz="650" spc="5" i="1">
                <a:latin typeface="Times New Roman"/>
                <a:cs typeface="Times New Roman"/>
              </a:rPr>
              <a:t>k</a:t>
            </a:r>
            <a:r>
              <a:rPr dirty="0" sz="650" spc="5" i="1">
                <a:latin typeface="Times New Roman"/>
                <a:cs typeface="Times New Roman"/>
              </a:rPr>
              <a:t>	</a:t>
            </a:r>
            <a:r>
              <a:rPr dirty="0" sz="650" i="1">
                <a:latin typeface="Times New Roman"/>
                <a:cs typeface="Times New Roman"/>
              </a:rPr>
              <a:t>i</a:t>
            </a:r>
            <a:r>
              <a:rPr dirty="0" sz="650" i="1">
                <a:latin typeface="Times New Roman"/>
                <a:cs typeface="Times New Roman"/>
              </a:rPr>
              <a:t>	</a:t>
            </a:r>
            <a:r>
              <a:rPr dirty="0" sz="650" i="1">
                <a:latin typeface="Times New Roman"/>
                <a:cs typeface="Times New Roman"/>
              </a:rPr>
              <a:t>t</a:t>
            </a:r>
            <a:endParaRPr sz="650">
              <a:latin typeface="Times New Roman"/>
              <a:cs typeface="Times New Roman"/>
            </a:endParaRPr>
          </a:p>
        </p:txBody>
      </p:sp>
      <p:sp>
        <p:nvSpPr>
          <p:cNvPr id="17" name="object 17"/>
          <p:cNvSpPr txBox="1"/>
          <p:nvPr/>
        </p:nvSpPr>
        <p:spPr>
          <a:xfrm>
            <a:off x="1972817" y="2731828"/>
            <a:ext cx="361950" cy="127635"/>
          </a:xfrm>
          <a:prstGeom prst="rect">
            <a:avLst/>
          </a:prstGeom>
        </p:spPr>
        <p:txBody>
          <a:bodyPr wrap="square" lIns="0" tIns="14604" rIns="0" bIns="0" rtlCol="0" vert="horz">
            <a:spAutoFit/>
          </a:bodyPr>
          <a:lstStyle/>
          <a:p>
            <a:pPr>
              <a:lnSpc>
                <a:spcPct val="100000"/>
              </a:lnSpc>
              <a:spcBef>
                <a:spcPts val="114"/>
              </a:spcBef>
              <a:tabLst>
                <a:tab pos="325120" algn="l"/>
              </a:tabLst>
            </a:pPr>
            <a:r>
              <a:rPr dirty="0" sz="650" i="1">
                <a:latin typeface="Times New Roman"/>
                <a:cs typeface="Times New Roman"/>
              </a:rPr>
              <a:t>i</a:t>
            </a:r>
            <a:r>
              <a:rPr dirty="0" sz="650" i="1">
                <a:latin typeface="Times New Roman"/>
                <a:cs typeface="Times New Roman"/>
              </a:rPr>
              <a:t>     </a:t>
            </a:r>
            <a:r>
              <a:rPr dirty="0" sz="650" spc="-85" i="1">
                <a:latin typeface="Times New Roman"/>
                <a:cs typeface="Times New Roman"/>
              </a:rPr>
              <a:t> </a:t>
            </a:r>
            <a:r>
              <a:rPr dirty="0" sz="650" spc="5" i="1">
                <a:latin typeface="Times New Roman"/>
                <a:cs typeface="Times New Roman"/>
              </a:rPr>
              <a:t>k</a:t>
            </a:r>
            <a:r>
              <a:rPr dirty="0" sz="650" i="1">
                <a:latin typeface="Times New Roman"/>
                <a:cs typeface="Times New Roman"/>
              </a:rPr>
              <a:t>	</a:t>
            </a:r>
            <a:r>
              <a:rPr dirty="0" sz="650" i="1">
                <a:latin typeface="Times New Roman"/>
                <a:cs typeface="Times New Roman"/>
              </a:rPr>
              <a:t>t</a:t>
            </a:r>
            <a:endParaRPr sz="650">
              <a:latin typeface="Times New Roman"/>
              <a:cs typeface="Times New Roman"/>
            </a:endParaRPr>
          </a:p>
        </p:txBody>
      </p:sp>
      <p:sp>
        <p:nvSpPr>
          <p:cNvPr id="18" name="object 18"/>
          <p:cNvSpPr txBox="1"/>
          <p:nvPr/>
        </p:nvSpPr>
        <p:spPr>
          <a:xfrm>
            <a:off x="4875275" y="2824795"/>
            <a:ext cx="55244" cy="127635"/>
          </a:xfrm>
          <a:prstGeom prst="rect">
            <a:avLst/>
          </a:prstGeom>
        </p:spPr>
        <p:txBody>
          <a:bodyPr wrap="square" lIns="0" tIns="14604" rIns="0" bIns="0" rtlCol="0" vert="horz">
            <a:spAutoFit/>
          </a:bodyPr>
          <a:lstStyle/>
          <a:p>
            <a:pPr>
              <a:lnSpc>
                <a:spcPct val="100000"/>
              </a:lnSpc>
              <a:spcBef>
                <a:spcPts val="114"/>
              </a:spcBef>
            </a:pPr>
            <a:r>
              <a:rPr dirty="0" sz="650" spc="5">
                <a:latin typeface="Times New Roman"/>
                <a:cs typeface="Times New Roman"/>
              </a:rPr>
              <a:t>2</a:t>
            </a:r>
            <a:endParaRPr sz="650">
              <a:latin typeface="Times New Roman"/>
              <a:cs typeface="Times New Roman"/>
            </a:endParaRPr>
          </a:p>
        </p:txBody>
      </p:sp>
      <p:sp>
        <p:nvSpPr>
          <p:cNvPr id="19" name="object 19"/>
          <p:cNvSpPr txBox="1"/>
          <p:nvPr/>
        </p:nvSpPr>
        <p:spPr>
          <a:xfrm>
            <a:off x="4779262" y="2507042"/>
            <a:ext cx="55244" cy="127635"/>
          </a:xfrm>
          <a:prstGeom prst="rect">
            <a:avLst/>
          </a:prstGeom>
        </p:spPr>
        <p:txBody>
          <a:bodyPr wrap="square" lIns="0" tIns="14604" rIns="0" bIns="0" rtlCol="0" vert="horz">
            <a:spAutoFit/>
          </a:bodyPr>
          <a:lstStyle/>
          <a:p>
            <a:pPr>
              <a:lnSpc>
                <a:spcPct val="100000"/>
              </a:lnSpc>
              <a:spcBef>
                <a:spcPts val="114"/>
              </a:spcBef>
            </a:pPr>
            <a:r>
              <a:rPr dirty="0" sz="650" spc="5">
                <a:latin typeface="Times New Roman"/>
                <a:cs typeface="Times New Roman"/>
              </a:rPr>
              <a:t>2</a:t>
            </a:r>
            <a:endParaRPr sz="650">
              <a:latin typeface="Times New Roman"/>
              <a:cs typeface="Times New Roman"/>
            </a:endParaRPr>
          </a:p>
        </p:txBody>
      </p:sp>
      <p:sp>
        <p:nvSpPr>
          <p:cNvPr id="20" name="object 20"/>
          <p:cNvSpPr txBox="1"/>
          <p:nvPr/>
        </p:nvSpPr>
        <p:spPr>
          <a:xfrm>
            <a:off x="3915677" y="2829017"/>
            <a:ext cx="519430" cy="200025"/>
          </a:xfrm>
          <a:prstGeom prst="rect">
            <a:avLst/>
          </a:prstGeom>
        </p:spPr>
        <p:txBody>
          <a:bodyPr wrap="square" lIns="0" tIns="12065" rIns="0" bIns="0" rtlCol="0" vert="horz">
            <a:spAutoFit/>
          </a:bodyPr>
          <a:lstStyle/>
          <a:p>
            <a:pPr marL="25400">
              <a:lnSpc>
                <a:spcPct val="100000"/>
              </a:lnSpc>
              <a:spcBef>
                <a:spcPts val="95"/>
              </a:spcBef>
            </a:pPr>
            <a:r>
              <a:rPr dirty="0" sz="1150" spc="-5">
                <a:latin typeface="Times New Roman"/>
                <a:cs typeface="Times New Roman"/>
              </a:rPr>
              <a:t>p </a:t>
            </a:r>
            <a:r>
              <a:rPr dirty="0" sz="1150" spc="5" i="1">
                <a:latin typeface="Times New Roman"/>
                <a:cs typeface="Times New Roman"/>
              </a:rPr>
              <a:t>x</a:t>
            </a:r>
            <a:r>
              <a:rPr dirty="0" baseline="-25641" sz="975" spc="7" i="1">
                <a:latin typeface="Times New Roman"/>
                <a:cs typeface="Times New Roman"/>
              </a:rPr>
              <a:t>k </a:t>
            </a:r>
            <a:r>
              <a:rPr dirty="0" sz="1150" spc="40" i="1">
                <a:latin typeface="Times New Roman"/>
                <a:cs typeface="Times New Roman"/>
              </a:rPr>
              <a:t>w</a:t>
            </a:r>
            <a:r>
              <a:rPr dirty="0" baseline="-25641" sz="975" spc="60" i="1">
                <a:latin typeface="Times New Roman"/>
                <a:cs typeface="Times New Roman"/>
              </a:rPr>
              <a:t>j</a:t>
            </a:r>
            <a:r>
              <a:rPr dirty="0" baseline="-25641" sz="975" spc="44" i="1">
                <a:latin typeface="Times New Roman"/>
                <a:cs typeface="Times New Roman"/>
              </a:rPr>
              <a:t> </a:t>
            </a:r>
            <a:r>
              <a:rPr dirty="0" sz="1150" spc="-5">
                <a:latin typeface="Times New Roman"/>
                <a:cs typeface="Times New Roman"/>
              </a:rPr>
              <a:t>,</a:t>
            </a:r>
            <a:endParaRPr sz="1150">
              <a:latin typeface="Times New Roman"/>
              <a:cs typeface="Times New Roman"/>
            </a:endParaRPr>
          </a:p>
        </p:txBody>
      </p:sp>
      <p:sp>
        <p:nvSpPr>
          <p:cNvPr id="21" name="object 21"/>
          <p:cNvSpPr txBox="1"/>
          <p:nvPr/>
        </p:nvSpPr>
        <p:spPr>
          <a:xfrm>
            <a:off x="2513564" y="2529537"/>
            <a:ext cx="923290" cy="200025"/>
          </a:xfrm>
          <a:prstGeom prst="rect">
            <a:avLst/>
          </a:prstGeom>
        </p:spPr>
        <p:txBody>
          <a:bodyPr wrap="square" lIns="0" tIns="12065" rIns="0" bIns="0" rtlCol="0" vert="horz">
            <a:spAutoFit/>
          </a:bodyPr>
          <a:lstStyle/>
          <a:p>
            <a:pPr marL="25400">
              <a:lnSpc>
                <a:spcPct val="100000"/>
              </a:lnSpc>
              <a:spcBef>
                <a:spcPts val="95"/>
              </a:spcBef>
            </a:pPr>
            <a:r>
              <a:rPr dirty="0" sz="1150" spc="-5">
                <a:latin typeface="Times New Roman"/>
                <a:cs typeface="Times New Roman"/>
              </a:rPr>
              <a:t>p </a:t>
            </a:r>
            <a:r>
              <a:rPr dirty="0" sz="1150" spc="-5" i="1">
                <a:latin typeface="Times New Roman"/>
                <a:cs typeface="Times New Roman"/>
              </a:rPr>
              <a:t>x w </a:t>
            </a:r>
            <a:r>
              <a:rPr dirty="0" sz="1150" spc="-5">
                <a:latin typeface="Times New Roman"/>
                <a:cs typeface="Times New Roman"/>
              </a:rPr>
              <a:t>, </a:t>
            </a:r>
            <a:r>
              <a:rPr dirty="0" baseline="-25641" sz="975" i="1">
                <a:latin typeface="Times New Roman"/>
                <a:cs typeface="Times New Roman"/>
              </a:rPr>
              <a:t>t </a:t>
            </a:r>
            <a:r>
              <a:rPr dirty="0" sz="1150" spc="-5">
                <a:latin typeface="Times New Roman"/>
                <a:cs typeface="Times New Roman"/>
              </a:rPr>
              <a:t>P</a:t>
            </a:r>
            <a:r>
              <a:rPr dirty="0" sz="1150" spc="85">
                <a:latin typeface="Times New Roman"/>
                <a:cs typeface="Times New Roman"/>
              </a:rPr>
              <a:t> </a:t>
            </a:r>
            <a:r>
              <a:rPr dirty="0" sz="1150" spc="-30" i="1">
                <a:latin typeface="Times New Roman"/>
                <a:cs typeface="Times New Roman"/>
              </a:rPr>
              <a:t>w</a:t>
            </a:r>
            <a:r>
              <a:rPr dirty="0" baseline="-25641" sz="975" spc="-44" i="1">
                <a:latin typeface="Times New Roman"/>
                <a:cs typeface="Times New Roman"/>
              </a:rPr>
              <a:t>i</a:t>
            </a:r>
            <a:endParaRPr baseline="-25641" sz="975">
              <a:latin typeface="Times New Roman"/>
              <a:cs typeface="Times New Roman"/>
            </a:endParaRPr>
          </a:p>
        </p:txBody>
      </p:sp>
      <p:sp>
        <p:nvSpPr>
          <p:cNvPr id="22" name="object 22"/>
          <p:cNvSpPr txBox="1"/>
          <p:nvPr/>
        </p:nvSpPr>
        <p:spPr>
          <a:xfrm>
            <a:off x="3991102" y="2714724"/>
            <a:ext cx="1378585" cy="337185"/>
          </a:xfrm>
          <a:prstGeom prst="rect">
            <a:avLst/>
          </a:prstGeom>
        </p:spPr>
        <p:txBody>
          <a:bodyPr wrap="square" lIns="0" tIns="12065" rIns="0" bIns="0" rtlCol="0" vert="horz">
            <a:spAutoFit/>
          </a:bodyPr>
          <a:lstStyle/>
          <a:p>
            <a:pPr marL="25400">
              <a:lnSpc>
                <a:spcPct val="100000"/>
              </a:lnSpc>
              <a:spcBef>
                <a:spcPts val="95"/>
              </a:spcBef>
              <a:tabLst>
                <a:tab pos="424815" algn="l"/>
              </a:tabLst>
            </a:pPr>
            <a:r>
              <a:rPr dirty="0" sz="2050" spc="-310">
                <a:latin typeface="Symbol"/>
                <a:cs typeface="Symbol"/>
              </a:rPr>
              <a:t></a:t>
            </a:r>
            <a:r>
              <a:rPr dirty="0" sz="2050" spc="-310">
                <a:latin typeface="Times New Roman"/>
                <a:cs typeface="Times New Roman"/>
              </a:rPr>
              <a:t>	</a:t>
            </a:r>
            <a:r>
              <a:rPr dirty="0" sz="1200" spc="-35" i="1">
                <a:latin typeface="Symbol"/>
                <a:cs typeface="Symbol"/>
              </a:rPr>
              <a:t></a:t>
            </a:r>
            <a:r>
              <a:rPr dirty="0" sz="1200" spc="-35" i="1">
                <a:latin typeface="Times New Roman"/>
                <a:cs typeface="Times New Roman"/>
              </a:rPr>
              <a:t> </a:t>
            </a:r>
            <a:r>
              <a:rPr dirty="0" baseline="-25641" sz="975" i="1">
                <a:latin typeface="Times New Roman"/>
                <a:cs typeface="Times New Roman"/>
              </a:rPr>
              <a:t>j </a:t>
            </a:r>
            <a:r>
              <a:rPr dirty="0" sz="1150" spc="10">
                <a:latin typeface="Times New Roman"/>
                <a:cs typeface="Times New Roman"/>
              </a:rPr>
              <a:t>(</a:t>
            </a:r>
            <a:r>
              <a:rPr dirty="0" sz="1150" spc="10" i="1">
                <a:latin typeface="Times New Roman"/>
                <a:cs typeface="Times New Roman"/>
              </a:rPr>
              <a:t>t</a:t>
            </a:r>
            <a:r>
              <a:rPr dirty="0" sz="1150" spc="10">
                <a:latin typeface="Times New Roman"/>
                <a:cs typeface="Times New Roman"/>
              </a:rPr>
              <a:t>),</a:t>
            </a:r>
            <a:r>
              <a:rPr dirty="0" sz="1200" spc="10" i="1">
                <a:latin typeface="Symbol"/>
                <a:cs typeface="Symbol"/>
              </a:rPr>
              <a:t></a:t>
            </a:r>
            <a:r>
              <a:rPr dirty="0" sz="1200" spc="10" i="1">
                <a:latin typeface="Times New Roman"/>
                <a:cs typeface="Times New Roman"/>
              </a:rPr>
              <a:t> </a:t>
            </a:r>
            <a:r>
              <a:rPr dirty="0" sz="1150" spc="-75" b="1">
                <a:latin typeface="Times New Roman"/>
                <a:cs typeface="Times New Roman"/>
              </a:rPr>
              <a:t>I</a:t>
            </a:r>
            <a:r>
              <a:rPr dirty="0" sz="2050" spc="-75">
                <a:latin typeface="Symbol"/>
                <a:cs typeface="Symbol"/>
              </a:rPr>
              <a:t></a:t>
            </a:r>
            <a:r>
              <a:rPr dirty="0" sz="1150" spc="-75" i="1">
                <a:latin typeface="Times New Roman"/>
                <a:cs typeface="Times New Roman"/>
              </a:rPr>
              <a:t>p </a:t>
            </a:r>
            <a:r>
              <a:rPr dirty="0" baseline="-25641" sz="975" i="1">
                <a:latin typeface="Times New Roman"/>
                <a:cs typeface="Times New Roman"/>
              </a:rPr>
              <a:t>j</a:t>
            </a:r>
            <a:r>
              <a:rPr dirty="0" baseline="-25641" sz="975" spc="157" i="1">
                <a:latin typeface="Times New Roman"/>
                <a:cs typeface="Times New Roman"/>
              </a:rPr>
              <a:t> </a:t>
            </a:r>
            <a:r>
              <a:rPr dirty="0" sz="1150" spc="15">
                <a:latin typeface="Times New Roman"/>
                <a:cs typeface="Times New Roman"/>
              </a:rPr>
              <a:t>(</a:t>
            </a:r>
            <a:r>
              <a:rPr dirty="0" sz="1150" spc="15" i="1">
                <a:latin typeface="Times New Roman"/>
                <a:cs typeface="Times New Roman"/>
              </a:rPr>
              <a:t>t</a:t>
            </a:r>
            <a:r>
              <a:rPr dirty="0" sz="1150" spc="15">
                <a:latin typeface="Times New Roman"/>
                <a:cs typeface="Times New Roman"/>
              </a:rPr>
              <a:t>)</a:t>
            </a:r>
            <a:endParaRPr sz="1150">
              <a:latin typeface="Times New Roman"/>
              <a:cs typeface="Times New Roman"/>
            </a:endParaRPr>
          </a:p>
        </p:txBody>
      </p:sp>
      <p:sp>
        <p:nvSpPr>
          <p:cNvPr id="23" name="object 23"/>
          <p:cNvSpPr txBox="1"/>
          <p:nvPr/>
        </p:nvSpPr>
        <p:spPr>
          <a:xfrm>
            <a:off x="3883907" y="2396962"/>
            <a:ext cx="1331595" cy="337185"/>
          </a:xfrm>
          <a:prstGeom prst="rect">
            <a:avLst/>
          </a:prstGeom>
        </p:spPr>
        <p:txBody>
          <a:bodyPr wrap="square" lIns="0" tIns="12065" rIns="0" bIns="0" rtlCol="0" vert="horz">
            <a:spAutoFit/>
          </a:bodyPr>
          <a:lstStyle/>
          <a:p>
            <a:pPr>
              <a:lnSpc>
                <a:spcPct val="100000"/>
              </a:lnSpc>
              <a:spcBef>
                <a:spcPts val="95"/>
              </a:spcBef>
            </a:pPr>
            <a:r>
              <a:rPr dirty="0" sz="1150" spc="-114">
                <a:latin typeface="Times New Roman"/>
                <a:cs typeface="Times New Roman"/>
              </a:rPr>
              <a:t>p</a:t>
            </a:r>
            <a:r>
              <a:rPr dirty="0" sz="2050" spc="-114">
                <a:latin typeface="Symbol"/>
                <a:cs typeface="Symbol"/>
              </a:rPr>
              <a:t></a:t>
            </a:r>
            <a:r>
              <a:rPr dirty="0" sz="1150" spc="-114" i="1">
                <a:latin typeface="Times New Roman"/>
                <a:cs typeface="Times New Roman"/>
              </a:rPr>
              <a:t>x </a:t>
            </a:r>
            <a:r>
              <a:rPr dirty="0" sz="1150" spc="-5" i="1">
                <a:latin typeface="Times New Roman"/>
                <a:cs typeface="Times New Roman"/>
              </a:rPr>
              <a:t>w </a:t>
            </a:r>
            <a:r>
              <a:rPr dirty="0" sz="1150" spc="-5">
                <a:latin typeface="Times New Roman"/>
                <a:cs typeface="Times New Roman"/>
              </a:rPr>
              <a:t>, </a:t>
            </a:r>
            <a:r>
              <a:rPr dirty="0" sz="1200" spc="-35" i="1">
                <a:latin typeface="Symbol"/>
                <a:cs typeface="Symbol"/>
              </a:rPr>
              <a:t></a:t>
            </a:r>
            <a:r>
              <a:rPr dirty="0" sz="1200" spc="-35" i="1">
                <a:latin typeface="Times New Roman"/>
                <a:cs typeface="Times New Roman"/>
              </a:rPr>
              <a:t> </a:t>
            </a:r>
            <a:r>
              <a:rPr dirty="0" sz="1150" spc="10">
                <a:latin typeface="Times New Roman"/>
                <a:cs typeface="Times New Roman"/>
              </a:rPr>
              <a:t>(</a:t>
            </a:r>
            <a:r>
              <a:rPr dirty="0" sz="1150" spc="10" i="1">
                <a:latin typeface="Times New Roman"/>
                <a:cs typeface="Times New Roman"/>
              </a:rPr>
              <a:t>t</a:t>
            </a:r>
            <a:r>
              <a:rPr dirty="0" sz="1150" spc="10">
                <a:latin typeface="Times New Roman"/>
                <a:cs typeface="Times New Roman"/>
              </a:rPr>
              <a:t>),</a:t>
            </a:r>
            <a:r>
              <a:rPr dirty="0" sz="1200" spc="10" i="1">
                <a:latin typeface="Symbol"/>
                <a:cs typeface="Symbol"/>
              </a:rPr>
              <a:t></a:t>
            </a:r>
            <a:r>
              <a:rPr dirty="0" sz="1200" spc="10" i="1">
                <a:latin typeface="Times New Roman"/>
                <a:cs typeface="Times New Roman"/>
              </a:rPr>
              <a:t> </a:t>
            </a:r>
            <a:r>
              <a:rPr dirty="0" sz="1150" spc="-75" b="1">
                <a:latin typeface="Times New Roman"/>
                <a:cs typeface="Times New Roman"/>
              </a:rPr>
              <a:t>I</a:t>
            </a:r>
            <a:r>
              <a:rPr dirty="0" sz="2050" spc="-75">
                <a:latin typeface="Symbol"/>
                <a:cs typeface="Symbol"/>
              </a:rPr>
              <a:t></a:t>
            </a:r>
            <a:r>
              <a:rPr dirty="0" sz="1150" spc="-75" i="1">
                <a:latin typeface="Times New Roman"/>
                <a:cs typeface="Times New Roman"/>
              </a:rPr>
              <a:t>p</a:t>
            </a:r>
            <a:r>
              <a:rPr dirty="0" sz="1150" spc="-50" i="1">
                <a:latin typeface="Times New Roman"/>
                <a:cs typeface="Times New Roman"/>
              </a:rPr>
              <a:t> </a:t>
            </a:r>
            <a:r>
              <a:rPr dirty="0" sz="1150" spc="15">
                <a:latin typeface="Times New Roman"/>
                <a:cs typeface="Times New Roman"/>
              </a:rPr>
              <a:t>(</a:t>
            </a:r>
            <a:r>
              <a:rPr dirty="0" sz="1150" spc="15" i="1">
                <a:latin typeface="Times New Roman"/>
                <a:cs typeface="Times New Roman"/>
              </a:rPr>
              <a:t>t</a:t>
            </a:r>
            <a:r>
              <a:rPr dirty="0" sz="1150" spc="15">
                <a:latin typeface="Times New Roman"/>
                <a:cs typeface="Times New Roman"/>
              </a:rPr>
              <a:t>)</a:t>
            </a:r>
            <a:endParaRPr sz="1150">
              <a:latin typeface="Times New Roman"/>
              <a:cs typeface="Times New Roman"/>
            </a:endParaRPr>
          </a:p>
        </p:txBody>
      </p:sp>
      <p:sp>
        <p:nvSpPr>
          <p:cNvPr id="24" name="object 24"/>
          <p:cNvSpPr txBox="1"/>
          <p:nvPr/>
        </p:nvSpPr>
        <p:spPr>
          <a:xfrm>
            <a:off x="2853674" y="2674812"/>
            <a:ext cx="456565" cy="288290"/>
          </a:xfrm>
          <a:prstGeom prst="rect">
            <a:avLst/>
          </a:prstGeom>
        </p:spPr>
        <p:txBody>
          <a:bodyPr wrap="square" lIns="0" tIns="15240" rIns="0" bIns="0" rtlCol="0" vert="horz">
            <a:spAutoFit/>
          </a:bodyPr>
          <a:lstStyle/>
          <a:p>
            <a:pPr>
              <a:lnSpc>
                <a:spcPct val="100000"/>
              </a:lnSpc>
              <a:spcBef>
                <a:spcPts val="120"/>
              </a:spcBef>
            </a:pPr>
            <a:r>
              <a:rPr dirty="0" sz="1150" spc="-65">
                <a:latin typeface="Times New Roman"/>
                <a:cs typeface="Times New Roman"/>
              </a:rPr>
              <a:t>p</a:t>
            </a:r>
            <a:r>
              <a:rPr dirty="0" sz="1700" spc="-65">
                <a:latin typeface="Symbol"/>
                <a:cs typeface="Symbol"/>
              </a:rPr>
              <a:t></a:t>
            </a:r>
            <a:r>
              <a:rPr dirty="0" sz="1150" spc="-65" i="1">
                <a:latin typeface="Times New Roman"/>
                <a:cs typeface="Times New Roman"/>
              </a:rPr>
              <a:t>x </a:t>
            </a:r>
            <a:r>
              <a:rPr dirty="0" sz="1200" spc="-35" i="1">
                <a:latin typeface="Symbol"/>
                <a:cs typeface="Symbol"/>
              </a:rPr>
              <a:t></a:t>
            </a:r>
            <a:r>
              <a:rPr dirty="0" sz="1200" spc="-25" i="1">
                <a:latin typeface="Times New Roman"/>
                <a:cs typeface="Times New Roman"/>
              </a:rPr>
              <a:t> </a:t>
            </a:r>
            <a:r>
              <a:rPr dirty="0" sz="1700" spc="-195">
                <a:latin typeface="Symbol"/>
                <a:cs typeface="Symbol"/>
              </a:rPr>
              <a:t></a:t>
            </a:r>
            <a:endParaRPr sz="1700">
              <a:latin typeface="Symbol"/>
              <a:cs typeface="Symbol"/>
            </a:endParaRPr>
          </a:p>
        </p:txBody>
      </p:sp>
      <p:sp>
        <p:nvSpPr>
          <p:cNvPr id="25" name="object 25"/>
          <p:cNvSpPr txBox="1"/>
          <p:nvPr/>
        </p:nvSpPr>
        <p:spPr>
          <a:xfrm>
            <a:off x="2529077" y="2456117"/>
            <a:ext cx="1096010" cy="288290"/>
          </a:xfrm>
          <a:prstGeom prst="rect">
            <a:avLst/>
          </a:prstGeom>
        </p:spPr>
        <p:txBody>
          <a:bodyPr wrap="square" lIns="0" tIns="15240" rIns="0" bIns="0" rtlCol="0" vert="horz">
            <a:spAutoFit/>
          </a:bodyPr>
          <a:lstStyle/>
          <a:p>
            <a:pPr>
              <a:lnSpc>
                <a:spcPct val="100000"/>
              </a:lnSpc>
              <a:spcBef>
                <a:spcPts val="120"/>
              </a:spcBef>
              <a:tabLst>
                <a:tab pos="466090" algn="l"/>
                <a:tab pos="908685" algn="l"/>
              </a:tabLst>
            </a:pPr>
            <a:r>
              <a:rPr dirty="0" u="sng" sz="1700" spc="-145">
                <a:uFill>
                  <a:solidFill>
                    <a:srgbClr val="000000"/>
                  </a:solidFill>
                </a:uFill>
                <a:latin typeface="Times New Roman"/>
                <a:cs typeface="Times New Roman"/>
              </a:rPr>
              <a:t> </a:t>
            </a:r>
            <a:r>
              <a:rPr dirty="0" u="sng" sz="1700" spc="-45">
                <a:uFill>
                  <a:solidFill>
                    <a:srgbClr val="000000"/>
                  </a:solidFill>
                </a:uFill>
                <a:latin typeface="Times New Roman"/>
                <a:cs typeface="Times New Roman"/>
              </a:rPr>
              <a:t> </a:t>
            </a:r>
            <a:r>
              <a:rPr dirty="0" u="sng" sz="1700" spc="-195">
                <a:uFill>
                  <a:solidFill>
                    <a:srgbClr val="000000"/>
                  </a:solidFill>
                </a:uFill>
                <a:latin typeface="Symbol"/>
                <a:cs typeface="Symbol"/>
              </a:rPr>
              <a:t></a:t>
            </a:r>
            <a:r>
              <a:rPr dirty="0" u="sng" sz="1700" spc="-195">
                <a:uFill>
                  <a:solidFill>
                    <a:srgbClr val="000000"/>
                  </a:solidFill>
                </a:uFill>
                <a:latin typeface="Times New Roman"/>
                <a:cs typeface="Times New Roman"/>
              </a:rPr>
              <a:t>	</a:t>
            </a:r>
            <a:r>
              <a:rPr dirty="0" u="sng" sz="1200" spc="-35" i="1">
                <a:uFill>
                  <a:solidFill>
                    <a:srgbClr val="000000"/>
                  </a:solidFill>
                </a:uFill>
                <a:latin typeface="Symbol"/>
                <a:cs typeface="Symbol"/>
              </a:rPr>
              <a:t></a:t>
            </a:r>
            <a:r>
              <a:rPr dirty="0" u="sng" sz="1200" spc="65" i="1">
                <a:uFill>
                  <a:solidFill>
                    <a:srgbClr val="000000"/>
                  </a:solidFill>
                </a:uFill>
                <a:latin typeface="Times New Roman"/>
                <a:cs typeface="Times New Roman"/>
              </a:rPr>
              <a:t> </a:t>
            </a:r>
            <a:r>
              <a:rPr dirty="0" u="sng" sz="1700" spc="-195">
                <a:uFill>
                  <a:solidFill>
                    <a:srgbClr val="000000"/>
                  </a:solidFill>
                </a:uFill>
                <a:latin typeface="Symbol"/>
                <a:cs typeface="Symbol"/>
              </a:rPr>
              <a:t></a:t>
            </a:r>
            <a:r>
              <a:rPr dirty="0" u="sng" sz="1700" spc="-195">
                <a:uFill>
                  <a:solidFill>
                    <a:srgbClr val="000000"/>
                  </a:solidFill>
                </a:uFill>
                <a:latin typeface="Times New Roman"/>
                <a:cs typeface="Times New Roman"/>
              </a:rPr>
              <a:t> </a:t>
            </a:r>
            <a:r>
              <a:rPr dirty="0" u="sng" sz="1700" spc="-80">
                <a:uFill>
                  <a:solidFill>
                    <a:srgbClr val="000000"/>
                  </a:solidFill>
                </a:uFill>
                <a:latin typeface="Times New Roman"/>
                <a:cs typeface="Times New Roman"/>
              </a:rPr>
              <a:t> </a:t>
            </a:r>
            <a:r>
              <a:rPr dirty="0" u="sng" sz="1700" spc="-195">
                <a:uFill>
                  <a:solidFill>
                    <a:srgbClr val="000000"/>
                  </a:solidFill>
                </a:uFill>
                <a:latin typeface="Symbol"/>
                <a:cs typeface="Symbol"/>
              </a:rPr>
              <a:t></a:t>
            </a:r>
            <a:r>
              <a:rPr dirty="0" u="sng" sz="1700" spc="-195">
                <a:uFill>
                  <a:solidFill>
                    <a:srgbClr val="000000"/>
                  </a:solidFill>
                </a:uFill>
                <a:latin typeface="Times New Roman"/>
                <a:cs typeface="Times New Roman"/>
              </a:rPr>
              <a:t>	</a:t>
            </a:r>
            <a:r>
              <a:rPr dirty="0" u="sng" sz="1200" spc="-35" i="1">
                <a:uFill>
                  <a:solidFill>
                    <a:srgbClr val="000000"/>
                  </a:solidFill>
                </a:uFill>
                <a:latin typeface="Symbol"/>
                <a:cs typeface="Symbol"/>
              </a:rPr>
              <a:t></a:t>
            </a:r>
            <a:r>
              <a:rPr dirty="0" u="sng" sz="1200" spc="-10" i="1">
                <a:uFill>
                  <a:solidFill>
                    <a:srgbClr val="000000"/>
                  </a:solidFill>
                </a:uFill>
                <a:latin typeface="Times New Roman"/>
                <a:cs typeface="Times New Roman"/>
              </a:rPr>
              <a:t> </a:t>
            </a:r>
            <a:r>
              <a:rPr dirty="0" u="sng" sz="1700" spc="-195">
                <a:uFill>
                  <a:solidFill>
                    <a:srgbClr val="000000"/>
                  </a:solidFill>
                </a:uFill>
                <a:latin typeface="Symbol"/>
                <a:cs typeface="Symbol"/>
              </a:rPr>
              <a:t></a:t>
            </a:r>
            <a:endParaRPr sz="1700">
              <a:latin typeface="Symbol"/>
              <a:cs typeface="Symbol"/>
            </a:endParaRPr>
          </a:p>
        </p:txBody>
      </p:sp>
      <p:sp>
        <p:nvSpPr>
          <p:cNvPr id="26" name="object 26"/>
          <p:cNvSpPr txBox="1"/>
          <p:nvPr/>
        </p:nvSpPr>
        <p:spPr>
          <a:xfrm>
            <a:off x="1756389" y="2561272"/>
            <a:ext cx="750570" cy="288290"/>
          </a:xfrm>
          <a:prstGeom prst="rect">
            <a:avLst/>
          </a:prstGeom>
        </p:spPr>
        <p:txBody>
          <a:bodyPr wrap="square" lIns="0" tIns="15240" rIns="0" bIns="0" rtlCol="0" vert="horz">
            <a:spAutoFit/>
          </a:bodyPr>
          <a:lstStyle/>
          <a:p>
            <a:pPr>
              <a:lnSpc>
                <a:spcPct val="100000"/>
              </a:lnSpc>
              <a:spcBef>
                <a:spcPts val="120"/>
              </a:spcBef>
            </a:pPr>
            <a:r>
              <a:rPr dirty="0" sz="1150" spc="-75">
                <a:latin typeface="Times New Roman"/>
                <a:cs typeface="Times New Roman"/>
              </a:rPr>
              <a:t>P</a:t>
            </a:r>
            <a:r>
              <a:rPr dirty="0" sz="1700" spc="-75">
                <a:latin typeface="Symbol"/>
                <a:cs typeface="Symbol"/>
              </a:rPr>
              <a:t></a:t>
            </a:r>
            <a:r>
              <a:rPr dirty="0" sz="1150" spc="-75" i="1">
                <a:latin typeface="Times New Roman"/>
                <a:cs typeface="Times New Roman"/>
              </a:rPr>
              <a:t>w </a:t>
            </a:r>
            <a:r>
              <a:rPr dirty="0" sz="1150" spc="-5" i="1">
                <a:latin typeface="Times New Roman"/>
                <a:cs typeface="Times New Roman"/>
              </a:rPr>
              <a:t>x </a:t>
            </a:r>
            <a:r>
              <a:rPr dirty="0" sz="1150" spc="-5">
                <a:latin typeface="Times New Roman"/>
                <a:cs typeface="Times New Roman"/>
              </a:rPr>
              <a:t>, </a:t>
            </a:r>
            <a:r>
              <a:rPr dirty="0" sz="1200" spc="-35" i="1">
                <a:latin typeface="Symbol"/>
                <a:cs typeface="Symbol"/>
              </a:rPr>
              <a:t></a:t>
            </a:r>
            <a:r>
              <a:rPr dirty="0" sz="1200" spc="-180" i="1">
                <a:latin typeface="Times New Roman"/>
                <a:cs typeface="Times New Roman"/>
              </a:rPr>
              <a:t> </a:t>
            </a:r>
            <a:r>
              <a:rPr dirty="0" sz="1700" spc="-30">
                <a:latin typeface="Symbol"/>
                <a:cs typeface="Symbol"/>
              </a:rPr>
              <a:t></a:t>
            </a:r>
            <a:r>
              <a:rPr dirty="0" sz="1150" spc="-30">
                <a:latin typeface="Symbol"/>
                <a:cs typeface="Symbol"/>
              </a:rPr>
              <a:t></a:t>
            </a:r>
            <a:endParaRPr sz="1150">
              <a:latin typeface="Symbol"/>
              <a:cs typeface="Symbol"/>
            </a:endParaRPr>
          </a:p>
        </p:txBody>
      </p:sp>
      <p:sp>
        <p:nvSpPr>
          <p:cNvPr id="27" name="object 27"/>
          <p:cNvSpPr txBox="1"/>
          <p:nvPr/>
        </p:nvSpPr>
        <p:spPr>
          <a:xfrm>
            <a:off x="1760220" y="2987293"/>
            <a:ext cx="431165"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3333CC"/>
                </a:solidFill>
                <a:latin typeface="Tahoma"/>
                <a:cs typeface="Tahoma"/>
              </a:rPr>
              <a:t>M</a:t>
            </a:r>
            <a:r>
              <a:rPr dirty="0" sz="1000" spc="-5">
                <a:solidFill>
                  <a:srgbClr val="3333CC"/>
                </a:solidFill>
                <a:latin typeface="Tahoma"/>
                <a:cs typeface="Tahoma"/>
              </a:rPr>
              <a:t>-</a:t>
            </a:r>
            <a:r>
              <a:rPr dirty="0" sz="1000">
                <a:solidFill>
                  <a:srgbClr val="3333CC"/>
                </a:solidFill>
                <a:latin typeface="Tahoma"/>
                <a:cs typeface="Tahoma"/>
              </a:rPr>
              <a:t>s</a:t>
            </a:r>
            <a:r>
              <a:rPr dirty="0" sz="1000" spc="-10">
                <a:solidFill>
                  <a:srgbClr val="3333CC"/>
                </a:solidFill>
                <a:latin typeface="Tahoma"/>
                <a:cs typeface="Tahoma"/>
              </a:rPr>
              <a:t>t</a:t>
            </a:r>
            <a:r>
              <a:rPr dirty="0" sz="1000">
                <a:solidFill>
                  <a:srgbClr val="3333CC"/>
                </a:solidFill>
                <a:latin typeface="Tahoma"/>
                <a:cs typeface="Tahoma"/>
              </a:rPr>
              <a:t>e</a:t>
            </a:r>
            <a:r>
              <a:rPr dirty="0" sz="1000" spc="-10">
                <a:solidFill>
                  <a:srgbClr val="3333CC"/>
                </a:solidFill>
                <a:latin typeface="Tahoma"/>
                <a:cs typeface="Tahoma"/>
              </a:rPr>
              <a:t>p</a:t>
            </a:r>
            <a:r>
              <a:rPr dirty="0" sz="1000">
                <a:solidFill>
                  <a:srgbClr val="3333CC"/>
                </a:solidFill>
                <a:latin typeface="Tahoma"/>
                <a:cs typeface="Tahoma"/>
              </a:rPr>
              <a:t>.</a:t>
            </a:r>
            <a:endParaRPr sz="1000">
              <a:latin typeface="Tahoma"/>
              <a:cs typeface="Tahoma"/>
            </a:endParaRPr>
          </a:p>
        </p:txBody>
      </p:sp>
      <p:sp>
        <p:nvSpPr>
          <p:cNvPr id="28" name="object 28"/>
          <p:cNvSpPr txBox="1"/>
          <p:nvPr/>
        </p:nvSpPr>
        <p:spPr>
          <a:xfrm>
            <a:off x="1931669" y="2997672"/>
            <a:ext cx="3862070" cy="358775"/>
          </a:xfrm>
          <a:prstGeom prst="rect">
            <a:avLst/>
          </a:prstGeom>
        </p:spPr>
        <p:txBody>
          <a:bodyPr wrap="square" lIns="0" tIns="46355" rIns="0" bIns="0" rtlCol="0" vert="horz">
            <a:spAutoFit/>
          </a:bodyPr>
          <a:lstStyle/>
          <a:p>
            <a:pPr algn="ctr" marR="5080">
              <a:lnSpc>
                <a:spcPct val="100000"/>
              </a:lnSpc>
              <a:spcBef>
                <a:spcPts val="365"/>
              </a:spcBef>
            </a:pPr>
            <a:r>
              <a:rPr dirty="0" sz="650" i="1">
                <a:latin typeface="Times New Roman"/>
                <a:cs typeface="Times New Roman"/>
              </a:rPr>
              <a:t>j</a:t>
            </a:r>
            <a:r>
              <a:rPr dirty="0" sz="650" spc="-105" i="1">
                <a:latin typeface="Times New Roman"/>
                <a:cs typeface="Times New Roman"/>
              </a:rPr>
              <a:t> </a:t>
            </a:r>
            <a:r>
              <a:rPr dirty="0" sz="650" spc="-15">
                <a:latin typeface="Symbol"/>
                <a:cs typeface="Symbol"/>
              </a:rPr>
              <a:t></a:t>
            </a:r>
            <a:r>
              <a:rPr dirty="0" sz="650" spc="-15">
                <a:latin typeface="Times New Roman"/>
                <a:cs typeface="Times New Roman"/>
              </a:rPr>
              <a:t>1</a:t>
            </a:r>
            <a:endParaRPr sz="650">
              <a:latin typeface="Times New Roman"/>
              <a:cs typeface="Times New Roman"/>
            </a:endParaRPr>
          </a:p>
          <a:p>
            <a:pPr algn="ctr" marR="5080">
              <a:lnSpc>
                <a:spcPct val="100000"/>
              </a:lnSpc>
              <a:spcBef>
                <a:spcPts val="375"/>
              </a:spcBef>
            </a:pPr>
            <a:r>
              <a:rPr dirty="0" sz="1000" spc="-5">
                <a:solidFill>
                  <a:srgbClr val="3333CC"/>
                </a:solidFill>
                <a:latin typeface="Tahoma"/>
                <a:cs typeface="Tahoma"/>
              </a:rPr>
              <a:t>Compute Max. like </a:t>
            </a:r>
            <a:r>
              <a:rPr dirty="0" sz="1000" b="1">
                <a:solidFill>
                  <a:srgbClr val="3333CC"/>
                </a:solidFill>
                <a:latin typeface="Tahoma"/>
                <a:cs typeface="Tahoma"/>
              </a:rPr>
              <a:t>µ </a:t>
            </a:r>
            <a:r>
              <a:rPr dirty="0" sz="1000">
                <a:solidFill>
                  <a:srgbClr val="3333CC"/>
                </a:solidFill>
                <a:latin typeface="Tahoma"/>
                <a:cs typeface="Tahoma"/>
              </a:rPr>
              <a:t>given </a:t>
            </a:r>
            <a:r>
              <a:rPr dirty="0" sz="1000" spc="-5">
                <a:solidFill>
                  <a:srgbClr val="3333CC"/>
                </a:solidFill>
                <a:latin typeface="Tahoma"/>
                <a:cs typeface="Tahoma"/>
              </a:rPr>
              <a:t>our data’s class membership</a:t>
            </a:r>
            <a:r>
              <a:rPr dirty="0" sz="1000" spc="-15">
                <a:solidFill>
                  <a:srgbClr val="3333CC"/>
                </a:solidFill>
                <a:latin typeface="Tahoma"/>
                <a:cs typeface="Tahoma"/>
              </a:rPr>
              <a:t> </a:t>
            </a:r>
            <a:r>
              <a:rPr dirty="0" sz="1000">
                <a:solidFill>
                  <a:srgbClr val="3333CC"/>
                </a:solidFill>
                <a:latin typeface="Tahoma"/>
                <a:cs typeface="Tahoma"/>
              </a:rPr>
              <a:t>distributions</a:t>
            </a:r>
            <a:endParaRPr sz="1000">
              <a:latin typeface="Tahoma"/>
              <a:cs typeface="Tahoma"/>
            </a:endParaRPr>
          </a:p>
        </p:txBody>
      </p:sp>
      <p:sp>
        <p:nvSpPr>
          <p:cNvPr id="29" name="object 29"/>
          <p:cNvSpPr/>
          <p:nvPr/>
        </p:nvSpPr>
        <p:spPr>
          <a:xfrm>
            <a:off x="2671572" y="3464052"/>
            <a:ext cx="0" cy="151765"/>
          </a:xfrm>
          <a:custGeom>
            <a:avLst/>
            <a:gdLst/>
            <a:ahLst/>
            <a:cxnLst/>
            <a:rect l="l" t="t" r="r" b="b"/>
            <a:pathLst>
              <a:path w="0" h="151764">
                <a:moveTo>
                  <a:pt x="0" y="0"/>
                </a:moveTo>
                <a:lnTo>
                  <a:pt x="0" y="151637"/>
                </a:lnTo>
              </a:path>
            </a:pathLst>
          </a:custGeom>
          <a:ln w="5245">
            <a:solidFill>
              <a:srgbClr val="000000"/>
            </a:solidFill>
          </a:ln>
        </p:spPr>
        <p:txBody>
          <a:bodyPr wrap="square" lIns="0" tIns="0" rIns="0" bIns="0" rtlCol="0"/>
          <a:lstStyle/>
          <a:p/>
        </p:txBody>
      </p:sp>
      <p:sp>
        <p:nvSpPr>
          <p:cNvPr id="30" name="object 30"/>
          <p:cNvSpPr/>
          <p:nvPr/>
        </p:nvSpPr>
        <p:spPr>
          <a:xfrm>
            <a:off x="2742438" y="3733038"/>
            <a:ext cx="0" cy="151765"/>
          </a:xfrm>
          <a:custGeom>
            <a:avLst/>
            <a:gdLst/>
            <a:ahLst/>
            <a:cxnLst/>
            <a:rect l="l" t="t" r="r" b="b"/>
            <a:pathLst>
              <a:path w="0" h="151764">
                <a:moveTo>
                  <a:pt x="0" y="0"/>
                </a:moveTo>
                <a:lnTo>
                  <a:pt x="0" y="151637"/>
                </a:lnTo>
              </a:path>
            </a:pathLst>
          </a:custGeom>
          <a:ln w="5245">
            <a:solidFill>
              <a:srgbClr val="000000"/>
            </a:solidFill>
          </a:ln>
        </p:spPr>
        <p:txBody>
          <a:bodyPr wrap="square" lIns="0" tIns="0" rIns="0" bIns="0" rtlCol="0"/>
          <a:lstStyle/>
          <a:p/>
        </p:txBody>
      </p:sp>
      <p:sp>
        <p:nvSpPr>
          <p:cNvPr id="31" name="object 31"/>
          <p:cNvSpPr/>
          <p:nvPr/>
        </p:nvSpPr>
        <p:spPr>
          <a:xfrm>
            <a:off x="2278379" y="3710178"/>
            <a:ext cx="852805" cy="0"/>
          </a:xfrm>
          <a:custGeom>
            <a:avLst/>
            <a:gdLst/>
            <a:ahLst/>
            <a:cxnLst/>
            <a:rect l="l" t="t" r="r" b="b"/>
            <a:pathLst>
              <a:path w="852805" h="0">
                <a:moveTo>
                  <a:pt x="0" y="0"/>
                </a:moveTo>
                <a:lnTo>
                  <a:pt x="852677" y="0"/>
                </a:lnTo>
              </a:path>
            </a:pathLst>
          </a:custGeom>
          <a:ln w="5245">
            <a:solidFill>
              <a:srgbClr val="000000"/>
            </a:solidFill>
          </a:ln>
        </p:spPr>
        <p:txBody>
          <a:bodyPr wrap="square" lIns="0" tIns="0" rIns="0" bIns="0" rtlCol="0"/>
          <a:lstStyle/>
          <a:p/>
        </p:txBody>
      </p:sp>
      <p:sp>
        <p:nvSpPr>
          <p:cNvPr id="32" name="object 32"/>
          <p:cNvSpPr txBox="1"/>
          <p:nvPr/>
        </p:nvSpPr>
        <p:spPr>
          <a:xfrm>
            <a:off x="1760220" y="3874982"/>
            <a:ext cx="1482725" cy="719455"/>
          </a:xfrm>
          <a:prstGeom prst="rect">
            <a:avLst/>
          </a:prstGeom>
        </p:spPr>
        <p:txBody>
          <a:bodyPr wrap="square" lIns="0" tIns="16510" rIns="0" bIns="0" rtlCol="0" vert="horz">
            <a:spAutoFit/>
          </a:bodyPr>
          <a:lstStyle/>
          <a:p>
            <a:pPr algn="ctr" marR="152400">
              <a:lnSpc>
                <a:spcPct val="100000"/>
              </a:lnSpc>
              <a:spcBef>
                <a:spcPts val="130"/>
              </a:spcBef>
            </a:pPr>
            <a:r>
              <a:rPr dirty="0" sz="550" spc="10" i="1">
                <a:latin typeface="Times New Roman"/>
                <a:cs typeface="Times New Roman"/>
              </a:rPr>
              <a:t>k</a:t>
            </a:r>
            <a:endParaRPr sz="550">
              <a:latin typeface="Times New Roman"/>
              <a:cs typeface="Times New Roman"/>
            </a:endParaRPr>
          </a:p>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25"/>
              </a:spcBef>
            </a:pPr>
            <a:endParaRPr sz="500">
              <a:latin typeface="Times New Roman"/>
              <a:cs typeface="Times New Roman"/>
            </a:endParaRPr>
          </a:p>
          <a:p>
            <a:pPr>
              <a:lnSpc>
                <a:spcPct val="100000"/>
              </a:lnSpc>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3" name="object 33"/>
          <p:cNvSpPr txBox="1"/>
          <p:nvPr/>
        </p:nvSpPr>
        <p:spPr>
          <a:xfrm>
            <a:off x="2356104" y="3669609"/>
            <a:ext cx="659765" cy="254000"/>
          </a:xfrm>
          <a:prstGeom prst="rect">
            <a:avLst/>
          </a:prstGeom>
        </p:spPr>
        <p:txBody>
          <a:bodyPr wrap="square" lIns="0" tIns="12065" rIns="0" bIns="0" rtlCol="0" vert="horz">
            <a:spAutoFit/>
          </a:bodyPr>
          <a:lstStyle/>
          <a:p>
            <a:pPr>
              <a:lnSpc>
                <a:spcPct val="100000"/>
              </a:lnSpc>
              <a:spcBef>
                <a:spcPts val="95"/>
              </a:spcBef>
              <a:tabLst>
                <a:tab pos="341630" algn="l"/>
                <a:tab pos="626110" algn="l"/>
              </a:tabLst>
            </a:pPr>
            <a:r>
              <a:rPr dirty="0" sz="1500" spc="-5">
                <a:latin typeface="Symbol"/>
                <a:cs typeface="Symbol"/>
              </a:rPr>
              <a:t></a:t>
            </a:r>
            <a:r>
              <a:rPr dirty="0" sz="1500" spc="-5">
                <a:latin typeface="Times New Roman"/>
                <a:cs typeface="Times New Roman"/>
              </a:rPr>
              <a:t>	</a:t>
            </a:r>
            <a:r>
              <a:rPr dirty="0" sz="550" spc="5" i="1">
                <a:latin typeface="Times New Roman"/>
                <a:cs typeface="Times New Roman"/>
              </a:rPr>
              <a:t>i</a:t>
            </a:r>
            <a:r>
              <a:rPr dirty="0" sz="550" spc="5" i="1">
                <a:latin typeface="Times New Roman"/>
                <a:cs typeface="Times New Roman"/>
              </a:rPr>
              <a:t>     </a:t>
            </a:r>
            <a:r>
              <a:rPr dirty="0" sz="550" spc="-40" i="1">
                <a:latin typeface="Times New Roman"/>
                <a:cs typeface="Times New Roman"/>
              </a:rPr>
              <a:t> </a:t>
            </a:r>
            <a:r>
              <a:rPr dirty="0" sz="550" spc="10" i="1">
                <a:latin typeface="Times New Roman"/>
                <a:cs typeface="Times New Roman"/>
              </a:rPr>
              <a:t>k</a:t>
            </a:r>
            <a:r>
              <a:rPr dirty="0" sz="550" i="1">
                <a:latin typeface="Times New Roman"/>
                <a:cs typeface="Times New Roman"/>
              </a:rPr>
              <a:t>	</a:t>
            </a:r>
            <a:r>
              <a:rPr dirty="0" sz="550" spc="5" i="1">
                <a:latin typeface="Times New Roman"/>
                <a:cs typeface="Times New Roman"/>
              </a:rPr>
              <a:t>t</a:t>
            </a:r>
            <a:endParaRPr sz="550">
              <a:latin typeface="Times New Roman"/>
              <a:cs typeface="Times New Roman"/>
            </a:endParaRPr>
          </a:p>
        </p:txBody>
      </p:sp>
      <p:sp>
        <p:nvSpPr>
          <p:cNvPr id="34" name="object 34"/>
          <p:cNvSpPr txBox="1"/>
          <p:nvPr/>
        </p:nvSpPr>
        <p:spPr>
          <a:xfrm>
            <a:off x="2508509" y="3636943"/>
            <a:ext cx="572770" cy="254635"/>
          </a:xfrm>
          <a:prstGeom prst="rect">
            <a:avLst/>
          </a:prstGeom>
        </p:spPr>
        <p:txBody>
          <a:bodyPr wrap="square" lIns="0" tIns="12700" rIns="0" bIns="0" rtlCol="0" vert="horz">
            <a:spAutoFit/>
          </a:bodyPr>
          <a:lstStyle/>
          <a:p>
            <a:pPr>
              <a:lnSpc>
                <a:spcPct val="100000"/>
              </a:lnSpc>
              <a:spcBef>
                <a:spcPts val="100"/>
              </a:spcBef>
            </a:pPr>
            <a:r>
              <a:rPr dirty="0" sz="1000" spc="-65">
                <a:latin typeface="Times New Roman"/>
                <a:cs typeface="Times New Roman"/>
              </a:rPr>
              <a:t>P</a:t>
            </a:r>
            <a:r>
              <a:rPr dirty="0" sz="1500" spc="-65">
                <a:latin typeface="Symbol"/>
                <a:cs typeface="Symbol"/>
              </a:rPr>
              <a:t></a:t>
            </a:r>
            <a:r>
              <a:rPr dirty="0" sz="1000" spc="-65" i="1">
                <a:latin typeface="Times New Roman"/>
                <a:cs typeface="Times New Roman"/>
              </a:rPr>
              <a:t>w </a:t>
            </a:r>
            <a:r>
              <a:rPr dirty="0" sz="1000" spc="-5" i="1">
                <a:latin typeface="Times New Roman"/>
                <a:cs typeface="Times New Roman"/>
              </a:rPr>
              <a:t>x </a:t>
            </a:r>
            <a:r>
              <a:rPr dirty="0" sz="1000" spc="-5">
                <a:latin typeface="Times New Roman"/>
                <a:cs typeface="Times New Roman"/>
              </a:rPr>
              <a:t>, </a:t>
            </a:r>
            <a:r>
              <a:rPr dirty="0" sz="1050" spc="-30" i="1">
                <a:latin typeface="Symbol"/>
                <a:cs typeface="Symbol"/>
              </a:rPr>
              <a:t></a:t>
            </a:r>
            <a:r>
              <a:rPr dirty="0" sz="1050" spc="-145" i="1">
                <a:latin typeface="Times New Roman"/>
                <a:cs typeface="Times New Roman"/>
              </a:rPr>
              <a:t> </a:t>
            </a:r>
            <a:r>
              <a:rPr dirty="0" sz="1500" spc="-175">
                <a:latin typeface="Symbol"/>
                <a:cs typeface="Symbol"/>
              </a:rPr>
              <a:t></a:t>
            </a:r>
            <a:endParaRPr sz="1500">
              <a:latin typeface="Symbol"/>
              <a:cs typeface="Symbol"/>
            </a:endParaRPr>
          </a:p>
        </p:txBody>
      </p:sp>
      <p:sp>
        <p:nvSpPr>
          <p:cNvPr id="35" name="object 35"/>
          <p:cNvSpPr txBox="1"/>
          <p:nvPr/>
        </p:nvSpPr>
        <p:spPr>
          <a:xfrm>
            <a:off x="2260605" y="3367958"/>
            <a:ext cx="883285" cy="254635"/>
          </a:xfrm>
          <a:prstGeom prst="rect">
            <a:avLst/>
          </a:prstGeom>
        </p:spPr>
        <p:txBody>
          <a:bodyPr wrap="square" lIns="0" tIns="12700" rIns="0" bIns="0" rtlCol="0" vert="horz">
            <a:spAutoFit/>
          </a:bodyPr>
          <a:lstStyle/>
          <a:p>
            <a:pPr marL="25400">
              <a:lnSpc>
                <a:spcPct val="100000"/>
              </a:lnSpc>
              <a:spcBef>
                <a:spcPts val="100"/>
              </a:spcBef>
            </a:pPr>
            <a:r>
              <a:rPr dirty="0" baseline="-9259" sz="2250" spc="187">
                <a:latin typeface="Symbol"/>
                <a:cs typeface="Symbol"/>
              </a:rPr>
              <a:t></a:t>
            </a:r>
            <a:r>
              <a:rPr dirty="0" sz="1000" spc="15">
                <a:latin typeface="Times New Roman"/>
                <a:cs typeface="Times New Roman"/>
              </a:rPr>
              <a:t>P</a:t>
            </a:r>
            <a:r>
              <a:rPr dirty="0" sz="1500" spc="-204">
                <a:latin typeface="Symbol"/>
                <a:cs typeface="Symbol"/>
              </a:rPr>
              <a:t></a:t>
            </a:r>
            <a:r>
              <a:rPr dirty="0" sz="1000" spc="-55" i="1">
                <a:latin typeface="Times New Roman"/>
                <a:cs typeface="Times New Roman"/>
              </a:rPr>
              <a:t>w</a:t>
            </a:r>
            <a:r>
              <a:rPr dirty="0" baseline="-25252" sz="825" spc="7" i="1">
                <a:latin typeface="Times New Roman"/>
                <a:cs typeface="Times New Roman"/>
              </a:rPr>
              <a:t>i</a:t>
            </a:r>
            <a:r>
              <a:rPr dirty="0" baseline="-25252" sz="825" i="1">
                <a:latin typeface="Times New Roman"/>
                <a:cs typeface="Times New Roman"/>
              </a:rPr>
              <a:t> </a:t>
            </a:r>
            <a:r>
              <a:rPr dirty="0" baseline="-25252" sz="825" spc="82" i="1">
                <a:latin typeface="Times New Roman"/>
                <a:cs typeface="Times New Roman"/>
              </a:rPr>
              <a:t> </a:t>
            </a:r>
            <a:r>
              <a:rPr dirty="0" sz="1000" i="1">
                <a:latin typeface="Times New Roman"/>
                <a:cs typeface="Times New Roman"/>
              </a:rPr>
              <a:t>x</a:t>
            </a:r>
            <a:r>
              <a:rPr dirty="0" baseline="-25252" sz="825" spc="15" i="1">
                <a:latin typeface="Times New Roman"/>
                <a:cs typeface="Times New Roman"/>
              </a:rPr>
              <a:t>k</a:t>
            </a:r>
            <a:r>
              <a:rPr dirty="0" baseline="-25252" sz="825" spc="15" i="1">
                <a:latin typeface="Times New Roman"/>
                <a:cs typeface="Times New Roman"/>
              </a:rPr>
              <a:t> </a:t>
            </a:r>
            <a:r>
              <a:rPr dirty="0" sz="1000" spc="-5">
                <a:latin typeface="Times New Roman"/>
                <a:cs typeface="Times New Roman"/>
              </a:rPr>
              <a:t>,</a:t>
            </a:r>
            <a:r>
              <a:rPr dirty="0" sz="1000" spc="-140">
                <a:latin typeface="Times New Roman"/>
                <a:cs typeface="Times New Roman"/>
              </a:rPr>
              <a:t> </a:t>
            </a:r>
            <a:r>
              <a:rPr dirty="0" sz="1050" spc="-50" i="1">
                <a:latin typeface="Symbol"/>
                <a:cs typeface="Symbol"/>
              </a:rPr>
              <a:t></a:t>
            </a:r>
            <a:r>
              <a:rPr dirty="0" baseline="-25252" sz="825" spc="7" i="1">
                <a:latin typeface="Times New Roman"/>
                <a:cs typeface="Times New Roman"/>
              </a:rPr>
              <a:t>t</a:t>
            </a:r>
            <a:r>
              <a:rPr dirty="0" baseline="-25252" sz="825" spc="60" i="1">
                <a:latin typeface="Times New Roman"/>
                <a:cs typeface="Times New Roman"/>
              </a:rPr>
              <a:t> </a:t>
            </a:r>
            <a:r>
              <a:rPr dirty="0" sz="1500" spc="-175">
                <a:latin typeface="Symbol"/>
                <a:cs typeface="Symbol"/>
              </a:rPr>
              <a:t></a:t>
            </a:r>
            <a:r>
              <a:rPr dirty="0" sz="1500" spc="-235">
                <a:latin typeface="Times New Roman"/>
                <a:cs typeface="Times New Roman"/>
              </a:rPr>
              <a:t> </a:t>
            </a:r>
            <a:r>
              <a:rPr dirty="0" sz="1000" i="1">
                <a:latin typeface="Times New Roman"/>
                <a:cs typeface="Times New Roman"/>
              </a:rPr>
              <a:t>x</a:t>
            </a:r>
            <a:r>
              <a:rPr dirty="0" baseline="-25252" sz="825" spc="15" i="1">
                <a:latin typeface="Times New Roman"/>
                <a:cs typeface="Times New Roman"/>
              </a:rPr>
              <a:t>k</a:t>
            </a:r>
            <a:endParaRPr baseline="-25252" sz="825">
              <a:latin typeface="Times New Roman"/>
              <a:cs typeface="Times New Roman"/>
            </a:endParaRPr>
          </a:p>
        </p:txBody>
      </p:sp>
      <p:sp>
        <p:nvSpPr>
          <p:cNvPr id="36" name="object 36"/>
          <p:cNvSpPr txBox="1"/>
          <p:nvPr/>
        </p:nvSpPr>
        <p:spPr>
          <a:xfrm>
            <a:off x="1742436" y="3561327"/>
            <a:ext cx="662940" cy="226695"/>
          </a:xfrm>
          <a:prstGeom prst="rect">
            <a:avLst/>
          </a:prstGeom>
        </p:spPr>
        <p:txBody>
          <a:bodyPr wrap="square" lIns="0" tIns="14604" rIns="0" bIns="0" rtlCol="0" vert="horz">
            <a:spAutoFit/>
          </a:bodyPr>
          <a:lstStyle/>
          <a:p>
            <a:pPr marL="25400">
              <a:lnSpc>
                <a:spcPct val="100000"/>
              </a:lnSpc>
              <a:spcBef>
                <a:spcPts val="114"/>
              </a:spcBef>
            </a:pPr>
            <a:r>
              <a:rPr dirty="0" sz="1000" spc="10">
                <a:latin typeface="Times New Roman"/>
                <a:cs typeface="Times New Roman"/>
              </a:rPr>
              <a:t>µ</a:t>
            </a:r>
            <a:r>
              <a:rPr dirty="0" baseline="-25252" sz="825" spc="15" i="1">
                <a:latin typeface="Times New Roman"/>
                <a:cs typeface="Times New Roman"/>
              </a:rPr>
              <a:t>i </a:t>
            </a:r>
            <a:r>
              <a:rPr dirty="0" sz="1300" spc="-80">
                <a:latin typeface="Symbol"/>
                <a:cs typeface="Symbol"/>
              </a:rPr>
              <a:t></a:t>
            </a:r>
            <a:r>
              <a:rPr dirty="0" sz="1000" spc="-80" i="1">
                <a:latin typeface="Times New Roman"/>
                <a:cs typeface="Times New Roman"/>
              </a:rPr>
              <a:t>t </a:t>
            </a:r>
            <a:r>
              <a:rPr dirty="0" sz="1000" spc="-30">
                <a:latin typeface="Symbol"/>
                <a:cs typeface="Symbol"/>
              </a:rPr>
              <a:t></a:t>
            </a:r>
            <a:r>
              <a:rPr dirty="0" sz="1000" spc="-30">
                <a:latin typeface="Times New Roman"/>
                <a:cs typeface="Times New Roman"/>
              </a:rPr>
              <a:t>1</a:t>
            </a:r>
            <a:r>
              <a:rPr dirty="0" sz="1300" spc="-30">
                <a:latin typeface="Symbol"/>
                <a:cs typeface="Symbol"/>
              </a:rPr>
              <a:t></a:t>
            </a:r>
            <a:r>
              <a:rPr dirty="0" sz="1300" spc="-30">
                <a:latin typeface="Times New Roman"/>
                <a:cs typeface="Times New Roman"/>
              </a:rPr>
              <a:t> </a:t>
            </a:r>
            <a:r>
              <a:rPr dirty="0" sz="1000" spc="-5">
                <a:latin typeface="Symbol"/>
                <a:cs typeface="Symbol"/>
              </a:rPr>
              <a:t></a:t>
            </a:r>
            <a:r>
              <a:rPr dirty="0" sz="1000" spc="10">
                <a:latin typeface="Times New Roman"/>
                <a:cs typeface="Times New Roman"/>
              </a:rPr>
              <a:t> </a:t>
            </a:r>
            <a:r>
              <a:rPr dirty="0" baseline="40404" sz="825" spc="15" i="1">
                <a:latin typeface="Times New Roman"/>
                <a:cs typeface="Times New Roman"/>
              </a:rPr>
              <a:t>k</a:t>
            </a:r>
            <a:endParaRPr baseline="40404" sz="825">
              <a:latin typeface="Times New Roman"/>
              <a:cs typeface="Times New Roman"/>
            </a:endParaRPr>
          </a:p>
        </p:txBody>
      </p:sp>
      <p:sp>
        <p:nvSpPr>
          <p:cNvPr id="37" name="object 37"/>
          <p:cNvSpPr/>
          <p:nvPr/>
        </p:nvSpPr>
        <p:spPr>
          <a:xfrm>
            <a:off x="4981955" y="2101595"/>
            <a:ext cx="1190625" cy="533400"/>
          </a:xfrm>
          <a:custGeom>
            <a:avLst/>
            <a:gdLst/>
            <a:ahLst/>
            <a:cxnLst/>
            <a:rect l="l" t="t" r="r" b="b"/>
            <a:pathLst>
              <a:path w="1190625" h="533400">
                <a:moveTo>
                  <a:pt x="1190244" y="0"/>
                </a:moveTo>
                <a:lnTo>
                  <a:pt x="428244" y="0"/>
                </a:lnTo>
                <a:lnTo>
                  <a:pt x="428244" y="310896"/>
                </a:lnTo>
                <a:lnTo>
                  <a:pt x="0" y="435101"/>
                </a:lnTo>
                <a:lnTo>
                  <a:pt x="428244" y="444246"/>
                </a:lnTo>
                <a:lnTo>
                  <a:pt x="428244" y="533400"/>
                </a:lnTo>
                <a:lnTo>
                  <a:pt x="1190244" y="533400"/>
                </a:lnTo>
                <a:lnTo>
                  <a:pt x="1190244" y="0"/>
                </a:lnTo>
                <a:close/>
              </a:path>
            </a:pathLst>
          </a:custGeom>
          <a:solidFill>
            <a:srgbClr val="FFCCFF"/>
          </a:solidFill>
        </p:spPr>
        <p:txBody>
          <a:bodyPr wrap="square" lIns="0" tIns="0" rIns="0" bIns="0" rtlCol="0"/>
          <a:lstStyle/>
          <a:p/>
        </p:txBody>
      </p:sp>
      <p:sp>
        <p:nvSpPr>
          <p:cNvPr id="38" name="object 38"/>
          <p:cNvSpPr/>
          <p:nvPr/>
        </p:nvSpPr>
        <p:spPr>
          <a:xfrm>
            <a:off x="4981955" y="2101595"/>
            <a:ext cx="1190625" cy="533400"/>
          </a:xfrm>
          <a:custGeom>
            <a:avLst/>
            <a:gdLst/>
            <a:ahLst/>
            <a:cxnLst/>
            <a:rect l="l" t="t" r="r" b="b"/>
            <a:pathLst>
              <a:path w="1190625" h="533400">
                <a:moveTo>
                  <a:pt x="428244" y="0"/>
                </a:moveTo>
                <a:lnTo>
                  <a:pt x="428244" y="310896"/>
                </a:lnTo>
                <a:lnTo>
                  <a:pt x="0" y="435101"/>
                </a:lnTo>
                <a:lnTo>
                  <a:pt x="428244" y="444246"/>
                </a:lnTo>
                <a:lnTo>
                  <a:pt x="428244" y="533400"/>
                </a:lnTo>
                <a:lnTo>
                  <a:pt x="1190244" y="533400"/>
                </a:lnTo>
                <a:lnTo>
                  <a:pt x="1190244" y="0"/>
                </a:lnTo>
                <a:lnTo>
                  <a:pt x="555498" y="0"/>
                </a:lnTo>
                <a:lnTo>
                  <a:pt x="428244" y="0"/>
                </a:lnTo>
                <a:close/>
              </a:path>
            </a:pathLst>
          </a:custGeom>
          <a:ln w="6350">
            <a:solidFill>
              <a:srgbClr val="010101"/>
            </a:solidFill>
          </a:ln>
        </p:spPr>
        <p:txBody>
          <a:bodyPr wrap="square" lIns="0" tIns="0" rIns="0" bIns="0" rtlCol="0"/>
          <a:lstStyle/>
          <a:p/>
        </p:txBody>
      </p:sp>
      <p:sp>
        <p:nvSpPr>
          <p:cNvPr id="39" name="object 39"/>
          <p:cNvSpPr txBox="1"/>
          <p:nvPr/>
        </p:nvSpPr>
        <p:spPr>
          <a:xfrm>
            <a:off x="5434324" y="2166952"/>
            <a:ext cx="668020" cy="398780"/>
          </a:xfrm>
          <a:prstGeom prst="rect">
            <a:avLst/>
          </a:prstGeom>
        </p:spPr>
        <p:txBody>
          <a:bodyPr wrap="square" lIns="0" tIns="19050" rIns="0" bIns="0" rtlCol="0" vert="horz">
            <a:spAutoFit/>
          </a:bodyPr>
          <a:lstStyle/>
          <a:p>
            <a:pPr algn="just" marL="25400" marR="30480">
              <a:lnSpc>
                <a:spcPct val="94400"/>
              </a:lnSpc>
              <a:spcBef>
                <a:spcPts val="150"/>
              </a:spcBef>
            </a:pPr>
            <a:r>
              <a:rPr dirty="0" sz="850" spc="-30" i="1">
                <a:latin typeface="Tahoma"/>
                <a:cs typeface="Tahoma"/>
              </a:rPr>
              <a:t>Just evaluate  a </a:t>
            </a:r>
            <a:r>
              <a:rPr dirty="0" sz="850" spc="-35" i="1">
                <a:latin typeface="Tahoma"/>
                <a:cs typeface="Tahoma"/>
              </a:rPr>
              <a:t>Gaussian </a:t>
            </a:r>
            <a:r>
              <a:rPr dirty="0" sz="850" spc="-25" i="1">
                <a:latin typeface="Tahoma"/>
                <a:cs typeface="Tahoma"/>
              </a:rPr>
              <a:t>at  </a:t>
            </a:r>
            <a:r>
              <a:rPr dirty="0" sz="850" spc="-15" i="1">
                <a:latin typeface="Tahoma"/>
                <a:cs typeface="Tahoma"/>
              </a:rPr>
              <a:t>x</a:t>
            </a:r>
            <a:r>
              <a:rPr dirty="0" baseline="-20202" sz="825" spc="-22" i="1">
                <a:latin typeface="Tahoma"/>
                <a:cs typeface="Tahoma"/>
              </a:rPr>
              <a:t>k</a:t>
            </a:r>
            <a:endParaRPr baseline="-20202" sz="825">
              <a:latin typeface="Tahoma"/>
              <a:cs typeface="Tahoma"/>
            </a:endParaRPr>
          </a:p>
        </p:txBody>
      </p:sp>
      <p:sp>
        <p:nvSpPr>
          <p:cNvPr id="40" name="object 4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1" name="object 41"/>
          <p:cNvSpPr/>
          <p:nvPr/>
        </p:nvSpPr>
        <p:spPr>
          <a:xfrm>
            <a:off x="3205842" y="5440688"/>
            <a:ext cx="2922814" cy="2504245"/>
          </a:xfrm>
          <a:prstGeom prst="rect">
            <a:avLst/>
          </a:prstGeom>
          <a:blipFill>
            <a:blip r:embed="rId2" cstate="print"/>
            <a:stretch>
              <a:fillRect/>
            </a:stretch>
          </a:blipFill>
        </p:spPr>
        <p:txBody>
          <a:bodyPr wrap="square" lIns="0" tIns="0" rIns="0" bIns="0" rtlCol="0"/>
          <a:lstStyle/>
          <a:p/>
        </p:txBody>
      </p:sp>
      <p:sp>
        <p:nvSpPr>
          <p:cNvPr id="42" name="object 42"/>
          <p:cNvSpPr txBox="1"/>
          <p:nvPr/>
        </p:nvSpPr>
        <p:spPr>
          <a:xfrm>
            <a:off x="3233420" y="7849616"/>
            <a:ext cx="2738120" cy="922019"/>
          </a:xfrm>
          <a:prstGeom prst="rect">
            <a:avLst/>
          </a:prstGeom>
        </p:spPr>
        <p:txBody>
          <a:bodyPr wrap="square" lIns="0" tIns="12700" rIns="0" bIns="0" rtlCol="0" vert="horz">
            <a:spAutoFit/>
          </a:bodyPr>
          <a:lstStyle/>
          <a:p>
            <a:pPr marL="184150" marR="11430" indent="-171450">
              <a:lnSpc>
                <a:spcPct val="100000"/>
              </a:lnSpc>
              <a:spcBef>
                <a:spcPts val="100"/>
              </a:spcBef>
              <a:buClr>
                <a:srgbClr val="000000"/>
              </a:buClr>
              <a:buChar char="•"/>
              <a:tabLst>
                <a:tab pos="184150" algn="l"/>
              </a:tabLst>
            </a:pPr>
            <a:r>
              <a:rPr dirty="0" sz="1200">
                <a:solidFill>
                  <a:srgbClr val="048D0A"/>
                </a:solidFill>
                <a:latin typeface="Tahoma"/>
                <a:cs typeface="Tahoma"/>
              </a:rPr>
              <a:t>This </a:t>
            </a:r>
            <a:r>
              <a:rPr dirty="0" sz="1200" spc="-5">
                <a:solidFill>
                  <a:srgbClr val="048D0A"/>
                </a:solidFill>
                <a:latin typeface="Tahoma"/>
                <a:cs typeface="Tahoma"/>
              </a:rPr>
              <a:t>algorithm </a:t>
            </a:r>
            <a:r>
              <a:rPr dirty="0" sz="1200">
                <a:solidFill>
                  <a:srgbClr val="048D0A"/>
                </a:solidFill>
                <a:latin typeface="Tahoma"/>
                <a:cs typeface="Tahoma"/>
              </a:rPr>
              <a:t>is REALLY USED. And  in </a:t>
            </a:r>
            <a:r>
              <a:rPr dirty="0" sz="1200" spc="-5">
                <a:solidFill>
                  <a:srgbClr val="048D0A"/>
                </a:solidFill>
                <a:latin typeface="Tahoma"/>
                <a:cs typeface="Tahoma"/>
              </a:rPr>
              <a:t>high dimensional </a:t>
            </a:r>
            <a:r>
              <a:rPr dirty="0" sz="1200">
                <a:solidFill>
                  <a:srgbClr val="048D0A"/>
                </a:solidFill>
                <a:latin typeface="Tahoma"/>
                <a:cs typeface="Tahoma"/>
              </a:rPr>
              <a:t>state spaces,</a:t>
            </a:r>
            <a:r>
              <a:rPr dirty="0" sz="1200" spc="-40">
                <a:solidFill>
                  <a:srgbClr val="048D0A"/>
                </a:solidFill>
                <a:latin typeface="Tahoma"/>
                <a:cs typeface="Tahoma"/>
              </a:rPr>
              <a:t> </a:t>
            </a:r>
            <a:r>
              <a:rPr dirty="0" sz="1200" spc="-5">
                <a:solidFill>
                  <a:srgbClr val="048D0A"/>
                </a:solidFill>
                <a:latin typeface="Tahoma"/>
                <a:cs typeface="Tahoma"/>
              </a:rPr>
              <a:t>too.</a:t>
            </a:r>
            <a:endParaRPr sz="1200">
              <a:latin typeface="Tahoma"/>
              <a:cs typeface="Tahoma"/>
            </a:endParaRPr>
          </a:p>
          <a:p>
            <a:pPr marL="184150" marR="127635">
              <a:lnSpc>
                <a:spcPts val="1440"/>
              </a:lnSpc>
              <a:spcBef>
                <a:spcPts val="40"/>
              </a:spcBef>
            </a:pPr>
            <a:r>
              <a:rPr dirty="0" sz="1200" spc="-5">
                <a:solidFill>
                  <a:srgbClr val="048D0A"/>
                </a:solidFill>
                <a:latin typeface="Tahoma"/>
                <a:cs typeface="Tahoma"/>
              </a:rPr>
              <a:t>E.G. </a:t>
            </a:r>
            <a:r>
              <a:rPr dirty="0" sz="1200">
                <a:solidFill>
                  <a:srgbClr val="048D0A"/>
                </a:solidFill>
                <a:latin typeface="Tahoma"/>
                <a:cs typeface="Tahoma"/>
              </a:rPr>
              <a:t>Vector Quantization </a:t>
            </a:r>
            <a:r>
              <a:rPr dirty="0" sz="1200" spc="-5">
                <a:solidFill>
                  <a:srgbClr val="048D0A"/>
                </a:solidFill>
                <a:latin typeface="Tahoma"/>
                <a:cs typeface="Tahoma"/>
              </a:rPr>
              <a:t>for</a:t>
            </a:r>
            <a:r>
              <a:rPr dirty="0" sz="1200" spc="-85">
                <a:solidFill>
                  <a:srgbClr val="048D0A"/>
                </a:solidFill>
                <a:latin typeface="Tahoma"/>
                <a:cs typeface="Tahoma"/>
              </a:rPr>
              <a:t> </a:t>
            </a:r>
            <a:r>
              <a:rPr dirty="0" sz="1200" spc="-5">
                <a:solidFill>
                  <a:srgbClr val="048D0A"/>
                </a:solidFill>
                <a:latin typeface="Tahoma"/>
                <a:cs typeface="Tahoma"/>
              </a:rPr>
              <a:t>Speech  </a:t>
            </a:r>
            <a:r>
              <a:rPr dirty="0" sz="1200">
                <a:solidFill>
                  <a:srgbClr val="048D0A"/>
                </a:solidFill>
                <a:latin typeface="Tahoma"/>
                <a:cs typeface="Tahoma"/>
              </a:rPr>
              <a:t>Data</a:t>
            </a:r>
            <a:endParaRPr sz="1200">
              <a:latin typeface="Tahoma"/>
              <a:cs typeface="Tahoma"/>
            </a:endParaRPr>
          </a:p>
          <a:p>
            <a:pPr marL="1271270">
              <a:lnSpc>
                <a:spcPct val="100000"/>
              </a:lnSpc>
              <a:spcBef>
                <a:spcPts val="535"/>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38</a:t>
            </a:r>
            <a:endParaRPr sz="600">
              <a:latin typeface="Tahoma"/>
              <a:cs typeface="Tahoma"/>
            </a:endParaRPr>
          </a:p>
        </p:txBody>
      </p:sp>
      <p:sp>
        <p:nvSpPr>
          <p:cNvPr id="43" name="object 43"/>
          <p:cNvSpPr txBox="1"/>
          <p:nvPr/>
        </p:nvSpPr>
        <p:spPr>
          <a:xfrm>
            <a:off x="1665995" y="5418836"/>
            <a:ext cx="1621155" cy="2573655"/>
          </a:xfrm>
          <a:prstGeom prst="rect">
            <a:avLst/>
          </a:prstGeom>
        </p:spPr>
        <p:txBody>
          <a:bodyPr wrap="square" lIns="0" tIns="12700" rIns="0" bIns="0" rtlCol="0" vert="horz">
            <a:spAutoFit/>
          </a:bodyPr>
          <a:lstStyle/>
          <a:p>
            <a:pPr algn="ctr">
              <a:lnSpc>
                <a:spcPct val="100000"/>
              </a:lnSpc>
              <a:spcBef>
                <a:spcPts val="100"/>
              </a:spcBef>
            </a:pPr>
            <a:r>
              <a:rPr dirty="0" sz="2200">
                <a:solidFill>
                  <a:srgbClr val="006500"/>
                </a:solidFill>
                <a:latin typeface="Tahoma"/>
                <a:cs typeface="Tahoma"/>
              </a:rPr>
              <a:t>E.M.</a:t>
            </a:r>
            <a:endParaRPr sz="2200">
              <a:latin typeface="Tahoma"/>
              <a:cs typeface="Tahoma"/>
            </a:endParaRPr>
          </a:p>
          <a:p>
            <a:pPr algn="ctr">
              <a:lnSpc>
                <a:spcPct val="100000"/>
              </a:lnSpc>
            </a:pPr>
            <a:r>
              <a:rPr dirty="0" sz="2200" spc="-5">
                <a:solidFill>
                  <a:srgbClr val="006500"/>
                </a:solidFill>
                <a:latin typeface="Tahoma"/>
                <a:cs typeface="Tahoma"/>
              </a:rPr>
              <a:t>Convergence</a:t>
            </a:r>
            <a:endParaRPr sz="2200">
              <a:latin typeface="Tahoma"/>
              <a:cs typeface="Tahoma"/>
            </a:endParaRPr>
          </a:p>
          <a:p>
            <a:pPr marL="227329" marR="248920" indent="-171450">
              <a:lnSpc>
                <a:spcPct val="100000"/>
              </a:lnSpc>
              <a:spcBef>
                <a:spcPts val="1560"/>
              </a:spcBef>
              <a:buChar char="•"/>
              <a:tabLst>
                <a:tab pos="227965" algn="l"/>
              </a:tabLst>
            </a:pPr>
            <a:r>
              <a:rPr dirty="0" sz="1200" spc="-5">
                <a:latin typeface="Tahoma"/>
                <a:cs typeface="Tahoma"/>
              </a:rPr>
              <a:t>Your lecturer</a:t>
            </a:r>
            <a:r>
              <a:rPr dirty="0" sz="1200" spc="-50">
                <a:latin typeface="Tahoma"/>
                <a:cs typeface="Tahoma"/>
              </a:rPr>
              <a:t> </a:t>
            </a:r>
            <a:r>
              <a:rPr dirty="0" sz="1200">
                <a:latin typeface="Tahoma"/>
                <a:cs typeface="Tahoma"/>
              </a:rPr>
              <a:t>will  </a:t>
            </a:r>
            <a:r>
              <a:rPr dirty="0" sz="1200" spc="-5">
                <a:latin typeface="Tahoma"/>
                <a:cs typeface="Tahoma"/>
              </a:rPr>
              <a:t>(unless out of  time) </a:t>
            </a:r>
            <a:r>
              <a:rPr dirty="0" sz="1200">
                <a:latin typeface="Tahoma"/>
                <a:cs typeface="Tahoma"/>
              </a:rPr>
              <a:t>give you a  nice </a:t>
            </a:r>
            <a:r>
              <a:rPr dirty="0" sz="1200" spc="-5">
                <a:latin typeface="Tahoma"/>
                <a:cs typeface="Tahoma"/>
              </a:rPr>
              <a:t>intuitive  explanation of  </a:t>
            </a:r>
            <a:r>
              <a:rPr dirty="0" sz="1200">
                <a:latin typeface="Tahoma"/>
                <a:cs typeface="Tahoma"/>
              </a:rPr>
              <a:t>why </a:t>
            </a:r>
            <a:r>
              <a:rPr dirty="0" sz="1200" spc="-5">
                <a:latin typeface="Tahoma"/>
                <a:cs typeface="Tahoma"/>
              </a:rPr>
              <a:t>this rule  works.</a:t>
            </a:r>
            <a:endParaRPr sz="1200">
              <a:latin typeface="Tahoma"/>
              <a:cs typeface="Tahoma"/>
            </a:endParaRPr>
          </a:p>
          <a:p>
            <a:pPr marL="227329" marR="445134" indent="-171450">
              <a:lnSpc>
                <a:spcPct val="100000"/>
              </a:lnSpc>
              <a:spcBef>
                <a:spcPts val="270"/>
              </a:spcBef>
              <a:buChar char="•"/>
              <a:tabLst>
                <a:tab pos="227965" algn="l"/>
              </a:tabLst>
            </a:pPr>
            <a:r>
              <a:rPr dirty="0" sz="1200">
                <a:latin typeface="Tahoma"/>
                <a:cs typeface="Tahoma"/>
              </a:rPr>
              <a:t>As with all</a:t>
            </a:r>
            <a:r>
              <a:rPr dirty="0" sz="1200" spc="-100">
                <a:latin typeface="Tahoma"/>
                <a:cs typeface="Tahoma"/>
              </a:rPr>
              <a:t> </a:t>
            </a:r>
            <a:r>
              <a:rPr dirty="0" sz="1200">
                <a:latin typeface="Tahoma"/>
                <a:cs typeface="Tahoma"/>
              </a:rPr>
              <a:t>EM  procedures,</a:t>
            </a:r>
            <a:endParaRPr sz="1200">
              <a:latin typeface="Tahoma"/>
              <a:cs typeface="Tahoma"/>
            </a:endParaRPr>
          </a:p>
        </p:txBody>
      </p:sp>
      <p:sp>
        <p:nvSpPr>
          <p:cNvPr id="44" name="object 44"/>
          <p:cNvSpPr txBox="1"/>
          <p:nvPr/>
        </p:nvSpPr>
        <p:spPr>
          <a:xfrm>
            <a:off x="1747520" y="7966964"/>
            <a:ext cx="1495425" cy="804545"/>
          </a:xfrm>
          <a:prstGeom prst="rect">
            <a:avLst/>
          </a:prstGeom>
        </p:spPr>
        <p:txBody>
          <a:bodyPr wrap="square" lIns="0" tIns="12700" rIns="0" bIns="0" rtlCol="0" vert="horz">
            <a:spAutoFit/>
          </a:bodyPr>
          <a:lstStyle/>
          <a:p>
            <a:pPr marL="146050" marR="184150">
              <a:lnSpc>
                <a:spcPct val="100000"/>
              </a:lnSpc>
              <a:spcBef>
                <a:spcPts val="100"/>
              </a:spcBef>
            </a:pPr>
            <a:r>
              <a:rPr dirty="0" sz="1200" spc="-5">
                <a:latin typeface="Tahoma"/>
                <a:cs typeface="Tahoma"/>
              </a:rPr>
              <a:t>convergence to</a:t>
            </a:r>
            <a:r>
              <a:rPr dirty="0" sz="1200" spc="-80">
                <a:latin typeface="Tahoma"/>
                <a:cs typeface="Tahoma"/>
              </a:rPr>
              <a:t> </a:t>
            </a:r>
            <a:r>
              <a:rPr dirty="0" sz="1200">
                <a:latin typeface="Tahoma"/>
                <a:cs typeface="Tahoma"/>
              </a:rPr>
              <a:t>a  local </a:t>
            </a:r>
            <a:r>
              <a:rPr dirty="0" sz="1200" spc="-5">
                <a:latin typeface="Tahoma"/>
                <a:cs typeface="Tahoma"/>
              </a:rPr>
              <a:t>optimum  </a:t>
            </a:r>
            <a:r>
              <a:rPr dirty="0" sz="1200">
                <a:latin typeface="Tahoma"/>
                <a:cs typeface="Tahoma"/>
              </a:rPr>
              <a:t>guaranteed.</a:t>
            </a:r>
            <a:endParaRPr sz="1200">
              <a:latin typeface="Tahoma"/>
              <a:cs typeface="Tahoma"/>
            </a:endParaRPr>
          </a:p>
          <a:p>
            <a:pPr marL="12700">
              <a:lnSpc>
                <a:spcPct val="100000"/>
              </a:lnSpc>
              <a:spcBef>
                <a:spcPts val="109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45" name="object 4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6" name="object 4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34153" y="4477003"/>
            <a:ext cx="143764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a:t>
            </a:r>
            <a:endParaRPr sz="600">
              <a:latin typeface="Tahoma"/>
              <a:cs typeface="Tahoma"/>
            </a:endParaRPr>
          </a:p>
        </p:txBody>
      </p:sp>
      <p:sp>
        <p:nvSpPr>
          <p:cNvPr id="4" name="object 4"/>
          <p:cNvSpPr txBox="1">
            <a:spLocks noGrp="1"/>
          </p:cNvSpPr>
          <p:nvPr>
            <p:ph type="title"/>
          </p:nvPr>
        </p:nvSpPr>
        <p:spPr>
          <a:xfrm>
            <a:off x="2289301" y="1165352"/>
            <a:ext cx="3115310" cy="696595"/>
          </a:xfrm>
          <a:prstGeom prst="rect"/>
        </p:spPr>
        <p:txBody>
          <a:bodyPr wrap="square" lIns="0" tIns="12700" rIns="0" bIns="0" rtlCol="0" vert="horz">
            <a:spAutoFit/>
          </a:bodyPr>
          <a:lstStyle/>
          <a:p>
            <a:pPr marL="969644" marR="5080" indent="-957580">
              <a:lnSpc>
                <a:spcPct val="100000"/>
              </a:lnSpc>
              <a:spcBef>
                <a:spcPts val="100"/>
              </a:spcBef>
            </a:pPr>
            <a:r>
              <a:rPr dirty="0" spc="-5"/>
              <a:t>Gaussian Bayes Classifier  Reminder</a:t>
            </a:r>
          </a:p>
        </p:txBody>
      </p:sp>
      <p:sp>
        <p:nvSpPr>
          <p:cNvPr id="5" name="object 5"/>
          <p:cNvSpPr/>
          <p:nvPr/>
        </p:nvSpPr>
        <p:spPr>
          <a:xfrm>
            <a:off x="2676908" y="2202181"/>
            <a:ext cx="1290955" cy="0"/>
          </a:xfrm>
          <a:custGeom>
            <a:avLst/>
            <a:gdLst/>
            <a:ahLst/>
            <a:cxnLst/>
            <a:rect l="l" t="t" r="r" b="b"/>
            <a:pathLst>
              <a:path w="1290954" h="0">
                <a:moveTo>
                  <a:pt x="0" y="0"/>
                </a:moveTo>
                <a:lnTo>
                  <a:pt x="1290830" y="0"/>
                </a:lnTo>
              </a:path>
            </a:pathLst>
          </a:custGeom>
          <a:ln w="6719">
            <a:solidFill>
              <a:srgbClr val="000000"/>
            </a:solidFill>
          </a:ln>
        </p:spPr>
        <p:txBody>
          <a:bodyPr wrap="square" lIns="0" tIns="0" rIns="0" bIns="0" rtlCol="0"/>
          <a:lstStyle/>
          <a:p/>
        </p:txBody>
      </p:sp>
      <p:sp>
        <p:nvSpPr>
          <p:cNvPr id="6" name="object 6"/>
          <p:cNvSpPr txBox="1"/>
          <p:nvPr/>
        </p:nvSpPr>
        <p:spPr>
          <a:xfrm>
            <a:off x="1744980" y="1933696"/>
            <a:ext cx="2251075" cy="480059"/>
          </a:xfrm>
          <a:prstGeom prst="rect">
            <a:avLst/>
          </a:prstGeom>
        </p:spPr>
        <p:txBody>
          <a:bodyPr wrap="square" lIns="0" tIns="48894" rIns="0" bIns="0" rtlCol="0" vert="horz">
            <a:spAutoFit/>
          </a:bodyPr>
          <a:lstStyle/>
          <a:p>
            <a:pPr marL="38100">
              <a:lnSpc>
                <a:spcPct val="100000"/>
              </a:lnSpc>
              <a:spcBef>
                <a:spcPts val="384"/>
              </a:spcBef>
            </a:pPr>
            <a:r>
              <a:rPr dirty="0" baseline="-35555" sz="1875" spc="67" i="1">
                <a:latin typeface="Times New Roman"/>
                <a:cs typeface="Times New Roman"/>
              </a:rPr>
              <a:t>P</a:t>
            </a:r>
            <a:r>
              <a:rPr dirty="0" baseline="-35555" sz="1875" spc="67">
                <a:latin typeface="Times New Roman"/>
                <a:cs typeface="Times New Roman"/>
              </a:rPr>
              <a:t>( </a:t>
            </a:r>
            <a:r>
              <a:rPr dirty="0" baseline="-35555" sz="1875" spc="7" i="1">
                <a:latin typeface="Times New Roman"/>
                <a:cs typeface="Times New Roman"/>
              </a:rPr>
              <a:t>y </a:t>
            </a:r>
            <a:r>
              <a:rPr dirty="0" baseline="-35555" sz="1875" spc="15">
                <a:latin typeface="Symbol"/>
                <a:cs typeface="Symbol"/>
              </a:rPr>
              <a:t></a:t>
            </a:r>
            <a:r>
              <a:rPr dirty="0" baseline="-35555" sz="1875" spc="15">
                <a:latin typeface="Times New Roman"/>
                <a:cs typeface="Times New Roman"/>
              </a:rPr>
              <a:t> </a:t>
            </a:r>
            <a:r>
              <a:rPr dirty="0" baseline="-35555" sz="1875" spc="7" i="1">
                <a:latin typeface="Times New Roman"/>
                <a:cs typeface="Times New Roman"/>
              </a:rPr>
              <a:t>i </a:t>
            </a:r>
            <a:r>
              <a:rPr dirty="0" baseline="-35555" sz="1875">
                <a:latin typeface="Times New Roman"/>
                <a:cs typeface="Times New Roman"/>
              </a:rPr>
              <a:t>| </a:t>
            </a:r>
            <a:r>
              <a:rPr dirty="0" baseline="-35555" sz="1875" spc="52" b="1">
                <a:latin typeface="Times New Roman"/>
                <a:cs typeface="Times New Roman"/>
              </a:rPr>
              <a:t>x</a:t>
            </a:r>
            <a:r>
              <a:rPr dirty="0" baseline="-35555" sz="1875" spc="52">
                <a:latin typeface="Times New Roman"/>
                <a:cs typeface="Times New Roman"/>
              </a:rPr>
              <a:t>) </a:t>
            </a:r>
            <a:r>
              <a:rPr dirty="0" baseline="-35555" sz="1875" spc="15">
                <a:latin typeface="Symbol"/>
                <a:cs typeface="Symbol"/>
              </a:rPr>
              <a:t></a:t>
            </a:r>
            <a:r>
              <a:rPr dirty="0" baseline="-35555" sz="1875" spc="15">
                <a:latin typeface="Times New Roman"/>
                <a:cs typeface="Times New Roman"/>
              </a:rPr>
              <a:t> </a:t>
            </a:r>
            <a:r>
              <a:rPr dirty="0" sz="1250" spc="50" i="1">
                <a:latin typeface="Times New Roman"/>
                <a:cs typeface="Times New Roman"/>
              </a:rPr>
              <a:t>p</a:t>
            </a:r>
            <a:r>
              <a:rPr dirty="0" sz="1250" spc="50">
                <a:latin typeface="Times New Roman"/>
                <a:cs typeface="Times New Roman"/>
              </a:rPr>
              <a:t>(</a:t>
            </a:r>
            <a:r>
              <a:rPr dirty="0" sz="1250" spc="50" b="1">
                <a:latin typeface="Times New Roman"/>
                <a:cs typeface="Times New Roman"/>
              </a:rPr>
              <a:t>x </a:t>
            </a:r>
            <a:r>
              <a:rPr dirty="0" sz="1250">
                <a:latin typeface="Times New Roman"/>
                <a:cs typeface="Times New Roman"/>
              </a:rPr>
              <a:t>| </a:t>
            </a:r>
            <a:r>
              <a:rPr dirty="0" sz="1250" spc="5" i="1">
                <a:latin typeface="Times New Roman"/>
                <a:cs typeface="Times New Roman"/>
              </a:rPr>
              <a:t>y </a:t>
            </a:r>
            <a:r>
              <a:rPr dirty="0" sz="1250" spc="10">
                <a:latin typeface="Symbol"/>
                <a:cs typeface="Symbol"/>
              </a:rPr>
              <a:t></a:t>
            </a:r>
            <a:r>
              <a:rPr dirty="0" sz="1250" spc="10">
                <a:latin typeface="Times New Roman"/>
                <a:cs typeface="Times New Roman"/>
              </a:rPr>
              <a:t> </a:t>
            </a:r>
            <a:r>
              <a:rPr dirty="0" sz="1250" spc="65" i="1">
                <a:latin typeface="Times New Roman"/>
                <a:cs typeface="Times New Roman"/>
              </a:rPr>
              <a:t>i</a:t>
            </a:r>
            <a:r>
              <a:rPr dirty="0" sz="1250" spc="65">
                <a:latin typeface="Times New Roman"/>
                <a:cs typeface="Times New Roman"/>
              </a:rPr>
              <a:t>)</a:t>
            </a:r>
            <a:r>
              <a:rPr dirty="0" sz="1250" spc="65" i="1">
                <a:latin typeface="Times New Roman"/>
                <a:cs typeface="Times New Roman"/>
              </a:rPr>
              <a:t>P</a:t>
            </a:r>
            <a:r>
              <a:rPr dirty="0" sz="1250" spc="65">
                <a:latin typeface="Times New Roman"/>
                <a:cs typeface="Times New Roman"/>
              </a:rPr>
              <a:t>( </a:t>
            </a:r>
            <a:r>
              <a:rPr dirty="0" sz="1250" spc="5" i="1">
                <a:latin typeface="Times New Roman"/>
                <a:cs typeface="Times New Roman"/>
              </a:rPr>
              <a:t>y </a:t>
            </a:r>
            <a:r>
              <a:rPr dirty="0" sz="1250" spc="10">
                <a:latin typeface="Symbol"/>
                <a:cs typeface="Symbol"/>
              </a:rPr>
              <a:t></a:t>
            </a:r>
            <a:r>
              <a:rPr dirty="0" sz="1250" spc="-200">
                <a:latin typeface="Times New Roman"/>
                <a:cs typeface="Times New Roman"/>
              </a:rPr>
              <a:t> </a:t>
            </a:r>
            <a:r>
              <a:rPr dirty="0" sz="1250" spc="35" i="1">
                <a:latin typeface="Times New Roman"/>
                <a:cs typeface="Times New Roman"/>
              </a:rPr>
              <a:t>i</a:t>
            </a:r>
            <a:r>
              <a:rPr dirty="0" sz="1250" spc="35">
                <a:latin typeface="Times New Roman"/>
                <a:cs typeface="Times New Roman"/>
              </a:rPr>
              <a:t>)</a:t>
            </a:r>
            <a:endParaRPr sz="1250">
              <a:latin typeface="Times New Roman"/>
              <a:cs typeface="Times New Roman"/>
            </a:endParaRPr>
          </a:p>
          <a:p>
            <a:pPr marL="1442085">
              <a:lnSpc>
                <a:spcPct val="100000"/>
              </a:lnSpc>
              <a:spcBef>
                <a:spcPts val="285"/>
              </a:spcBef>
            </a:pPr>
            <a:r>
              <a:rPr dirty="0" sz="1250" spc="50" i="1">
                <a:latin typeface="Times New Roman"/>
                <a:cs typeface="Times New Roman"/>
              </a:rPr>
              <a:t>p</a:t>
            </a:r>
            <a:r>
              <a:rPr dirty="0" sz="1250" spc="50">
                <a:latin typeface="Times New Roman"/>
                <a:cs typeface="Times New Roman"/>
              </a:rPr>
              <a:t>(</a:t>
            </a:r>
            <a:r>
              <a:rPr dirty="0" sz="1250" spc="50" b="1">
                <a:latin typeface="Times New Roman"/>
                <a:cs typeface="Times New Roman"/>
              </a:rPr>
              <a:t>x</a:t>
            </a:r>
            <a:r>
              <a:rPr dirty="0" sz="1250" spc="50">
                <a:latin typeface="Times New Roman"/>
                <a:cs typeface="Times New Roman"/>
              </a:rPr>
              <a:t>)</a:t>
            </a:r>
            <a:endParaRPr sz="1250">
              <a:latin typeface="Times New Roman"/>
              <a:cs typeface="Times New Roman"/>
            </a:endParaRPr>
          </a:p>
        </p:txBody>
      </p:sp>
      <p:sp>
        <p:nvSpPr>
          <p:cNvPr id="7" name="object 7"/>
          <p:cNvSpPr/>
          <p:nvPr/>
        </p:nvSpPr>
        <p:spPr>
          <a:xfrm>
            <a:off x="2537459" y="2752346"/>
            <a:ext cx="1076325" cy="0"/>
          </a:xfrm>
          <a:custGeom>
            <a:avLst/>
            <a:gdLst/>
            <a:ahLst/>
            <a:cxnLst/>
            <a:rect l="l" t="t" r="r" b="b"/>
            <a:pathLst>
              <a:path w="1076325" h="0">
                <a:moveTo>
                  <a:pt x="0" y="0"/>
                </a:moveTo>
                <a:lnTo>
                  <a:pt x="1075940" y="0"/>
                </a:lnTo>
              </a:path>
            </a:pathLst>
          </a:custGeom>
          <a:ln w="3359">
            <a:solidFill>
              <a:srgbClr val="000000"/>
            </a:solidFill>
          </a:ln>
        </p:spPr>
        <p:txBody>
          <a:bodyPr wrap="square" lIns="0" tIns="0" rIns="0" bIns="0" rtlCol="0"/>
          <a:lstStyle/>
          <a:p/>
        </p:txBody>
      </p:sp>
      <p:sp>
        <p:nvSpPr>
          <p:cNvPr id="8" name="object 8"/>
          <p:cNvSpPr/>
          <p:nvPr/>
        </p:nvSpPr>
        <p:spPr>
          <a:xfrm>
            <a:off x="4083557" y="2752346"/>
            <a:ext cx="102235" cy="0"/>
          </a:xfrm>
          <a:custGeom>
            <a:avLst/>
            <a:gdLst/>
            <a:ahLst/>
            <a:cxnLst/>
            <a:rect l="l" t="t" r="r" b="b"/>
            <a:pathLst>
              <a:path w="102235" h="0">
                <a:moveTo>
                  <a:pt x="0" y="0"/>
                </a:moveTo>
                <a:lnTo>
                  <a:pt x="102104" y="0"/>
                </a:lnTo>
              </a:path>
            </a:pathLst>
          </a:custGeom>
          <a:ln w="3359">
            <a:solidFill>
              <a:srgbClr val="000000"/>
            </a:solidFill>
          </a:ln>
        </p:spPr>
        <p:txBody>
          <a:bodyPr wrap="square" lIns="0" tIns="0" rIns="0" bIns="0" rtlCol="0"/>
          <a:lstStyle/>
          <a:p/>
        </p:txBody>
      </p:sp>
      <p:sp>
        <p:nvSpPr>
          <p:cNvPr id="9" name="object 9"/>
          <p:cNvSpPr/>
          <p:nvPr/>
        </p:nvSpPr>
        <p:spPr>
          <a:xfrm>
            <a:off x="2523744" y="2977900"/>
            <a:ext cx="3312160" cy="0"/>
          </a:xfrm>
          <a:custGeom>
            <a:avLst/>
            <a:gdLst/>
            <a:ahLst/>
            <a:cxnLst/>
            <a:rect l="l" t="t" r="r" b="b"/>
            <a:pathLst>
              <a:path w="3312160" h="0">
                <a:moveTo>
                  <a:pt x="0" y="0"/>
                </a:moveTo>
                <a:lnTo>
                  <a:pt x="3311648" y="0"/>
                </a:lnTo>
              </a:path>
            </a:pathLst>
          </a:custGeom>
          <a:ln w="6719">
            <a:solidFill>
              <a:srgbClr val="000000"/>
            </a:solidFill>
          </a:ln>
        </p:spPr>
        <p:txBody>
          <a:bodyPr wrap="square" lIns="0" tIns="0" rIns="0" bIns="0" rtlCol="0"/>
          <a:lstStyle/>
          <a:p/>
        </p:txBody>
      </p:sp>
      <p:sp>
        <p:nvSpPr>
          <p:cNvPr id="10" name="object 10"/>
          <p:cNvSpPr txBox="1"/>
          <p:nvPr/>
        </p:nvSpPr>
        <p:spPr>
          <a:xfrm>
            <a:off x="4082285" y="2742104"/>
            <a:ext cx="106680" cy="219075"/>
          </a:xfrm>
          <a:prstGeom prst="rect">
            <a:avLst/>
          </a:prstGeom>
        </p:spPr>
        <p:txBody>
          <a:bodyPr wrap="square" lIns="0" tIns="15240" rIns="0" bIns="0" rtlCol="0" vert="horz">
            <a:spAutoFit/>
          </a:bodyPr>
          <a:lstStyle/>
          <a:p>
            <a:pPr marL="12700">
              <a:lnSpc>
                <a:spcPct val="100000"/>
              </a:lnSpc>
              <a:spcBef>
                <a:spcPts val="120"/>
              </a:spcBef>
            </a:pPr>
            <a:r>
              <a:rPr dirty="0" sz="1250" spc="10">
                <a:latin typeface="Times New Roman"/>
                <a:cs typeface="Times New Roman"/>
              </a:rPr>
              <a:t>2</a:t>
            </a:r>
            <a:endParaRPr sz="1250">
              <a:latin typeface="Times New Roman"/>
              <a:cs typeface="Times New Roman"/>
            </a:endParaRPr>
          </a:p>
        </p:txBody>
      </p:sp>
      <p:sp>
        <p:nvSpPr>
          <p:cNvPr id="11" name="object 11"/>
          <p:cNvSpPr txBox="1"/>
          <p:nvPr/>
        </p:nvSpPr>
        <p:spPr>
          <a:xfrm>
            <a:off x="3020052" y="2519601"/>
            <a:ext cx="106680" cy="219075"/>
          </a:xfrm>
          <a:prstGeom prst="rect">
            <a:avLst/>
          </a:prstGeom>
        </p:spPr>
        <p:txBody>
          <a:bodyPr wrap="square" lIns="0" tIns="15240" rIns="0" bIns="0" rtlCol="0" vert="horz">
            <a:spAutoFit/>
          </a:bodyPr>
          <a:lstStyle/>
          <a:p>
            <a:pPr marL="12700">
              <a:lnSpc>
                <a:spcPct val="100000"/>
              </a:lnSpc>
              <a:spcBef>
                <a:spcPts val="120"/>
              </a:spcBef>
            </a:pPr>
            <a:r>
              <a:rPr dirty="0" sz="1250" spc="10">
                <a:latin typeface="Times New Roman"/>
                <a:cs typeface="Times New Roman"/>
              </a:rPr>
              <a:t>1</a:t>
            </a:r>
            <a:endParaRPr sz="1250">
              <a:latin typeface="Times New Roman"/>
              <a:cs typeface="Times New Roman"/>
            </a:endParaRPr>
          </a:p>
        </p:txBody>
      </p:sp>
      <p:sp>
        <p:nvSpPr>
          <p:cNvPr id="12" name="object 12"/>
          <p:cNvSpPr txBox="1"/>
          <p:nvPr/>
        </p:nvSpPr>
        <p:spPr>
          <a:xfrm>
            <a:off x="4032014" y="2969947"/>
            <a:ext cx="316865" cy="219075"/>
          </a:xfrm>
          <a:prstGeom prst="rect">
            <a:avLst/>
          </a:prstGeom>
        </p:spPr>
        <p:txBody>
          <a:bodyPr wrap="square" lIns="0" tIns="15240" rIns="0" bIns="0" rtlCol="0" vert="horz">
            <a:spAutoFit/>
          </a:bodyPr>
          <a:lstStyle/>
          <a:p>
            <a:pPr marL="12700">
              <a:lnSpc>
                <a:spcPct val="100000"/>
              </a:lnSpc>
              <a:spcBef>
                <a:spcPts val="120"/>
              </a:spcBef>
            </a:pPr>
            <a:r>
              <a:rPr dirty="0" sz="1250" spc="80" i="1">
                <a:latin typeface="Times New Roman"/>
                <a:cs typeface="Times New Roman"/>
              </a:rPr>
              <a:t>p</a:t>
            </a:r>
            <a:r>
              <a:rPr dirty="0" sz="1250" spc="60">
                <a:latin typeface="Times New Roman"/>
                <a:cs typeface="Times New Roman"/>
              </a:rPr>
              <a:t>(</a:t>
            </a:r>
            <a:r>
              <a:rPr dirty="0" sz="1250" spc="55" b="1">
                <a:latin typeface="Times New Roman"/>
                <a:cs typeface="Times New Roman"/>
              </a:rPr>
              <a:t>x</a:t>
            </a:r>
            <a:r>
              <a:rPr dirty="0" sz="1250" spc="5">
                <a:latin typeface="Times New Roman"/>
                <a:cs typeface="Times New Roman"/>
              </a:rPr>
              <a:t>)</a:t>
            </a:r>
            <a:endParaRPr sz="1250">
              <a:latin typeface="Times New Roman"/>
              <a:cs typeface="Times New Roman"/>
            </a:endParaRPr>
          </a:p>
        </p:txBody>
      </p:sp>
      <p:sp>
        <p:nvSpPr>
          <p:cNvPr id="13" name="object 13"/>
          <p:cNvSpPr txBox="1"/>
          <p:nvPr/>
        </p:nvSpPr>
        <p:spPr>
          <a:xfrm>
            <a:off x="4762759" y="2602087"/>
            <a:ext cx="78105" cy="138430"/>
          </a:xfrm>
          <a:prstGeom prst="rect">
            <a:avLst/>
          </a:prstGeom>
        </p:spPr>
        <p:txBody>
          <a:bodyPr wrap="square" lIns="0" tIns="11430" rIns="0" bIns="0" rtlCol="0" vert="horz">
            <a:spAutoFit/>
          </a:bodyPr>
          <a:lstStyle/>
          <a:p>
            <a:pPr marL="12700">
              <a:lnSpc>
                <a:spcPct val="100000"/>
              </a:lnSpc>
              <a:spcBef>
                <a:spcPts val="90"/>
              </a:spcBef>
            </a:pPr>
            <a:r>
              <a:rPr dirty="0" sz="750" spc="-5" i="1">
                <a:latin typeface="Times New Roman"/>
                <a:cs typeface="Times New Roman"/>
              </a:rPr>
              <a:t>T</a:t>
            </a:r>
            <a:endParaRPr sz="750">
              <a:latin typeface="Times New Roman"/>
              <a:cs typeface="Times New Roman"/>
            </a:endParaRPr>
          </a:p>
        </p:txBody>
      </p:sp>
      <p:sp>
        <p:nvSpPr>
          <p:cNvPr id="14" name="object 14"/>
          <p:cNvSpPr txBox="1"/>
          <p:nvPr/>
        </p:nvSpPr>
        <p:spPr>
          <a:xfrm>
            <a:off x="4663700" y="2726288"/>
            <a:ext cx="52069" cy="138430"/>
          </a:xfrm>
          <a:prstGeom prst="rect">
            <a:avLst/>
          </a:prstGeom>
        </p:spPr>
        <p:txBody>
          <a:bodyPr wrap="square" lIns="0" tIns="11430" rIns="0" bIns="0" rtlCol="0" vert="horz">
            <a:spAutoFit/>
          </a:bodyPr>
          <a:lstStyle/>
          <a:p>
            <a:pPr marL="12700">
              <a:lnSpc>
                <a:spcPct val="100000"/>
              </a:lnSpc>
              <a:spcBef>
                <a:spcPts val="90"/>
              </a:spcBef>
            </a:pPr>
            <a:r>
              <a:rPr dirty="0" sz="750" spc="-5" i="1">
                <a:latin typeface="Times New Roman"/>
                <a:cs typeface="Times New Roman"/>
              </a:rPr>
              <a:t>i</a:t>
            </a:r>
            <a:endParaRPr sz="750">
              <a:latin typeface="Times New Roman"/>
              <a:cs typeface="Times New Roman"/>
            </a:endParaRPr>
          </a:p>
        </p:txBody>
      </p:sp>
      <p:sp>
        <p:nvSpPr>
          <p:cNvPr id="15" name="object 15"/>
          <p:cNvSpPr txBox="1"/>
          <p:nvPr/>
        </p:nvSpPr>
        <p:spPr>
          <a:xfrm>
            <a:off x="4345182" y="2726288"/>
            <a:ext cx="67310" cy="138430"/>
          </a:xfrm>
          <a:prstGeom prst="rect">
            <a:avLst/>
          </a:prstGeom>
        </p:spPr>
        <p:txBody>
          <a:bodyPr wrap="square" lIns="0" tIns="11430" rIns="0" bIns="0" rtlCol="0" vert="horz">
            <a:spAutoFit/>
          </a:bodyPr>
          <a:lstStyle/>
          <a:p>
            <a:pPr marL="12700">
              <a:lnSpc>
                <a:spcPct val="100000"/>
              </a:lnSpc>
              <a:spcBef>
                <a:spcPts val="90"/>
              </a:spcBef>
            </a:pPr>
            <a:r>
              <a:rPr dirty="0" sz="750" spc="-5" i="1">
                <a:latin typeface="Times New Roman"/>
                <a:cs typeface="Times New Roman"/>
              </a:rPr>
              <a:t>k</a:t>
            </a:r>
            <a:endParaRPr sz="750">
              <a:latin typeface="Times New Roman"/>
              <a:cs typeface="Times New Roman"/>
            </a:endParaRPr>
          </a:p>
        </p:txBody>
      </p:sp>
      <p:sp>
        <p:nvSpPr>
          <p:cNvPr id="16" name="object 16"/>
          <p:cNvSpPr txBox="1"/>
          <p:nvPr/>
        </p:nvSpPr>
        <p:spPr>
          <a:xfrm>
            <a:off x="3295907" y="2849736"/>
            <a:ext cx="52069" cy="138430"/>
          </a:xfrm>
          <a:prstGeom prst="rect">
            <a:avLst/>
          </a:prstGeom>
        </p:spPr>
        <p:txBody>
          <a:bodyPr wrap="square" lIns="0" tIns="11430" rIns="0" bIns="0" rtlCol="0" vert="horz">
            <a:spAutoFit/>
          </a:bodyPr>
          <a:lstStyle/>
          <a:p>
            <a:pPr marL="12700">
              <a:lnSpc>
                <a:spcPct val="100000"/>
              </a:lnSpc>
              <a:spcBef>
                <a:spcPts val="90"/>
              </a:spcBef>
            </a:pPr>
            <a:r>
              <a:rPr dirty="0" sz="750" spc="-5" i="1">
                <a:latin typeface="Times New Roman"/>
                <a:cs typeface="Times New Roman"/>
              </a:rPr>
              <a:t>i</a:t>
            </a:r>
            <a:endParaRPr sz="750">
              <a:latin typeface="Times New Roman"/>
              <a:cs typeface="Times New Roman"/>
            </a:endParaRPr>
          </a:p>
        </p:txBody>
      </p:sp>
      <p:sp>
        <p:nvSpPr>
          <p:cNvPr id="17" name="object 17"/>
          <p:cNvSpPr txBox="1"/>
          <p:nvPr/>
        </p:nvSpPr>
        <p:spPr>
          <a:xfrm>
            <a:off x="2854714" y="2736962"/>
            <a:ext cx="744220" cy="138430"/>
          </a:xfrm>
          <a:prstGeom prst="rect">
            <a:avLst/>
          </a:prstGeom>
        </p:spPr>
        <p:txBody>
          <a:bodyPr wrap="square" lIns="0" tIns="11430" rIns="0" bIns="0" rtlCol="0" vert="horz">
            <a:spAutoFit/>
          </a:bodyPr>
          <a:lstStyle/>
          <a:p>
            <a:pPr marL="12700">
              <a:lnSpc>
                <a:spcPct val="100000"/>
              </a:lnSpc>
              <a:spcBef>
                <a:spcPts val="90"/>
              </a:spcBef>
              <a:tabLst>
                <a:tab pos="588645" algn="l"/>
              </a:tabLst>
            </a:pPr>
            <a:r>
              <a:rPr dirty="0" sz="750" spc="-10" i="1">
                <a:latin typeface="Times New Roman"/>
                <a:cs typeface="Times New Roman"/>
              </a:rPr>
              <a:t>m</a:t>
            </a:r>
            <a:r>
              <a:rPr dirty="0" sz="750" spc="-65" i="1">
                <a:latin typeface="Times New Roman"/>
                <a:cs typeface="Times New Roman"/>
              </a:rPr>
              <a:t> </a:t>
            </a:r>
            <a:r>
              <a:rPr dirty="0" sz="750" spc="-5">
                <a:latin typeface="Times New Roman"/>
                <a:cs typeface="Times New Roman"/>
              </a:rPr>
              <a:t>/</a:t>
            </a:r>
            <a:r>
              <a:rPr dirty="0" sz="750" spc="-65">
                <a:latin typeface="Times New Roman"/>
                <a:cs typeface="Times New Roman"/>
              </a:rPr>
              <a:t> </a:t>
            </a:r>
            <a:r>
              <a:rPr dirty="0" sz="750" spc="-5">
                <a:latin typeface="Times New Roman"/>
                <a:cs typeface="Times New Roman"/>
              </a:rPr>
              <a:t>2	</a:t>
            </a:r>
            <a:r>
              <a:rPr dirty="0" sz="750" spc="15">
                <a:latin typeface="Times New Roman"/>
                <a:cs typeface="Times New Roman"/>
              </a:rPr>
              <a:t>1/</a:t>
            </a:r>
            <a:r>
              <a:rPr dirty="0" sz="750" spc="-110">
                <a:latin typeface="Times New Roman"/>
                <a:cs typeface="Times New Roman"/>
              </a:rPr>
              <a:t> </a:t>
            </a:r>
            <a:r>
              <a:rPr dirty="0" sz="750" spc="-5">
                <a:latin typeface="Times New Roman"/>
                <a:cs typeface="Times New Roman"/>
              </a:rPr>
              <a:t>2</a:t>
            </a:r>
            <a:endParaRPr sz="750">
              <a:latin typeface="Times New Roman"/>
              <a:cs typeface="Times New Roman"/>
            </a:endParaRPr>
          </a:p>
        </p:txBody>
      </p:sp>
      <p:sp>
        <p:nvSpPr>
          <p:cNvPr id="18" name="object 18"/>
          <p:cNvSpPr txBox="1"/>
          <p:nvPr/>
        </p:nvSpPr>
        <p:spPr>
          <a:xfrm>
            <a:off x="4946905" y="2659053"/>
            <a:ext cx="897255" cy="219075"/>
          </a:xfrm>
          <a:prstGeom prst="rect">
            <a:avLst/>
          </a:prstGeom>
        </p:spPr>
        <p:txBody>
          <a:bodyPr wrap="square" lIns="0" tIns="15240" rIns="0" bIns="0" rtlCol="0" vert="horz">
            <a:spAutoFit/>
          </a:bodyPr>
          <a:lstStyle/>
          <a:p>
            <a:pPr marL="38100">
              <a:lnSpc>
                <a:spcPct val="100000"/>
              </a:lnSpc>
              <a:spcBef>
                <a:spcPts val="120"/>
              </a:spcBef>
              <a:tabLst>
                <a:tab pos="233679" algn="l"/>
                <a:tab pos="551180" algn="l"/>
              </a:tabLst>
            </a:pPr>
            <a:r>
              <a:rPr dirty="0" sz="750" spc="-5" i="1">
                <a:latin typeface="Times New Roman"/>
                <a:cs typeface="Times New Roman"/>
              </a:rPr>
              <a:t>i	k	i</a:t>
            </a:r>
            <a:r>
              <a:rPr dirty="0" sz="750" i="1">
                <a:latin typeface="Times New Roman"/>
                <a:cs typeface="Times New Roman"/>
              </a:rPr>
              <a:t> </a:t>
            </a:r>
            <a:r>
              <a:rPr dirty="0" baseline="-8888" sz="1875" spc="-1027">
                <a:latin typeface="Symbol"/>
                <a:cs typeface="Symbol"/>
              </a:rPr>
              <a:t>⎥</a:t>
            </a:r>
            <a:r>
              <a:rPr dirty="0" baseline="-35555" sz="1875" spc="-1027">
                <a:latin typeface="Symbol"/>
                <a:cs typeface="Symbol"/>
              </a:rPr>
              <a:t>⎦</a:t>
            </a:r>
            <a:r>
              <a:rPr dirty="0" baseline="-35555" sz="1875" spc="412">
                <a:latin typeface="Times New Roman"/>
                <a:cs typeface="Times New Roman"/>
              </a:rPr>
              <a:t> </a:t>
            </a:r>
            <a:r>
              <a:rPr dirty="0" sz="750" spc="-105" i="1">
                <a:latin typeface="Times New Roman"/>
                <a:cs typeface="Times New Roman"/>
              </a:rPr>
              <a:t>i</a:t>
            </a:r>
            <a:endParaRPr sz="750">
              <a:latin typeface="Times New Roman"/>
              <a:cs typeface="Times New Roman"/>
            </a:endParaRPr>
          </a:p>
        </p:txBody>
      </p:sp>
      <p:sp>
        <p:nvSpPr>
          <p:cNvPr id="19" name="object 19"/>
          <p:cNvSpPr txBox="1"/>
          <p:nvPr/>
        </p:nvSpPr>
        <p:spPr>
          <a:xfrm>
            <a:off x="3852674" y="2685723"/>
            <a:ext cx="138430" cy="219075"/>
          </a:xfrm>
          <a:prstGeom prst="rect">
            <a:avLst/>
          </a:prstGeom>
        </p:spPr>
        <p:txBody>
          <a:bodyPr wrap="square" lIns="0" tIns="15240" rIns="0" bIns="0" rtlCol="0" vert="horz">
            <a:spAutoFit/>
          </a:bodyPr>
          <a:lstStyle/>
          <a:p>
            <a:pPr marL="38100">
              <a:lnSpc>
                <a:spcPct val="100000"/>
              </a:lnSpc>
              <a:spcBef>
                <a:spcPts val="120"/>
              </a:spcBef>
            </a:pPr>
            <a:r>
              <a:rPr dirty="0" sz="1250" spc="-930">
                <a:latin typeface="Symbol"/>
                <a:cs typeface="Symbol"/>
              </a:rPr>
              <a:t>⎢</a:t>
            </a:r>
            <a:r>
              <a:rPr dirty="0" baseline="-26666" sz="1875" spc="-660">
                <a:latin typeface="Symbol"/>
                <a:cs typeface="Symbol"/>
              </a:rPr>
              <a:t>⎣</a:t>
            </a:r>
            <a:endParaRPr baseline="-26666" sz="1875">
              <a:latin typeface="Symbol"/>
              <a:cs typeface="Symbol"/>
            </a:endParaRPr>
          </a:p>
        </p:txBody>
      </p:sp>
      <p:sp>
        <p:nvSpPr>
          <p:cNvPr id="20" name="object 20"/>
          <p:cNvSpPr txBox="1"/>
          <p:nvPr/>
        </p:nvSpPr>
        <p:spPr>
          <a:xfrm>
            <a:off x="3588513" y="2566974"/>
            <a:ext cx="2251710" cy="281305"/>
          </a:xfrm>
          <a:prstGeom prst="rect">
            <a:avLst/>
          </a:prstGeom>
        </p:spPr>
        <p:txBody>
          <a:bodyPr wrap="square" lIns="0" tIns="15875" rIns="0" bIns="0" rtlCol="0" vert="horz">
            <a:spAutoFit/>
          </a:bodyPr>
          <a:lstStyle/>
          <a:p>
            <a:pPr marL="50800">
              <a:lnSpc>
                <a:spcPct val="100000"/>
              </a:lnSpc>
              <a:spcBef>
                <a:spcPts val="125"/>
              </a:spcBef>
            </a:pPr>
            <a:r>
              <a:rPr dirty="0" sz="1250" spc="-45">
                <a:latin typeface="Times New Roman"/>
                <a:cs typeface="Times New Roman"/>
              </a:rPr>
              <a:t>exp</a:t>
            </a:r>
            <a:r>
              <a:rPr dirty="0" baseline="31111" sz="1875" spc="-67">
                <a:latin typeface="Symbol"/>
                <a:cs typeface="Symbol"/>
              </a:rPr>
              <a:t>⎡</a:t>
            </a:r>
            <a:r>
              <a:rPr dirty="0" sz="1250" spc="-45">
                <a:latin typeface="Symbol"/>
                <a:cs typeface="Symbol"/>
              </a:rPr>
              <a:t></a:t>
            </a:r>
            <a:r>
              <a:rPr dirty="0" sz="1250" spc="-45">
                <a:latin typeface="Times New Roman"/>
                <a:cs typeface="Times New Roman"/>
              </a:rPr>
              <a:t> </a:t>
            </a:r>
            <a:r>
              <a:rPr dirty="0" baseline="35555" sz="1875" spc="15">
                <a:latin typeface="Times New Roman"/>
                <a:cs typeface="Times New Roman"/>
              </a:rPr>
              <a:t>1 </a:t>
            </a:r>
            <a:r>
              <a:rPr dirty="0" sz="1650" spc="-65">
                <a:latin typeface="Symbol"/>
                <a:cs typeface="Symbol"/>
              </a:rPr>
              <a:t></a:t>
            </a:r>
            <a:r>
              <a:rPr dirty="0" sz="1250" spc="-65" b="1">
                <a:latin typeface="Times New Roman"/>
                <a:cs typeface="Times New Roman"/>
              </a:rPr>
              <a:t>x </a:t>
            </a:r>
            <a:r>
              <a:rPr dirty="0" sz="1250" spc="10">
                <a:latin typeface="Symbol"/>
                <a:cs typeface="Symbol"/>
              </a:rPr>
              <a:t></a:t>
            </a:r>
            <a:r>
              <a:rPr dirty="0" sz="1250" spc="10">
                <a:latin typeface="Times New Roman"/>
                <a:cs typeface="Times New Roman"/>
              </a:rPr>
              <a:t> </a:t>
            </a:r>
            <a:r>
              <a:rPr dirty="0" sz="1250" b="1">
                <a:latin typeface="Times New Roman"/>
                <a:cs typeface="Times New Roman"/>
              </a:rPr>
              <a:t>µ </a:t>
            </a:r>
            <a:r>
              <a:rPr dirty="0" sz="1650" spc="-114">
                <a:latin typeface="Symbol"/>
                <a:cs typeface="Symbol"/>
              </a:rPr>
              <a:t></a:t>
            </a:r>
            <a:r>
              <a:rPr dirty="0" sz="1650" spc="-114">
                <a:latin typeface="Times New Roman"/>
                <a:cs typeface="Times New Roman"/>
              </a:rPr>
              <a:t> </a:t>
            </a:r>
            <a:r>
              <a:rPr dirty="0" sz="1250" spc="10" b="1">
                <a:latin typeface="Times New Roman"/>
                <a:cs typeface="Times New Roman"/>
              </a:rPr>
              <a:t>Σ </a:t>
            </a:r>
            <a:r>
              <a:rPr dirty="0" sz="1650" spc="-65">
                <a:latin typeface="Symbol"/>
                <a:cs typeface="Symbol"/>
              </a:rPr>
              <a:t></a:t>
            </a:r>
            <a:r>
              <a:rPr dirty="0" sz="1250" spc="-65" b="1">
                <a:latin typeface="Times New Roman"/>
                <a:cs typeface="Times New Roman"/>
              </a:rPr>
              <a:t>x </a:t>
            </a:r>
            <a:r>
              <a:rPr dirty="0" sz="1250" spc="10">
                <a:latin typeface="Symbol"/>
                <a:cs typeface="Symbol"/>
              </a:rPr>
              <a:t></a:t>
            </a:r>
            <a:r>
              <a:rPr dirty="0" sz="1250" spc="10">
                <a:latin typeface="Times New Roman"/>
                <a:cs typeface="Times New Roman"/>
              </a:rPr>
              <a:t> </a:t>
            </a:r>
            <a:r>
              <a:rPr dirty="0" sz="1250" b="1">
                <a:latin typeface="Times New Roman"/>
                <a:cs typeface="Times New Roman"/>
              </a:rPr>
              <a:t>µ</a:t>
            </a:r>
            <a:r>
              <a:rPr dirty="0" sz="1250" spc="45" b="1">
                <a:latin typeface="Times New Roman"/>
                <a:cs typeface="Times New Roman"/>
              </a:rPr>
              <a:t> </a:t>
            </a:r>
            <a:r>
              <a:rPr dirty="0" sz="1650" spc="-315">
                <a:latin typeface="Symbol"/>
                <a:cs typeface="Symbol"/>
              </a:rPr>
              <a:t></a:t>
            </a:r>
            <a:r>
              <a:rPr dirty="0" baseline="31111" sz="1875" spc="-472">
                <a:latin typeface="Symbol"/>
                <a:cs typeface="Symbol"/>
              </a:rPr>
              <a:t>⎤</a:t>
            </a:r>
            <a:r>
              <a:rPr dirty="0" baseline="31111" sz="1875" spc="-75">
                <a:latin typeface="Times New Roman"/>
                <a:cs typeface="Times New Roman"/>
              </a:rPr>
              <a:t> </a:t>
            </a:r>
            <a:r>
              <a:rPr dirty="0" sz="1250" spc="-145" i="1">
                <a:latin typeface="Times New Roman"/>
                <a:cs typeface="Times New Roman"/>
              </a:rPr>
              <a:t>p</a:t>
            </a:r>
            <a:endParaRPr sz="1250">
              <a:latin typeface="Times New Roman"/>
              <a:cs typeface="Times New Roman"/>
            </a:endParaRPr>
          </a:p>
        </p:txBody>
      </p:sp>
      <p:sp>
        <p:nvSpPr>
          <p:cNvPr id="21" name="object 21"/>
          <p:cNvSpPr txBox="1"/>
          <p:nvPr/>
        </p:nvSpPr>
        <p:spPr>
          <a:xfrm>
            <a:off x="1617242" y="2844214"/>
            <a:ext cx="873125" cy="219075"/>
          </a:xfrm>
          <a:prstGeom prst="rect">
            <a:avLst/>
          </a:prstGeom>
        </p:spPr>
        <p:txBody>
          <a:bodyPr wrap="square" lIns="0" tIns="15240" rIns="0" bIns="0" rtlCol="0" vert="horz">
            <a:spAutoFit/>
          </a:bodyPr>
          <a:lstStyle/>
          <a:p>
            <a:pPr marL="12700">
              <a:lnSpc>
                <a:spcPct val="100000"/>
              </a:lnSpc>
              <a:spcBef>
                <a:spcPts val="120"/>
              </a:spcBef>
            </a:pPr>
            <a:r>
              <a:rPr dirty="0" sz="1250" spc="45" i="1">
                <a:latin typeface="Times New Roman"/>
                <a:cs typeface="Times New Roman"/>
              </a:rPr>
              <a:t>P</a:t>
            </a:r>
            <a:r>
              <a:rPr dirty="0" sz="1250" spc="45">
                <a:latin typeface="Times New Roman"/>
                <a:cs typeface="Times New Roman"/>
              </a:rPr>
              <a:t>(</a:t>
            </a:r>
            <a:r>
              <a:rPr dirty="0" sz="1250" spc="-150">
                <a:latin typeface="Times New Roman"/>
                <a:cs typeface="Times New Roman"/>
              </a:rPr>
              <a:t> </a:t>
            </a:r>
            <a:r>
              <a:rPr dirty="0" sz="1250" spc="5" i="1">
                <a:latin typeface="Times New Roman"/>
                <a:cs typeface="Times New Roman"/>
              </a:rPr>
              <a:t>y</a:t>
            </a:r>
            <a:r>
              <a:rPr dirty="0" sz="1250" spc="40" i="1">
                <a:latin typeface="Times New Roman"/>
                <a:cs typeface="Times New Roman"/>
              </a:rPr>
              <a:t> </a:t>
            </a:r>
            <a:r>
              <a:rPr dirty="0" sz="1250" spc="10">
                <a:latin typeface="Symbol"/>
                <a:cs typeface="Symbol"/>
              </a:rPr>
              <a:t></a:t>
            </a:r>
            <a:r>
              <a:rPr dirty="0" sz="1250" spc="-20">
                <a:latin typeface="Times New Roman"/>
                <a:cs typeface="Times New Roman"/>
              </a:rPr>
              <a:t> </a:t>
            </a:r>
            <a:r>
              <a:rPr dirty="0" sz="1250" spc="5" i="1">
                <a:latin typeface="Times New Roman"/>
                <a:cs typeface="Times New Roman"/>
              </a:rPr>
              <a:t>i</a:t>
            </a:r>
            <a:r>
              <a:rPr dirty="0" sz="1250" spc="-55" i="1">
                <a:latin typeface="Times New Roman"/>
                <a:cs typeface="Times New Roman"/>
              </a:rPr>
              <a:t> </a:t>
            </a:r>
            <a:r>
              <a:rPr dirty="0" sz="1250">
                <a:latin typeface="Times New Roman"/>
                <a:cs typeface="Times New Roman"/>
              </a:rPr>
              <a:t>|</a:t>
            </a:r>
            <a:r>
              <a:rPr dirty="0" sz="1250" spc="-65">
                <a:latin typeface="Times New Roman"/>
                <a:cs typeface="Times New Roman"/>
              </a:rPr>
              <a:t> </a:t>
            </a:r>
            <a:r>
              <a:rPr dirty="0" sz="1250" spc="30" b="1">
                <a:latin typeface="Times New Roman"/>
                <a:cs typeface="Times New Roman"/>
              </a:rPr>
              <a:t>x</a:t>
            </a:r>
            <a:r>
              <a:rPr dirty="0" sz="1250" spc="30">
                <a:latin typeface="Times New Roman"/>
                <a:cs typeface="Times New Roman"/>
              </a:rPr>
              <a:t>)</a:t>
            </a:r>
            <a:r>
              <a:rPr dirty="0" sz="1250" spc="-5">
                <a:latin typeface="Times New Roman"/>
                <a:cs typeface="Times New Roman"/>
              </a:rPr>
              <a:t> </a:t>
            </a:r>
            <a:r>
              <a:rPr dirty="0" sz="1250" spc="10">
                <a:latin typeface="Symbol"/>
                <a:cs typeface="Symbol"/>
              </a:rPr>
              <a:t></a:t>
            </a:r>
            <a:endParaRPr sz="1250">
              <a:latin typeface="Symbol"/>
              <a:cs typeface="Symbol"/>
            </a:endParaRPr>
          </a:p>
        </p:txBody>
      </p:sp>
      <p:sp>
        <p:nvSpPr>
          <p:cNvPr id="22" name="object 22"/>
          <p:cNvSpPr txBox="1"/>
          <p:nvPr/>
        </p:nvSpPr>
        <p:spPr>
          <a:xfrm>
            <a:off x="2533900" y="2732927"/>
            <a:ext cx="928369" cy="230504"/>
          </a:xfrm>
          <a:prstGeom prst="rect">
            <a:avLst/>
          </a:prstGeom>
        </p:spPr>
        <p:txBody>
          <a:bodyPr wrap="square" lIns="0" tIns="11430" rIns="0" bIns="0" rtlCol="0" vert="horz">
            <a:spAutoFit/>
          </a:bodyPr>
          <a:lstStyle/>
          <a:p>
            <a:pPr marL="12700">
              <a:lnSpc>
                <a:spcPct val="100000"/>
              </a:lnSpc>
              <a:spcBef>
                <a:spcPts val="90"/>
              </a:spcBef>
              <a:tabLst>
                <a:tab pos="554355" algn="l"/>
              </a:tabLst>
            </a:pPr>
            <a:r>
              <a:rPr dirty="0" sz="1250" spc="-10">
                <a:latin typeface="Times New Roman"/>
                <a:cs typeface="Times New Roman"/>
              </a:rPr>
              <a:t>(2</a:t>
            </a:r>
            <a:r>
              <a:rPr dirty="0" sz="1350" spc="-10" i="1">
                <a:latin typeface="Symbol"/>
                <a:cs typeface="Symbol"/>
              </a:rPr>
              <a:t></a:t>
            </a:r>
            <a:r>
              <a:rPr dirty="0" sz="1350" spc="-85" i="1">
                <a:latin typeface="Times New Roman"/>
                <a:cs typeface="Times New Roman"/>
              </a:rPr>
              <a:t> </a:t>
            </a:r>
            <a:r>
              <a:rPr dirty="0" sz="1250" spc="5">
                <a:latin typeface="Times New Roman"/>
                <a:cs typeface="Times New Roman"/>
              </a:rPr>
              <a:t>)	</a:t>
            </a:r>
            <a:r>
              <a:rPr dirty="0" sz="1250">
                <a:latin typeface="Times New Roman"/>
                <a:cs typeface="Times New Roman"/>
              </a:rPr>
              <a:t>|| </a:t>
            </a:r>
            <a:r>
              <a:rPr dirty="0" sz="1250" spc="10" b="1">
                <a:latin typeface="Times New Roman"/>
                <a:cs typeface="Times New Roman"/>
              </a:rPr>
              <a:t>Σ</a:t>
            </a:r>
            <a:r>
              <a:rPr dirty="0" sz="1250" spc="285" b="1">
                <a:latin typeface="Times New Roman"/>
                <a:cs typeface="Times New Roman"/>
              </a:rPr>
              <a:t> </a:t>
            </a:r>
            <a:r>
              <a:rPr dirty="0" sz="1250" spc="-5">
                <a:latin typeface="Times New Roman"/>
                <a:cs typeface="Times New Roman"/>
              </a:rPr>
              <a:t>||</a:t>
            </a:r>
            <a:endParaRPr sz="1250">
              <a:latin typeface="Times New Roman"/>
              <a:cs typeface="Times New Roman"/>
            </a:endParaRPr>
          </a:p>
        </p:txBody>
      </p:sp>
      <p:sp>
        <p:nvSpPr>
          <p:cNvPr id="23" name="object 23"/>
          <p:cNvSpPr txBox="1"/>
          <p:nvPr/>
        </p:nvSpPr>
        <p:spPr>
          <a:xfrm>
            <a:off x="3004820" y="3406394"/>
            <a:ext cx="152590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Tahoma"/>
                <a:cs typeface="Tahoma"/>
              </a:rPr>
              <a:t>How do we deal with</a:t>
            </a:r>
            <a:r>
              <a:rPr dirty="0" sz="1000" spc="-45">
                <a:latin typeface="Tahoma"/>
                <a:cs typeface="Tahoma"/>
              </a:rPr>
              <a:t> </a:t>
            </a:r>
            <a:r>
              <a:rPr dirty="0" sz="1000" spc="-5">
                <a:latin typeface="Tahoma"/>
                <a:cs typeface="Tahoma"/>
              </a:rPr>
              <a:t>that?</a:t>
            </a:r>
            <a:endParaRPr sz="1000">
              <a:latin typeface="Tahoma"/>
              <a:cs typeface="Tahoma"/>
            </a:endParaRPr>
          </a:p>
        </p:txBody>
      </p:sp>
      <p:sp>
        <p:nvSpPr>
          <p:cNvPr id="24" name="object 24"/>
          <p:cNvSpPr/>
          <p:nvPr/>
        </p:nvSpPr>
        <p:spPr>
          <a:xfrm>
            <a:off x="4337303" y="3146298"/>
            <a:ext cx="424180" cy="344170"/>
          </a:xfrm>
          <a:custGeom>
            <a:avLst/>
            <a:gdLst/>
            <a:ahLst/>
            <a:cxnLst/>
            <a:rect l="l" t="t" r="r" b="b"/>
            <a:pathLst>
              <a:path w="424179" h="344170">
                <a:moveTo>
                  <a:pt x="328299" y="307380"/>
                </a:moveTo>
                <a:lnTo>
                  <a:pt x="320040" y="310133"/>
                </a:lnTo>
                <a:lnTo>
                  <a:pt x="308610" y="313181"/>
                </a:lnTo>
                <a:lnTo>
                  <a:pt x="297942" y="315468"/>
                </a:lnTo>
                <a:lnTo>
                  <a:pt x="286512" y="317753"/>
                </a:lnTo>
                <a:lnTo>
                  <a:pt x="275844" y="320040"/>
                </a:lnTo>
                <a:lnTo>
                  <a:pt x="240030" y="324611"/>
                </a:lnTo>
                <a:lnTo>
                  <a:pt x="242316" y="343661"/>
                </a:lnTo>
                <a:lnTo>
                  <a:pt x="266700" y="340613"/>
                </a:lnTo>
                <a:lnTo>
                  <a:pt x="278130" y="338327"/>
                </a:lnTo>
                <a:lnTo>
                  <a:pt x="290322" y="336803"/>
                </a:lnTo>
                <a:lnTo>
                  <a:pt x="336804" y="324611"/>
                </a:lnTo>
                <a:lnTo>
                  <a:pt x="348234" y="310896"/>
                </a:lnTo>
                <a:lnTo>
                  <a:pt x="326136" y="310896"/>
                </a:lnTo>
                <a:lnTo>
                  <a:pt x="328299" y="307380"/>
                </a:lnTo>
                <a:close/>
              </a:path>
              <a:path w="424179" h="344170">
                <a:moveTo>
                  <a:pt x="331470" y="306324"/>
                </a:moveTo>
                <a:lnTo>
                  <a:pt x="328299" y="307380"/>
                </a:lnTo>
                <a:lnTo>
                  <a:pt x="326136" y="310896"/>
                </a:lnTo>
                <a:lnTo>
                  <a:pt x="331470" y="306324"/>
                </a:lnTo>
                <a:close/>
              </a:path>
              <a:path w="424179" h="344170">
                <a:moveTo>
                  <a:pt x="351663" y="306324"/>
                </a:moveTo>
                <a:lnTo>
                  <a:pt x="331470" y="306324"/>
                </a:lnTo>
                <a:lnTo>
                  <a:pt x="326136" y="310896"/>
                </a:lnTo>
                <a:lnTo>
                  <a:pt x="348234" y="310896"/>
                </a:lnTo>
                <a:lnTo>
                  <a:pt x="351663" y="306324"/>
                </a:lnTo>
                <a:close/>
              </a:path>
              <a:path w="424179" h="344170">
                <a:moveTo>
                  <a:pt x="404317" y="185013"/>
                </a:moveTo>
                <a:lnTo>
                  <a:pt x="403860" y="185927"/>
                </a:lnTo>
                <a:lnTo>
                  <a:pt x="403098" y="188975"/>
                </a:lnTo>
                <a:lnTo>
                  <a:pt x="400050" y="195072"/>
                </a:lnTo>
                <a:lnTo>
                  <a:pt x="387096" y="225551"/>
                </a:lnTo>
                <a:lnTo>
                  <a:pt x="385572" y="229361"/>
                </a:lnTo>
                <a:lnTo>
                  <a:pt x="383286" y="232409"/>
                </a:lnTo>
                <a:lnTo>
                  <a:pt x="381762" y="235457"/>
                </a:lnTo>
                <a:lnTo>
                  <a:pt x="374904" y="245363"/>
                </a:lnTo>
                <a:lnTo>
                  <a:pt x="368046" y="254507"/>
                </a:lnTo>
                <a:lnTo>
                  <a:pt x="353568" y="272033"/>
                </a:lnTo>
                <a:lnTo>
                  <a:pt x="339090" y="291083"/>
                </a:lnTo>
                <a:lnTo>
                  <a:pt x="332232" y="300990"/>
                </a:lnTo>
                <a:lnTo>
                  <a:pt x="328299" y="307380"/>
                </a:lnTo>
                <a:lnTo>
                  <a:pt x="331470" y="306324"/>
                </a:lnTo>
                <a:lnTo>
                  <a:pt x="351663" y="306324"/>
                </a:lnTo>
                <a:lnTo>
                  <a:pt x="355092" y="301751"/>
                </a:lnTo>
                <a:lnTo>
                  <a:pt x="368808" y="284225"/>
                </a:lnTo>
                <a:lnTo>
                  <a:pt x="383286" y="265937"/>
                </a:lnTo>
                <a:lnTo>
                  <a:pt x="390144" y="256794"/>
                </a:lnTo>
                <a:lnTo>
                  <a:pt x="397001" y="246887"/>
                </a:lnTo>
                <a:lnTo>
                  <a:pt x="399288" y="243077"/>
                </a:lnTo>
                <a:lnTo>
                  <a:pt x="402336" y="238505"/>
                </a:lnTo>
                <a:lnTo>
                  <a:pt x="406908" y="229361"/>
                </a:lnTo>
                <a:lnTo>
                  <a:pt x="414528" y="211074"/>
                </a:lnTo>
                <a:lnTo>
                  <a:pt x="416813" y="206501"/>
                </a:lnTo>
                <a:lnTo>
                  <a:pt x="418338" y="201929"/>
                </a:lnTo>
                <a:lnTo>
                  <a:pt x="419862" y="198120"/>
                </a:lnTo>
                <a:lnTo>
                  <a:pt x="420624" y="195072"/>
                </a:lnTo>
                <a:lnTo>
                  <a:pt x="422148" y="190500"/>
                </a:lnTo>
                <a:lnTo>
                  <a:pt x="423672" y="187451"/>
                </a:lnTo>
                <a:lnTo>
                  <a:pt x="423672" y="186690"/>
                </a:lnTo>
                <a:lnTo>
                  <a:pt x="404622" y="186690"/>
                </a:lnTo>
                <a:lnTo>
                  <a:pt x="404622" y="185927"/>
                </a:lnTo>
                <a:lnTo>
                  <a:pt x="404317" y="185013"/>
                </a:lnTo>
                <a:close/>
              </a:path>
              <a:path w="424179" h="344170">
                <a:moveTo>
                  <a:pt x="405384" y="182879"/>
                </a:moveTo>
                <a:lnTo>
                  <a:pt x="404622" y="182879"/>
                </a:lnTo>
                <a:lnTo>
                  <a:pt x="404622" y="184403"/>
                </a:lnTo>
                <a:lnTo>
                  <a:pt x="404317" y="185013"/>
                </a:lnTo>
                <a:lnTo>
                  <a:pt x="404622" y="185927"/>
                </a:lnTo>
                <a:lnTo>
                  <a:pt x="404622" y="186690"/>
                </a:lnTo>
                <a:lnTo>
                  <a:pt x="405384" y="182879"/>
                </a:lnTo>
                <a:close/>
              </a:path>
              <a:path w="424179" h="344170">
                <a:moveTo>
                  <a:pt x="423672" y="182879"/>
                </a:moveTo>
                <a:lnTo>
                  <a:pt x="405384" y="182879"/>
                </a:lnTo>
                <a:lnTo>
                  <a:pt x="404622" y="186690"/>
                </a:lnTo>
                <a:lnTo>
                  <a:pt x="423672" y="186690"/>
                </a:lnTo>
                <a:lnTo>
                  <a:pt x="423672" y="182879"/>
                </a:lnTo>
                <a:close/>
              </a:path>
              <a:path w="424179" h="344170">
                <a:moveTo>
                  <a:pt x="57502" y="19680"/>
                </a:moveTo>
                <a:lnTo>
                  <a:pt x="54167" y="38663"/>
                </a:lnTo>
                <a:lnTo>
                  <a:pt x="70866" y="43433"/>
                </a:lnTo>
                <a:lnTo>
                  <a:pt x="89154" y="49529"/>
                </a:lnTo>
                <a:lnTo>
                  <a:pt x="108204" y="55625"/>
                </a:lnTo>
                <a:lnTo>
                  <a:pt x="117348" y="58674"/>
                </a:lnTo>
                <a:lnTo>
                  <a:pt x="127254" y="61722"/>
                </a:lnTo>
                <a:lnTo>
                  <a:pt x="137160" y="64007"/>
                </a:lnTo>
                <a:lnTo>
                  <a:pt x="146304" y="65531"/>
                </a:lnTo>
                <a:lnTo>
                  <a:pt x="162306" y="67818"/>
                </a:lnTo>
                <a:lnTo>
                  <a:pt x="191262" y="72390"/>
                </a:lnTo>
                <a:lnTo>
                  <a:pt x="204978" y="73913"/>
                </a:lnTo>
                <a:lnTo>
                  <a:pt x="218694" y="76200"/>
                </a:lnTo>
                <a:lnTo>
                  <a:pt x="231648" y="77724"/>
                </a:lnTo>
                <a:lnTo>
                  <a:pt x="256794" y="81533"/>
                </a:lnTo>
                <a:lnTo>
                  <a:pt x="269748" y="83820"/>
                </a:lnTo>
                <a:lnTo>
                  <a:pt x="281940" y="86105"/>
                </a:lnTo>
                <a:lnTo>
                  <a:pt x="294132" y="89916"/>
                </a:lnTo>
                <a:lnTo>
                  <a:pt x="307086" y="92963"/>
                </a:lnTo>
                <a:lnTo>
                  <a:pt x="319278" y="97535"/>
                </a:lnTo>
                <a:lnTo>
                  <a:pt x="332232" y="102107"/>
                </a:lnTo>
                <a:lnTo>
                  <a:pt x="345948" y="107442"/>
                </a:lnTo>
                <a:lnTo>
                  <a:pt x="359663" y="114300"/>
                </a:lnTo>
                <a:lnTo>
                  <a:pt x="364236" y="115824"/>
                </a:lnTo>
                <a:lnTo>
                  <a:pt x="371856" y="118872"/>
                </a:lnTo>
                <a:lnTo>
                  <a:pt x="374904" y="119633"/>
                </a:lnTo>
                <a:lnTo>
                  <a:pt x="377190" y="120396"/>
                </a:lnTo>
                <a:lnTo>
                  <a:pt x="378713" y="120396"/>
                </a:lnTo>
                <a:lnTo>
                  <a:pt x="381000" y="121157"/>
                </a:lnTo>
                <a:lnTo>
                  <a:pt x="381762" y="121157"/>
                </a:lnTo>
                <a:lnTo>
                  <a:pt x="383286" y="122681"/>
                </a:lnTo>
                <a:lnTo>
                  <a:pt x="384810" y="123444"/>
                </a:lnTo>
                <a:lnTo>
                  <a:pt x="386334" y="124968"/>
                </a:lnTo>
                <a:lnTo>
                  <a:pt x="387858" y="128016"/>
                </a:lnTo>
                <a:lnTo>
                  <a:pt x="390906" y="131063"/>
                </a:lnTo>
                <a:lnTo>
                  <a:pt x="393192" y="134111"/>
                </a:lnTo>
                <a:lnTo>
                  <a:pt x="393954" y="135635"/>
                </a:lnTo>
                <a:lnTo>
                  <a:pt x="394716" y="137922"/>
                </a:lnTo>
                <a:lnTo>
                  <a:pt x="395478" y="140970"/>
                </a:lnTo>
                <a:lnTo>
                  <a:pt x="397001" y="144779"/>
                </a:lnTo>
                <a:lnTo>
                  <a:pt x="398525" y="152400"/>
                </a:lnTo>
                <a:lnTo>
                  <a:pt x="400050" y="161544"/>
                </a:lnTo>
                <a:lnTo>
                  <a:pt x="402336" y="170687"/>
                </a:lnTo>
                <a:lnTo>
                  <a:pt x="402336" y="174498"/>
                </a:lnTo>
                <a:lnTo>
                  <a:pt x="403860" y="180594"/>
                </a:lnTo>
                <a:lnTo>
                  <a:pt x="403860" y="183642"/>
                </a:lnTo>
                <a:lnTo>
                  <a:pt x="404317" y="185013"/>
                </a:lnTo>
                <a:lnTo>
                  <a:pt x="404622" y="184403"/>
                </a:lnTo>
                <a:lnTo>
                  <a:pt x="404622" y="182879"/>
                </a:lnTo>
                <a:lnTo>
                  <a:pt x="423672" y="182879"/>
                </a:lnTo>
                <a:lnTo>
                  <a:pt x="422910" y="180594"/>
                </a:lnTo>
                <a:lnTo>
                  <a:pt x="422910" y="178307"/>
                </a:lnTo>
                <a:lnTo>
                  <a:pt x="422148" y="174498"/>
                </a:lnTo>
                <a:lnTo>
                  <a:pt x="421386" y="171450"/>
                </a:lnTo>
                <a:lnTo>
                  <a:pt x="420624" y="166877"/>
                </a:lnTo>
                <a:lnTo>
                  <a:pt x="419100" y="158496"/>
                </a:lnTo>
                <a:lnTo>
                  <a:pt x="417575" y="149351"/>
                </a:lnTo>
                <a:lnTo>
                  <a:pt x="416051" y="144779"/>
                </a:lnTo>
                <a:lnTo>
                  <a:pt x="415290" y="140207"/>
                </a:lnTo>
                <a:lnTo>
                  <a:pt x="413766" y="135635"/>
                </a:lnTo>
                <a:lnTo>
                  <a:pt x="413004" y="131825"/>
                </a:lnTo>
                <a:lnTo>
                  <a:pt x="409956" y="125729"/>
                </a:lnTo>
                <a:lnTo>
                  <a:pt x="406146" y="120396"/>
                </a:lnTo>
                <a:lnTo>
                  <a:pt x="403860" y="116585"/>
                </a:lnTo>
                <a:lnTo>
                  <a:pt x="400812" y="113537"/>
                </a:lnTo>
                <a:lnTo>
                  <a:pt x="398525" y="110490"/>
                </a:lnTo>
                <a:lnTo>
                  <a:pt x="396240" y="108203"/>
                </a:lnTo>
                <a:lnTo>
                  <a:pt x="393954" y="106679"/>
                </a:lnTo>
                <a:lnTo>
                  <a:pt x="390906" y="105155"/>
                </a:lnTo>
                <a:lnTo>
                  <a:pt x="388620" y="103631"/>
                </a:lnTo>
                <a:lnTo>
                  <a:pt x="384048" y="102107"/>
                </a:lnTo>
                <a:lnTo>
                  <a:pt x="381000" y="101346"/>
                </a:lnTo>
                <a:lnTo>
                  <a:pt x="378713" y="101346"/>
                </a:lnTo>
                <a:lnTo>
                  <a:pt x="377190" y="100583"/>
                </a:lnTo>
                <a:lnTo>
                  <a:pt x="374142" y="99822"/>
                </a:lnTo>
                <a:lnTo>
                  <a:pt x="371856" y="98298"/>
                </a:lnTo>
                <a:lnTo>
                  <a:pt x="368046" y="96774"/>
                </a:lnTo>
                <a:lnTo>
                  <a:pt x="326136" y="79248"/>
                </a:lnTo>
                <a:lnTo>
                  <a:pt x="286512" y="67818"/>
                </a:lnTo>
                <a:lnTo>
                  <a:pt x="273558" y="65531"/>
                </a:lnTo>
                <a:lnTo>
                  <a:pt x="260604" y="62483"/>
                </a:lnTo>
                <a:lnTo>
                  <a:pt x="234696" y="58674"/>
                </a:lnTo>
                <a:lnTo>
                  <a:pt x="208025" y="55625"/>
                </a:lnTo>
                <a:lnTo>
                  <a:pt x="194310" y="53340"/>
                </a:lnTo>
                <a:lnTo>
                  <a:pt x="179832" y="51816"/>
                </a:lnTo>
                <a:lnTo>
                  <a:pt x="165354" y="49529"/>
                </a:lnTo>
                <a:lnTo>
                  <a:pt x="149351" y="46481"/>
                </a:lnTo>
                <a:lnTo>
                  <a:pt x="140208" y="44957"/>
                </a:lnTo>
                <a:lnTo>
                  <a:pt x="131825" y="42672"/>
                </a:lnTo>
                <a:lnTo>
                  <a:pt x="122682" y="40385"/>
                </a:lnTo>
                <a:lnTo>
                  <a:pt x="95250" y="31242"/>
                </a:lnTo>
                <a:lnTo>
                  <a:pt x="77724" y="25146"/>
                </a:lnTo>
                <a:lnTo>
                  <a:pt x="57502" y="19680"/>
                </a:lnTo>
                <a:close/>
              </a:path>
              <a:path w="424179" h="344170">
                <a:moveTo>
                  <a:pt x="60960" y="0"/>
                </a:moveTo>
                <a:lnTo>
                  <a:pt x="0" y="19050"/>
                </a:lnTo>
                <a:lnTo>
                  <a:pt x="51054" y="56387"/>
                </a:lnTo>
                <a:lnTo>
                  <a:pt x="54167" y="38663"/>
                </a:lnTo>
                <a:lnTo>
                  <a:pt x="44196" y="35813"/>
                </a:lnTo>
                <a:lnTo>
                  <a:pt x="49530" y="17525"/>
                </a:lnTo>
                <a:lnTo>
                  <a:pt x="57881" y="17525"/>
                </a:lnTo>
                <a:lnTo>
                  <a:pt x="60960" y="0"/>
                </a:lnTo>
                <a:close/>
              </a:path>
              <a:path w="424179" h="344170">
                <a:moveTo>
                  <a:pt x="49530" y="17525"/>
                </a:moveTo>
                <a:lnTo>
                  <a:pt x="44196" y="35813"/>
                </a:lnTo>
                <a:lnTo>
                  <a:pt x="54167" y="38663"/>
                </a:lnTo>
                <a:lnTo>
                  <a:pt x="57502" y="19680"/>
                </a:lnTo>
                <a:lnTo>
                  <a:pt x="49530" y="17525"/>
                </a:lnTo>
                <a:close/>
              </a:path>
              <a:path w="424179" h="344170">
                <a:moveTo>
                  <a:pt x="57881" y="17525"/>
                </a:moveTo>
                <a:lnTo>
                  <a:pt x="49530" y="17525"/>
                </a:lnTo>
                <a:lnTo>
                  <a:pt x="57502" y="19680"/>
                </a:lnTo>
                <a:lnTo>
                  <a:pt x="57881" y="17525"/>
                </a:lnTo>
                <a:close/>
              </a:path>
            </a:pathLst>
          </a:custGeom>
          <a:solidFill>
            <a:srgbClr val="01E4A8"/>
          </a:solidFill>
        </p:spPr>
        <p:txBody>
          <a:bodyPr wrap="square" lIns="0" tIns="0" rIns="0" bIns="0" rtlCol="0"/>
          <a:lstStyle/>
          <a:p/>
        </p:txBody>
      </p:sp>
      <p:sp>
        <p:nvSpPr>
          <p:cNvPr id="25" name="object 2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6" name="object 26"/>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27" name="object 27"/>
          <p:cNvSpPr txBox="1"/>
          <p:nvPr/>
        </p:nvSpPr>
        <p:spPr>
          <a:xfrm>
            <a:off x="4546853" y="8654286"/>
            <a:ext cx="142494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a:t>
            </a:r>
            <a:endParaRPr sz="600">
              <a:latin typeface="Tahoma"/>
              <a:cs typeface="Tahoma"/>
            </a:endParaRPr>
          </a:p>
        </p:txBody>
      </p:sp>
      <p:sp>
        <p:nvSpPr>
          <p:cNvPr id="28" name="object 28"/>
          <p:cNvSpPr txBox="1"/>
          <p:nvPr/>
        </p:nvSpPr>
        <p:spPr>
          <a:xfrm>
            <a:off x="2189226" y="5449316"/>
            <a:ext cx="3327400"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Predicting wealth from</a:t>
            </a:r>
            <a:r>
              <a:rPr dirty="0" sz="2200" spc="-65">
                <a:solidFill>
                  <a:srgbClr val="006500"/>
                </a:solidFill>
                <a:latin typeface="Tahoma"/>
                <a:cs typeface="Tahoma"/>
              </a:rPr>
              <a:t> </a:t>
            </a:r>
            <a:r>
              <a:rPr dirty="0" sz="2200" spc="-5">
                <a:solidFill>
                  <a:srgbClr val="006500"/>
                </a:solidFill>
                <a:latin typeface="Tahoma"/>
                <a:cs typeface="Tahoma"/>
              </a:rPr>
              <a:t>age</a:t>
            </a:r>
            <a:endParaRPr sz="2200">
              <a:latin typeface="Tahoma"/>
              <a:cs typeface="Tahoma"/>
            </a:endParaRPr>
          </a:p>
        </p:txBody>
      </p:sp>
      <p:sp>
        <p:nvSpPr>
          <p:cNvPr id="29" name="object 29"/>
          <p:cNvSpPr/>
          <p:nvPr/>
        </p:nvSpPr>
        <p:spPr>
          <a:xfrm>
            <a:off x="1638299" y="5821679"/>
            <a:ext cx="3695699" cy="1587245"/>
          </a:xfrm>
          <a:prstGeom prst="rect">
            <a:avLst/>
          </a:prstGeom>
          <a:blipFill>
            <a:blip r:embed="rId2" cstate="print"/>
            <a:stretch>
              <a:fillRect/>
            </a:stretch>
          </a:blipFill>
        </p:spPr>
        <p:txBody>
          <a:bodyPr wrap="square" lIns="0" tIns="0" rIns="0" bIns="0" rtlCol="0"/>
          <a:lstStyle/>
          <a:p/>
        </p:txBody>
      </p:sp>
      <p:sp>
        <p:nvSpPr>
          <p:cNvPr id="30" name="object 3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1" name="object 3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39</a:t>
            </a:r>
            <a:endParaRPr sz="600">
              <a:latin typeface="Tahoma"/>
              <a:cs typeface="Tahoma"/>
            </a:endParaRPr>
          </a:p>
        </p:txBody>
      </p:sp>
      <p:sp>
        <p:nvSpPr>
          <p:cNvPr id="3" name="object 3"/>
          <p:cNvSpPr txBox="1">
            <a:spLocks noGrp="1"/>
          </p:cNvSpPr>
          <p:nvPr>
            <p:ph type="title"/>
          </p:nvPr>
        </p:nvSpPr>
        <p:spPr>
          <a:xfrm>
            <a:off x="1941829" y="1272030"/>
            <a:ext cx="2858770" cy="361315"/>
          </a:xfrm>
          <a:prstGeom prst="rect"/>
        </p:spPr>
        <p:txBody>
          <a:bodyPr wrap="square" lIns="0" tIns="12700" rIns="0" bIns="0" rtlCol="0" vert="horz">
            <a:spAutoFit/>
          </a:bodyPr>
          <a:lstStyle/>
          <a:p>
            <a:pPr marL="12700">
              <a:lnSpc>
                <a:spcPct val="100000"/>
              </a:lnSpc>
              <a:spcBef>
                <a:spcPts val="100"/>
              </a:spcBef>
            </a:pPr>
            <a:r>
              <a:rPr dirty="0" spc="-5"/>
              <a:t>E.M. for </a:t>
            </a:r>
            <a:r>
              <a:rPr dirty="0" spc="-5">
                <a:solidFill>
                  <a:srgbClr val="FF0000"/>
                </a:solidFill>
              </a:rPr>
              <a:t>General</a:t>
            </a:r>
            <a:r>
              <a:rPr dirty="0" spc="-50">
                <a:solidFill>
                  <a:srgbClr val="FF0000"/>
                </a:solidFill>
              </a:rPr>
              <a:t> </a:t>
            </a:r>
            <a:r>
              <a:rPr dirty="0" spc="-5"/>
              <a:t>GMMs</a:t>
            </a:r>
          </a:p>
        </p:txBody>
      </p:sp>
      <p:sp>
        <p:nvSpPr>
          <p:cNvPr id="4" name="object 4"/>
          <p:cNvSpPr txBox="1"/>
          <p:nvPr/>
        </p:nvSpPr>
        <p:spPr>
          <a:xfrm>
            <a:off x="1633220" y="1595502"/>
            <a:ext cx="2785745" cy="187325"/>
          </a:xfrm>
          <a:prstGeom prst="rect">
            <a:avLst/>
          </a:prstGeom>
        </p:spPr>
        <p:txBody>
          <a:bodyPr wrap="square" lIns="0" tIns="13335" rIns="0" bIns="0" rtlCol="0" vert="horz">
            <a:spAutoFit/>
          </a:bodyPr>
          <a:lstStyle/>
          <a:p>
            <a:pPr marL="12700">
              <a:lnSpc>
                <a:spcPct val="100000"/>
              </a:lnSpc>
              <a:spcBef>
                <a:spcPts val="105"/>
              </a:spcBef>
            </a:pPr>
            <a:r>
              <a:rPr dirty="0" sz="1000">
                <a:latin typeface="Tahoma"/>
                <a:cs typeface="Tahoma"/>
              </a:rPr>
              <a:t>Iterate. </a:t>
            </a:r>
            <a:r>
              <a:rPr dirty="0" sz="1000" spc="-5">
                <a:latin typeface="Tahoma"/>
                <a:cs typeface="Tahoma"/>
              </a:rPr>
              <a:t>On the </a:t>
            </a:r>
            <a:r>
              <a:rPr dirty="0" sz="1050" spc="-5" i="1">
                <a:latin typeface="Tahoma"/>
                <a:cs typeface="Tahoma"/>
              </a:rPr>
              <a:t>t</a:t>
            </a:r>
            <a:r>
              <a:rPr dirty="0" sz="1000" spc="-5">
                <a:latin typeface="Tahoma"/>
                <a:cs typeface="Tahoma"/>
              </a:rPr>
              <a:t>’th </a:t>
            </a:r>
            <a:r>
              <a:rPr dirty="0" sz="1000">
                <a:latin typeface="Tahoma"/>
                <a:cs typeface="Tahoma"/>
              </a:rPr>
              <a:t>iteration let our </a:t>
            </a:r>
            <a:r>
              <a:rPr dirty="0" sz="1000" spc="-5">
                <a:latin typeface="Tahoma"/>
                <a:cs typeface="Tahoma"/>
              </a:rPr>
              <a:t>estimates</a:t>
            </a:r>
            <a:r>
              <a:rPr dirty="0" sz="1000" spc="-25">
                <a:latin typeface="Tahoma"/>
                <a:cs typeface="Tahoma"/>
              </a:rPr>
              <a:t> </a:t>
            </a:r>
            <a:r>
              <a:rPr dirty="0" sz="1000" spc="-5">
                <a:latin typeface="Tahoma"/>
                <a:cs typeface="Tahoma"/>
              </a:rPr>
              <a:t>be</a:t>
            </a:r>
            <a:endParaRPr sz="1000">
              <a:latin typeface="Tahoma"/>
              <a:cs typeface="Tahoma"/>
            </a:endParaRPr>
          </a:p>
        </p:txBody>
      </p:sp>
      <p:sp>
        <p:nvSpPr>
          <p:cNvPr id="5" name="object 5"/>
          <p:cNvSpPr txBox="1"/>
          <p:nvPr/>
        </p:nvSpPr>
        <p:spPr>
          <a:xfrm>
            <a:off x="1784350" y="1767140"/>
            <a:ext cx="3873500" cy="250825"/>
          </a:xfrm>
          <a:prstGeom prst="rect">
            <a:avLst/>
          </a:prstGeom>
        </p:spPr>
        <p:txBody>
          <a:bodyPr wrap="square" lIns="0" tIns="15875" rIns="0" bIns="0" rtlCol="0" vert="horz">
            <a:spAutoFit/>
          </a:bodyPr>
          <a:lstStyle/>
          <a:p>
            <a:pPr marL="25400">
              <a:lnSpc>
                <a:spcPct val="100000"/>
              </a:lnSpc>
              <a:spcBef>
                <a:spcPts val="125"/>
              </a:spcBef>
            </a:pPr>
            <a:r>
              <a:rPr dirty="0" sz="1250" spc="-30" i="1">
                <a:latin typeface="Symbol"/>
                <a:cs typeface="Symbol"/>
              </a:rPr>
              <a:t></a:t>
            </a:r>
            <a:r>
              <a:rPr dirty="0" baseline="-21367" sz="975" spc="-7" i="1">
                <a:latin typeface="Tahoma"/>
                <a:cs typeface="Tahoma"/>
              </a:rPr>
              <a:t>t</a:t>
            </a:r>
            <a:r>
              <a:rPr dirty="0" baseline="-21367" sz="975" spc="-7" i="1">
                <a:latin typeface="Tahoma"/>
                <a:cs typeface="Tahoma"/>
              </a:rPr>
              <a:t> </a:t>
            </a:r>
            <a:r>
              <a:rPr dirty="0" baseline="-21367" sz="975" spc="-142" i="1">
                <a:latin typeface="Tahoma"/>
                <a:cs typeface="Tahoma"/>
              </a:rPr>
              <a:t> </a:t>
            </a:r>
            <a:r>
              <a:rPr dirty="0" sz="1050" spc="-35" i="1">
                <a:latin typeface="Tahoma"/>
                <a:cs typeface="Tahoma"/>
              </a:rPr>
              <a:t>=</a:t>
            </a:r>
            <a:r>
              <a:rPr dirty="0" sz="1050" spc="-20" i="1">
                <a:latin typeface="Tahoma"/>
                <a:cs typeface="Tahoma"/>
              </a:rPr>
              <a:t> </a:t>
            </a:r>
            <a:r>
              <a:rPr dirty="0" sz="1050" spc="-25" i="1">
                <a:latin typeface="Tahoma"/>
                <a:cs typeface="Tahoma"/>
              </a:rPr>
              <a:t>{</a:t>
            </a:r>
            <a:r>
              <a:rPr dirty="0" sz="1050" spc="-20" i="1">
                <a:latin typeface="Tahoma"/>
                <a:cs typeface="Tahoma"/>
              </a:rPr>
              <a:t> </a:t>
            </a:r>
            <a:r>
              <a:rPr dirty="0" sz="1050" spc="-35" i="1">
                <a:latin typeface="Tahoma"/>
                <a:cs typeface="Tahoma"/>
              </a:rPr>
              <a:t>µ</a:t>
            </a:r>
            <a:r>
              <a:rPr dirty="0" baseline="-21367" sz="975" spc="-7" i="1">
                <a:latin typeface="Tahoma"/>
                <a:cs typeface="Tahoma"/>
              </a:rPr>
              <a:t>1</a:t>
            </a:r>
            <a:r>
              <a:rPr dirty="0" sz="1050" spc="-20" i="1">
                <a:latin typeface="Tahoma"/>
                <a:cs typeface="Tahoma"/>
              </a:rPr>
              <a:t>(t),</a:t>
            </a:r>
            <a:r>
              <a:rPr dirty="0" sz="1050" spc="-25" i="1">
                <a:latin typeface="Tahoma"/>
                <a:cs typeface="Tahoma"/>
              </a:rPr>
              <a:t> </a:t>
            </a:r>
            <a:r>
              <a:rPr dirty="0" sz="1050" spc="-35" i="1">
                <a:latin typeface="Tahoma"/>
                <a:cs typeface="Tahoma"/>
              </a:rPr>
              <a:t>µ</a:t>
            </a:r>
            <a:r>
              <a:rPr dirty="0" baseline="-21367" sz="975" spc="-7" i="1">
                <a:latin typeface="Tahoma"/>
                <a:cs typeface="Tahoma"/>
              </a:rPr>
              <a:t>2</a:t>
            </a:r>
            <a:r>
              <a:rPr dirty="0" sz="1050" spc="-20" i="1">
                <a:latin typeface="Tahoma"/>
                <a:cs typeface="Tahoma"/>
              </a:rPr>
              <a:t>(t)</a:t>
            </a:r>
            <a:r>
              <a:rPr dirty="0" sz="1050" spc="-15" i="1">
                <a:latin typeface="Tahoma"/>
                <a:cs typeface="Tahoma"/>
              </a:rPr>
              <a:t> </a:t>
            </a:r>
            <a:r>
              <a:rPr dirty="0" sz="1050" spc="-40" i="1">
                <a:latin typeface="Tahoma"/>
                <a:cs typeface="Tahoma"/>
              </a:rPr>
              <a:t>…</a:t>
            </a:r>
            <a:r>
              <a:rPr dirty="0" sz="1050" spc="-15" i="1">
                <a:latin typeface="Tahoma"/>
                <a:cs typeface="Tahoma"/>
              </a:rPr>
              <a:t> </a:t>
            </a:r>
            <a:r>
              <a:rPr dirty="0" sz="1050" spc="-35" i="1">
                <a:latin typeface="Tahoma"/>
                <a:cs typeface="Tahoma"/>
              </a:rPr>
              <a:t>µ</a:t>
            </a:r>
            <a:r>
              <a:rPr dirty="0" baseline="-21367" sz="975" spc="-15" i="1">
                <a:latin typeface="Tahoma"/>
                <a:cs typeface="Tahoma"/>
              </a:rPr>
              <a:t>c</a:t>
            </a:r>
            <a:r>
              <a:rPr dirty="0" sz="1050" spc="-20" i="1">
                <a:latin typeface="Tahoma"/>
                <a:cs typeface="Tahoma"/>
              </a:rPr>
              <a:t>(t</a:t>
            </a:r>
            <a:r>
              <a:rPr dirty="0" sz="1050" spc="-30" i="1">
                <a:latin typeface="Tahoma"/>
                <a:cs typeface="Tahoma"/>
              </a:rPr>
              <a:t>)</a:t>
            </a:r>
            <a:r>
              <a:rPr dirty="0" sz="1050" spc="-15" i="1">
                <a:latin typeface="Tahoma"/>
                <a:cs typeface="Tahoma"/>
              </a:rPr>
              <a:t>,</a:t>
            </a:r>
            <a:r>
              <a:rPr dirty="0" sz="1050" spc="-25" i="1">
                <a:latin typeface="Tahoma"/>
                <a:cs typeface="Tahoma"/>
              </a:rPr>
              <a:t> </a:t>
            </a:r>
            <a:r>
              <a:rPr dirty="0" sz="1450" spc="-35" i="1">
                <a:latin typeface="Symbol"/>
                <a:cs typeface="Symbol"/>
              </a:rPr>
              <a:t></a:t>
            </a:r>
            <a:r>
              <a:rPr dirty="0" baseline="-21367" sz="975" spc="-7" i="1">
                <a:latin typeface="Tahoma"/>
                <a:cs typeface="Tahoma"/>
              </a:rPr>
              <a:t>1</a:t>
            </a:r>
            <a:r>
              <a:rPr dirty="0" sz="1050" spc="-20" i="1">
                <a:latin typeface="Tahoma"/>
                <a:cs typeface="Tahoma"/>
              </a:rPr>
              <a:t>(t),</a:t>
            </a:r>
            <a:r>
              <a:rPr dirty="0" sz="1050" spc="-20" i="1">
                <a:latin typeface="Tahoma"/>
                <a:cs typeface="Tahoma"/>
              </a:rPr>
              <a:t> </a:t>
            </a:r>
            <a:r>
              <a:rPr dirty="0" sz="1450" spc="-35" i="1">
                <a:latin typeface="Symbol"/>
                <a:cs typeface="Symbol"/>
              </a:rPr>
              <a:t></a:t>
            </a:r>
            <a:r>
              <a:rPr dirty="0" baseline="-21367" sz="975" spc="-7" i="1">
                <a:latin typeface="Tahoma"/>
                <a:cs typeface="Tahoma"/>
              </a:rPr>
              <a:t>2</a:t>
            </a:r>
            <a:r>
              <a:rPr dirty="0" sz="1050" spc="-20" i="1">
                <a:latin typeface="Tahoma"/>
                <a:cs typeface="Tahoma"/>
              </a:rPr>
              <a:t>(t)</a:t>
            </a:r>
            <a:r>
              <a:rPr dirty="0" sz="1050" spc="-15" i="1">
                <a:latin typeface="Tahoma"/>
                <a:cs typeface="Tahoma"/>
              </a:rPr>
              <a:t> </a:t>
            </a:r>
            <a:r>
              <a:rPr dirty="0" sz="1050" spc="-40" i="1">
                <a:latin typeface="Tahoma"/>
                <a:cs typeface="Tahoma"/>
              </a:rPr>
              <a:t>…</a:t>
            </a:r>
            <a:r>
              <a:rPr dirty="0" sz="1050" spc="-20" i="1">
                <a:latin typeface="Tahoma"/>
                <a:cs typeface="Tahoma"/>
              </a:rPr>
              <a:t> </a:t>
            </a:r>
            <a:r>
              <a:rPr dirty="0" sz="1450" spc="-35" i="1">
                <a:latin typeface="Symbol"/>
                <a:cs typeface="Symbol"/>
              </a:rPr>
              <a:t></a:t>
            </a:r>
            <a:r>
              <a:rPr dirty="0" baseline="-21367" sz="975" spc="-7" i="1">
                <a:latin typeface="Tahoma"/>
                <a:cs typeface="Tahoma"/>
              </a:rPr>
              <a:t>c</a:t>
            </a:r>
            <a:r>
              <a:rPr dirty="0" sz="1050" spc="-20" i="1">
                <a:latin typeface="Tahoma"/>
                <a:cs typeface="Tahoma"/>
              </a:rPr>
              <a:t>(t</a:t>
            </a:r>
            <a:r>
              <a:rPr dirty="0" sz="1050" spc="-30" i="1">
                <a:latin typeface="Tahoma"/>
                <a:cs typeface="Tahoma"/>
              </a:rPr>
              <a:t>)</a:t>
            </a:r>
            <a:r>
              <a:rPr dirty="0" sz="1050" spc="-15" i="1">
                <a:latin typeface="Tahoma"/>
                <a:cs typeface="Tahoma"/>
              </a:rPr>
              <a:t>,</a:t>
            </a:r>
            <a:r>
              <a:rPr dirty="0" sz="1050" spc="-15" i="1">
                <a:latin typeface="Tahoma"/>
                <a:cs typeface="Tahoma"/>
              </a:rPr>
              <a:t> </a:t>
            </a:r>
            <a:r>
              <a:rPr dirty="0" sz="1050" spc="-35" i="1">
                <a:latin typeface="Tahoma"/>
                <a:cs typeface="Tahoma"/>
              </a:rPr>
              <a:t>p</a:t>
            </a:r>
            <a:r>
              <a:rPr dirty="0" baseline="-21367" sz="975" spc="-7" i="1">
                <a:latin typeface="Tahoma"/>
                <a:cs typeface="Tahoma"/>
              </a:rPr>
              <a:t>1</a:t>
            </a:r>
            <a:r>
              <a:rPr dirty="0" sz="1050" spc="-20" i="1">
                <a:latin typeface="Tahoma"/>
                <a:cs typeface="Tahoma"/>
              </a:rPr>
              <a:t>(t</a:t>
            </a:r>
            <a:r>
              <a:rPr dirty="0" sz="1050" spc="-30" i="1">
                <a:latin typeface="Tahoma"/>
                <a:cs typeface="Tahoma"/>
              </a:rPr>
              <a:t>)</a:t>
            </a:r>
            <a:r>
              <a:rPr dirty="0" sz="1050" spc="-15" i="1">
                <a:latin typeface="Tahoma"/>
                <a:cs typeface="Tahoma"/>
              </a:rPr>
              <a:t>,</a:t>
            </a:r>
            <a:r>
              <a:rPr dirty="0" sz="1050" spc="-15" i="1">
                <a:latin typeface="Tahoma"/>
                <a:cs typeface="Tahoma"/>
              </a:rPr>
              <a:t> </a:t>
            </a:r>
            <a:r>
              <a:rPr dirty="0" sz="1050" spc="-35" i="1">
                <a:latin typeface="Tahoma"/>
                <a:cs typeface="Tahoma"/>
              </a:rPr>
              <a:t>p</a:t>
            </a:r>
            <a:r>
              <a:rPr dirty="0" baseline="-21367" sz="975" spc="-7" i="1">
                <a:latin typeface="Tahoma"/>
                <a:cs typeface="Tahoma"/>
              </a:rPr>
              <a:t>2</a:t>
            </a:r>
            <a:r>
              <a:rPr dirty="0" sz="1050" spc="-20" i="1">
                <a:latin typeface="Tahoma"/>
                <a:cs typeface="Tahoma"/>
              </a:rPr>
              <a:t>(</a:t>
            </a:r>
            <a:r>
              <a:rPr dirty="0" sz="1050" spc="-25" i="1">
                <a:latin typeface="Tahoma"/>
                <a:cs typeface="Tahoma"/>
              </a:rPr>
              <a:t>t</a:t>
            </a:r>
            <a:r>
              <a:rPr dirty="0" sz="1050" spc="-20" i="1">
                <a:latin typeface="Tahoma"/>
                <a:cs typeface="Tahoma"/>
              </a:rPr>
              <a:t>)</a:t>
            </a:r>
            <a:r>
              <a:rPr dirty="0" sz="1050" spc="-15" i="1">
                <a:latin typeface="Tahoma"/>
                <a:cs typeface="Tahoma"/>
              </a:rPr>
              <a:t> </a:t>
            </a:r>
            <a:r>
              <a:rPr dirty="0" sz="1050" spc="-40" i="1">
                <a:latin typeface="Tahoma"/>
                <a:cs typeface="Tahoma"/>
              </a:rPr>
              <a:t>…</a:t>
            </a:r>
            <a:r>
              <a:rPr dirty="0" sz="1050" spc="-20" i="1">
                <a:latin typeface="Tahoma"/>
                <a:cs typeface="Tahoma"/>
              </a:rPr>
              <a:t> </a:t>
            </a:r>
            <a:r>
              <a:rPr dirty="0" sz="1050" spc="-35" i="1">
                <a:latin typeface="Tahoma"/>
                <a:cs typeface="Tahoma"/>
              </a:rPr>
              <a:t>p</a:t>
            </a:r>
            <a:r>
              <a:rPr dirty="0" baseline="-21367" sz="975" spc="-15" i="1">
                <a:latin typeface="Tahoma"/>
                <a:cs typeface="Tahoma"/>
              </a:rPr>
              <a:t>c</a:t>
            </a:r>
            <a:r>
              <a:rPr dirty="0" sz="1050" spc="-20" i="1">
                <a:latin typeface="Tahoma"/>
                <a:cs typeface="Tahoma"/>
              </a:rPr>
              <a:t>(t)</a:t>
            </a:r>
            <a:r>
              <a:rPr dirty="0" sz="1050" spc="-25" i="1">
                <a:latin typeface="Tahoma"/>
                <a:cs typeface="Tahoma"/>
              </a:rPr>
              <a:t> </a:t>
            </a:r>
            <a:r>
              <a:rPr dirty="0" sz="1050" spc="-25" i="1">
                <a:latin typeface="Tahoma"/>
                <a:cs typeface="Tahoma"/>
              </a:rPr>
              <a:t>}</a:t>
            </a:r>
            <a:endParaRPr sz="1050">
              <a:latin typeface="Tahoma"/>
              <a:cs typeface="Tahoma"/>
            </a:endParaRPr>
          </a:p>
        </p:txBody>
      </p:sp>
      <p:sp>
        <p:nvSpPr>
          <p:cNvPr id="6" name="object 6"/>
          <p:cNvSpPr txBox="1"/>
          <p:nvPr/>
        </p:nvSpPr>
        <p:spPr>
          <a:xfrm>
            <a:off x="1645920" y="2157775"/>
            <a:ext cx="3505200" cy="361315"/>
          </a:xfrm>
          <a:prstGeom prst="rect">
            <a:avLst/>
          </a:prstGeom>
        </p:spPr>
        <p:txBody>
          <a:bodyPr wrap="square" lIns="0" tIns="27939" rIns="0" bIns="0" rtlCol="0" vert="horz">
            <a:spAutoFit/>
          </a:bodyPr>
          <a:lstStyle/>
          <a:p>
            <a:pPr>
              <a:lnSpc>
                <a:spcPct val="100000"/>
              </a:lnSpc>
              <a:spcBef>
                <a:spcPts val="219"/>
              </a:spcBef>
            </a:pPr>
            <a:r>
              <a:rPr dirty="0" sz="1000">
                <a:solidFill>
                  <a:srgbClr val="FF0000"/>
                </a:solidFill>
                <a:latin typeface="Tahoma"/>
                <a:cs typeface="Tahoma"/>
              </a:rPr>
              <a:t>E-step</a:t>
            </a:r>
            <a:endParaRPr sz="1000">
              <a:latin typeface="Tahoma"/>
              <a:cs typeface="Tahoma"/>
            </a:endParaRPr>
          </a:p>
          <a:p>
            <a:pPr marL="170815">
              <a:lnSpc>
                <a:spcPct val="100000"/>
              </a:lnSpc>
              <a:spcBef>
                <a:spcPts val="120"/>
              </a:spcBef>
            </a:pPr>
            <a:r>
              <a:rPr dirty="0" sz="1000" spc="-5">
                <a:solidFill>
                  <a:srgbClr val="FF0000"/>
                </a:solidFill>
                <a:latin typeface="Tahoma"/>
                <a:cs typeface="Tahoma"/>
              </a:rPr>
              <a:t>Compute “expected” classes of all </a:t>
            </a:r>
            <a:r>
              <a:rPr dirty="0" sz="1000">
                <a:solidFill>
                  <a:srgbClr val="FF0000"/>
                </a:solidFill>
                <a:latin typeface="Tahoma"/>
                <a:cs typeface="Tahoma"/>
              </a:rPr>
              <a:t>datapoints </a:t>
            </a:r>
            <a:r>
              <a:rPr dirty="0" sz="1000" spc="-5">
                <a:solidFill>
                  <a:srgbClr val="FF0000"/>
                </a:solidFill>
                <a:latin typeface="Tahoma"/>
                <a:cs typeface="Tahoma"/>
              </a:rPr>
              <a:t>for each</a:t>
            </a:r>
            <a:r>
              <a:rPr dirty="0" sz="1000" spc="-40">
                <a:solidFill>
                  <a:srgbClr val="FF0000"/>
                </a:solidFill>
                <a:latin typeface="Tahoma"/>
                <a:cs typeface="Tahoma"/>
              </a:rPr>
              <a:t> </a:t>
            </a:r>
            <a:r>
              <a:rPr dirty="0" sz="1000" spc="-5">
                <a:solidFill>
                  <a:srgbClr val="FF0000"/>
                </a:solidFill>
                <a:latin typeface="Tahoma"/>
                <a:cs typeface="Tahoma"/>
              </a:rPr>
              <a:t>class</a:t>
            </a:r>
            <a:endParaRPr sz="1000">
              <a:latin typeface="Tahoma"/>
              <a:cs typeface="Tahoma"/>
            </a:endParaRPr>
          </a:p>
        </p:txBody>
      </p:sp>
      <p:sp>
        <p:nvSpPr>
          <p:cNvPr id="7" name="object 7"/>
          <p:cNvSpPr/>
          <p:nvPr/>
        </p:nvSpPr>
        <p:spPr>
          <a:xfrm>
            <a:off x="1981200" y="2651760"/>
            <a:ext cx="0" cy="173990"/>
          </a:xfrm>
          <a:custGeom>
            <a:avLst/>
            <a:gdLst/>
            <a:ahLst/>
            <a:cxnLst/>
            <a:rect l="l" t="t" r="r" b="b"/>
            <a:pathLst>
              <a:path w="0" h="173989">
                <a:moveTo>
                  <a:pt x="0" y="0"/>
                </a:moveTo>
                <a:lnTo>
                  <a:pt x="0" y="173736"/>
                </a:lnTo>
              </a:path>
            </a:pathLst>
          </a:custGeom>
          <a:ln w="6019">
            <a:solidFill>
              <a:srgbClr val="000000"/>
            </a:solidFill>
          </a:ln>
        </p:spPr>
        <p:txBody>
          <a:bodyPr wrap="square" lIns="0" tIns="0" rIns="0" bIns="0" rtlCol="0"/>
          <a:lstStyle/>
          <a:p/>
        </p:txBody>
      </p:sp>
      <p:sp>
        <p:nvSpPr>
          <p:cNvPr id="8" name="object 8"/>
          <p:cNvSpPr/>
          <p:nvPr/>
        </p:nvSpPr>
        <p:spPr>
          <a:xfrm>
            <a:off x="2753867" y="2546604"/>
            <a:ext cx="0" cy="173990"/>
          </a:xfrm>
          <a:custGeom>
            <a:avLst/>
            <a:gdLst/>
            <a:ahLst/>
            <a:cxnLst/>
            <a:rect l="l" t="t" r="r" b="b"/>
            <a:pathLst>
              <a:path w="0" h="173989">
                <a:moveTo>
                  <a:pt x="0" y="0"/>
                </a:moveTo>
                <a:lnTo>
                  <a:pt x="0" y="173736"/>
                </a:lnTo>
              </a:path>
            </a:pathLst>
          </a:custGeom>
          <a:ln w="6019">
            <a:solidFill>
              <a:srgbClr val="000000"/>
            </a:solidFill>
          </a:ln>
        </p:spPr>
        <p:txBody>
          <a:bodyPr wrap="square" lIns="0" tIns="0" rIns="0" bIns="0" rtlCol="0"/>
          <a:lstStyle/>
          <a:p/>
        </p:txBody>
      </p:sp>
      <p:sp>
        <p:nvSpPr>
          <p:cNvPr id="9" name="object 9"/>
          <p:cNvSpPr/>
          <p:nvPr/>
        </p:nvSpPr>
        <p:spPr>
          <a:xfrm>
            <a:off x="3383279" y="2546604"/>
            <a:ext cx="0" cy="173990"/>
          </a:xfrm>
          <a:custGeom>
            <a:avLst/>
            <a:gdLst/>
            <a:ahLst/>
            <a:cxnLst/>
            <a:rect l="l" t="t" r="r" b="b"/>
            <a:pathLst>
              <a:path w="0" h="173989">
                <a:moveTo>
                  <a:pt x="0" y="0"/>
                </a:moveTo>
                <a:lnTo>
                  <a:pt x="0" y="173736"/>
                </a:lnTo>
              </a:path>
            </a:pathLst>
          </a:custGeom>
          <a:ln w="6019">
            <a:solidFill>
              <a:srgbClr val="000000"/>
            </a:solidFill>
          </a:ln>
        </p:spPr>
        <p:txBody>
          <a:bodyPr wrap="square" lIns="0" tIns="0" rIns="0" bIns="0" rtlCol="0"/>
          <a:lstStyle/>
          <a:p/>
        </p:txBody>
      </p:sp>
      <p:sp>
        <p:nvSpPr>
          <p:cNvPr id="10" name="object 10"/>
          <p:cNvSpPr/>
          <p:nvPr/>
        </p:nvSpPr>
        <p:spPr>
          <a:xfrm>
            <a:off x="3068573" y="2765298"/>
            <a:ext cx="0" cy="173990"/>
          </a:xfrm>
          <a:custGeom>
            <a:avLst/>
            <a:gdLst/>
            <a:ahLst/>
            <a:cxnLst/>
            <a:rect l="l" t="t" r="r" b="b"/>
            <a:pathLst>
              <a:path w="0" h="173989">
                <a:moveTo>
                  <a:pt x="0" y="0"/>
                </a:moveTo>
                <a:lnTo>
                  <a:pt x="0" y="173735"/>
                </a:lnTo>
              </a:path>
            </a:pathLst>
          </a:custGeom>
          <a:ln w="6019">
            <a:solidFill>
              <a:srgbClr val="000000"/>
            </a:solidFill>
          </a:ln>
        </p:spPr>
        <p:txBody>
          <a:bodyPr wrap="square" lIns="0" tIns="0" rIns="0" bIns="0" rtlCol="0"/>
          <a:lstStyle/>
          <a:p/>
        </p:txBody>
      </p:sp>
      <p:sp>
        <p:nvSpPr>
          <p:cNvPr id="11" name="object 11"/>
          <p:cNvSpPr/>
          <p:nvPr/>
        </p:nvSpPr>
        <p:spPr>
          <a:xfrm>
            <a:off x="4104132" y="2546604"/>
            <a:ext cx="0" cy="173990"/>
          </a:xfrm>
          <a:custGeom>
            <a:avLst/>
            <a:gdLst/>
            <a:ahLst/>
            <a:cxnLst/>
            <a:rect l="l" t="t" r="r" b="b"/>
            <a:pathLst>
              <a:path w="0" h="173989">
                <a:moveTo>
                  <a:pt x="0" y="0"/>
                </a:moveTo>
                <a:lnTo>
                  <a:pt x="0" y="173736"/>
                </a:lnTo>
              </a:path>
            </a:pathLst>
          </a:custGeom>
          <a:ln w="6019">
            <a:solidFill>
              <a:srgbClr val="000000"/>
            </a:solidFill>
          </a:ln>
        </p:spPr>
        <p:txBody>
          <a:bodyPr wrap="square" lIns="0" tIns="0" rIns="0" bIns="0" rtlCol="0"/>
          <a:lstStyle/>
          <a:p/>
        </p:txBody>
      </p:sp>
      <p:sp>
        <p:nvSpPr>
          <p:cNvPr id="12" name="object 12"/>
          <p:cNvSpPr/>
          <p:nvPr/>
        </p:nvSpPr>
        <p:spPr>
          <a:xfrm>
            <a:off x="4152138" y="2829305"/>
            <a:ext cx="0" cy="207010"/>
          </a:xfrm>
          <a:custGeom>
            <a:avLst/>
            <a:gdLst/>
            <a:ahLst/>
            <a:cxnLst/>
            <a:rect l="l" t="t" r="r" b="b"/>
            <a:pathLst>
              <a:path w="0" h="207010">
                <a:moveTo>
                  <a:pt x="0" y="0"/>
                </a:moveTo>
                <a:lnTo>
                  <a:pt x="0" y="206501"/>
                </a:lnTo>
              </a:path>
            </a:pathLst>
          </a:custGeom>
          <a:ln w="6019">
            <a:solidFill>
              <a:srgbClr val="000000"/>
            </a:solidFill>
          </a:ln>
        </p:spPr>
        <p:txBody>
          <a:bodyPr wrap="square" lIns="0" tIns="0" rIns="0" bIns="0" rtlCol="0"/>
          <a:lstStyle/>
          <a:p/>
        </p:txBody>
      </p:sp>
      <p:sp>
        <p:nvSpPr>
          <p:cNvPr id="13" name="object 13"/>
          <p:cNvSpPr txBox="1"/>
          <p:nvPr/>
        </p:nvSpPr>
        <p:spPr>
          <a:xfrm>
            <a:off x="3600439" y="2617241"/>
            <a:ext cx="92710" cy="200025"/>
          </a:xfrm>
          <a:prstGeom prst="rect">
            <a:avLst/>
          </a:prstGeom>
        </p:spPr>
        <p:txBody>
          <a:bodyPr wrap="square" lIns="0" tIns="11430" rIns="0" bIns="0" rtlCol="0" vert="horz">
            <a:spAutoFit/>
          </a:bodyPr>
          <a:lstStyle/>
          <a:p>
            <a:pPr>
              <a:lnSpc>
                <a:spcPct val="100000"/>
              </a:lnSpc>
              <a:spcBef>
                <a:spcPts val="90"/>
              </a:spcBef>
            </a:pPr>
            <a:r>
              <a:rPr dirty="0" sz="1150" spc="-5">
                <a:latin typeface="Symbol"/>
                <a:cs typeface="Symbol"/>
              </a:rPr>
              <a:t></a:t>
            </a:r>
            <a:endParaRPr sz="1150">
              <a:latin typeface="Symbol"/>
              <a:cs typeface="Symbol"/>
            </a:endParaRPr>
          </a:p>
        </p:txBody>
      </p:sp>
      <p:sp>
        <p:nvSpPr>
          <p:cNvPr id="14" name="object 14"/>
          <p:cNvSpPr txBox="1"/>
          <p:nvPr/>
        </p:nvSpPr>
        <p:spPr>
          <a:xfrm>
            <a:off x="3724655" y="2724246"/>
            <a:ext cx="155575" cy="335280"/>
          </a:xfrm>
          <a:prstGeom prst="rect">
            <a:avLst/>
          </a:prstGeom>
        </p:spPr>
        <p:txBody>
          <a:bodyPr wrap="square" lIns="0" tIns="14604" rIns="0" bIns="0" rtlCol="0" vert="horz">
            <a:spAutoFit/>
          </a:bodyPr>
          <a:lstStyle/>
          <a:p>
            <a:pPr marL="57785">
              <a:lnSpc>
                <a:spcPts val="580"/>
              </a:lnSpc>
              <a:spcBef>
                <a:spcPts val="114"/>
              </a:spcBef>
            </a:pPr>
            <a:r>
              <a:rPr dirty="0" sz="650" spc="5" i="1">
                <a:latin typeface="Times New Roman"/>
                <a:cs typeface="Times New Roman"/>
              </a:rPr>
              <a:t>c</a:t>
            </a:r>
            <a:endParaRPr sz="650">
              <a:latin typeface="Times New Roman"/>
              <a:cs typeface="Times New Roman"/>
            </a:endParaRPr>
          </a:p>
          <a:p>
            <a:pPr>
              <a:lnSpc>
                <a:spcPts val="1839"/>
              </a:lnSpc>
            </a:pPr>
            <a:r>
              <a:rPr dirty="0" sz="1700" spc="-760">
                <a:latin typeface="Symbol"/>
                <a:cs typeface="Symbol"/>
              </a:rPr>
              <a:t></a:t>
            </a:r>
            <a:endParaRPr sz="1700">
              <a:latin typeface="Symbol"/>
              <a:cs typeface="Symbol"/>
            </a:endParaRPr>
          </a:p>
        </p:txBody>
      </p:sp>
      <p:sp>
        <p:nvSpPr>
          <p:cNvPr id="15" name="object 15"/>
          <p:cNvSpPr txBox="1"/>
          <p:nvPr/>
        </p:nvSpPr>
        <p:spPr>
          <a:xfrm>
            <a:off x="3000007" y="2827111"/>
            <a:ext cx="194945" cy="127635"/>
          </a:xfrm>
          <a:prstGeom prst="rect">
            <a:avLst/>
          </a:prstGeom>
        </p:spPr>
        <p:txBody>
          <a:bodyPr wrap="square" lIns="0" tIns="14604" rIns="0" bIns="0" rtlCol="0" vert="horz">
            <a:spAutoFit/>
          </a:bodyPr>
          <a:lstStyle/>
          <a:p>
            <a:pPr>
              <a:lnSpc>
                <a:spcPct val="100000"/>
              </a:lnSpc>
              <a:spcBef>
                <a:spcPts val="114"/>
              </a:spcBef>
            </a:pPr>
            <a:r>
              <a:rPr dirty="0" sz="650" spc="5" i="1">
                <a:latin typeface="Times New Roman"/>
                <a:cs typeface="Times New Roman"/>
              </a:rPr>
              <a:t>k</a:t>
            </a:r>
            <a:r>
              <a:rPr dirty="0" sz="650" spc="30" i="1">
                <a:latin typeface="Times New Roman"/>
                <a:cs typeface="Times New Roman"/>
              </a:rPr>
              <a:t> </a:t>
            </a:r>
            <a:r>
              <a:rPr dirty="0" sz="650" i="1">
                <a:latin typeface="Times New Roman"/>
                <a:cs typeface="Times New Roman"/>
              </a:rPr>
              <a:t>t</a:t>
            </a:r>
            <a:endParaRPr sz="650">
              <a:latin typeface="Times New Roman"/>
              <a:cs typeface="Times New Roman"/>
            </a:endParaRPr>
          </a:p>
        </p:txBody>
      </p:sp>
      <p:sp>
        <p:nvSpPr>
          <p:cNvPr id="16" name="object 16"/>
          <p:cNvSpPr txBox="1"/>
          <p:nvPr/>
        </p:nvSpPr>
        <p:spPr>
          <a:xfrm>
            <a:off x="1930925" y="2713569"/>
            <a:ext cx="361950" cy="127635"/>
          </a:xfrm>
          <a:prstGeom prst="rect">
            <a:avLst/>
          </a:prstGeom>
        </p:spPr>
        <p:txBody>
          <a:bodyPr wrap="square" lIns="0" tIns="14604" rIns="0" bIns="0" rtlCol="0" vert="horz">
            <a:spAutoFit/>
          </a:bodyPr>
          <a:lstStyle/>
          <a:p>
            <a:pPr>
              <a:lnSpc>
                <a:spcPct val="100000"/>
              </a:lnSpc>
              <a:spcBef>
                <a:spcPts val="114"/>
              </a:spcBef>
              <a:tabLst>
                <a:tab pos="325120" algn="l"/>
              </a:tabLst>
            </a:pPr>
            <a:r>
              <a:rPr dirty="0" sz="650" i="1">
                <a:latin typeface="Times New Roman"/>
                <a:cs typeface="Times New Roman"/>
              </a:rPr>
              <a:t>i</a:t>
            </a:r>
            <a:r>
              <a:rPr dirty="0" sz="650" i="1">
                <a:latin typeface="Times New Roman"/>
                <a:cs typeface="Times New Roman"/>
              </a:rPr>
              <a:t>     </a:t>
            </a:r>
            <a:r>
              <a:rPr dirty="0" sz="650" spc="-85" i="1">
                <a:latin typeface="Times New Roman"/>
                <a:cs typeface="Times New Roman"/>
              </a:rPr>
              <a:t> </a:t>
            </a:r>
            <a:r>
              <a:rPr dirty="0" sz="650" spc="5" i="1">
                <a:latin typeface="Times New Roman"/>
                <a:cs typeface="Times New Roman"/>
              </a:rPr>
              <a:t>k</a:t>
            </a:r>
            <a:r>
              <a:rPr dirty="0" sz="650" i="1">
                <a:latin typeface="Times New Roman"/>
                <a:cs typeface="Times New Roman"/>
              </a:rPr>
              <a:t>	</a:t>
            </a:r>
            <a:r>
              <a:rPr dirty="0" sz="650" i="1">
                <a:latin typeface="Times New Roman"/>
                <a:cs typeface="Times New Roman"/>
              </a:rPr>
              <a:t>t</a:t>
            </a:r>
            <a:endParaRPr sz="650">
              <a:latin typeface="Times New Roman"/>
              <a:cs typeface="Times New Roman"/>
            </a:endParaRPr>
          </a:p>
        </p:txBody>
      </p:sp>
      <p:sp>
        <p:nvSpPr>
          <p:cNvPr id="17" name="object 17"/>
          <p:cNvSpPr txBox="1"/>
          <p:nvPr/>
        </p:nvSpPr>
        <p:spPr>
          <a:xfrm>
            <a:off x="3755900" y="3010759"/>
            <a:ext cx="129539" cy="127635"/>
          </a:xfrm>
          <a:prstGeom prst="rect">
            <a:avLst/>
          </a:prstGeom>
        </p:spPr>
        <p:txBody>
          <a:bodyPr wrap="square" lIns="0" tIns="14604" rIns="0" bIns="0" rtlCol="0" vert="horz">
            <a:spAutoFit/>
          </a:bodyPr>
          <a:lstStyle/>
          <a:p>
            <a:pPr>
              <a:lnSpc>
                <a:spcPct val="100000"/>
              </a:lnSpc>
              <a:spcBef>
                <a:spcPts val="114"/>
              </a:spcBef>
            </a:pPr>
            <a:r>
              <a:rPr dirty="0" sz="650" i="1">
                <a:latin typeface="Times New Roman"/>
                <a:cs typeface="Times New Roman"/>
              </a:rPr>
              <a:t>j</a:t>
            </a:r>
            <a:r>
              <a:rPr dirty="0" sz="650" spc="-135" i="1">
                <a:latin typeface="Times New Roman"/>
                <a:cs typeface="Times New Roman"/>
              </a:rPr>
              <a:t> </a:t>
            </a:r>
            <a:r>
              <a:rPr dirty="0" sz="650" spc="-15">
                <a:latin typeface="Symbol"/>
                <a:cs typeface="Symbol"/>
              </a:rPr>
              <a:t></a:t>
            </a:r>
            <a:r>
              <a:rPr dirty="0" sz="650" spc="-15">
                <a:latin typeface="Times New Roman"/>
                <a:cs typeface="Times New Roman"/>
              </a:rPr>
              <a:t>1</a:t>
            </a:r>
            <a:endParaRPr sz="650">
              <a:latin typeface="Times New Roman"/>
              <a:cs typeface="Times New Roman"/>
            </a:endParaRPr>
          </a:p>
        </p:txBody>
      </p:sp>
      <p:sp>
        <p:nvSpPr>
          <p:cNvPr id="18" name="object 18"/>
          <p:cNvSpPr txBox="1"/>
          <p:nvPr/>
        </p:nvSpPr>
        <p:spPr>
          <a:xfrm>
            <a:off x="3873761" y="2810783"/>
            <a:ext cx="520065" cy="200025"/>
          </a:xfrm>
          <a:prstGeom prst="rect">
            <a:avLst/>
          </a:prstGeom>
        </p:spPr>
        <p:txBody>
          <a:bodyPr wrap="square" lIns="0" tIns="11430" rIns="0" bIns="0" rtlCol="0" vert="horz">
            <a:spAutoFit/>
          </a:bodyPr>
          <a:lstStyle/>
          <a:p>
            <a:pPr marL="25400">
              <a:lnSpc>
                <a:spcPct val="100000"/>
              </a:lnSpc>
              <a:spcBef>
                <a:spcPts val="90"/>
              </a:spcBef>
            </a:pPr>
            <a:r>
              <a:rPr dirty="0" sz="1150" spc="-5">
                <a:latin typeface="Times New Roman"/>
                <a:cs typeface="Times New Roman"/>
              </a:rPr>
              <a:t>p </a:t>
            </a:r>
            <a:r>
              <a:rPr dirty="0" sz="1150" spc="5" i="1">
                <a:latin typeface="Times New Roman"/>
                <a:cs typeface="Times New Roman"/>
              </a:rPr>
              <a:t>x</a:t>
            </a:r>
            <a:r>
              <a:rPr dirty="0" baseline="-25641" sz="975" spc="7" i="1">
                <a:latin typeface="Times New Roman"/>
                <a:cs typeface="Times New Roman"/>
              </a:rPr>
              <a:t>k </a:t>
            </a:r>
            <a:r>
              <a:rPr dirty="0" sz="1150" spc="40" i="1">
                <a:latin typeface="Times New Roman"/>
                <a:cs typeface="Times New Roman"/>
              </a:rPr>
              <a:t>w</a:t>
            </a:r>
            <a:r>
              <a:rPr dirty="0" baseline="-25641" sz="975" spc="60" i="1">
                <a:latin typeface="Times New Roman"/>
                <a:cs typeface="Times New Roman"/>
              </a:rPr>
              <a:t>j</a:t>
            </a:r>
            <a:r>
              <a:rPr dirty="0" baseline="-25641" sz="975" spc="44" i="1">
                <a:latin typeface="Times New Roman"/>
                <a:cs typeface="Times New Roman"/>
              </a:rPr>
              <a:t> </a:t>
            </a:r>
            <a:r>
              <a:rPr dirty="0" sz="1150" spc="-5">
                <a:latin typeface="Times New Roman"/>
                <a:cs typeface="Times New Roman"/>
              </a:rPr>
              <a:t>,</a:t>
            </a:r>
            <a:endParaRPr sz="1150">
              <a:latin typeface="Times New Roman"/>
              <a:cs typeface="Times New Roman"/>
            </a:endParaRPr>
          </a:p>
        </p:txBody>
      </p:sp>
      <p:sp>
        <p:nvSpPr>
          <p:cNvPr id="19" name="object 19"/>
          <p:cNvSpPr txBox="1"/>
          <p:nvPr/>
        </p:nvSpPr>
        <p:spPr>
          <a:xfrm>
            <a:off x="3949191" y="2701455"/>
            <a:ext cx="1462405" cy="331470"/>
          </a:xfrm>
          <a:prstGeom prst="rect">
            <a:avLst/>
          </a:prstGeom>
        </p:spPr>
        <p:txBody>
          <a:bodyPr wrap="square" lIns="0" tIns="13335" rIns="0" bIns="0" rtlCol="0" vert="horz">
            <a:spAutoFit/>
          </a:bodyPr>
          <a:lstStyle/>
          <a:p>
            <a:pPr marL="25400">
              <a:lnSpc>
                <a:spcPct val="100000"/>
              </a:lnSpc>
              <a:spcBef>
                <a:spcPts val="105"/>
              </a:spcBef>
              <a:tabLst>
                <a:tab pos="426084" algn="l"/>
              </a:tabLst>
            </a:pPr>
            <a:r>
              <a:rPr dirty="0" sz="2000" spc="-295">
                <a:latin typeface="Symbol"/>
                <a:cs typeface="Symbol"/>
              </a:rPr>
              <a:t></a:t>
            </a:r>
            <a:r>
              <a:rPr dirty="0" sz="2000" spc="-295">
                <a:latin typeface="Times New Roman"/>
                <a:cs typeface="Times New Roman"/>
              </a:rPr>
              <a:t>	</a:t>
            </a:r>
            <a:r>
              <a:rPr dirty="0" sz="1200" spc="-35" i="1">
                <a:latin typeface="Symbol"/>
                <a:cs typeface="Symbol"/>
              </a:rPr>
              <a:t></a:t>
            </a:r>
            <a:r>
              <a:rPr dirty="0" sz="1200" spc="-120" i="1">
                <a:latin typeface="Times New Roman"/>
                <a:cs typeface="Times New Roman"/>
              </a:rPr>
              <a:t> </a:t>
            </a:r>
            <a:r>
              <a:rPr dirty="0" baseline="-25641" sz="975" i="1">
                <a:latin typeface="Times New Roman"/>
                <a:cs typeface="Times New Roman"/>
              </a:rPr>
              <a:t>j</a:t>
            </a:r>
            <a:r>
              <a:rPr dirty="0" baseline="-25641" sz="975" spc="-7" i="1">
                <a:latin typeface="Times New Roman"/>
                <a:cs typeface="Times New Roman"/>
              </a:rPr>
              <a:t> </a:t>
            </a:r>
            <a:r>
              <a:rPr dirty="0" sz="1150" spc="10">
                <a:latin typeface="Times New Roman"/>
                <a:cs typeface="Times New Roman"/>
              </a:rPr>
              <a:t>(</a:t>
            </a:r>
            <a:r>
              <a:rPr dirty="0" sz="1150" spc="10" i="1">
                <a:latin typeface="Times New Roman"/>
                <a:cs typeface="Times New Roman"/>
              </a:rPr>
              <a:t>t</a:t>
            </a:r>
            <a:r>
              <a:rPr dirty="0" sz="1150" spc="10">
                <a:latin typeface="Times New Roman"/>
                <a:cs typeface="Times New Roman"/>
              </a:rPr>
              <a:t>),</a:t>
            </a:r>
            <a:r>
              <a:rPr dirty="0" sz="1150" spc="-175">
                <a:latin typeface="Times New Roman"/>
                <a:cs typeface="Times New Roman"/>
              </a:rPr>
              <a:t> </a:t>
            </a:r>
            <a:r>
              <a:rPr dirty="0" sz="1150" spc="-5">
                <a:latin typeface="Symbol"/>
                <a:cs typeface="Symbol"/>
              </a:rPr>
              <a:t></a:t>
            </a:r>
            <a:r>
              <a:rPr dirty="0" sz="1150" spc="-110">
                <a:latin typeface="Times New Roman"/>
                <a:cs typeface="Times New Roman"/>
              </a:rPr>
              <a:t> </a:t>
            </a:r>
            <a:r>
              <a:rPr dirty="0" baseline="-25641" sz="975" i="1">
                <a:latin typeface="Times New Roman"/>
                <a:cs typeface="Times New Roman"/>
              </a:rPr>
              <a:t>j</a:t>
            </a:r>
            <a:r>
              <a:rPr dirty="0" baseline="-25641" sz="975" spc="-7" i="1">
                <a:latin typeface="Times New Roman"/>
                <a:cs typeface="Times New Roman"/>
              </a:rPr>
              <a:t> </a:t>
            </a:r>
            <a:r>
              <a:rPr dirty="0" sz="1150" spc="-35">
                <a:latin typeface="Times New Roman"/>
                <a:cs typeface="Times New Roman"/>
              </a:rPr>
              <a:t>(</a:t>
            </a:r>
            <a:r>
              <a:rPr dirty="0" sz="1150" spc="-35" i="1">
                <a:latin typeface="Times New Roman"/>
                <a:cs typeface="Times New Roman"/>
              </a:rPr>
              <a:t>t</a:t>
            </a:r>
            <a:r>
              <a:rPr dirty="0" sz="1150" spc="-35">
                <a:latin typeface="Times New Roman"/>
                <a:cs typeface="Times New Roman"/>
              </a:rPr>
              <a:t>)</a:t>
            </a:r>
            <a:r>
              <a:rPr dirty="0" sz="2000" spc="-35">
                <a:latin typeface="Symbol"/>
                <a:cs typeface="Symbol"/>
              </a:rPr>
              <a:t></a:t>
            </a:r>
            <a:r>
              <a:rPr dirty="0" sz="1150" spc="-35" i="1">
                <a:latin typeface="Times New Roman"/>
                <a:cs typeface="Times New Roman"/>
              </a:rPr>
              <a:t>p</a:t>
            </a:r>
            <a:r>
              <a:rPr dirty="0" sz="1150" spc="-160" i="1">
                <a:latin typeface="Times New Roman"/>
                <a:cs typeface="Times New Roman"/>
              </a:rPr>
              <a:t> </a:t>
            </a:r>
            <a:r>
              <a:rPr dirty="0" baseline="-25641" sz="975" i="1">
                <a:latin typeface="Times New Roman"/>
                <a:cs typeface="Times New Roman"/>
              </a:rPr>
              <a:t>j</a:t>
            </a:r>
            <a:r>
              <a:rPr dirty="0" baseline="-25641" sz="975" spc="-7" i="1">
                <a:latin typeface="Times New Roman"/>
                <a:cs typeface="Times New Roman"/>
              </a:rPr>
              <a:t> </a:t>
            </a:r>
            <a:r>
              <a:rPr dirty="0" sz="1150" spc="15">
                <a:latin typeface="Times New Roman"/>
                <a:cs typeface="Times New Roman"/>
              </a:rPr>
              <a:t>(</a:t>
            </a:r>
            <a:r>
              <a:rPr dirty="0" sz="1150" spc="15" i="1">
                <a:latin typeface="Times New Roman"/>
                <a:cs typeface="Times New Roman"/>
              </a:rPr>
              <a:t>t</a:t>
            </a:r>
            <a:r>
              <a:rPr dirty="0" sz="1150" spc="15">
                <a:latin typeface="Times New Roman"/>
                <a:cs typeface="Times New Roman"/>
              </a:rPr>
              <a:t>)</a:t>
            </a:r>
            <a:endParaRPr sz="1150">
              <a:latin typeface="Times New Roman"/>
              <a:cs typeface="Times New Roman"/>
            </a:endParaRPr>
          </a:p>
        </p:txBody>
      </p:sp>
      <p:sp>
        <p:nvSpPr>
          <p:cNvPr id="20" name="object 20"/>
          <p:cNvSpPr txBox="1"/>
          <p:nvPr/>
        </p:nvSpPr>
        <p:spPr>
          <a:xfrm>
            <a:off x="2684539" y="2608416"/>
            <a:ext cx="2401570" cy="337185"/>
          </a:xfrm>
          <a:prstGeom prst="rect">
            <a:avLst/>
          </a:prstGeom>
        </p:spPr>
        <p:txBody>
          <a:bodyPr wrap="square" lIns="0" tIns="14604" rIns="0" bIns="0" rtlCol="0" vert="horz">
            <a:spAutoFit/>
          </a:bodyPr>
          <a:lstStyle/>
          <a:p>
            <a:pPr>
              <a:lnSpc>
                <a:spcPts val="585"/>
              </a:lnSpc>
              <a:spcBef>
                <a:spcPts val="114"/>
              </a:spcBef>
              <a:tabLst>
                <a:tab pos="175895" algn="l"/>
                <a:tab pos="345440" algn="l"/>
                <a:tab pos="648335" algn="l"/>
                <a:tab pos="1350645" algn="l"/>
                <a:tab pos="1526540" algn="l"/>
                <a:tab pos="1713230" algn="l"/>
                <a:tab pos="2044064" algn="l"/>
                <a:tab pos="2364740" algn="l"/>
              </a:tabLst>
            </a:pPr>
            <a:r>
              <a:rPr dirty="0" sz="650" spc="5" i="1">
                <a:latin typeface="Times New Roman"/>
                <a:cs typeface="Times New Roman"/>
              </a:rPr>
              <a:t>k</a:t>
            </a:r>
            <a:r>
              <a:rPr dirty="0" sz="650" spc="5" i="1">
                <a:latin typeface="Times New Roman"/>
                <a:cs typeface="Times New Roman"/>
              </a:rPr>
              <a:t>	</a:t>
            </a:r>
            <a:r>
              <a:rPr dirty="0" sz="650" i="1">
                <a:latin typeface="Times New Roman"/>
                <a:cs typeface="Times New Roman"/>
              </a:rPr>
              <a:t>i</a:t>
            </a:r>
            <a:r>
              <a:rPr dirty="0" sz="650" i="1">
                <a:latin typeface="Times New Roman"/>
                <a:cs typeface="Times New Roman"/>
              </a:rPr>
              <a:t>	</a:t>
            </a:r>
            <a:r>
              <a:rPr dirty="0" sz="650" i="1">
                <a:latin typeface="Times New Roman"/>
                <a:cs typeface="Times New Roman"/>
              </a:rPr>
              <a:t>t</a:t>
            </a:r>
            <a:r>
              <a:rPr dirty="0" sz="650" i="1">
                <a:latin typeface="Times New Roman"/>
                <a:cs typeface="Times New Roman"/>
              </a:rPr>
              <a:t>	</a:t>
            </a:r>
            <a:r>
              <a:rPr dirty="0" sz="650" i="1">
                <a:latin typeface="Times New Roman"/>
                <a:cs typeface="Times New Roman"/>
              </a:rPr>
              <a:t>i</a:t>
            </a:r>
            <a:r>
              <a:rPr dirty="0" sz="650" i="1">
                <a:latin typeface="Times New Roman"/>
                <a:cs typeface="Times New Roman"/>
              </a:rPr>
              <a:t>     </a:t>
            </a:r>
            <a:r>
              <a:rPr dirty="0" sz="650" spc="-60" i="1">
                <a:latin typeface="Times New Roman"/>
                <a:cs typeface="Times New Roman"/>
              </a:rPr>
              <a:t> </a:t>
            </a:r>
            <a:r>
              <a:rPr dirty="0" sz="650" i="1">
                <a:latin typeface="Times New Roman"/>
                <a:cs typeface="Times New Roman"/>
              </a:rPr>
              <a:t>t</a:t>
            </a:r>
            <a:r>
              <a:rPr dirty="0" sz="650" i="1">
                <a:latin typeface="Times New Roman"/>
                <a:cs typeface="Times New Roman"/>
              </a:rPr>
              <a:t>	</a:t>
            </a:r>
            <a:r>
              <a:rPr dirty="0" sz="650" spc="5" i="1">
                <a:latin typeface="Times New Roman"/>
                <a:cs typeface="Times New Roman"/>
              </a:rPr>
              <a:t>k</a:t>
            </a:r>
            <a:r>
              <a:rPr dirty="0" sz="650" i="1">
                <a:latin typeface="Times New Roman"/>
                <a:cs typeface="Times New Roman"/>
              </a:rPr>
              <a:t>	</a:t>
            </a:r>
            <a:r>
              <a:rPr dirty="0" sz="650" i="1">
                <a:latin typeface="Times New Roman"/>
                <a:cs typeface="Times New Roman"/>
              </a:rPr>
              <a:t>i</a:t>
            </a:r>
            <a:r>
              <a:rPr dirty="0" sz="650" i="1">
                <a:latin typeface="Times New Roman"/>
                <a:cs typeface="Times New Roman"/>
              </a:rPr>
              <a:t>	</a:t>
            </a:r>
            <a:r>
              <a:rPr dirty="0" sz="650" i="1">
                <a:latin typeface="Times New Roman"/>
                <a:cs typeface="Times New Roman"/>
              </a:rPr>
              <a:t>i</a:t>
            </a:r>
            <a:r>
              <a:rPr dirty="0" sz="650" i="1">
                <a:latin typeface="Times New Roman"/>
                <a:cs typeface="Times New Roman"/>
              </a:rPr>
              <a:t>	</a:t>
            </a:r>
            <a:r>
              <a:rPr dirty="0" sz="650" i="1">
                <a:latin typeface="Times New Roman"/>
                <a:cs typeface="Times New Roman"/>
              </a:rPr>
              <a:t>i</a:t>
            </a:r>
            <a:r>
              <a:rPr dirty="0" sz="650" i="1">
                <a:latin typeface="Times New Roman"/>
                <a:cs typeface="Times New Roman"/>
              </a:rPr>
              <a:t>	</a:t>
            </a:r>
            <a:r>
              <a:rPr dirty="0" sz="650" i="1">
                <a:latin typeface="Times New Roman"/>
                <a:cs typeface="Times New Roman"/>
              </a:rPr>
              <a:t>i</a:t>
            </a:r>
            <a:endParaRPr sz="650">
              <a:latin typeface="Times New Roman"/>
              <a:cs typeface="Times New Roman"/>
            </a:endParaRPr>
          </a:p>
          <a:p>
            <a:pPr marL="127000">
              <a:lnSpc>
                <a:spcPts val="1845"/>
              </a:lnSpc>
            </a:pPr>
            <a:r>
              <a:rPr dirty="0" sz="1150" spc="-65">
                <a:latin typeface="Times New Roman"/>
                <a:cs typeface="Times New Roman"/>
              </a:rPr>
              <a:t>p</a:t>
            </a:r>
            <a:r>
              <a:rPr dirty="0" sz="1700" spc="-65">
                <a:latin typeface="Symbol"/>
                <a:cs typeface="Symbol"/>
              </a:rPr>
              <a:t></a:t>
            </a:r>
            <a:r>
              <a:rPr dirty="0" sz="1150" spc="-65" i="1">
                <a:latin typeface="Times New Roman"/>
                <a:cs typeface="Times New Roman"/>
              </a:rPr>
              <a:t>x </a:t>
            </a:r>
            <a:r>
              <a:rPr dirty="0" sz="1200" spc="-35" i="1">
                <a:latin typeface="Symbol"/>
                <a:cs typeface="Symbol"/>
              </a:rPr>
              <a:t></a:t>
            </a:r>
            <a:r>
              <a:rPr dirty="0" sz="1200" spc="40" i="1">
                <a:latin typeface="Times New Roman"/>
                <a:cs typeface="Times New Roman"/>
              </a:rPr>
              <a:t> </a:t>
            </a:r>
            <a:r>
              <a:rPr dirty="0" sz="1700" spc="-195">
                <a:latin typeface="Symbol"/>
                <a:cs typeface="Symbol"/>
              </a:rPr>
              <a:t></a:t>
            </a:r>
            <a:endParaRPr sz="1700">
              <a:latin typeface="Symbol"/>
              <a:cs typeface="Symbol"/>
            </a:endParaRPr>
          </a:p>
        </p:txBody>
      </p:sp>
      <p:sp>
        <p:nvSpPr>
          <p:cNvPr id="21" name="object 21"/>
          <p:cNvSpPr txBox="1"/>
          <p:nvPr/>
        </p:nvSpPr>
        <p:spPr>
          <a:xfrm>
            <a:off x="2497083" y="2438691"/>
            <a:ext cx="2882900" cy="288290"/>
          </a:xfrm>
          <a:prstGeom prst="rect">
            <a:avLst/>
          </a:prstGeom>
        </p:spPr>
        <p:txBody>
          <a:bodyPr wrap="square" lIns="0" tIns="15240" rIns="0" bIns="0" rtlCol="0" vert="horz">
            <a:spAutoFit/>
          </a:bodyPr>
          <a:lstStyle/>
          <a:p>
            <a:pPr>
              <a:lnSpc>
                <a:spcPct val="100000"/>
              </a:lnSpc>
              <a:spcBef>
                <a:spcPts val="120"/>
              </a:spcBef>
              <a:tabLst>
                <a:tab pos="1218565" algn="l"/>
                <a:tab pos="2869565" algn="l"/>
              </a:tabLst>
            </a:pPr>
            <a:r>
              <a:rPr dirty="0" u="sng" sz="1150" spc="-65">
                <a:uFill>
                  <a:solidFill>
                    <a:srgbClr val="000000"/>
                  </a:solidFill>
                </a:uFill>
                <a:latin typeface="Times New Roman"/>
                <a:cs typeface="Times New Roman"/>
              </a:rPr>
              <a:t>p</a:t>
            </a:r>
            <a:r>
              <a:rPr dirty="0" u="sng" sz="1700" spc="-65">
                <a:uFill>
                  <a:solidFill>
                    <a:srgbClr val="000000"/>
                  </a:solidFill>
                </a:uFill>
                <a:latin typeface="Symbol"/>
                <a:cs typeface="Symbol"/>
              </a:rPr>
              <a:t></a:t>
            </a:r>
            <a:r>
              <a:rPr dirty="0" u="sng" sz="1150" spc="-65" i="1">
                <a:uFill>
                  <a:solidFill>
                    <a:srgbClr val="000000"/>
                  </a:solidFill>
                </a:uFill>
                <a:latin typeface="Times New Roman"/>
                <a:cs typeface="Times New Roman"/>
              </a:rPr>
              <a:t>x   </a:t>
            </a:r>
            <a:r>
              <a:rPr dirty="0" u="sng" sz="1150" spc="-5" i="1">
                <a:uFill>
                  <a:solidFill>
                    <a:srgbClr val="000000"/>
                  </a:solidFill>
                </a:uFill>
                <a:latin typeface="Times New Roman"/>
                <a:cs typeface="Times New Roman"/>
              </a:rPr>
              <a:t>w </a:t>
            </a:r>
            <a:r>
              <a:rPr dirty="0" u="sng" sz="1150" spc="-5">
                <a:uFill>
                  <a:solidFill>
                    <a:srgbClr val="000000"/>
                  </a:solidFill>
                </a:uFill>
                <a:latin typeface="Times New Roman"/>
                <a:cs typeface="Times New Roman"/>
              </a:rPr>
              <a:t>, </a:t>
            </a:r>
            <a:r>
              <a:rPr dirty="0" u="sng" sz="1200" spc="-35" i="1">
                <a:uFill>
                  <a:solidFill>
                    <a:srgbClr val="000000"/>
                  </a:solidFill>
                </a:uFill>
                <a:latin typeface="Symbol"/>
                <a:cs typeface="Symbol"/>
              </a:rPr>
              <a:t></a:t>
            </a:r>
            <a:r>
              <a:rPr dirty="0" u="sng" sz="1200" spc="-35" i="1">
                <a:uFill>
                  <a:solidFill>
                    <a:srgbClr val="000000"/>
                  </a:solidFill>
                </a:uFill>
                <a:latin typeface="Times New Roman"/>
                <a:cs typeface="Times New Roman"/>
              </a:rPr>
              <a:t>  </a:t>
            </a:r>
            <a:r>
              <a:rPr dirty="0" u="sng" sz="1700" spc="-130">
                <a:uFill>
                  <a:solidFill>
                    <a:srgbClr val="000000"/>
                  </a:solidFill>
                </a:uFill>
                <a:latin typeface="Symbol"/>
                <a:cs typeface="Symbol"/>
              </a:rPr>
              <a:t></a:t>
            </a:r>
            <a:r>
              <a:rPr dirty="0" u="sng" sz="1150" spc="-130">
                <a:uFill>
                  <a:solidFill>
                    <a:srgbClr val="000000"/>
                  </a:solidFill>
                </a:uFill>
                <a:latin typeface="Times New Roman"/>
                <a:cs typeface="Times New Roman"/>
              </a:rPr>
              <a:t>P</a:t>
            </a:r>
            <a:r>
              <a:rPr dirty="0" u="sng" sz="1700" spc="-130">
                <a:uFill>
                  <a:solidFill>
                    <a:srgbClr val="000000"/>
                  </a:solidFill>
                </a:uFill>
                <a:latin typeface="Symbol"/>
                <a:cs typeface="Symbol"/>
              </a:rPr>
              <a:t></a:t>
            </a:r>
            <a:r>
              <a:rPr dirty="0" u="sng" sz="1150" spc="-130" i="1">
                <a:uFill>
                  <a:solidFill>
                    <a:srgbClr val="000000"/>
                  </a:solidFill>
                </a:uFill>
                <a:latin typeface="Times New Roman"/>
                <a:cs typeface="Times New Roman"/>
              </a:rPr>
              <a:t>w</a:t>
            </a:r>
            <a:r>
              <a:rPr dirty="0" u="sng" sz="1150" spc="-150" i="1">
                <a:uFill>
                  <a:solidFill>
                    <a:srgbClr val="000000"/>
                  </a:solidFill>
                </a:uFill>
                <a:latin typeface="Times New Roman"/>
                <a:cs typeface="Times New Roman"/>
              </a:rPr>
              <a:t> </a:t>
            </a:r>
            <a:r>
              <a:rPr dirty="0" u="sng" sz="1200" spc="-35" i="1">
                <a:uFill>
                  <a:solidFill>
                    <a:srgbClr val="000000"/>
                  </a:solidFill>
                </a:uFill>
                <a:latin typeface="Symbol"/>
                <a:cs typeface="Symbol"/>
              </a:rPr>
              <a:t></a:t>
            </a:r>
            <a:r>
              <a:rPr dirty="0" u="sng" sz="1200" spc="70" i="1">
                <a:uFill>
                  <a:solidFill>
                    <a:srgbClr val="000000"/>
                  </a:solidFill>
                </a:uFill>
                <a:latin typeface="Times New Roman"/>
                <a:cs typeface="Times New Roman"/>
              </a:rPr>
              <a:t> </a:t>
            </a:r>
            <a:r>
              <a:rPr dirty="0" u="sng" sz="1700" spc="-195">
                <a:uFill>
                  <a:solidFill>
                    <a:srgbClr val="000000"/>
                  </a:solidFill>
                </a:uFill>
                <a:latin typeface="Symbol"/>
                <a:cs typeface="Symbol"/>
              </a:rPr>
              <a:t></a:t>
            </a:r>
            <a:r>
              <a:rPr dirty="0" sz="1700" spc="-195">
                <a:latin typeface="Times New Roman"/>
                <a:cs typeface="Times New Roman"/>
              </a:rPr>
              <a:t>	</a:t>
            </a:r>
            <a:r>
              <a:rPr dirty="0" u="sng" sz="1700" spc="-195">
                <a:uFill>
                  <a:solidFill>
                    <a:srgbClr val="000000"/>
                  </a:solidFill>
                </a:uFill>
                <a:latin typeface="Times New Roman"/>
                <a:cs typeface="Times New Roman"/>
              </a:rPr>
              <a:t> </a:t>
            </a:r>
            <a:r>
              <a:rPr dirty="0" u="sng" sz="1150" spc="-65">
                <a:uFill>
                  <a:solidFill>
                    <a:srgbClr val="000000"/>
                  </a:solidFill>
                </a:uFill>
                <a:latin typeface="Times New Roman"/>
                <a:cs typeface="Times New Roman"/>
              </a:rPr>
              <a:t>p</a:t>
            </a:r>
            <a:r>
              <a:rPr dirty="0" u="sng" sz="1700" spc="-65">
                <a:uFill>
                  <a:solidFill>
                    <a:srgbClr val="000000"/>
                  </a:solidFill>
                </a:uFill>
                <a:latin typeface="Symbol"/>
                <a:cs typeface="Symbol"/>
              </a:rPr>
              <a:t></a:t>
            </a:r>
            <a:r>
              <a:rPr dirty="0" u="sng" sz="1150" spc="-65" i="1">
                <a:uFill>
                  <a:solidFill>
                    <a:srgbClr val="000000"/>
                  </a:solidFill>
                </a:uFill>
                <a:latin typeface="Times New Roman"/>
                <a:cs typeface="Times New Roman"/>
              </a:rPr>
              <a:t>x   </a:t>
            </a:r>
            <a:r>
              <a:rPr dirty="0" u="sng" sz="1150" spc="-5" i="1">
                <a:uFill>
                  <a:solidFill>
                    <a:srgbClr val="000000"/>
                  </a:solidFill>
                </a:uFill>
                <a:latin typeface="Times New Roman"/>
                <a:cs typeface="Times New Roman"/>
              </a:rPr>
              <a:t>w </a:t>
            </a:r>
            <a:r>
              <a:rPr dirty="0" u="sng" sz="1150" spc="-5">
                <a:uFill>
                  <a:solidFill>
                    <a:srgbClr val="000000"/>
                  </a:solidFill>
                </a:uFill>
                <a:latin typeface="Times New Roman"/>
                <a:cs typeface="Times New Roman"/>
              </a:rPr>
              <a:t>, </a:t>
            </a:r>
            <a:r>
              <a:rPr dirty="0" u="sng" sz="1200" spc="-35" i="1">
                <a:uFill>
                  <a:solidFill>
                    <a:srgbClr val="000000"/>
                  </a:solidFill>
                </a:uFill>
                <a:latin typeface="Symbol"/>
                <a:cs typeface="Symbol"/>
              </a:rPr>
              <a:t></a:t>
            </a:r>
            <a:r>
              <a:rPr dirty="0" u="sng" sz="1200" spc="-35" i="1">
                <a:uFill>
                  <a:solidFill>
                    <a:srgbClr val="000000"/>
                  </a:solidFill>
                </a:uFill>
                <a:latin typeface="Times New Roman"/>
                <a:cs typeface="Times New Roman"/>
              </a:rPr>
              <a:t> </a:t>
            </a:r>
            <a:r>
              <a:rPr dirty="0" u="sng" sz="1150" spc="10">
                <a:uFill>
                  <a:solidFill>
                    <a:srgbClr val="000000"/>
                  </a:solidFill>
                </a:uFill>
                <a:latin typeface="Times New Roman"/>
                <a:cs typeface="Times New Roman"/>
              </a:rPr>
              <a:t>(</a:t>
            </a:r>
            <a:r>
              <a:rPr dirty="0" u="sng" sz="1150" spc="10" i="1">
                <a:uFill>
                  <a:solidFill>
                    <a:srgbClr val="000000"/>
                  </a:solidFill>
                </a:uFill>
                <a:latin typeface="Times New Roman"/>
                <a:cs typeface="Times New Roman"/>
              </a:rPr>
              <a:t>t</a:t>
            </a:r>
            <a:r>
              <a:rPr dirty="0" u="sng" sz="1150" spc="10">
                <a:uFill>
                  <a:solidFill>
                    <a:srgbClr val="000000"/>
                  </a:solidFill>
                </a:uFill>
                <a:latin typeface="Times New Roman"/>
                <a:cs typeface="Times New Roman"/>
              </a:rPr>
              <a:t>), </a:t>
            </a:r>
            <a:r>
              <a:rPr dirty="0" u="sng" sz="1150" spc="-5">
                <a:uFill>
                  <a:solidFill>
                    <a:srgbClr val="000000"/>
                  </a:solidFill>
                </a:uFill>
                <a:latin typeface="Symbol"/>
                <a:cs typeface="Symbol"/>
              </a:rPr>
              <a:t></a:t>
            </a:r>
            <a:r>
              <a:rPr dirty="0" u="sng" sz="1150" spc="-5">
                <a:uFill>
                  <a:solidFill>
                    <a:srgbClr val="000000"/>
                  </a:solidFill>
                </a:uFill>
                <a:latin typeface="Times New Roman"/>
                <a:cs typeface="Times New Roman"/>
              </a:rPr>
              <a:t> </a:t>
            </a:r>
            <a:r>
              <a:rPr dirty="0" u="sng" sz="1150" spc="-10">
                <a:uFill>
                  <a:solidFill>
                    <a:srgbClr val="000000"/>
                  </a:solidFill>
                </a:uFill>
                <a:latin typeface="Times New Roman"/>
                <a:cs typeface="Times New Roman"/>
              </a:rPr>
              <a:t>(</a:t>
            </a:r>
            <a:r>
              <a:rPr dirty="0" u="sng" sz="1150" spc="-10" i="1">
                <a:uFill>
                  <a:solidFill>
                    <a:srgbClr val="000000"/>
                  </a:solidFill>
                </a:uFill>
                <a:latin typeface="Times New Roman"/>
                <a:cs typeface="Times New Roman"/>
              </a:rPr>
              <a:t>t</a:t>
            </a:r>
            <a:r>
              <a:rPr dirty="0" u="sng" sz="1150" spc="-10">
                <a:uFill>
                  <a:solidFill>
                    <a:srgbClr val="000000"/>
                  </a:solidFill>
                </a:uFill>
                <a:latin typeface="Times New Roman"/>
                <a:cs typeface="Times New Roman"/>
              </a:rPr>
              <a:t>)</a:t>
            </a:r>
            <a:r>
              <a:rPr dirty="0" u="sng" sz="1700" spc="-10">
                <a:uFill>
                  <a:solidFill>
                    <a:srgbClr val="000000"/>
                  </a:solidFill>
                </a:uFill>
                <a:latin typeface="Symbol"/>
                <a:cs typeface="Symbol"/>
              </a:rPr>
              <a:t></a:t>
            </a:r>
            <a:r>
              <a:rPr dirty="0" u="sng" sz="1150" spc="-10" i="1">
                <a:uFill>
                  <a:solidFill>
                    <a:srgbClr val="000000"/>
                  </a:solidFill>
                </a:uFill>
                <a:latin typeface="Times New Roman"/>
                <a:cs typeface="Times New Roman"/>
              </a:rPr>
              <a:t>p</a:t>
            </a:r>
            <a:r>
              <a:rPr dirty="0" u="sng" sz="1150" spc="-95" i="1">
                <a:uFill>
                  <a:solidFill>
                    <a:srgbClr val="000000"/>
                  </a:solidFill>
                </a:uFill>
                <a:latin typeface="Times New Roman"/>
                <a:cs typeface="Times New Roman"/>
              </a:rPr>
              <a:t> </a:t>
            </a:r>
            <a:r>
              <a:rPr dirty="0" u="sng" sz="1150" spc="15">
                <a:uFill>
                  <a:solidFill>
                    <a:srgbClr val="000000"/>
                  </a:solidFill>
                </a:uFill>
                <a:latin typeface="Times New Roman"/>
                <a:cs typeface="Times New Roman"/>
              </a:rPr>
              <a:t>(</a:t>
            </a:r>
            <a:r>
              <a:rPr dirty="0" u="sng" sz="1150" spc="15" i="1">
                <a:uFill>
                  <a:solidFill>
                    <a:srgbClr val="000000"/>
                  </a:solidFill>
                </a:uFill>
                <a:latin typeface="Times New Roman"/>
                <a:cs typeface="Times New Roman"/>
              </a:rPr>
              <a:t>t</a:t>
            </a:r>
            <a:r>
              <a:rPr dirty="0" u="sng" sz="1150" spc="15">
                <a:uFill>
                  <a:solidFill>
                    <a:srgbClr val="000000"/>
                  </a:solidFill>
                </a:uFill>
                <a:latin typeface="Times New Roman"/>
                <a:cs typeface="Times New Roman"/>
              </a:rPr>
              <a:t>)	</a:t>
            </a:r>
            <a:endParaRPr sz="1150">
              <a:latin typeface="Times New Roman"/>
              <a:cs typeface="Times New Roman"/>
            </a:endParaRPr>
          </a:p>
        </p:txBody>
      </p:sp>
      <p:sp>
        <p:nvSpPr>
          <p:cNvPr id="22" name="object 22"/>
          <p:cNvSpPr txBox="1"/>
          <p:nvPr/>
        </p:nvSpPr>
        <p:spPr>
          <a:xfrm>
            <a:off x="1714519" y="2543852"/>
            <a:ext cx="750570" cy="288290"/>
          </a:xfrm>
          <a:prstGeom prst="rect">
            <a:avLst/>
          </a:prstGeom>
        </p:spPr>
        <p:txBody>
          <a:bodyPr wrap="square" lIns="0" tIns="15240" rIns="0" bIns="0" rtlCol="0" vert="horz">
            <a:spAutoFit/>
          </a:bodyPr>
          <a:lstStyle/>
          <a:p>
            <a:pPr>
              <a:lnSpc>
                <a:spcPct val="100000"/>
              </a:lnSpc>
              <a:spcBef>
                <a:spcPts val="120"/>
              </a:spcBef>
            </a:pPr>
            <a:r>
              <a:rPr dirty="0" sz="1150" spc="-75">
                <a:latin typeface="Times New Roman"/>
                <a:cs typeface="Times New Roman"/>
              </a:rPr>
              <a:t>P</a:t>
            </a:r>
            <a:r>
              <a:rPr dirty="0" sz="1700" spc="-75">
                <a:latin typeface="Symbol"/>
                <a:cs typeface="Symbol"/>
              </a:rPr>
              <a:t></a:t>
            </a:r>
            <a:r>
              <a:rPr dirty="0" sz="1150" spc="-75" i="1">
                <a:latin typeface="Times New Roman"/>
                <a:cs typeface="Times New Roman"/>
              </a:rPr>
              <a:t>w </a:t>
            </a:r>
            <a:r>
              <a:rPr dirty="0" sz="1150" spc="-5" i="1">
                <a:latin typeface="Times New Roman"/>
                <a:cs typeface="Times New Roman"/>
              </a:rPr>
              <a:t>x </a:t>
            </a:r>
            <a:r>
              <a:rPr dirty="0" sz="1150" spc="-5">
                <a:latin typeface="Times New Roman"/>
                <a:cs typeface="Times New Roman"/>
              </a:rPr>
              <a:t>, </a:t>
            </a:r>
            <a:r>
              <a:rPr dirty="0" sz="1200" spc="-35" i="1">
                <a:latin typeface="Symbol"/>
                <a:cs typeface="Symbol"/>
              </a:rPr>
              <a:t></a:t>
            </a:r>
            <a:r>
              <a:rPr dirty="0" sz="1200" spc="-175" i="1">
                <a:latin typeface="Times New Roman"/>
                <a:cs typeface="Times New Roman"/>
              </a:rPr>
              <a:t> </a:t>
            </a:r>
            <a:r>
              <a:rPr dirty="0" sz="1700" spc="-30">
                <a:latin typeface="Symbol"/>
                <a:cs typeface="Symbol"/>
              </a:rPr>
              <a:t></a:t>
            </a:r>
            <a:r>
              <a:rPr dirty="0" sz="1150" spc="-30">
                <a:latin typeface="Symbol"/>
                <a:cs typeface="Symbol"/>
              </a:rPr>
              <a:t></a:t>
            </a:r>
            <a:endParaRPr sz="1150">
              <a:latin typeface="Symbol"/>
              <a:cs typeface="Symbol"/>
            </a:endParaRPr>
          </a:p>
        </p:txBody>
      </p:sp>
      <p:sp>
        <p:nvSpPr>
          <p:cNvPr id="23" name="object 23"/>
          <p:cNvSpPr txBox="1"/>
          <p:nvPr/>
        </p:nvSpPr>
        <p:spPr>
          <a:xfrm>
            <a:off x="1760220" y="2987293"/>
            <a:ext cx="431165"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3333CC"/>
                </a:solidFill>
                <a:latin typeface="Tahoma"/>
                <a:cs typeface="Tahoma"/>
              </a:rPr>
              <a:t>M</a:t>
            </a:r>
            <a:r>
              <a:rPr dirty="0" sz="1000" spc="-5">
                <a:solidFill>
                  <a:srgbClr val="3333CC"/>
                </a:solidFill>
                <a:latin typeface="Tahoma"/>
                <a:cs typeface="Tahoma"/>
              </a:rPr>
              <a:t>-</a:t>
            </a:r>
            <a:r>
              <a:rPr dirty="0" sz="1000">
                <a:solidFill>
                  <a:srgbClr val="3333CC"/>
                </a:solidFill>
                <a:latin typeface="Tahoma"/>
                <a:cs typeface="Tahoma"/>
              </a:rPr>
              <a:t>s</a:t>
            </a:r>
            <a:r>
              <a:rPr dirty="0" sz="1000" spc="-10">
                <a:solidFill>
                  <a:srgbClr val="3333CC"/>
                </a:solidFill>
                <a:latin typeface="Tahoma"/>
                <a:cs typeface="Tahoma"/>
              </a:rPr>
              <a:t>t</a:t>
            </a:r>
            <a:r>
              <a:rPr dirty="0" sz="1000">
                <a:solidFill>
                  <a:srgbClr val="3333CC"/>
                </a:solidFill>
                <a:latin typeface="Tahoma"/>
                <a:cs typeface="Tahoma"/>
              </a:rPr>
              <a:t>e</a:t>
            </a:r>
            <a:r>
              <a:rPr dirty="0" sz="1000" spc="-10">
                <a:solidFill>
                  <a:srgbClr val="3333CC"/>
                </a:solidFill>
                <a:latin typeface="Tahoma"/>
                <a:cs typeface="Tahoma"/>
              </a:rPr>
              <a:t>p</a:t>
            </a:r>
            <a:r>
              <a:rPr dirty="0" sz="1000">
                <a:solidFill>
                  <a:srgbClr val="3333CC"/>
                </a:solidFill>
                <a:latin typeface="Tahoma"/>
                <a:cs typeface="Tahoma"/>
              </a:rPr>
              <a:t>.</a:t>
            </a:r>
            <a:endParaRPr sz="1000">
              <a:latin typeface="Tahoma"/>
              <a:cs typeface="Tahoma"/>
            </a:endParaRPr>
          </a:p>
        </p:txBody>
      </p:sp>
      <p:sp>
        <p:nvSpPr>
          <p:cNvPr id="24" name="object 24"/>
          <p:cNvSpPr txBox="1"/>
          <p:nvPr/>
        </p:nvSpPr>
        <p:spPr>
          <a:xfrm>
            <a:off x="1931669" y="3177793"/>
            <a:ext cx="3862070" cy="178435"/>
          </a:xfrm>
          <a:prstGeom prst="rect">
            <a:avLst/>
          </a:prstGeom>
        </p:spPr>
        <p:txBody>
          <a:bodyPr wrap="square" lIns="0" tIns="12700" rIns="0" bIns="0" rtlCol="0" vert="horz">
            <a:spAutoFit/>
          </a:bodyPr>
          <a:lstStyle/>
          <a:p>
            <a:pPr>
              <a:lnSpc>
                <a:spcPct val="100000"/>
              </a:lnSpc>
              <a:spcBef>
                <a:spcPts val="100"/>
              </a:spcBef>
            </a:pPr>
            <a:r>
              <a:rPr dirty="0" sz="1000" spc="-5">
                <a:solidFill>
                  <a:srgbClr val="3333CC"/>
                </a:solidFill>
                <a:latin typeface="Tahoma"/>
                <a:cs typeface="Tahoma"/>
              </a:rPr>
              <a:t>Compute Max. like </a:t>
            </a:r>
            <a:r>
              <a:rPr dirty="0" sz="1000" b="1">
                <a:solidFill>
                  <a:srgbClr val="3333CC"/>
                </a:solidFill>
                <a:latin typeface="Tahoma"/>
                <a:cs typeface="Tahoma"/>
              </a:rPr>
              <a:t>µ </a:t>
            </a:r>
            <a:r>
              <a:rPr dirty="0" sz="1000">
                <a:solidFill>
                  <a:srgbClr val="3333CC"/>
                </a:solidFill>
                <a:latin typeface="Tahoma"/>
                <a:cs typeface="Tahoma"/>
              </a:rPr>
              <a:t>given </a:t>
            </a:r>
            <a:r>
              <a:rPr dirty="0" sz="1000" spc="-5">
                <a:solidFill>
                  <a:srgbClr val="3333CC"/>
                </a:solidFill>
                <a:latin typeface="Tahoma"/>
                <a:cs typeface="Tahoma"/>
              </a:rPr>
              <a:t>our data’s class membership</a:t>
            </a:r>
            <a:r>
              <a:rPr dirty="0" sz="1000" spc="-15">
                <a:solidFill>
                  <a:srgbClr val="3333CC"/>
                </a:solidFill>
                <a:latin typeface="Tahoma"/>
                <a:cs typeface="Tahoma"/>
              </a:rPr>
              <a:t> </a:t>
            </a:r>
            <a:r>
              <a:rPr dirty="0" sz="1000">
                <a:solidFill>
                  <a:srgbClr val="3333CC"/>
                </a:solidFill>
                <a:latin typeface="Tahoma"/>
                <a:cs typeface="Tahoma"/>
              </a:rPr>
              <a:t>distributions</a:t>
            </a:r>
            <a:endParaRPr sz="1000">
              <a:latin typeface="Tahoma"/>
              <a:cs typeface="Tahoma"/>
            </a:endParaRPr>
          </a:p>
        </p:txBody>
      </p:sp>
      <p:sp>
        <p:nvSpPr>
          <p:cNvPr id="25" name="object 25"/>
          <p:cNvSpPr/>
          <p:nvPr/>
        </p:nvSpPr>
        <p:spPr>
          <a:xfrm>
            <a:off x="4901184" y="1301496"/>
            <a:ext cx="1195070" cy="539115"/>
          </a:xfrm>
          <a:custGeom>
            <a:avLst/>
            <a:gdLst/>
            <a:ahLst/>
            <a:cxnLst/>
            <a:rect l="l" t="t" r="r" b="b"/>
            <a:pathLst>
              <a:path w="1195070" h="539114">
                <a:moveTo>
                  <a:pt x="1194815" y="0"/>
                </a:moveTo>
                <a:lnTo>
                  <a:pt x="204215" y="0"/>
                </a:lnTo>
                <a:lnTo>
                  <a:pt x="204215" y="310896"/>
                </a:lnTo>
                <a:lnTo>
                  <a:pt x="0" y="538733"/>
                </a:lnTo>
                <a:lnTo>
                  <a:pt x="204215" y="444246"/>
                </a:lnTo>
                <a:lnTo>
                  <a:pt x="1194815" y="444246"/>
                </a:lnTo>
                <a:lnTo>
                  <a:pt x="1194815" y="0"/>
                </a:lnTo>
                <a:close/>
              </a:path>
              <a:path w="1195070" h="539114">
                <a:moveTo>
                  <a:pt x="1194815" y="444246"/>
                </a:moveTo>
                <a:lnTo>
                  <a:pt x="204215" y="444246"/>
                </a:lnTo>
                <a:lnTo>
                  <a:pt x="204215" y="533400"/>
                </a:lnTo>
                <a:lnTo>
                  <a:pt x="1194815" y="533400"/>
                </a:lnTo>
                <a:lnTo>
                  <a:pt x="1194815" y="444246"/>
                </a:lnTo>
                <a:close/>
              </a:path>
            </a:pathLst>
          </a:custGeom>
          <a:solidFill>
            <a:srgbClr val="FFCCFF"/>
          </a:solidFill>
        </p:spPr>
        <p:txBody>
          <a:bodyPr wrap="square" lIns="0" tIns="0" rIns="0" bIns="0" rtlCol="0"/>
          <a:lstStyle/>
          <a:p/>
        </p:txBody>
      </p:sp>
      <p:sp>
        <p:nvSpPr>
          <p:cNvPr id="26" name="object 26"/>
          <p:cNvSpPr/>
          <p:nvPr/>
        </p:nvSpPr>
        <p:spPr>
          <a:xfrm>
            <a:off x="4901184" y="1301496"/>
            <a:ext cx="1195070" cy="539115"/>
          </a:xfrm>
          <a:custGeom>
            <a:avLst/>
            <a:gdLst/>
            <a:ahLst/>
            <a:cxnLst/>
            <a:rect l="l" t="t" r="r" b="b"/>
            <a:pathLst>
              <a:path w="1195070" h="539114">
                <a:moveTo>
                  <a:pt x="204215" y="0"/>
                </a:moveTo>
                <a:lnTo>
                  <a:pt x="204215" y="310896"/>
                </a:lnTo>
                <a:lnTo>
                  <a:pt x="0" y="538733"/>
                </a:lnTo>
                <a:lnTo>
                  <a:pt x="204215" y="444246"/>
                </a:lnTo>
                <a:lnTo>
                  <a:pt x="204215" y="533400"/>
                </a:lnTo>
                <a:lnTo>
                  <a:pt x="1194815" y="533400"/>
                </a:lnTo>
                <a:lnTo>
                  <a:pt x="1194815" y="0"/>
                </a:lnTo>
                <a:lnTo>
                  <a:pt x="369569" y="0"/>
                </a:lnTo>
                <a:lnTo>
                  <a:pt x="204215" y="0"/>
                </a:lnTo>
                <a:close/>
              </a:path>
            </a:pathLst>
          </a:custGeom>
          <a:ln w="6349">
            <a:solidFill>
              <a:srgbClr val="010101"/>
            </a:solidFill>
          </a:ln>
        </p:spPr>
        <p:txBody>
          <a:bodyPr wrap="square" lIns="0" tIns="0" rIns="0" bIns="0" rtlCol="0"/>
          <a:lstStyle/>
          <a:p/>
        </p:txBody>
      </p:sp>
      <p:sp>
        <p:nvSpPr>
          <p:cNvPr id="27" name="object 27"/>
          <p:cNvSpPr txBox="1"/>
          <p:nvPr/>
        </p:nvSpPr>
        <p:spPr>
          <a:xfrm>
            <a:off x="5129529" y="1305892"/>
            <a:ext cx="828675" cy="397510"/>
          </a:xfrm>
          <a:prstGeom prst="rect">
            <a:avLst/>
          </a:prstGeom>
        </p:spPr>
        <p:txBody>
          <a:bodyPr wrap="square" lIns="0" tIns="15875" rIns="0" bIns="0" rtlCol="0" vert="horz">
            <a:spAutoFit/>
          </a:bodyPr>
          <a:lstStyle/>
          <a:p>
            <a:pPr marL="25400" marR="30480">
              <a:lnSpc>
                <a:spcPct val="96700"/>
              </a:lnSpc>
              <a:spcBef>
                <a:spcPts val="125"/>
              </a:spcBef>
            </a:pPr>
            <a:r>
              <a:rPr dirty="0" sz="850" spc="-25" i="1">
                <a:latin typeface="Tahoma"/>
                <a:cs typeface="Tahoma"/>
              </a:rPr>
              <a:t>p</a:t>
            </a:r>
            <a:r>
              <a:rPr dirty="0" baseline="-20202" sz="825" spc="-37" i="1">
                <a:latin typeface="Tahoma"/>
                <a:cs typeface="Tahoma"/>
              </a:rPr>
              <a:t>i</a:t>
            </a:r>
            <a:r>
              <a:rPr dirty="0" sz="850" spc="-25" i="1">
                <a:latin typeface="Tahoma"/>
                <a:cs typeface="Tahoma"/>
              </a:rPr>
              <a:t>(t) </a:t>
            </a:r>
            <a:r>
              <a:rPr dirty="0" sz="800" spc="-5">
                <a:latin typeface="Tahoma"/>
                <a:cs typeface="Tahoma"/>
              </a:rPr>
              <a:t>is shorthand  for estimate of  </a:t>
            </a:r>
            <a:r>
              <a:rPr dirty="0" sz="850" spc="-25" i="1">
                <a:latin typeface="Tahoma"/>
                <a:cs typeface="Tahoma"/>
              </a:rPr>
              <a:t>P(</a:t>
            </a:r>
            <a:r>
              <a:rPr dirty="0" sz="850" spc="-25" i="1">
                <a:latin typeface="Symbol"/>
                <a:cs typeface="Symbol"/>
              </a:rPr>
              <a:t></a:t>
            </a:r>
            <a:r>
              <a:rPr dirty="0" baseline="-20202" sz="825" spc="-37" i="1">
                <a:latin typeface="Tahoma"/>
                <a:cs typeface="Tahoma"/>
              </a:rPr>
              <a:t>i</a:t>
            </a:r>
            <a:r>
              <a:rPr dirty="0" sz="850" spc="-25" i="1">
                <a:latin typeface="Tahoma"/>
                <a:cs typeface="Tahoma"/>
              </a:rPr>
              <a:t>) </a:t>
            </a:r>
            <a:r>
              <a:rPr dirty="0" sz="800" spc="-5">
                <a:latin typeface="Tahoma"/>
                <a:cs typeface="Tahoma"/>
              </a:rPr>
              <a:t>on</a:t>
            </a:r>
            <a:r>
              <a:rPr dirty="0" sz="800">
                <a:latin typeface="Tahoma"/>
                <a:cs typeface="Tahoma"/>
              </a:rPr>
              <a:t> </a:t>
            </a:r>
            <a:r>
              <a:rPr dirty="0" sz="800" spc="-10">
                <a:latin typeface="Tahoma"/>
                <a:cs typeface="Tahoma"/>
              </a:rPr>
              <a:t>t’th</a:t>
            </a:r>
            <a:endParaRPr sz="800">
              <a:latin typeface="Tahoma"/>
              <a:cs typeface="Tahoma"/>
            </a:endParaRPr>
          </a:p>
        </p:txBody>
      </p:sp>
      <p:sp>
        <p:nvSpPr>
          <p:cNvPr id="28" name="object 28"/>
          <p:cNvSpPr txBox="1"/>
          <p:nvPr/>
        </p:nvSpPr>
        <p:spPr>
          <a:xfrm>
            <a:off x="5154930" y="1678173"/>
            <a:ext cx="381635" cy="147320"/>
          </a:xfrm>
          <a:prstGeom prst="rect">
            <a:avLst/>
          </a:prstGeom>
        </p:spPr>
        <p:txBody>
          <a:bodyPr wrap="square" lIns="0" tIns="12065" rIns="0" bIns="0" rtlCol="0" vert="horz">
            <a:spAutoFit/>
          </a:bodyPr>
          <a:lstStyle/>
          <a:p>
            <a:pPr>
              <a:lnSpc>
                <a:spcPct val="100000"/>
              </a:lnSpc>
              <a:spcBef>
                <a:spcPts val="95"/>
              </a:spcBef>
            </a:pPr>
            <a:r>
              <a:rPr dirty="0" sz="800" spc="-10">
                <a:latin typeface="Tahoma"/>
                <a:cs typeface="Tahoma"/>
              </a:rPr>
              <a:t>iteration</a:t>
            </a:r>
            <a:endParaRPr sz="800">
              <a:latin typeface="Tahoma"/>
              <a:cs typeface="Tahoma"/>
            </a:endParaRPr>
          </a:p>
        </p:txBody>
      </p:sp>
      <p:sp>
        <p:nvSpPr>
          <p:cNvPr id="29" name="object 29"/>
          <p:cNvSpPr/>
          <p:nvPr/>
        </p:nvSpPr>
        <p:spPr>
          <a:xfrm>
            <a:off x="2671572" y="3464052"/>
            <a:ext cx="0" cy="151765"/>
          </a:xfrm>
          <a:custGeom>
            <a:avLst/>
            <a:gdLst/>
            <a:ahLst/>
            <a:cxnLst/>
            <a:rect l="l" t="t" r="r" b="b"/>
            <a:pathLst>
              <a:path w="0" h="151764">
                <a:moveTo>
                  <a:pt x="0" y="0"/>
                </a:moveTo>
                <a:lnTo>
                  <a:pt x="0" y="151637"/>
                </a:lnTo>
              </a:path>
            </a:pathLst>
          </a:custGeom>
          <a:ln w="5245">
            <a:solidFill>
              <a:srgbClr val="000000"/>
            </a:solidFill>
          </a:ln>
        </p:spPr>
        <p:txBody>
          <a:bodyPr wrap="square" lIns="0" tIns="0" rIns="0" bIns="0" rtlCol="0"/>
          <a:lstStyle/>
          <a:p/>
        </p:txBody>
      </p:sp>
      <p:sp>
        <p:nvSpPr>
          <p:cNvPr id="30" name="object 30"/>
          <p:cNvSpPr/>
          <p:nvPr/>
        </p:nvSpPr>
        <p:spPr>
          <a:xfrm>
            <a:off x="2742438" y="3733038"/>
            <a:ext cx="0" cy="151765"/>
          </a:xfrm>
          <a:custGeom>
            <a:avLst/>
            <a:gdLst/>
            <a:ahLst/>
            <a:cxnLst/>
            <a:rect l="l" t="t" r="r" b="b"/>
            <a:pathLst>
              <a:path w="0" h="151764">
                <a:moveTo>
                  <a:pt x="0" y="0"/>
                </a:moveTo>
                <a:lnTo>
                  <a:pt x="0" y="151637"/>
                </a:lnTo>
              </a:path>
            </a:pathLst>
          </a:custGeom>
          <a:ln w="5245">
            <a:solidFill>
              <a:srgbClr val="000000"/>
            </a:solidFill>
          </a:ln>
        </p:spPr>
        <p:txBody>
          <a:bodyPr wrap="square" lIns="0" tIns="0" rIns="0" bIns="0" rtlCol="0"/>
          <a:lstStyle/>
          <a:p/>
        </p:txBody>
      </p:sp>
      <p:sp>
        <p:nvSpPr>
          <p:cNvPr id="31" name="object 31"/>
          <p:cNvSpPr/>
          <p:nvPr/>
        </p:nvSpPr>
        <p:spPr>
          <a:xfrm>
            <a:off x="2278379" y="3710178"/>
            <a:ext cx="852805" cy="0"/>
          </a:xfrm>
          <a:custGeom>
            <a:avLst/>
            <a:gdLst/>
            <a:ahLst/>
            <a:cxnLst/>
            <a:rect l="l" t="t" r="r" b="b"/>
            <a:pathLst>
              <a:path w="852805" h="0">
                <a:moveTo>
                  <a:pt x="0" y="0"/>
                </a:moveTo>
                <a:lnTo>
                  <a:pt x="852677" y="0"/>
                </a:lnTo>
              </a:path>
            </a:pathLst>
          </a:custGeom>
          <a:ln w="5245">
            <a:solidFill>
              <a:srgbClr val="000000"/>
            </a:solidFill>
          </a:ln>
        </p:spPr>
        <p:txBody>
          <a:bodyPr wrap="square" lIns="0" tIns="0" rIns="0" bIns="0" rtlCol="0"/>
          <a:lstStyle/>
          <a:p/>
        </p:txBody>
      </p:sp>
      <p:sp>
        <p:nvSpPr>
          <p:cNvPr id="32" name="object 32"/>
          <p:cNvSpPr txBox="1"/>
          <p:nvPr/>
        </p:nvSpPr>
        <p:spPr>
          <a:xfrm>
            <a:off x="2404872" y="3874982"/>
            <a:ext cx="45720" cy="114300"/>
          </a:xfrm>
          <a:prstGeom prst="rect">
            <a:avLst/>
          </a:prstGeom>
        </p:spPr>
        <p:txBody>
          <a:bodyPr wrap="square" lIns="0" tIns="16510" rIns="0" bIns="0" rtlCol="0" vert="horz">
            <a:spAutoFit/>
          </a:bodyPr>
          <a:lstStyle/>
          <a:p>
            <a:pPr>
              <a:lnSpc>
                <a:spcPct val="100000"/>
              </a:lnSpc>
              <a:spcBef>
                <a:spcPts val="130"/>
              </a:spcBef>
            </a:pPr>
            <a:r>
              <a:rPr dirty="0" sz="550" spc="10" i="1">
                <a:latin typeface="Times New Roman"/>
                <a:cs typeface="Times New Roman"/>
              </a:rPr>
              <a:t>k</a:t>
            </a:r>
            <a:endParaRPr sz="550">
              <a:latin typeface="Times New Roman"/>
              <a:cs typeface="Times New Roman"/>
            </a:endParaRPr>
          </a:p>
        </p:txBody>
      </p:sp>
      <p:sp>
        <p:nvSpPr>
          <p:cNvPr id="33" name="object 33"/>
          <p:cNvSpPr txBox="1"/>
          <p:nvPr/>
        </p:nvSpPr>
        <p:spPr>
          <a:xfrm>
            <a:off x="2818640" y="3785828"/>
            <a:ext cx="197485" cy="114300"/>
          </a:xfrm>
          <a:prstGeom prst="rect">
            <a:avLst/>
          </a:prstGeom>
        </p:spPr>
        <p:txBody>
          <a:bodyPr wrap="square" lIns="0" tIns="16510" rIns="0" bIns="0" rtlCol="0" vert="horz">
            <a:spAutoFit/>
          </a:bodyPr>
          <a:lstStyle/>
          <a:p>
            <a:pPr>
              <a:lnSpc>
                <a:spcPct val="100000"/>
              </a:lnSpc>
              <a:spcBef>
                <a:spcPts val="130"/>
              </a:spcBef>
              <a:tabLst>
                <a:tab pos="163195" algn="l"/>
              </a:tabLst>
            </a:pPr>
            <a:r>
              <a:rPr dirty="0" sz="550" spc="10" i="1">
                <a:latin typeface="Times New Roman"/>
                <a:cs typeface="Times New Roman"/>
              </a:rPr>
              <a:t>k</a:t>
            </a:r>
            <a:r>
              <a:rPr dirty="0" sz="550" spc="10" i="1">
                <a:latin typeface="Times New Roman"/>
                <a:cs typeface="Times New Roman"/>
              </a:rPr>
              <a:t>	</a:t>
            </a:r>
            <a:r>
              <a:rPr dirty="0" sz="550" spc="5" i="1">
                <a:latin typeface="Times New Roman"/>
                <a:cs typeface="Times New Roman"/>
              </a:rPr>
              <a:t>t</a:t>
            </a:r>
            <a:endParaRPr sz="550">
              <a:latin typeface="Times New Roman"/>
              <a:cs typeface="Times New Roman"/>
            </a:endParaRPr>
          </a:p>
        </p:txBody>
      </p:sp>
      <p:sp>
        <p:nvSpPr>
          <p:cNvPr id="34" name="object 34"/>
          <p:cNvSpPr txBox="1"/>
          <p:nvPr/>
        </p:nvSpPr>
        <p:spPr>
          <a:xfrm>
            <a:off x="2356104" y="3669609"/>
            <a:ext cx="375920" cy="254000"/>
          </a:xfrm>
          <a:prstGeom prst="rect">
            <a:avLst/>
          </a:prstGeom>
        </p:spPr>
        <p:txBody>
          <a:bodyPr wrap="square" lIns="0" tIns="12065" rIns="0" bIns="0" rtlCol="0" vert="horz">
            <a:spAutoFit/>
          </a:bodyPr>
          <a:lstStyle/>
          <a:p>
            <a:pPr>
              <a:lnSpc>
                <a:spcPct val="100000"/>
              </a:lnSpc>
              <a:spcBef>
                <a:spcPts val="95"/>
              </a:spcBef>
              <a:tabLst>
                <a:tab pos="341630" algn="l"/>
              </a:tabLst>
            </a:pPr>
            <a:r>
              <a:rPr dirty="0" sz="1500" spc="-5">
                <a:latin typeface="Symbol"/>
                <a:cs typeface="Symbol"/>
              </a:rPr>
              <a:t></a:t>
            </a:r>
            <a:r>
              <a:rPr dirty="0" sz="1500" spc="-5">
                <a:latin typeface="Times New Roman"/>
                <a:cs typeface="Times New Roman"/>
              </a:rPr>
              <a:t>	</a:t>
            </a:r>
            <a:r>
              <a:rPr dirty="0" sz="550" spc="5" i="1">
                <a:latin typeface="Times New Roman"/>
                <a:cs typeface="Times New Roman"/>
              </a:rPr>
              <a:t>i</a:t>
            </a:r>
            <a:endParaRPr sz="550">
              <a:latin typeface="Times New Roman"/>
              <a:cs typeface="Times New Roman"/>
            </a:endParaRPr>
          </a:p>
        </p:txBody>
      </p:sp>
      <p:sp>
        <p:nvSpPr>
          <p:cNvPr id="35" name="object 35"/>
          <p:cNvSpPr txBox="1"/>
          <p:nvPr/>
        </p:nvSpPr>
        <p:spPr>
          <a:xfrm>
            <a:off x="2628152" y="3516843"/>
            <a:ext cx="490220" cy="114300"/>
          </a:xfrm>
          <a:prstGeom prst="rect">
            <a:avLst/>
          </a:prstGeom>
        </p:spPr>
        <p:txBody>
          <a:bodyPr wrap="square" lIns="0" tIns="16510" rIns="0" bIns="0" rtlCol="0" vert="horz">
            <a:spAutoFit/>
          </a:bodyPr>
          <a:lstStyle/>
          <a:p>
            <a:pPr>
              <a:lnSpc>
                <a:spcPct val="100000"/>
              </a:lnSpc>
              <a:spcBef>
                <a:spcPts val="130"/>
              </a:spcBef>
              <a:tabLst>
                <a:tab pos="283845" algn="l"/>
                <a:tab pos="443865" algn="l"/>
              </a:tabLst>
            </a:pPr>
            <a:r>
              <a:rPr dirty="0" sz="550" spc="5" i="1">
                <a:latin typeface="Times New Roman"/>
                <a:cs typeface="Times New Roman"/>
              </a:rPr>
              <a:t>i</a:t>
            </a:r>
            <a:r>
              <a:rPr dirty="0" sz="550" spc="5" i="1">
                <a:latin typeface="Times New Roman"/>
                <a:cs typeface="Times New Roman"/>
              </a:rPr>
              <a:t>     </a:t>
            </a:r>
            <a:r>
              <a:rPr dirty="0" sz="550" spc="-45" i="1">
                <a:latin typeface="Times New Roman"/>
                <a:cs typeface="Times New Roman"/>
              </a:rPr>
              <a:t> </a:t>
            </a:r>
            <a:r>
              <a:rPr dirty="0" sz="550" spc="10" i="1">
                <a:latin typeface="Times New Roman"/>
                <a:cs typeface="Times New Roman"/>
              </a:rPr>
              <a:t>k</a:t>
            </a:r>
            <a:r>
              <a:rPr dirty="0" sz="550" i="1">
                <a:latin typeface="Times New Roman"/>
                <a:cs typeface="Times New Roman"/>
              </a:rPr>
              <a:t>	</a:t>
            </a:r>
            <a:r>
              <a:rPr dirty="0" sz="550" spc="5" i="1">
                <a:latin typeface="Times New Roman"/>
                <a:cs typeface="Times New Roman"/>
              </a:rPr>
              <a:t>t</a:t>
            </a:r>
            <a:r>
              <a:rPr dirty="0" sz="550" i="1">
                <a:latin typeface="Times New Roman"/>
                <a:cs typeface="Times New Roman"/>
              </a:rPr>
              <a:t>	</a:t>
            </a:r>
            <a:r>
              <a:rPr dirty="0" sz="550" spc="10" i="1">
                <a:latin typeface="Times New Roman"/>
                <a:cs typeface="Times New Roman"/>
              </a:rPr>
              <a:t>k</a:t>
            </a:r>
            <a:endParaRPr sz="550">
              <a:latin typeface="Times New Roman"/>
              <a:cs typeface="Times New Roman"/>
            </a:endParaRPr>
          </a:p>
        </p:txBody>
      </p:sp>
      <p:sp>
        <p:nvSpPr>
          <p:cNvPr id="36" name="object 36"/>
          <p:cNvSpPr txBox="1"/>
          <p:nvPr/>
        </p:nvSpPr>
        <p:spPr>
          <a:xfrm>
            <a:off x="2508509" y="3636943"/>
            <a:ext cx="572770" cy="254635"/>
          </a:xfrm>
          <a:prstGeom prst="rect">
            <a:avLst/>
          </a:prstGeom>
        </p:spPr>
        <p:txBody>
          <a:bodyPr wrap="square" lIns="0" tIns="12700" rIns="0" bIns="0" rtlCol="0" vert="horz">
            <a:spAutoFit/>
          </a:bodyPr>
          <a:lstStyle/>
          <a:p>
            <a:pPr>
              <a:lnSpc>
                <a:spcPct val="100000"/>
              </a:lnSpc>
              <a:spcBef>
                <a:spcPts val="100"/>
              </a:spcBef>
            </a:pPr>
            <a:r>
              <a:rPr dirty="0" sz="1000" spc="-65">
                <a:latin typeface="Times New Roman"/>
                <a:cs typeface="Times New Roman"/>
              </a:rPr>
              <a:t>P</a:t>
            </a:r>
            <a:r>
              <a:rPr dirty="0" sz="1500" spc="-65">
                <a:latin typeface="Symbol"/>
                <a:cs typeface="Symbol"/>
              </a:rPr>
              <a:t></a:t>
            </a:r>
            <a:r>
              <a:rPr dirty="0" sz="1000" spc="-65" i="1">
                <a:latin typeface="Times New Roman"/>
                <a:cs typeface="Times New Roman"/>
              </a:rPr>
              <a:t>w </a:t>
            </a:r>
            <a:r>
              <a:rPr dirty="0" sz="1000" spc="-5" i="1">
                <a:latin typeface="Times New Roman"/>
                <a:cs typeface="Times New Roman"/>
              </a:rPr>
              <a:t>x </a:t>
            </a:r>
            <a:r>
              <a:rPr dirty="0" sz="1000" spc="-5">
                <a:latin typeface="Times New Roman"/>
                <a:cs typeface="Times New Roman"/>
              </a:rPr>
              <a:t>, </a:t>
            </a:r>
            <a:r>
              <a:rPr dirty="0" sz="1050" spc="-30" i="1">
                <a:latin typeface="Symbol"/>
                <a:cs typeface="Symbol"/>
              </a:rPr>
              <a:t></a:t>
            </a:r>
            <a:r>
              <a:rPr dirty="0" sz="1050" spc="-145" i="1">
                <a:latin typeface="Times New Roman"/>
                <a:cs typeface="Times New Roman"/>
              </a:rPr>
              <a:t> </a:t>
            </a:r>
            <a:r>
              <a:rPr dirty="0" sz="1500" spc="-175">
                <a:latin typeface="Symbol"/>
                <a:cs typeface="Symbol"/>
              </a:rPr>
              <a:t></a:t>
            </a:r>
            <a:endParaRPr sz="1500">
              <a:latin typeface="Symbol"/>
              <a:cs typeface="Symbol"/>
            </a:endParaRPr>
          </a:p>
        </p:txBody>
      </p:sp>
      <p:sp>
        <p:nvSpPr>
          <p:cNvPr id="37" name="object 37"/>
          <p:cNvSpPr txBox="1"/>
          <p:nvPr/>
        </p:nvSpPr>
        <p:spPr>
          <a:xfrm>
            <a:off x="2260605" y="3367958"/>
            <a:ext cx="848994" cy="254635"/>
          </a:xfrm>
          <a:prstGeom prst="rect">
            <a:avLst/>
          </a:prstGeom>
        </p:spPr>
        <p:txBody>
          <a:bodyPr wrap="square" lIns="0" tIns="12700" rIns="0" bIns="0" rtlCol="0" vert="horz">
            <a:spAutoFit/>
          </a:bodyPr>
          <a:lstStyle/>
          <a:p>
            <a:pPr marL="25400">
              <a:lnSpc>
                <a:spcPct val="100000"/>
              </a:lnSpc>
              <a:spcBef>
                <a:spcPts val="100"/>
              </a:spcBef>
            </a:pPr>
            <a:r>
              <a:rPr dirty="0" baseline="-9259" sz="2250" spc="-22">
                <a:latin typeface="Symbol"/>
                <a:cs typeface="Symbol"/>
              </a:rPr>
              <a:t></a:t>
            </a:r>
            <a:r>
              <a:rPr dirty="0" sz="1000" spc="-15">
                <a:latin typeface="Times New Roman"/>
                <a:cs typeface="Times New Roman"/>
              </a:rPr>
              <a:t>P</a:t>
            </a:r>
            <a:r>
              <a:rPr dirty="0" sz="1500" spc="-15">
                <a:latin typeface="Symbol"/>
                <a:cs typeface="Symbol"/>
              </a:rPr>
              <a:t></a:t>
            </a:r>
            <a:r>
              <a:rPr dirty="0" sz="1000" spc="-15" i="1">
                <a:latin typeface="Times New Roman"/>
                <a:cs typeface="Times New Roman"/>
              </a:rPr>
              <a:t>w </a:t>
            </a:r>
            <a:r>
              <a:rPr dirty="0" sz="1000" spc="-5" i="1">
                <a:latin typeface="Times New Roman"/>
                <a:cs typeface="Times New Roman"/>
              </a:rPr>
              <a:t>x </a:t>
            </a:r>
            <a:r>
              <a:rPr dirty="0" sz="1000" spc="-5">
                <a:latin typeface="Times New Roman"/>
                <a:cs typeface="Times New Roman"/>
              </a:rPr>
              <a:t>, </a:t>
            </a:r>
            <a:r>
              <a:rPr dirty="0" sz="1050" spc="-30" i="1">
                <a:latin typeface="Symbol"/>
                <a:cs typeface="Symbol"/>
              </a:rPr>
              <a:t></a:t>
            </a:r>
            <a:r>
              <a:rPr dirty="0" sz="1050" spc="-30" i="1">
                <a:latin typeface="Times New Roman"/>
                <a:cs typeface="Times New Roman"/>
              </a:rPr>
              <a:t> </a:t>
            </a:r>
            <a:r>
              <a:rPr dirty="0" sz="1500" spc="-175">
                <a:latin typeface="Symbol"/>
                <a:cs typeface="Symbol"/>
              </a:rPr>
              <a:t></a:t>
            </a:r>
            <a:r>
              <a:rPr dirty="0" sz="1500" spc="-210">
                <a:latin typeface="Times New Roman"/>
                <a:cs typeface="Times New Roman"/>
              </a:rPr>
              <a:t> </a:t>
            </a:r>
            <a:r>
              <a:rPr dirty="0" sz="1000" spc="-5" i="1">
                <a:latin typeface="Times New Roman"/>
                <a:cs typeface="Times New Roman"/>
              </a:rPr>
              <a:t>x</a:t>
            </a:r>
            <a:endParaRPr sz="1000">
              <a:latin typeface="Times New Roman"/>
              <a:cs typeface="Times New Roman"/>
            </a:endParaRPr>
          </a:p>
        </p:txBody>
      </p:sp>
      <p:sp>
        <p:nvSpPr>
          <p:cNvPr id="38" name="object 38"/>
          <p:cNvSpPr txBox="1"/>
          <p:nvPr/>
        </p:nvSpPr>
        <p:spPr>
          <a:xfrm>
            <a:off x="1742436" y="3561327"/>
            <a:ext cx="662940" cy="226695"/>
          </a:xfrm>
          <a:prstGeom prst="rect">
            <a:avLst/>
          </a:prstGeom>
        </p:spPr>
        <p:txBody>
          <a:bodyPr wrap="square" lIns="0" tIns="14604" rIns="0" bIns="0" rtlCol="0" vert="horz">
            <a:spAutoFit/>
          </a:bodyPr>
          <a:lstStyle/>
          <a:p>
            <a:pPr marL="25400">
              <a:lnSpc>
                <a:spcPct val="100000"/>
              </a:lnSpc>
              <a:spcBef>
                <a:spcPts val="114"/>
              </a:spcBef>
            </a:pPr>
            <a:r>
              <a:rPr dirty="0" sz="1000" spc="10">
                <a:latin typeface="Times New Roman"/>
                <a:cs typeface="Times New Roman"/>
              </a:rPr>
              <a:t>µ</a:t>
            </a:r>
            <a:r>
              <a:rPr dirty="0" baseline="-25252" sz="825" spc="15" i="1">
                <a:latin typeface="Times New Roman"/>
                <a:cs typeface="Times New Roman"/>
              </a:rPr>
              <a:t>i </a:t>
            </a:r>
            <a:r>
              <a:rPr dirty="0" sz="1300" spc="-80">
                <a:latin typeface="Symbol"/>
                <a:cs typeface="Symbol"/>
              </a:rPr>
              <a:t></a:t>
            </a:r>
            <a:r>
              <a:rPr dirty="0" sz="1000" spc="-80" i="1">
                <a:latin typeface="Times New Roman"/>
                <a:cs typeface="Times New Roman"/>
              </a:rPr>
              <a:t>t </a:t>
            </a:r>
            <a:r>
              <a:rPr dirty="0" sz="1000" spc="-30">
                <a:latin typeface="Symbol"/>
                <a:cs typeface="Symbol"/>
              </a:rPr>
              <a:t></a:t>
            </a:r>
            <a:r>
              <a:rPr dirty="0" sz="1000" spc="-30">
                <a:latin typeface="Times New Roman"/>
                <a:cs typeface="Times New Roman"/>
              </a:rPr>
              <a:t>1</a:t>
            </a:r>
            <a:r>
              <a:rPr dirty="0" sz="1300" spc="-30">
                <a:latin typeface="Symbol"/>
                <a:cs typeface="Symbol"/>
              </a:rPr>
              <a:t></a:t>
            </a:r>
            <a:r>
              <a:rPr dirty="0" sz="1300" spc="-30">
                <a:latin typeface="Times New Roman"/>
                <a:cs typeface="Times New Roman"/>
              </a:rPr>
              <a:t> </a:t>
            </a:r>
            <a:r>
              <a:rPr dirty="0" sz="1000" spc="-5">
                <a:latin typeface="Symbol"/>
                <a:cs typeface="Symbol"/>
              </a:rPr>
              <a:t></a:t>
            </a:r>
            <a:r>
              <a:rPr dirty="0" sz="1000" spc="10">
                <a:latin typeface="Times New Roman"/>
                <a:cs typeface="Times New Roman"/>
              </a:rPr>
              <a:t> </a:t>
            </a:r>
            <a:r>
              <a:rPr dirty="0" baseline="40404" sz="825" spc="15" i="1">
                <a:latin typeface="Times New Roman"/>
                <a:cs typeface="Times New Roman"/>
              </a:rPr>
              <a:t>k</a:t>
            </a:r>
            <a:endParaRPr baseline="40404" sz="825">
              <a:latin typeface="Times New Roman"/>
              <a:cs typeface="Times New Roman"/>
            </a:endParaRPr>
          </a:p>
        </p:txBody>
      </p:sp>
      <p:sp>
        <p:nvSpPr>
          <p:cNvPr id="39" name="object 39"/>
          <p:cNvSpPr/>
          <p:nvPr/>
        </p:nvSpPr>
        <p:spPr>
          <a:xfrm>
            <a:off x="4277867" y="3436620"/>
            <a:ext cx="0" cy="151765"/>
          </a:xfrm>
          <a:custGeom>
            <a:avLst/>
            <a:gdLst/>
            <a:ahLst/>
            <a:cxnLst/>
            <a:rect l="l" t="t" r="r" b="b"/>
            <a:pathLst>
              <a:path w="0" h="151764">
                <a:moveTo>
                  <a:pt x="0" y="0"/>
                </a:moveTo>
                <a:lnTo>
                  <a:pt x="0" y="151637"/>
                </a:lnTo>
              </a:path>
            </a:pathLst>
          </a:custGeom>
          <a:ln w="5245">
            <a:solidFill>
              <a:srgbClr val="000000"/>
            </a:solidFill>
          </a:ln>
        </p:spPr>
        <p:txBody>
          <a:bodyPr wrap="square" lIns="0" tIns="0" rIns="0" bIns="0" rtlCol="0"/>
          <a:lstStyle/>
          <a:p/>
        </p:txBody>
      </p:sp>
      <p:sp>
        <p:nvSpPr>
          <p:cNvPr id="40" name="object 40"/>
          <p:cNvSpPr/>
          <p:nvPr/>
        </p:nvSpPr>
        <p:spPr>
          <a:xfrm>
            <a:off x="4997958" y="3705605"/>
            <a:ext cx="0" cy="151765"/>
          </a:xfrm>
          <a:custGeom>
            <a:avLst/>
            <a:gdLst/>
            <a:ahLst/>
            <a:cxnLst/>
            <a:rect l="l" t="t" r="r" b="b"/>
            <a:pathLst>
              <a:path w="0" h="151764">
                <a:moveTo>
                  <a:pt x="0" y="0"/>
                </a:moveTo>
                <a:lnTo>
                  <a:pt x="0" y="151638"/>
                </a:lnTo>
              </a:path>
            </a:pathLst>
          </a:custGeom>
          <a:ln w="5245">
            <a:solidFill>
              <a:srgbClr val="000000"/>
            </a:solidFill>
          </a:ln>
        </p:spPr>
        <p:txBody>
          <a:bodyPr wrap="square" lIns="0" tIns="0" rIns="0" bIns="0" rtlCol="0"/>
          <a:lstStyle/>
          <a:p/>
        </p:txBody>
      </p:sp>
      <p:sp>
        <p:nvSpPr>
          <p:cNvPr id="41" name="object 41"/>
          <p:cNvSpPr/>
          <p:nvPr/>
        </p:nvSpPr>
        <p:spPr>
          <a:xfrm>
            <a:off x="3884676" y="3681984"/>
            <a:ext cx="2151380" cy="0"/>
          </a:xfrm>
          <a:custGeom>
            <a:avLst/>
            <a:gdLst/>
            <a:ahLst/>
            <a:cxnLst/>
            <a:rect l="l" t="t" r="r" b="b"/>
            <a:pathLst>
              <a:path w="2151379" h="0">
                <a:moveTo>
                  <a:pt x="0" y="0"/>
                </a:moveTo>
                <a:lnTo>
                  <a:pt x="2151126" y="0"/>
                </a:lnTo>
              </a:path>
            </a:pathLst>
          </a:custGeom>
          <a:ln w="5245">
            <a:solidFill>
              <a:srgbClr val="000000"/>
            </a:solidFill>
          </a:ln>
        </p:spPr>
        <p:txBody>
          <a:bodyPr wrap="square" lIns="0" tIns="0" rIns="0" bIns="0" rtlCol="0"/>
          <a:lstStyle/>
          <a:p/>
        </p:txBody>
      </p:sp>
      <p:sp>
        <p:nvSpPr>
          <p:cNvPr id="42" name="object 42"/>
          <p:cNvSpPr txBox="1"/>
          <p:nvPr/>
        </p:nvSpPr>
        <p:spPr>
          <a:xfrm>
            <a:off x="4660391" y="3847536"/>
            <a:ext cx="45720" cy="114300"/>
          </a:xfrm>
          <a:prstGeom prst="rect">
            <a:avLst/>
          </a:prstGeom>
        </p:spPr>
        <p:txBody>
          <a:bodyPr wrap="square" lIns="0" tIns="16510" rIns="0" bIns="0" rtlCol="0" vert="horz">
            <a:spAutoFit/>
          </a:bodyPr>
          <a:lstStyle/>
          <a:p>
            <a:pPr>
              <a:lnSpc>
                <a:spcPct val="100000"/>
              </a:lnSpc>
              <a:spcBef>
                <a:spcPts val="130"/>
              </a:spcBef>
            </a:pPr>
            <a:r>
              <a:rPr dirty="0" sz="550" spc="10" i="1">
                <a:latin typeface="Times New Roman"/>
                <a:cs typeface="Times New Roman"/>
              </a:rPr>
              <a:t>k</a:t>
            </a:r>
            <a:endParaRPr sz="550">
              <a:latin typeface="Times New Roman"/>
              <a:cs typeface="Times New Roman"/>
            </a:endParaRPr>
          </a:p>
        </p:txBody>
      </p:sp>
      <p:sp>
        <p:nvSpPr>
          <p:cNvPr id="43" name="object 43"/>
          <p:cNvSpPr txBox="1"/>
          <p:nvPr/>
        </p:nvSpPr>
        <p:spPr>
          <a:xfrm>
            <a:off x="5966455" y="3391859"/>
            <a:ext cx="53975" cy="114300"/>
          </a:xfrm>
          <a:prstGeom prst="rect">
            <a:avLst/>
          </a:prstGeom>
        </p:spPr>
        <p:txBody>
          <a:bodyPr wrap="square" lIns="0" tIns="16510" rIns="0" bIns="0" rtlCol="0" vert="horz">
            <a:spAutoFit/>
          </a:bodyPr>
          <a:lstStyle/>
          <a:p>
            <a:pPr>
              <a:lnSpc>
                <a:spcPct val="100000"/>
              </a:lnSpc>
              <a:spcBef>
                <a:spcPts val="130"/>
              </a:spcBef>
            </a:pPr>
            <a:r>
              <a:rPr dirty="0" sz="550" spc="15" i="1">
                <a:latin typeface="Times New Roman"/>
                <a:cs typeface="Times New Roman"/>
              </a:rPr>
              <a:t>T</a:t>
            </a:r>
            <a:endParaRPr sz="550">
              <a:latin typeface="Times New Roman"/>
              <a:cs typeface="Times New Roman"/>
            </a:endParaRPr>
          </a:p>
        </p:txBody>
      </p:sp>
      <p:sp>
        <p:nvSpPr>
          <p:cNvPr id="44" name="object 44"/>
          <p:cNvSpPr txBox="1"/>
          <p:nvPr/>
        </p:nvSpPr>
        <p:spPr>
          <a:xfrm>
            <a:off x="3892296" y="3373154"/>
            <a:ext cx="1771014" cy="320040"/>
          </a:xfrm>
          <a:prstGeom prst="rect">
            <a:avLst/>
          </a:prstGeom>
        </p:spPr>
        <p:txBody>
          <a:bodyPr wrap="square" lIns="0" tIns="52069" rIns="0" bIns="0" rtlCol="0" vert="horz">
            <a:spAutoFit/>
          </a:bodyPr>
          <a:lstStyle/>
          <a:p>
            <a:pPr marL="47625" marR="5080" indent="-48260">
              <a:lnSpc>
                <a:spcPct val="82600"/>
              </a:lnSpc>
              <a:spcBef>
                <a:spcPts val="409"/>
              </a:spcBef>
              <a:tabLst>
                <a:tab pos="341630" algn="l"/>
                <a:tab pos="626110" algn="l"/>
                <a:tab pos="816610" algn="l"/>
                <a:tab pos="1061085" algn="l"/>
                <a:tab pos="1492250" algn="l"/>
                <a:tab pos="1736725" algn="l"/>
              </a:tabLst>
            </a:pPr>
            <a:r>
              <a:rPr dirty="0" sz="1500" spc="-5">
                <a:latin typeface="Symbol"/>
                <a:cs typeface="Symbol"/>
              </a:rPr>
              <a:t></a:t>
            </a:r>
            <a:r>
              <a:rPr dirty="0" sz="1500" spc="-5">
                <a:latin typeface="Times New Roman"/>
                <a:cs typeface="Times New Roman"/>
              </a:rPr>
              <a:t>	</a:t>
            </a:r>
            <a:r>
              <a:rPr dirty="0" sz="550" spc="5" i="1">
                <a:latin typeface="Times New Roman"/>
                <a:cs typeface="Times New Roman"/>
              </a:rPr>
              <a:t>i</a:t>
            </a:r>
            <a:r>
              <a:rPr dirty="0" sz="550" spc="5" i="1">
                <a:latin typeface="Times New Roman"/>
                <a:cs typeface="Times New Roman"/>
              </a:rPr>
              <a:t>     </a:t>
            </a:r>
            <a:r>
              <a:rPr dirty="0" sz="550" spc="-45" i="1">
                <a:latin typeface="Times New Roman"/>
                <a:cs typeface="Times New Roman"/>
              </a:rPr>
              <a:t> </a:t>
            </a:r>
            <a:r>
              <a:rPr dirty="0" sz="550" spc="10" i="1">
                <a:latin typeface="Times New Roman"/>
                <a:cs typeface="Times New Roman"/>
              </a:rPr>
              <a:t>k</a:t>
            </a:r>
            <a:r>
              <a:rPr dirty="0" sz="550" i="1">
                <a:latin typeface="Times New Roman"/>
                <a:cs typeface="Times New Roman"/>
              </a:rPr>
              <a:t>	</a:t>
            </a:r>
            <a:r>
              <a:rPr dirty="0" sz="550" spc="5" i="1">
                <a:latin typeface="Times New Roman"/>
                <a:cs typeface="Times New Roman"/>
              </a:rPr>
              <a:t>t</a:t>
            </a:r>
            <a:r>
              <a:rPr dirty="0" sz="550" i="1">
                <a:latin typeface="Times New Roman"/>
                <a:cs typeface="Times New Roman"/>
              </a:rPr>
              <a:t>	</a:t>
            </a:r>
            <a:r>
              <a:rPr dirty="0" sz="550" spc="10" i="1">
                <a:latin typeface="Times New Roman"/>
                <a:cs typeface="Times New Roman"/>
              </a:rPr>
              <a:t>k</a:t>
            </a:r>
            <a:r>
              <a:rPr dirty="0" sz="550" i="1">
                <a:latin typeface="Times New Roman"/>
                <a:cs typeface="Times New Roman"/>
              </a:rPr>
              <a:t>	</a:t>
            </a:r>
            <a:r>
              <a:rPr dirty="0" sz="550" spc="5" i="1">
                <a:latin typeface="Times New Roman"/>
                <a:cs typeface="Times New Roman"/>
              </a:rPr>
              <a:t>i</a:t>
            </a:r>
            <a:r>
              <a:rPr dirty="0" sz="550" i="1">
                <a:latin typeface="Times New Roman"/>
                <a:cs typeface="Times New Roman"/>
              </a:rPr>
              <a:t>	</a:t>
            </a:r>
            <a:r>
              <a:rPr dirty="0" sz="550" spc="10" i="1">
                <a:latin typeface="Times New Roman"/>
                <a:cs typeface="Times New Roman"/>
              </a:rPr>
              <a:t>k</a:t>
            </a:r>
            <a:r>
              <a:rPr dirty="0" sz="550" i="1">
                <a:latin typeface="Times New Roman"/>
                <a:cs typeface="Times New Roman"/>
              </a:rPr>
              <a:t>	</a:t>
            </a:r>
            <a:r>
              <a:rPr dirty="0" sz="550" spc="5" i="1">
                <a:latin typeface="Times New Roman"/>
                <a:cs typeface="Times New Roman"/>
              </a:rPr>
              <a:t>i </a:t>
            </a:r>
            <a:r>
              <a:rPr dirty="0" sz="550" spc="5" i="1">
                <a:latin typeface="Times New Roman"/>
                <a:cs typeface="Times New Roman"/>
              </a:rPr>
              <a:t> </a:t>
            </a:r>
            <a:r>
              <a:rPr dirty="0" sz="550" spc="10" i="1">
                <a:latin typeface="Times New Roman"/>
                <a:cs typeface="Times New Roman"/>
              </a:rPr>
              <a:t>k</a:t>
            </a:r>
            <a:endParaRPr sz="550">
              <a:latin typeface="Times New Roman"/>
              <a:cs typeface="Times New Roman"/>
            </a:endParaRPr>
          </a:p>
        </p:txBody>
      </p:sp>
      <p:sp>
        <p:nvSpPr>
          <p:cNvPr id="45" name="object 45"/>
          <p:cNvSpPr txBox="1"/>
          <p:nvPr/>
        </p:nvSpPr>
        <p:spPr>
          <a:xfrm>
            <a:off x="4573523" y="3609475"/>
            <a:ext cx="788670" cy="254635"/>
          </a:xfrm>
          <a:prstGeom prst="rect">
            <a:avLst/>
          </a:prstGeom>
        </p:spPr>
        <p:txBody>
          <a:bodyPr wrap="square" lIns="0" tIns="12700" rIns="0" bIns="0" rtlCol="0" vert="horz">
            <a:spAutoFit/>
          </a:bodyPr>
          <a:lstStyle/>
          <a:p>
            <a:pPr marL="38100">
              <a:lnSpc>
                <a:spcPct val="100000"/>
              </a:lnSpc>
              <a:spcBef>
                <a:spcPts val="100"/>
              </a:spcBef>
              <a:tabLst>
                <a:tab pos="596900" algn="l"/>
              </a:tabLst>
            </a:pPr>
            <a:r>
              <a:rPr dirty="0" baseline="-9259" sz="2250" spc="-7">
                <a:latin typeface="Symbol"/>
                <a:cs typeface="Symbol"/>
              </a:rPr>
              <a:t></a:t>
            </a:r>
            <a:r>
              <a:rPr dirty="0" baseline="-9259" sz="2250" spc="494">
                <a:latin typeface="Times New Roman"/>
                <a:cs typeface="Times New Roman"/>
              </a:rPr>
              <a:t> </a:t>
            </a:r>
            <a:r>
              <a:rPr dirty="0" sz="1500" spc="-175">
                <a:latin typeface="Symbol"/>
                <a:cs typeface="Symbol"/>
              </a:rPr>
              <a:t></a:t>
            </a:r>
            <a:r>
              <a:rPr dirty="0" sz="1500" spc="-175">
                <a:latin typeface="Times New Roman"/>
                <a:cs typeface="Times New Roman"/>
              </a:rPr>
              <a:t>	</a:t>
            </a:r>
            <a:r>
              <a:rPr dirty="0" sz="1050" spc="-30" i="1">
                <a:latin typeface="Symbol"/>
                <a:cs typeface="Symbol"/>
              </a:rPr>
              <a:t></a:t>
            </a:r>
            <a:r>
              <a:rPr dirty="0" sz="1050" spc="15" i="1">
                <a:latin typeface="Times New Roman"/>
                <a:cs typeface="Times New Roman"/>
              </a:rPr>
              <a:t> </a:t>
            </a:r>
            <a:r>
              <a:rPr dirty="0" sz="1500" spc="-175">
                <a:latin typeface="Symbol"/>
                <a:cs typeface="Symbol"/>
              </a:rPr>
              <a:t></a:t>
            </a:r>
            <a:endParaRPr sz="1500">
              <a:latin typeface="Symbol"/>
              <a:cs typeface="Symbol"/>
            </a:endParaRPr>
          </a:p>
        </p:txBody>
      </p:sp>
      <p:sp>
        <p:nvSpPr>
          <p:cNvPr id="46" name="object 46"/>
          <p:cNvSpPr txBox="1"/>
          <p:nvPr/>
        </p:nvSpPr>
        <p:spPr>
          <a:xfrm>
            <a:off x="4738627" y="3673540"/>
            <a:ext cx="558165" cy="177800"/>
          </a:xfrm>
          <a:prstGeom prst="rect">
            <a:avLst/>
          </a:prstGeom>
        </p:spPr>
        <p:txBody>
          <a:bodyPr wrap="square" lIns="0" tIns="12065" rIns="0" bIns="0" rtlCol="0" vert="horz">
            <a:spAutoFit/>
          </a:bodyPr>
          <a:lstStyle/>
          <a:p>
            <a:pPr marL="25400">
              <a:lnSpc>
                <a:spcPct val="100000"/>
              </a:lnSpc>
              <a:spcBef>
                <a:spcPts val="95"/>
              </a:spcBef>
            </a:pPr>
            <a:r>
              <a:rPr dirty="0" sz="1000" spc="-5">
                <a:latin typeface="Times New Roman"/>
                <a:cs typeface="Times New Roman"/>
              </a:rPr>
              <a:t>P </a:t>
            </a:r>
            <a:r>
              <a:rPr dirty="0" sz="1000" spc="-25" i="1">
                <a:latin typeface="Times New Roman"/>
                <a:cs typeface="Times New Roman"/>
              </a:rPr>
              <a:t>w</a:t>
            </a:r>
            <a:r>
              <a:rPr dirty="0" baseline="-25252" sz="825" spc="-37" i="1">
                <a:latin typeface="Times New Roman"/>
                <a:cs typeface="Times New Roman"/>
              </a:rPr>
              <a:t>i </a:t>
            </a:r>
            <a:r>
              <a:rPr dirty="0" sz="1000" spc="5" i="1">
                <a:latin typeface="Times New Roman"/>
                <a:cs typeface="Times New Roman"/>
              </a:rPr>
              <a:t>x</a:t>
            </a:r>
            <a:r>
              <a:rPr dirty="0" baseline="-25252" sz="825" spc="7" i="1">
                <a:latin typeface="Times New Roman"/>
                <a:cs typeface="Times New Roman"/>
              </a:rPr>
              <a:t>k </a:t>
            </a:r>
            <a:r>
              <a:rPr dirty="0" sz="1000" spc="-5">
                <a:latin typeface="Times New Roman"/>
                <a:cs typeface="Times New Roman"/>
              </a:rPr>
              <a:t>,</a:t>
            </a:r>
            <a:r>
              <a:rPr dirty="0" sz="1000" spc="150">
                <a:latin typeface="Times New Roman"/>
                <a:cs typeface="Times New Roman"/>
              </a:rPr>
              <a:t> </a:t>
            </a:r>
            <a:r>
              <a:rPr dirty="0" baseline="-25252" sz="825" spc="7" i="1">
                <a:latin typeface="Times New Roman"/>
                <a:cs typeface="Times New Roman"/>
              </a:rPr>
              <a:t>t</a:t>
            </a:r>
            <a:endParaRPr baseline="-25252" sz="825">
              <a:latin typeface="Times New Roman"/>
              <a:cs typeface="Times New Roman"/>
            </a:endParaRPr>
          </a:p>
        </p:txBody>
      </p:sp>
      <p:sp>
        <p:nvSpPr>
          <p:cNvPr id="47" name="object 47"/>
          <p:cNvSpPr txBox="1"/>
          <p:nvPr/>
        </p:nvSpPr>
        <p:spPr>
          <a:xfrm>
            <a:off x="4652006" y="3357994"/>
            <a:ext cx="1339215" cy="233679"/>
          </a:xfrm>
          <a:prstGeom prst="rect">
            <a:avLst/>
          </a:prstGeom>
        </p:spPr>
        <p:txBody>
          <a:bodyPr wrap="square" lIns="0" tIns="14604" rIns="0" bIns="0" rtlCol="0" vert="horz">
            <a:spAutoFit/>
          </a:bodyPr>
          <a:lstStyle/>
          <a:p>
            <a:pPr>
              <a:lnSpc>
                <a:spcPct val="100000"/>
              </a:lnSpc>
              <a:spcBef>
                <a:spcPts val="114"/>
              </a:spcBef>
            </a:pPr>
            <a:r>
              <a:rPr dirty="0" sz="1000" spc="-5" i="1">
                <a:latin typeface="Times New Roman"/>
                <a:cs typeface="Times New Roman"/>
              </a:rPr>
              <a:t>x </a:t>
            </a:r>
            <a:r>
              <a:rPr dirty="0" sz="1000" spc="-5">
                <a:latin typeface="Symbol"/>
                <a:cs typeface="Symbol"/>
              </a:rPr>
              <a:t></a:t>
            </a:r>
            <a:r>
              <a:rPr dirty="0" sz="1000" spc="-5">
                <a:latin typeface="Times New Roman"/>
                <a:cs typeface="Times New Roman"/>
              </a:rPr>
              <a:t> </a:t>
            </a:r>
            <a:r>
              <a:rPr dirty="0" sz="1050" spc="-30" i="1">
                <a:latin typeface="Symbol"/>
                <a:cs typeface="Symbol"/>
              </a:rPr>
              <a:t></a:t>
            </a:r>
            <a:r>
              <a:rPr dirty="0" sz="1050" spc="-30" i="1">
                <a:latin typeface="Times New Roman"/>
                <a:cs typeface="Times New Roman"/>
              </a:rPr>
              <a:t> </a:t>
            </a:r>
            <a:r>
              <a:rPr dirty="0" sz="1300" spc="-80">
                <a:latin typeface="Symbol"/>
                <a:cs typeface="Symbol"/>
              </a:rPr>
              <a:t></a:t>
            </a:r>
            <a:r>
              <a:rPr dirty="0" sz="1000" spc="-80" i="1">
                <a:latin typeface="Times New Roman"/>
                <a:cs typeface="Times New Roman"/>
              </a:rPr>
              <a:t>t </a:t>
            </a:r>
            <a:r>
              <a:rPr dirty="0" sz="1000" spc="-90">
                <a:latin typeface="Symbol"/>
                <a:cs typeface="Symbol"/>
              </a:rPr>
              <a:t></a:t>
            </a:r>
            <a:r>
              <a:rPr dirty="0" sz="1000" spc="-90">
                <a:latin typeface="Times New Roman"/>
                <a:cs typeface="Times New Roman"/>
              </a:rPr>
              <a:t>1</a:t>
            </a:r>
            <a:r>
              <a:rPr dirty="0" sz="1300" spc="-90">
                <a:latin typeface="Symbol"/>
                <a:cs typeface="Symbol"/>
              </a:rPr>
              <a:t></a:t>
            </a:r>
            <a:r>
              <a:rPr dirty="0" sz="1350" spc="-90">
                <a:latin typeface="Symbol"/>
                <a:cs typeface="Symbol"/>
              </a:rPr>
              <a:t></a:t>
            </a:r>
            <a:r>
              <a:rPr dirty="0" sz="1000" spc="-90" i="1">
                <a:latin typeface="Times New Roman"/>
                <a:cs typeface="Times New Roman"/>
              </a:rPr>
              <a:t>x </a:t>
            </a:r>
            <a:r>
              <a:rPr dirty="0" sz="1000" spc="-5">
                <a:latin typeface="Symbol"/>
                <a:cs typeface="Symbol"/>
              </a:rPr>
              <a:t></a:t>
            </a:r>
            <a:r>
              <a:rPr dirty="0" sz="1000" spc="-5">
                <a:latin typeface="Times New Roman"/>
                <a:cs typeface="Times New Roman"/>
              </a:rPr>
              <a:t> </a:t>
            </a:r>
            <a:r>
              <a:rPr dirty="0" sz="1050" spc="-30" i="1">
                <a:latin typeface="Symbol"/>
                <a:cs typeface="Symbol"/>
              </a:rPr>
              <a:t></a:t>
            </a:r>
            <a:r>
              <a:rPr dirty="0" sz="1050" spc="-30" i="1">
                <a:latin typeface="Times New Roman"/>
                <a:cs typeface="Times New Roman"/>
              </a:rPr>
              <a:t> </a:t>
            </a:r>
            <a:r>
              <a:rPr dirty="0" sz="1300" spc="-85">
                <a:latin typeface="Symbol"/>
                <a:cs typeface="Symbol"/>
              </a:rPr>
              <a:t></a:t>
            </a:r>
            <a:r>
              <a:rPr dirty="0" sz="1000" spc="-85" i="1">
                <a:latin typeface="Times New Roman"/>
                <a:cs typeface="Times New Roman"/>
              </a:rPr>
              <a:t>t</a:t>
            </a:r>
            <a:r>
              <a:rPr dirty="0" sz="1000" spc="-75" i="1">
                <a:latin typeface="Times New Roman"/>
                <a:cs typeface="Times New Roman"/>
              </a:rPr>
              <a:t> </a:t>
            </a:r>
            <a:r>
              <a:rPr dirty="0" sz="1000" spc="-70">
                <a:latin typeface="Symbol"/>
                <a:cs typeface="Symbol"/>
              </a:rPr>
              <a:t></a:t>
            </a:r>
            <a:r>
              <a:rPr dirty="0" sz="1000" spc="-70">
                <a:latin typeface="Times New Roman"/>
                <a:cs typeface="Times New Roman"/>
              </a:rPr>
              <a:t>1</a:t>
            </a:r>
            <a:r>
              <a:rPr dirty="0" sz="1300" spc="-70">
                <a:latin typeface="Symbol"/>
                <a:cs typeface="Symbol"/>
              </a:rPr>
              <a:t></a:t>
            </a:r>
            <a:r>
              <a:rPr dirty="0" sz="1350" spc="-70">
                <a:latin typeface="Symbol"/>
                <a:cs typeface="Symbol"/>
              </a:rPr>
              <a:t></a:t>
            </a:r>
            <a:endParaRPr sz="1350">
              <a:latin typeface="Symbol"/>
              <a:cs typeface="Symbol"/>
            </a:endParaRPr>
          </a:p>
        </p:txBody>
      </p:sp>
      <p:sp>
        <p:nvSpPr>
          <p:cNvPr id="48" name="object 48"/>
          <p:cNvSpPr txBox="1"/>
          <p:nvPr/>
        </p:nvSpPr>
        <p:spPr>
          <a:xfrm>
            <a:off x="4044689" y="3340492"/>
            <a:ext cx="621030" cy="254635"/>
          </a:xfrm>
          <a:prstGeom prst="rect">
            <a:avLst/>
          </a:prstGeom>
        </p:spPr>
        <p:txBody>
          <a:bodyPr wrap="square" lIns="0" tIns="12700" rIns="0" bIns="0" rtlCol="0" vert="horz">
            <a:spAutoFit/>
          </a:bodyPr>
          <a:lstStyle/>
          <a:p>
            <a:pPr>
              <a:lnSpc>
                <a:spcPct val="100000"/>
              </a:lnSpc>
              <a:spcBef>
                <a:spcPts val="100"/>
              </a:spcBef>
            </a:pPr>
            <a:r>
              <a:rPr dirty="0" sz="1000" spc="-65">
                <a:latin typeface="Times New Roman"/>
                <a:cs typeface="Times New Roman"/>
              </a:rPr>
              <a:t>P</a:t>
            </a:r>
            <a:r>
              <a:rPr dirty="0" sz="1500" spc="-65">
                <a:latin typeface="Symbol"/>
                <a:cs typeface="Symbol"/>
              </a:rPr>
              <a:t></a:t>
            </a:r>
            <a:r>
              <a:rPr dirty="0" sz="1000" spc="-65" i="1">
                <a:latin typeface="Times New Roman"/>
                <a:cs typeface="Times New Roman"/>
              </a:rPr>
              <a:t>w </a:t>
            </a:r>
            <a:r>
              <a:rPr dirty="0" sz="1000" spc="-5" i="1">
                <a:latin typeface="Times New Roman"/>
                <a:cs typeface="Times New Roman"/>
              </a:rPr>
              <a:t>x </a:t>
            </a:r>
            <a:r>
              <a:rPr dirty="0" sz="1000" spc="-5">
                <a:latin typeface="Times New Roman"/>
                <a:cs typeface="Times New Roman"/>
              </a:rPr>
              <a:t>, </a:t>
            </a:r>
            <a:r>
              <a:rPr dirty="0" sz="1050" spc="-30" i="1">
                <a:latin typeface="Symbol"/>
                <a:cs typeface="Symbol"/>
              </a:rPr>
              <a:t></a:t>
            </a:r>
            <a:r>
              <a:rPr dirty="0" sz="1050" spc="-165" i="1">
                <a:latin typeface="Times New Roman"/>
                <a:cs typeface="Times New Roman"/>
              </a:rPr>
              <a:t> </a:t>
            </a:r>
            <a:r>
              <a:rPr dirty="0" sz="1500" spc="-120">
                <a:latin typeface="Symbol"/>
                <a:cs typeface="Symbol"/>
              </a:rPr>
              <a:t></a:t>
            </a:r>
            <a:r>
              <a:rPr dirty="0" sz="1350" spc="-120">
                <a:latin typeface="Symbol"/>
                <a:cs typeface="Symbol"/>
              </a:rPr>
              <a:t></a:t>
            </a:r>
            <a:endParaRPr sz="1350">
              <a:latin typeface="Symbol"/>
              <a:cs typeface="Symbol"/>
            </a:endParaRPr>
          </a:p>
        </p:txBody>
      </p:sp>
      <p:sp>
        <p:nvSpPr>
          <p:cNvPr id="49" name="object 49"/>
          <p:cNvSpPr txBox="1"/>
          <p:nvPr/>
        </p:nvSpPr>
        <p:spPr>
          <a:xfrm>
            <a:off x="3344927" y="3533856"/>
            <a:ext cx="546100" cy="226695"/>
          </a:xfrm>
          <a:prstGeom prst="rect">
            <a:avLst/>
          </a:prstGeom>
        </p:spPr>
        <p:txBody>
          <a:bodyPr wrap="square" lIns="0" tIns="14604" rIns="0" bIns="0" rtlCol="0" vert="horz">
            <a:spAutoFit/>
          </a:bodyPr>
          <a:lstStyle/>
          <a:p>
            <a:pPr marL="25400">
              <a:lnSpc>
                <a:spcPct val="100000"/>
              </a:lnSpc>
              <a:spcBef>
                <a:spcPts val="114"/>
              </a:spcBef>
            </a:pPr>
            <a:r>
              <a:rPr dirty="0" sz="1000" spc="15">
                <a:latin typeface="Symbol"/>
                <a:cs typeface="Symbol"/>
              </a:rPr>
              <a:t></a:t>
            </a:r>
            <a:r>
              <a:rPr dirty="0" baseline="-25252" sz="825" spc="22" i="1">
                <a:latin typeface="Times New Roman"/>
                <a:cs typeface="Times New Roman"/>
              </a:rPr>
              <a:t>i </a:t>
            </a:r>
            <a:r>
              <a:rPr dirty="0" sz="1300" spc="-80">
                <a:latin typeface="Symbol"/>
                <a:cs typeface="Symbol"/>
              </a:rPr>
              <a:t></a:t>
            </a:r>
            <a:r>
              <a:rPr dirty="0" sz="1000" spc="-80" i="1">
                <a:latin typeface="Times New Roman"/>
                <a:cs typeface="Times New Roman"/>
              </a:rPr>
              <a:t>t </a:t>
            </a:r>
            <a:r>
              <a:rPr dirty="0" sz="1000" spc="-30">
                <a:latin typeface="Symbol"/>
                <a:cs typeface="Symbol"/>
              </a:rPr>
              <a:t></a:t>
            </a:r>
            <a:r>
              <a:rPr dirty="0" sz="1000" spc="-30">
                <a:latin typeface="Times New Roman"/>
                <a:cs typeface="Times New Roman"/>
              </a:rPr>
              <a:t>1</a:t>
            </a:r>
            <a:r>
              <a:rPr dirty="0" sz="1300" spc="-30">
                <a:latin typeface="Symbol"/>
                <a:cs typeface="Symbol"/>
              </a:rPr>
              <a:t></a:t>
            </a:r>
            <a:r>
              <a:rPr dirty="0" sz="1300" spc="-200">
                <a:latin typeface="Times New Roman"/>
                <a:cs typeface="Times New Roman"/>
              </a:rPr>
              <a:t> </a:t>
            </a:r>
            <a:r>
              <a:rPr dirty="0" sz="1000" spc="-5">
                <a:latin typeface="Symbol"/>
                <a:cs typeface="Symbol"/>
              </a:rPr>
              <a:t></a:t>
            </a:r>
            <a:endParaRPr sz="1000">
              <a:latin typeface="Symbol"/>
              <a:cs typeface="Symbol"/>
            </a:endParaRPr>
          </a:p>
        </p:txBody>
      </p:sp>
      <p:sp>
        <p:nvSpPr>
          <p:cNvPr id="50" name="object 50"/>
          <p:cNvSpPr/>
          <p:nvPr/>
        </p:nvSpPr>
        <p:spPr>
          <a:xfrm>
            <a:off x="3856482" y="4055364"/>
            <a:ext cx="0" cy="152400"/>
          </a:xfrm>
          <a:custGeom>
            <a:avLst/>
            <a:gdLst/>
            <a:ahLst/>
            <a:cxnLst/>
            <a:rect l="l" t="t" r="r" b="b"/>
            <a:pathLst>
              <a:path w="0" h="152400">
                <a:moveTo>
                  <a:pt x="0" y="0"/>
                </a:moveTo>
                <a:lnTo>
                  <a:pt x="0" y="152400"/>
                </a:lnTo>
              </a:path>
            </a:pathLst>
          </a:custGeom>
          <a:ln w="5270">
            <a:solidFill>
              <a:srgbClr val="000000"/>
            </a:solidFill>
          </a:ln>
        </p:spPr>
        <p:txBody>
          <a:bodyPr wrap="square" lIns="0" tIns="0" rIns="0" bIns="0" rtlCol="0"/>
          <a:lstStyle/>
          <a:p/>
        </p:txBody>
      </p:sp>
      <p:sp>
        <p:nvSpPr>
          <p:cNvPr id="51" name="object 51"/>
          <p:cNvSpPr txBox="1"/>
          <p:nvPr/>
        </p:nvSpPr>
        <p:spPr>
          <a:xfrm>
            <a:off x="1760220" y="4240045"/>
            <a:ext cx="2112010" cy="354330"/>
          </a:xfrm>
          <a:prstGeom prst="rect">
            <a:avLst/>
          </a:prstGeom>
        </p:spPr>
        <p:txBody>
          <a:bodyPr wrap="square" lIns="0" tIns="65405" rIns="0" bIns="0" rtlCol="0" vert="horz">
            <a:spAutoFit/>
          </a:bodyPr>
          <a:lstStyle/>
          <a:p>
            <a:pPr algn="r" marR="5080">
              <a:lnSpc>
                <a:spcPct val="100000"/>
              </a:lnSpc>
              <a:spcBef>
                <a:spcPts val="515"/>
              </a:spcBef>
            </a:pPr>
            <a:r>
              <a:rPr dirty="0" sz="1000" i="1">
                <a:latin typeface="Times New Roman"/>
                <a:cs typeface="Times New Roman"/>
              </a:rPr>
              <a:t>R</a:t>
            </a:r>
            <a:endParaRPr sz="1000">
              <a:latin typeface="Times New Roman"/>
              <a:cs typeface="Times New Roman"/>
            </a:endParaRPr>
          </a:p>
          <a:p>
            <a:pPr>
              <a:lnSpc>
                <a:spcPct val="100000"/>
              </a:lnSpc>
              <a:spcBef>
                <a:spcPts val="25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 Moore</a:t>
            </a:r>
            <a:endParaRPr sz="600">
              <a:latin typeface="Tahoma"/>
              <a:cs typeface="Tahoma"/>
            </a:endParaRPr>
          </a:p>
        </p:txBody>
      </p:sp>
      <p:sp>
        <p:nvSpPr>
          <p:cNvPr id="52" name="object 52"/>
          <p:cNvSpPr txBox="1"/>
          <p:nvPr/>
        </p:nvSpPr>
        <p:spPr>
          <a:xfrm>
            <a:off x="3445509" y="3959855"/>
            <a:ext cx="774700" cy="254635"/>
          </a:xfrm>
          <a:prstGeom prst="rect">
            <a:avLst/>
          </a:prstGeom>
        </p:spPr>
        <p:txBody>
          <a:bodyPr wrap="square" lIns="0" tIns="13335" rIns="0" bIns="0" rtlCol="0" vert="horz">
            <a:spAutoFit/>
          </a:bodyPr>
          <a:lstStyle/>
          <a:p>
            <a:pPr marL="25400">
              <a:lnSpc>
                <a:spcPct val="100000"/>
              </a:lnSpc>
              <a:spcBef>
                <a:spcPts val="105"/>
              </a:spcBef>
            </a:pPr>
            <a:r>
              <a:rPr dirty="0" baseline="-9259" sz="2250" spc="187">
                <a:latin typeface="Symbol"/>
                <a:cs typeface="Symbol"/>
              </a:rPr>
              <a:t></a:t>
            </a:r>
            <a:r>
              <a:rPr dirty="0" sz="1000" spc="20">
                <a:latin typeface="Times New Roman"/>
                <a:cs typeface="Times New Roman"/>
              </a:rPr>
              <a:t>P</a:t>
            </a:r>
            <a:r>
              <a:rPr dirty="0" sz="1500" spc="-210">
                <a:latin typeface="Symbol"/>
                <a:cs typeface="Symbol"/>
              </a:rPr>
              <a:t></a:t>
            </a:r>
            <a:r>
              <a:rPr dirty="0" sz="1000" spc="-50" i="1">
                <a:latin typeface="Times New Roman"/>
                <a:cs typeface="Times New Roman"/>
              </a:rPr>
              <a:t>w</a:t>
            </a:r>
            <a:r>
              <a:rPr dirty="0" baseline="-25252" sz="825" spc="7" i="1">
                <a:latin typeface="Times New Roman"/>
                <a:cs typeface="Times New Roman"/>
              </a:rPr>
              <a:t>i</a:t>
            </a:r>
            <a:r>
              <a:rPr dirty="0" baseline="-25252" sz="825" i="1">
                <a:latin typeface="Times New Roman"/>
                <a:cs typeface="Times New Roman"/>
              </a:rPr>
              <a:t> </a:t>
            </a:r>
            <a:r>
              <a:rPr dirty="0" baseline="-25252" sz="825" spc="89" i="1">
                <a:latin typeface="Times New Roman"/>
                <a:cs typeface="Times New Roman"/>
              </a:rPr>
              <a:t> </a:t>
            </a:r>
            <a:r>
              <a:rPr dirty="0" sz="1000" spc="5" i="1">
                <a:latin typeface="Times New Roman"/>
                <a:cs typeface="Times New Roman"/>
              </a:rPr>
              <a:t>x</a:t>
            </a:r>
            <a:r>
              <a:rPr dirty="0" baseline="-25252" sz="825" spc="15" i="1">
                <a:latin typeface="Times New Roman"/>
                <a:cs typeface="Times New Roman"/>
              </a:rPr>
              <a:t>k</a:t>
            </a:r>
            <a:r>
              <a:rPr dirty="0" baseline="-25252" sz="825" spc="7" i="1">
                <a:latin typeface="Times New Roman"/>
                <a:cs typeface="Times New Roman"/>
              </a:rPr>
              <a:t> </a:t>
            </a:r>
            <a:r>
              <a:rPr dirty="0" sz="1000">
                <a:latin typeface="Times New Roman"/>
                <a:cs typeface="Times New Roman"/>
              </a:rPr>
              <a:t>,</a:t>
            </a:r>
            <a:r>
              <a:rPr dirty="0" sz="1000" spc="-140">
                <a:latin typeface="Times New Roman"/>
                <a:cs typeface="Times New Roman"/>
              </a:rPr>
              <a:t> </a:t>
            </a:r>
            <a:r>
              <a:rPr dirty="0" sz="1050" spc="-55" i="1">
                <a:latin typeface="Symbol"/>
                <a:cs typeface="Symbol"/>
              </a:rPr>
              <a:t></a:t>
            </a:r>
            <a:r>
              <a:rPr dirty="0" baseline="-25252" sz="825" spc="7" i="1">
                <a:latin typeface="Times New Roman"/>
                <a:cs typeface="Times New Roman"/>
              </a:rPr>
              <a:t>t</a:t>
            </a:r>
            <a:r>
              <a:rPr dirty="0" baseline="-25252" sz="825" spc="60" i="1">
                <a:latin typeface="Times New Roman"/>
                <a:cs typeface="Times New Roman"/>
              </a:rPr>
              <a:t> </a:t>
            </a:r>
            <a:r>
              <a:rPr dirty="0" sz="1500" spc="-175">
                <a:latin typeface="Symbol"/>
                <a:cs typeface="Symbol"/>
              </a:rPr>
              <a:t></a:t>
            </a:r>
            <a:endParaRPr sz="1500">
              <a:latin typeface="Symbol"/>
              <a:cs typeface="Symbol"/>
            </a:endParaRPr>
          </a:p>
        </p:txBody>
      </p:sp>
      <p:sp>
        <p:nvSpPr>
          <p:cNvPr id="53" name="object 53"/>
          <p:cNvSpPr txBox="1"/>
          <p:nvPr/>
        </p:nvSpPr>
        <p:spPr>
          <a:xfrm>
            <a:off x="2941075" y="4152487"/>
            <a:ext cx="1271270" cy="226695"/>
          </a:xfrm>
          <a:prstGeom prst="rect">
            <a:avLst/>
          </a:prstGeom>
        </p:spPr>
        <p:txBody>
          <a:bodyPr wrap="square" lIns="0" tIns="15240" rIns="0" bIns="0" rtlCol="0" vert="horz">
            <a:spAutoFit/>
          </a:bodyPr>
          <a:lstStyle/>
          <a:p>
            <a:pPr marL="25400">
              <a:lnSpc>
                <a:spcPct val="100000"/>
              </a:lnSpc>
              <a:spcBef>
                <a:spcPts val="120"/>
              </a:spcBef>
              <a:tabLst>
                <a:tab pos="1232535" algn="l"/>
              </a:tabLst>
            </a:pPr>
            <a:r>
              <a:rPr dirty="0" sz="1000" spc="-5" i="1">
                <a:latin typeface="Times New Roman"/>
                <a:cs typeface="Times New Roman"/>
              </a:rPr>
              <a:t>p</a:t>
            </a:r>
            <a:r>
              <a:rPr dirty="0" baseline="-25252" sz="825" spc="-7" i="1">
                <a:latin typeface="Times New Roman"/>
                <a:cs typeface="Times New Roman"/>
              </a:rPr>
              <a:t>i </a:t>
            </a:r>
            <a:r>
              <a:rPr dirty="0" sz="1300" spc="-85">
                <a:latin typeface="Symbol"/>
                <a:cs typeface="Symbol"/>
              </a:rPr>
              <a:t></a:t>
            </a:r>
            <a:r>
              <a:rPr dirty="0" sz="1000" spc="-85" i="1">
                <a:latin typeface="Times New Roman"/>
                <a:cs typeface="Times New Roman"/>
              </a:rPr>
              <a:t>t </a:t>
            </a:r>
            <a:r>
              <a:rPr dirty="0" sz="1000" spc="-30">
                <a:latin typeface="Symbol"/>
                <a:cs typeface="Symbol"/>
              </a:rPr>
              <a:t></a:t>
            </a:r>
            <a:r>
              <a:rPr dirty="0" sz="1000" spc="-30">
                <a:latin typeface="Times New Roman"/>
                <a:cs typeface="Times New Roman"/>
              </a:rPr>
              <a:t>1</a:t>
            </a:r>
            <a:r>
              <a:rPr dirty="0" sz="1300" spc="-30">
                <a:latin typeface="Symbol"/>
                <a:cs typeface="Symbol"/>
              </a:rPr>
              <a:t></a:t>
            </a:r>
            <a:r>
              <a:rPr dirty="0" sz="1300" spc="-30">
                <a:latin typeface="Times New Roman"/>
                <a:cs typeface="Times New Roman"/>
              </a:rPr>
              <a:t> </a:t>
            </a:r>
            <a:r>
              <a:rPr dirty="0" sz="1000">
                <a:latin typeface="Symbol"/>
                <a:cs typeface="Symbol"/>
              </a:rPr>
              <a:t></a:t>
            </a:r>
            <a:r>
              <a:rPr dirty="0" u="sng" baseline="22222" sz="1500">
                <a:uFill>
                  <a:solidFill>
                    <a:srgbClr val="000000"/>
                  </a:solidFill>
                </a:uFill>
                <a:latin typeface="Times New Roman"/>
                <a:cs typeface="Times New Roman"/>
              </a:rPr>
              <a:t> </a:t>
            </a:r>
            <a:r>
              <a:rPr dirty="0" u="sng" baseline="22222" sz="1500" spc="22">
                <a:uFill>
                  <a:solidFill>
                    <a:srgbClr val="000000"/>
                  </a:solidFill>
                </a:uFill>
                <a:latin typeface="Times New Roman"/>
                <a:cs typeface="Times New Roman"/>
              </a:rPr>
              <a:t> </a:t>
            </a:r>
            <a:r>
              <a:rPr dirty="0" u="sng" baseline="40404" sz="825" spc="15" i="1">
                <a:uFill>
                  <a:solidFill>
                    <a:srgbClr val="000000"/>
                  </a:solidFill>
                </a:uFill>
                <a:latin typeface="Times New Roman"/>
                <a:cs typeface="Times New Roman"/>
              </a:rPr>
              <a:t>k	</a:t>
            </a:r>
            <a:endParaRPr baseline="40404" sz="825">
              <a:latin typeface="Times New Roman"/>
              <a:cs typeface="Times New Roman"/>
            </a:endParaRPr>
          </a:p>
        </p:txBody>
      </p:sp>
      <p:sp>
        <p:nvSpPr>
          <p:cNvPr id="54" name="object 54"/>
          <p:cNvSpPr/>
          <p:nvPr/>
        </p:nvSpPr>
        <p:spPr>
          <a:xfrm>
            <a:off x="4012691" y="4235196"/>
            <a:ext cx="1207135" cy="190500"/>
          </a:xfrm>
          <a:custGeom>
            <a:avLst/>
            <a:gdLst/>
            <a:ahLst/>
            <a:cxnLst/>
            <a:rect l="l" t="t" r="r" b="b"/>
            <a:pathLst>
              <a:path w="1207135" h="190500">
                <a:moveTo>
                  <a:pt x="1207008" y="0"/>
                </a:moveTo>
                <a:lnTo>
                  <a:pt x="406908" y="0"/>
                </a:lnTo>
                <a:lnTo>
                  <a:pt x="406908" y="111251"/>
                </a:lnTo>
                <a:lnTo>
                  <a:pt x="0" y="134874"/>
                </a:lnTo>
                <a:lnTo>
                  <a:pt x="406908" y="158495"/>
                </a:lnTo>
                <a:lnTo>
                  <a:pt x="406908" y="190500"/>
                </a:lnTo>
                <a:lnTo>
                  <a:pt x="1207008" y="190500"/>
                </a:lnTo>
                <a:lnTo>
                  <a:pt x="1207008" y="0"/>
                </a:lnTo>
                <a:close/>
              </a:path>
            </a:pathLst>
          </a:custGeom>
          <a:solidFill>
            <a:srgbClr val="FFCCFF"/>
          </a:solidFill>
        </p:spPr>
        <p:txBody>
          <a:bodyPr wrap="square" lIns="0" tIns="0" rIns="0" bIns="0" rtlCol="0"/>
          <a:lstStyle/>
          <a:p/>
        </p:txBody>
      </p:sp>
      <p:sp>
        <p:nvSpPr>
          <p:cNvPr id="55" name="object 55"/>
          <p:cNvSpPr/>
          <p:nvPr/>
        </p:nvSpPr>
        <p:spPr>
          <a:xfrm>
            <a:off x="4012691" y="4235196"/>
            <a:ext cx="1207135" cy="190500"/>
          </a:xfrm>
          <a:custGeom>
            <a:avLst/>
            <a:gdLst/>
            <a:ahLst/>
            <a:cxnLst/>
            <a:rect l="l" t="t" r="r" b="b"/>
            <a:pathLst>
              <a:path w="1207135" h="190500">
                <a:moveTo>
                  <a:pt x="406908" y="0"/>
                </a:moveTo>
                <a:lnTo>
                  <a:pt x="406908" y="111251"/>
                </a:lnTo>
                <a:lnTo>
                  <a:pt x="0" y="134874"/>
                </a:lnTo>
                <a:lnTo>
                  <a:pt x="406908" y="158495"/>
                </a:lnTo>
                <a:lnTo>
                  <a:pt x="406908" y="190500"/>
                </a:lnTo>
                <a:lnTo>
                  <a:pt x="1207008" y="190500"/>
                </a:lnTo>
                <a:lnTo>
                  <a:pt x="1207008" y="0"/>
                </a:lnTo>
                <a:lnTo>
                  <a:pt x="540258" y="0"/>
                </a:lnTo>
                <a:lnTo>
                  <a:pt x="406908" y="0"/>
                </a:lnTo>
                <a:close/>
              </a:path>
            </a:pathLst>
          </a:custGeom>
          <a:ln w="6350">
            <a:solidFill>
              <a:srgbClr val="010101"/>
            </a:solidFill>
          </a:ln>
        </p:spPr>
        <p:txBody>
          <a:bodyPr wrap="square" lIns="0" tIns="0" rIns="0" bIns="0" rtlCol="0"/>
          <a:lstStyle/>
          <a:p/>
        </p:txBody>
      </p:sp>
      <p:sp>
        <p:nvSpPr>
          <p:cNvPr id="56" name="object 56"/>
          <p:cNvSpPr txBox="1"/>
          <p:nvPr/>
        </p:nvSpPr>
        <p:spPr>
          <a:xfrm>
            <a:off x="4419600" y="4235196"/>
            <a:ext cx="800100" cy="190500"/>
          </a:xfrm>
          <a:prstGeom prst="rect">
            <a:avLst/>
          </a:prstGeom>
          <a:ln w="6350">
            <a:solidFill>
              <a:srgbClr val="010101"/>
            </a:solidFill>
          </a:ln>
        </p:spPr>
        <p:txBody>
          <a:bodyPr wrap="square" lIns="0" tIns="27305" rIns="0" bIns="0" rtlCol="0" vert="horz">
            <a:spAutoFit/>
          </a:bodyPr>
          <a:lstStyle/>
          <a:p>
            <a:pPr marL="48895">
              <a:lnSpc>
                <a:spcPct val="100000"/>
              </a:lnSpc>
              <a:spcBef>
                <a:spcPts val="215"/>
              </a:spcBef>
            </a:pPr>
            <a:r>
              <a:rPr dirty="0" sz="850" spc="-35" i="1">
                <a:latin typeface="Tahoma"/>
                <a:cs typeface="Tahoma"/>
              </a:rPr>
              <a:t>R </a:t>
            </a:r>
            <a:r>
              <a:rPr dirty="0" sz="800" spc="-5">
                <a:latin typeface="Tahoma"/>
                <a:cs typeface="Tahoma"/>
              </a:rPr>
              <a:t>= #records</a:t>
            </a:r>
            <a:endParaRPr sz="800">
              <a:latin typeface="Tahoma"/>
              <a:cs typeface="Tahoma"/>
            </a:endParaRPr>
          </a:p>
        </p:txBody>
      </p:sp>
      <p:sp>
        <p:nvSpPr>
          <p:cNvPr id="57" name="object 57"/>
          <p:cNvSpPr/>
          <p:nvPr/>
        </p:nvSpPr>
        <p:spPr>
          <a:xfrm>
            <a:off x="4981955" y="2101595"/>
            <a:ext cx="1190625" cy="533400"/>
          </a:xfrm>
          <a:custGeom>
            <a:avLst/>
            <a:gdLst/>
            <a:ahLst/>
            <a:cxnLst/>
            <a:rect l="l" t="t" r="r" b="b"/>
            <a:pathLst>
              <a:path w="1190625" h="533400">
                <a:moveTo>
                  <a:pt x="1190244" y="0"/>
                </a:moveTo>
                <a:lnTo>
                  <a:pt x="428244" y="0"/>
                </a:lnTo>
                <a:lnTo>
                  <a:pt x="428244" y="310896"/>
                </a:lnTo>
                <a:lnTo>
                  <a:pt x="0" y="435101"/>
                </a:lnTo>
                <a:lnTo>
                  <a:pt x="428244" y="444246"/>
                </a:lnTo>
                <a:lnTo>
                  <a:pt x="428244" y="533400"/>
                </a:lnTo>
                <a:lnTo>
                  <a:pt x="1190244" y="533400"/>
                </a:lnTo>
                <a:lnTo>
                  <a:pt x="1190244" y="0"/>
                </a:lnTo>
                <a:close/>
              </a:path>
            </a:pathLst>
          </a:custGeom>
          <a:solidFill>
            <a:srgbClr val="FFCCFF"/>
          </a:solidFill>
        </p:spPr>
        <p:txBody>
          <a:bodyPr wrap="square" lIns="0" tIns="0" rIns="0" bIns="0" rtlCol="0"/>
          <a:lstStyle/>
          <a:p/>
        </p:txBody>
      </p:sp>
      <p:sp>
        <p:nvSpPr>
          <p:cNvPr id="58" name="object 58"/>
          <p:cNvSpPr/>
          <p:nvPr/>
        </p:nvSpPr>
        <p:spPr>
          <a:xfrm>
            <a:off x="4981955" y="2101595"/>
            <a:ext cx="1190625" cy="533400"/>
          </a:xfrm>
          <a:custGeom>
            <a:avLst/>
            <a:gdLst/>
            <a:ahLst/>
            <a:cxnLst/>
            <a:rect l="l" t="t" r="r" b="b"/>
            <a:pathLst>
              <a:path w="1190625" h="533400">
                <a:moveTo>
                  <a:pt x="428244" y="0"/>
                </a:moveTo>
                <a:lnTo>
                  <a:pt x="428244" y="310896"/>
                </a:lnTo>
                <a:lnTo>
                  <a:pt x="0" y="435101"/>
                </a:lnTo>
                <a:lnTo>
                  <a:pt x="428244" y="444246"/>
                </a:lnTo>
                <a:lnTo>
                  <a:pt x="428244" y="533400"/>
                </a:lnTo>
                <a:lnTo>
                  <a:pt x="1190244" y="533400"/>
                </a:lnTo>
                <a:lnTo>
                  <a:pt x="1190244" y="0"/>
                </a:lnTo>
                <a:lnTo>
                  <a:pt x="555498" y="0"/>
                </a:lnTo>
                <a:lnTo>
                  <a:pt x="428244" y="0"/>
                </a:lnTo>
                <a:close/>
              </a:path>
            </a:pathLst>
          </a:custGeom>
          <a:ln w="6350">
            <a:solidFill>
              <a:srgbClr val="010101"/>
            </a:solidFill>
          </a:ln>
        </p:spPr>
        <p:txBody>
          <a:bodyPr wrap="square" lIns="0" tIns="0" rIns="0" bIns="0" rtlCol="0"/>
          <a:lstStyle/>
          <a:p/>
        </p:txBody>
      </p:sp>
      <p:sp>
        <p:nvSpPr>
          <p:cNvPr id="59" name="object 59"/>
          <p:cNvSpPr txBox="1"/>
          <p:nvPr/>
        </p:nvSpPr>
        <p:spPr>
          <a:xfrm>
            <a:off x="5434324" y="2166952"/>
            <a:ext cx="668020" cy="398780"/>
          </a:xfrm>
          <a:prstGeom prst="rect">
            <a:avLst/>
          </a:prstGeom>
        </p:spPr>
        <p:txBody>
          <a:bodyPr wrap="square" lIns="0" tIns="19050" rIns="0" bIns="0" rtlCol="0" vert="horz">
            <a:spAutoFit/>
          </a:bodyPr>
          <a:lstStyle/>
          <a:p>
            <a:pPr algn="just" marL="25400" marR="30480">
              <a:lnSpc>
                <a:spcPct val="94400"/>
              </a:lnSpc>
              <a:spcBef>
                <a:spcPts val="150"/>
              </a:spcBef>
            </a:pPr>
            <a:r>
              <a:rPr dirty="0" sz="850" spc="-30" i="1">
                <a:latin typeface="Tahoma"/>
                <a:cs typeface="Tahoma"/>
              </a:rPr>
              <a:t>Just evaluate  a </a:t>
            </a:r>
            <a:r>
              <a:rPr dirty="0" sz="850" spc="-35" i="1">
                <a:latin typeface="Tahoma"/>
                <a:cs typeface="Tahoma"/>
              </a:rPr>
              <a:t>Gaussian </a:t>
            </a:r>
            <a:r>
              <a:rPr dirty="0" sz="850" spc="-25" i="1">
                <a:latin typeface="Tahoma"/>
                <a:cs typeface="Tahoma"/>
              </a:rPr>
              <a:t>at  </a:t>
            </a:r>
            <a:r>
              <a:rPr dirty="0" sz="850" spc="-15" i="1">
                <a:latin typeface="Tahoma"/>
                <a:cs typeface="Tahoma"/>
              </a:rPr>
              <a:t>x</a:t>
            </a:r>
            <a:r>
              <a:rPr dirty="0" baseline="-20202" sz="825" spc="-22" i="1">
                <a:latin typeface="Tahoma"/>
                <a:cs typeface="Tahoma"/>
              </a:rPr>
              <a:t>k</a:t>
            </a:r>
            <a:endParaRPr baseline="-20202" sz="825">
              <a:latin typeface="Tahoma"/>
              <a:cs typeface="Tahoma"/>
            </a:endParaRPr>
          </a:p>
        </p:txBody>
      </p:sp>
      <p:sp>
        <p:nvSpPr>
          <p:cNvPr id="60" name="object 6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1" name="object 61"/>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40</a:t>
            </a:r>
            <a:endParaRPr sz="600">
              <a:latin typeface="Tahoma"/>
              <a:cs typeface="Tahoma"/>
            </a:endParaRPr>
          </a:p>
        </p:txBody>
      </p:sp>
      <p:sp>
        <p:nvSpPr>
          <p:cNvPr id="62" name="object 62"/>
          <p:cNvSpPr txBox="1"/>
          <p:nvPr/>
        </p:nvSpPr>
        <p:spPr>
          <a:xfrm>
            <a:off x="1791453" y="5549138"/>
            <a:ext cx="1153160" cy="1366520"/>
          </a:xfrm>
          <a:prstGeom prst="rect">
            <a:avLst/>
          </a:prstGeom>
        </p:spPr>
        <p:txBody>
          <a:bodyPr wrap="square" lIns="0" tIns="12700" rIns="0" bIns="0" rtlCol="0" vert="horz">
            <a:spAutoFit/>
          </a:bodyPr>
          <a:lstStyle/>
          <a:p>
            <a:pPr algn="ctr" marR="5080" indent="-2540">
              <a:lnSpc>
                <a:spcPct val="100000"/>
              </a:lnSpc>
              <a:spcBef>
                <a:spcPts val="100"/>
              </a:spcBef>
            </a:pPr>
            <a:r>
              <a:rPr dirty="0" sz="2200" spc="-5">
                <a:solidFill>
                  <a:srgbClr val="006500"/>
                </a:solidFill>
                <a:latin typeface="Tahoma"/>
                <a:cs typeface="Tahoma"/>
              </a:rPr>
              <a:t>Gaussian  </a:t>
            </a:r>
            <a:r>
              <a:rPr dirty="0" sz="2200">
                <a:solidFill>
                  <a:srgbClr val="006500"/>
                </a:solidFill>
                <a:latin typeface="Tahoma"/>
                <a:cs typeface="Tahoma"/>
              </a:rPr>
              <a:t>Mixture  </a:t>
            </a:r>
            <a:r>
              <a:rPr dirty="0" sz="2200" spc="-5">
                <a:solidFill>
                  <a:srgbClr val="006500"/>
                </a:solidFill>
                <a:latin typeface="Tahoma"/>
                <a:cs typeface="Tahoma"/>
              </a:rPr>
              <a:t>Example:  </a:t>
            </a:r>
            <a:r>
              <a:rPr dirty="0" sz="2200" spc="-5">
                <a:solidFill>
                  <a:srgbClr val="006500"/>
                </a:solidFill>
                <a:latin typeface="Tahoma"/>
                <a:cs typeface="Tahoma"/>
              </a:rPr>
              <a:t>Start</a:t>
            </a:r>
            <a:endParaRPr sz="2200">
              <a:latin typeface="Tahoma"/>
              <a:cs typeface="Tahoma"/>
            </a:endParaRPr>
          </a:p>
        </p:txBody>
      </p:sp>
      <p:sp>
        <p:nvSpPr>
          <p:cNvPr id="63" name="object 63"/>
          <p:cNvSpPr/>
          <p:nvPr/>
        </p:nvSpPr>
        <p:spPr>
          <a:xfrm>
            <a:off x="3448067" y="5631179"/>
            <a:ext cx="2719559" cy="3005327"/>
          </a:xfrm>
          <a:prstGeom prst="rect">
            <a:avLst/>
          </a:prstGeom>
          <a:blipFill>
            <a:blip r:embed="rId2" cstate="print"/>
            <a:stretch>
              <a:fillRect/>
            </a:stretch>
          </a:blipFill>
        </p:spPr>
        <p:txBody>
          <a:bodyPr wrap="square" lIns="0" tIns="0" rIns="0" bIns="0" rtlCol="0"/>
          <a:lstStyle/>
          <a:p/>
        </p:txBody>
      </p:sp>
      <p:sp>
        <p:nvSpPr>
          <p:cNvPr id="64" name="object 64"/>
          <p:cNvSpPr txBox="1"/>
          <p:nvPr/>
        </p:nvSpPr>
        <p:spPr>
          <a:xfrm>
            <a:off x="1684023" y="8110577"/>
            <a:ext cx="1558925" cy="661035"/>
          </a:xfrm>
          <a:prstGeom prst="rect">
            <a:avLst/>
          </a:prstGeom>
        </p:spPr>
        <p:txBody>
          <a:bodyPr wrap="square" lIns="0" tIns="19685" rIns="0" bIns="0" rtlCol="0" vert="horz">
            <a:spAutoFit/>
          </a:bodyPr>
          <a:lstStyle/>
          <a:p>
            <a:pPr algn="ctr" marR="5080" indent="635">
              <a:lnSpc>
                <a:spcPct val="95000"/>
              </a:lnSpc>
              <a:spcBef>
                <a:spcPts val="155"/>
              </a:spcBef>
            </a:pPr>
            <a:r>
              <a:rPr dirty="0" sz="950" spc="-30" i="1">
                <a:latin typeface="Tahoma"/>
                <a:cs typeface="Tahoma"/>
              </a:rPr>
              <a:t>Advance </a:t>
            </a:r>
            <a:r>
              <a:rPr dirty="0" sz="950" spc="-25" i="1">
                <a:latin typeface="Tahoma"/>
                <a:cs typeface="Tahoma"/>
              </a:rPr>
              <a:t>apologies: </a:t>
            </a:r>
            <a:r>
              <a:rPr dirty="0" sz="950" spc="-20" i="1">
                <a:latin typeface="Tahoma"/>
                <a:cs typeface="Tahoma"/>
              </a:rPr>
              <a:t>in </a:t>
            </a:r>
            <a:r>
              <a:rPr dirty="0" sz="950" spc="-30" i="1">
                <a:latin typeface="Tahoma"/>
                <a:cs typeface="Tahoma"/>
              </a:rPr>
              <a:t>Black  and White </a:t>
            </a:r>
            <a:r>
              <a:rPr dirty="0" sz="950" spc="-25" i="1">
                <a:latin typeface="Tahoma"/>
                <a:cs typeface="Tahoma"/>
              </a:rPr>
              <a:t>this </a:t>
            </a:r>
            <a:r>
              <a:rPr dirty="0" sz="950" spc="-35" i="1">
                <a:latin typeface="Tahoma"/>
                <a:cs typeface="Tahoma"/>
              </a:rPr>
              <a:t>example </a:t>
            </a:r>
            <a:r>
              <a:rPr dirty="0" sz="950" spc="-25" i="1">
                <a:latin typeface="Tahoma"/>
                <a:cs typeface="Tahoma"/>
              </a:rPr>
              <a:t>will be  incomprehensible</a:t>
            </a:r>
            <a:endParaRPr sz="950">
              <a:latin typeface="Tahoma"/>
              <a:cs typeface="Tahoma"/>
            </a:endParaRPr>
          </a:p>
          <a:p>
            <a:pPr marL="75565">
              <a:lnSpc>
                <a:spcPct val="100000"/>
              </a:lnSpc>
              <a:spcBef>
                <a:spcPts val="975"/>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65" name="object 6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6" name="object 6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41</a:t>
            </a:r>
            <a:endParaRPr sz="600">
              <a:latin typeface="Tahoma"/>
              <a:cs typeface="Tahoma"/>
            </a:endParaRPr>
          </a:p>
        </p:txBody>
      </p:sp>
      <p:sp>
        <p:nvSpPr>
          <p:cNvPr id="4" name="object 4"/>
          <p:cNvSpPr txBox="1">
            <a:spLocks noGrp="1"/>
          </p:cNvSpPr>
          <p:nvPr>
            <p:ph type="title"/>
          </p:nvPr>
        </p:nvSpPr>
        <p:spPr>
          <a:xfrm>
            <a:off x="1783079" y="2041652"/>
            <a:ext cx="1170940" cy="696595"/>
          </a:xfrm>
          <a:prstGeom prst="rect"/>
        </p:spPr>
        <p:txBody>
          <a:bodyPr wrap="square" lIns="0" tIns="12700" rIns="0" bIns="0" rtlCol="0" vert="horz">
            <a:spAutoFit/>
          </a:bodyPr>
          <a:lstStyle/>
          <a:p>
            <a:pPr marL="69850" marR="5080" indent="-70485">
              <a:lnSpc>
                <a:spcPct val="100000"/>
              </a:lnSpc>
              <a:spcBef>
                <a:spcPts val="100"/>
              </a:spcBef>
            </a:pPr>
            <a:r>
              <a:rPr dirty="0"/>
              <a:t>After</a:t>
            </a:r>
            <a:r>
              <a:rPr dirty="0" spc="-85"/>
              <a:t> </a:t>
            </a:r>
            <a:r>
              <a:rPr dirty="0" spc="-5"/>
              <a:t>first  </a:t>
            </a:r>
            <a:r>
              <a:rPr dirty="0"/>
              <a:t>iteration</a:t>
            </a:r>
          </a:p>
        </p:txBody>
      </p:sp>
      <p:sp>
        <p:nvSpPr>
          <p:cNvPr id="5" name="object 5"/>
          <p:cNvSpPr/>
          <p:nvPr/>
        </p:nvSpPr>
        <p:spPr>
          <a:xfrm>
            <a:off x="3452830" y="2187320"/>
            <a:ext cx="2633829" cy="1576387"/>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42</a:t>
            </a:r>
            <a:endParaRPr sz="600">
              <a:latin typeface="Tahoma"/>
              <a:cs typeface="Tahoma"/>
            </a:endParaRPr>
          </a:p>
        </p:txBody>
      </p:sp>
      <p:sp>
        <p:nvSpPr>
          <p:cNvPr id="9" name="object 9"/>
          <p:cNvSpPr txBox="1"/>
          <p:nvPr/>
        </p:nvSpPr>
        <p:spPr>
          <a:xfrm>
            <a:off x="1787651" y="6218936"/>
            <a:ext cx="1162685" cy="696595"/>
          </a:xfrm>
          <a:prstGeom prst="rect">
            <a:avLst/>
          </a:prstGeom>
        </p:spPr>
        <p:txBody>
          <a:bodyPr wrap="square" lIns="0" tIns="12700" rIns="0" bIns="0" rtlCol="0" vert="horz">
            <a:spAutoFit/>
          </a:bodyPr>
          <a:lstStyle/>
          <a:p>
            <a:pPr marL="65405" marR="5080" indent="-66040">
              <a:lnSpc>
                <a:spcPct val="100000"/>
              </a:lnSpc>
              <a:spcBef>
                <a:spcPts val="100"/>
              </a:spcBef>
            </a:pPr>
            <a:r>
              <a:rPr dirty="0" sz="2200">
                <a:solidFill>
                  <a:srgbClr val="006500"/>
                </a:solidFill>
                <a:latin typeface="Tahoma"/>
                <a:cs typeface="Tahoma"/>
              </a:rPr>
              <a:t>After</a:t>
            </a:r>
            <a:r>
              <a:rPr dirty="0" sz="2200" spc="-95">
                <a:solidFill>
                  <a:srgbClr val="006500"/>
                </a:solidFill>
                <a:latin typeface="Tahoma"/>
                <a:cs typeface="Tahoma"/>
              </a:rPr>
              <a:t> </a:t>
            </a:r>
            <a:r>
              <a:rPr dirty="0" sz="2200">
                <a:solidFill>
                  <a:srgbClr val="006500"/>
                </a:solidFill>
                <a:latin typeface="Tahoma"/>
                <a:cs typeface="Tahoma"/>
              </a:rPr>
              <a:t>2nd  iteration</a:t>
            </a:r>
            <a:endParaRPr sz="2200">
              <a:latin typeface="Tahoma"/>
              <a:cs typeface="Tahoma"/>
            </a:endParaRPr>
          </a:p>
        </p:txBody>
      </p:sp>
      <p:sp>
        <p:nvSpPr>
          <p:cNvPr id="10" name="object 10"/>
          <p:cNvSpPr/>
          <p:nvPr/>
        </p:nvSpPr>
        <p:spPr>
          <a:xfrm>
            <a:off x="3452812" y="6359934"/>
            <a:ext cx="2633662" cy="1567061"/>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43</a:t>
            </a:r>
            <a:endParaRPr sz="600">
              <a:latin typeface="Tahoma"/>
              <a:cs typeface="Tahoma"/>
            </a:endParaRPr>
          </a:p>
        </p:txBody>
      </p:sp>
      <p:sp>
        <p:nvSpPr>
          <p:cNvPr id="4" name="object 4"/>
          <p:cNvSpPr txBox="1">
            <a:spLocks noGrp="1"/>
          </p:cNvSpPr>
          <p:nvPr>
            <p:ph type="title"/>
          </p:nvPr>
        </p:nvSpPr>
        <p:spPr>
          <a:xfrm>
            <a:off x="1815083" y="2041652"/>
            <a:ext cx="1106805" cy="696595"/>
          </a:xfrm>
          <a:prstGeom prst="rect"/>
        </p:spPr>
        <p:txBody>
          <a:bodyPr wrap="square" lIns="0" tIns="12700" rIns="0" bIns="0" rtlCol="0" vert="horz">
            <a:spAutoFit/>
          </a:bodyPr>
          <a:lstStyle/>
          <a:p>
            <a:pPr marL="37465" marR="5080" indent="-38100">
              <a:lnSpc>
                <a:spcPct val="100000"/>
              </a:lnSpc>
              <a:spcBef>
                <a:spcPts val="100"/>
              </a:spcBef>
            </a:pPr>
            <a:r>
              <a:rPr dirty="0"/>
              <a:t>After</a:t>
            </a:r>
            <a:r>
              <a:rPr dirty="0" spc="-95"/>
              <a:t> </a:t>
            </a:r>
            <a:r>
              <a:rPr dirty="0"/>
              <a:t>3rd  iteration</a:t>
            </a:r>
          </a:p>
        </p:txBody>
      </p:sp>
      <p:sp>
        <p:nvSpPr>
          <p:cNvPr id="5" name="object 5"/>
          <p:cNvSpPr/>
          <p:nvPr/>
        </p:nvSpPr>
        <p:spPr>
          <a:xfrm>
            <a:off x="3452812" y="2172987"/>
            <a:ext cx="2633662" cy="158104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44</a:t>
            </a:r>
            <a:endParaRPr sz="600">
              <a:latin typeface="Tahoma"/>
              <a:cs typeface="Tahoma"/>
            </a:endParaRPr>
          </a:p>
        </p:txBody>
      </p:sp>
      <p:sp>
        <p:nvSpPr>
          <p:cNvPr id="9" name="object 9"/>
          <p:cNvSpPr txBox="1"/>
          <p:nvPr/>
        </p:nvSpPr>
        <p:spPr>
          <a:xfrm>
            <a:off x="1818132" y="6218936"/>
            <a:ext cx="1101725" cy="696595"/>
          </a:xfrm>
          <a:prstGeom prst="rect">
            <a:avLst/>
          </a:prstGeom>
        </p:spPr>
        <p:txBody>
          <a:bodyPr wrap="square" lIns="0" tIns="12700" rIns="0" bIns="0" rtlCol="0" vert="horz">
            <a:spAutoFit/>
          </a:bodyPr>
          <a:lstStyle/>
          <a:p>
            <a:pPr marL="34925" marR="5080" indent="-35560">
              <a:lnSpc>
                <a:spcPct val="100000"/>
              </a:lnSpc>
              <a:spcBef>
                <a:spcPts val="100"/>
              </a:spcBef>
            </a:pPr>
            <a:r>
              <a:rPr dirty="0" sz="2200">
                <a:solidFill>
                  <a:srgbClr val="006500"/>
                </a:solidFill>
                <a:latin typeface="Tahoma"/>
                <a:cs typeface="Tahoma"/>
              </a:rPr>
              <a:t>After</a:t>
            </a:r>
            <a:r>
              <a:rPr dirty="0" sz="2200" spc="-95">
                <a:solidFill>
                  <a:srgbClr val="006500"/>
                </a:solidFill>
                <a:latin typeface="Tahoma"/>
                <a:cs typeface="Tahoma"/>
              </a:rPr>
              <a:t> </a:t>
            </a:r>
            <a:r>
              <a:rPr dirty="0" sz="2200">
                <a:solidFill>
                  <a:srgbClr val="006500"/>
                </a:solidFill>
                <a:latin typeface="Tahoma"/>
                <a:cs typeface="Tahoma"/>
              </a:rPr>
              <a:t>4th  iteration</a:t>
            </a:r>
            <a:endParaRPr sz="2200">
              <a:latin typeface="Tahoma"/>
              <a:cs typeface="Tahoma"/>
            </a:endParaRPr>
          </a:p>
        </p:txBody>
      </p:sp>
      <p:sp>
        <p:nvSpPr>
          <p:cNvPr id="10" name="object 10"/>
          <p:cNvSpPr/>
          <p:nvPr/>
        </p:nvSpPr>
        <p:spPr>
          <a:xfrm>
            <a:off x="3452812" y="6326548"/>
            <a:ext cx="2633662" cy="1600301"/>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45</a:t>
            </a:r>
            <a:endParaRPr sz="600">
              <a:latin typeface="Tahoma"/>
              <a:cs typeface="Tahoma"/>
            </a:endParaRPr>
          </a:p>
        </p:txBody>
      </p:sp>
      <p:sp>
        <p:nvSpPr>
          <p:cNvPr id="4" name="object 4"/>
          <p:cNvSpPr txBox="1">
            <a:spLocks noGrp="1"/>
          </p:cNvSpPr>
          <p:nvPr>
            <p:ph type="title"/>
          </p:nvPr>
        </p:nvSpPr>
        <p:spPr>
          <a:xfrm>
            <a:off x="1818132" y="2041652"/>
            <a:ext cx="1101725" cy="696595"/>
          </a:xfrm>
          <a:prstGeom prst="rect"/>
        </p:spPr>
        <p:txBody>
          <a:bodyPr wrap="square" lIns="0" tIns="12700" rIns="0" bIns="0" rtlCol="0" vert="horz">
            <a:spAutoFit/>
          </a:bodyPr>
          <a:lstStyle/>
          <a:p>
            <a:pPr marL="34925" marR="5080" indent="-35560">
              <a:lnSpc>
                <a:spcPct val="100000"/>
              </a:lnSpc>
              <a:spcBef>
                <a:spcPts val="100"/>
              </a:spcBef>
            </a:pPr>
            <a:r>
              <a:rPr dirty="0"/>
              <a:t>After</a:t>
            </a:r>
            <a:r>
              <a:rPr dirty="0" spc="-95"/>
              <a:t> </a:t>
            </a:r>
            <a:r>
              <a:rPr dirty="0"/>
              <a:t>5th  iteration</a:t>
            </a:r>
          </a:p>
        </p:txBody>
      </p:sp>
      <p:sp>
        <p:nvSpPr>
          <p:cNvPr id="5" name="object 5"/>
          <p:cNvSpPr/>
          <p:nvPr/>
        </p:nvSpPr>
        <p:spPr>
          <a:xfrm>
            <a:off x="3448049" y="2177887"/>
            <a:ext cx="2633662" cy="1571824"/>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46</a:t>
            </a:r>
            <a:endParaRPr sz="600">
              <a:latin typeface="Tahoma"/>
              <a:cs typeface="Tahoma"/>
            </a:endParaRPr>
          </a:p>
        </p:txBody>
      </p:sp>
      <p:sp>
        <p:nvSpPr>
          <p:cNvPr id="9" name="object 9"/>
          <p:cNvSpPr txBox="1"/>
          <p:nvPr/>
        </p:nvSpPr>
        <p:spPr>
          <a:xfrm>
            <a:off x="1818132" y="6218936"/>
            <a:ext cx="1101725" cy="696595"/>
          </a:xfrm>
          <a:prstGeom prst="rect">
            <a:avLst/>
          </a:prstGeom>
        </p:spPr>
        <p:txBody>
          <a:bodyPr wrap="square" lIns="0" tIns="12700" rIns="0" bIns="0" rtlCol="0" vert="horz">
            <a:spAutoFit/>
          </a:bodyPr>
          <a:lstStyle/>
          <a:p>
            <a:pPr marL="34925" marR="5080" indent="-35560">
              <a:lnSpc>
                <a:spcPct val="100000"/>
              </a:lnSpc>
              <a:spcBef>
                <a:spcPts val="100"/>
              </a:spcBef>
            </a:pPr>
            <a:r>
              <a:rPr dirty="0" sz="2200">
                <a:solidFill>
                  <a:srgbClr val="006500"/>
                </a:solidFill>
                <a:latin typeface="Tahoma"/>
                <a:cs typeface="Tahoma"/>
              </a:rPr>
              <a:t>After</a:t>
            </a:r>
            <a:r>
              <a:rPr dirty="0" sz="2200" spc="-95">
                <a:solidFill>
                  <a:srgbClr val="006500"/>
                </a:solidFill>
                <a:latin typeface="Tahoma"/>
                <a:cs typeface="Tahoma"/>
              </a:rPr>
              <a:t> </a:t>
            </a:r>
            <a:r>
              <a:rPr dirty="0" sz="2200">
                <a:solidFill>
                  <a:srgbClr val="006500"/>
                </a:solidFill>
                <a:latin typeface="Tahoma"/>
                <a:cs typeface="Tahoma"/>
              </a:rPr>
              <a:t>6th  iteration</a:t>
            </a:r>
            <a:endParaRPr sz="2200">
              <a:latin typeface="Tahoma"/>
              <a:cs typeface="Tahoma"/>
            </a:endParaRPr>
          </a:p>
        </p:txBody>
      </p:sp>
      <p:sp>
        <p:nvSpPr>
          <p:cNvPr id="10" name="object 10"/>
          <p:cNvSpPr/>
          <p:nvPr/>
        </p:nvSpPr>
        <p:spPr>
          <a:xfrm>
            <a:off x="3452812" y="6364651"/>
            <a:ext cx="2633662" cy="1566961"/>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47</a:t>
            </a:r>
            <a:endParaRPr sz="600">
              <a:latin typeface="Tahoma"/>
              <a:cs typeface="Tahoma"/>
            </a:endParaRPr>
          </a:p>
        </p:txBody>
      </p:sp>
      <p:sp>
        <p:nvSpPr>
          <p:cNvPr id="4" name="object 4"/>
          <p:cNvSpPr txBox="1">
            <a:spLocks noGrp="1"/>
          </p:cNvSpPr>
          <p:nvPr>
            <p:ph type="title"/>
          </p:nvPr>
        </p:nvSpPr>
        <p:spPr>
          <a:xfrm>
            <a:off x="1799082" y="2041652"/>
            <a:ext cx="1254125" cy="696595"/>
          </a:xfrm>
          <a:prstGeom prst="rect"/>
        </p:spPr>
        <p:txBody>
          <a:bodyPr wrap="square" lIns="0" tIns="12700" rIns="0" bIns="0" rtlCol="0" vert="horz">
            <a:spAutoFit/>
          </a:bodyPr>
          <a:lstStyle/>
          <a:p>
            <a:pPr marL="111125" marR="5080" indent="-111760">
              <a:lnSpc>
                <a:spcPct val="100000"/>
              </a:lnSpc>
              <a:spcBef>
                <a:spcPts val="100"/>
              </a:spcBef>
            </a:pPr>
            <a:r>
              <a:rPr dirty="0"/>
              <a:t>After</a:t>
            </a:r>
            <a:r>
              <a:rPr dirty="0" spc="-95"/>
              <a:t> </a:t>
            </a:r>
            <a:r>
              <a:rPr dirty="0"/>
              <a:t>20th  iteration</a:t>
            </a:r>
          </a:p>
        </p:txBody>
      </p:sp>
      <p:sp>
        <p:nvSpPr>
          <p:cNvPr id="5" name="object 5"/>
          <p:cNvSpPr/>
          <p:nvPr/>
        </p:nvSpPr>
        <p:spPr>
          <a:xfrm>
            <a:off x="3452812" y="2187320"/>
            <a:ext cx="2633662" cy="156686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48</a:t>
            </a:r>
            <a:endParaRPr sz="600">
              <a:latin typeface="Tahoma"/>
              <a:cs typeface="Tahoma"/>
            </a:endParaRPr>
          </a:p>
        </p:txBody>
      </p:sp>
      <p:sp>
        <p:nvSpPr>
          <p:cNvPr id="9" name="object 9"/>
          <p:cNvSpPr txBox="1"/>
          <p:nvPr/>
        </p:nvSpPr>
        <p:spPr>
          <a:xfrm>
            <a:off x="1840992" y="5884417"/>
            <a:ext cx="1167765" cy="1031240"/>
          </a:xfrm>
          <a:prstGeom prst="rect">
            <a:avLst/>
          </a:prstGeom>
        </p:spPr>
        <p:txBody>
          <a:bodyPr wrap="square" lIns="0" tIns="12700" rIns="0" bIns="0" rtlCol="0" vert="horz">
            <a:spAutoFit/>
          </a:bodyPr>
          <a:lstStyle/>
          <a:p>
            <a:pPr algn="ctr" marR="5080">
              <a:lnSpc>
                <a:spcPct val="100000"/>
              </a:lnSpc>
              <a:spcBef>
                <a:spcPts val="100"/>
              </a:spcBef>
            </a:pPr>
            <a:r>
              <a:rPr dirty="0" sz="2200" spc="-5">
                <a:solidFill>
                  <a:srgbClr val="006500"/>
                </a:solidFill>
                <a:latin typeface="Tahoma"/>
                <a:cs typeface="Tahoma"/>
              </a:rPr>
              <a:t>Some</a:t>
            </a:r>
            <a:r>
              <a:rPr dirty="0" sz="2200" spc="-90">
                <a:solidFill>
                  <a:srgbClr val="006500"/>
                </a:solidFill>
                <a:latin typeface="Tahoma"/>
                <a:cs typeface="Tahoma"/>
              </a:rPr>
              <a:t> </a:t>
            </a:r>
            <a:r>
              <a:rPr dirty="0" sz="2200" spc="-5">
                <a:solidFill>
                  <a:srgbClr val="006500"/>
                </a:solidFill>
                <a:latin typeface="Tahoma"/>
                <a:cs typeface="Tahoma"/>
              </a:rPr>
              <a:t>Bio </a:t>
            </a:r>
            <a:r>
              <a:rPr dirty="0" sz="2200" spc="-5">
                <a:solidFill>
                  <a:srgbClr val="006500"/>
                </a:solidFill>
                <a:latin typeface="Tahoma"/>
                <a:cs typeface="Tahoma"/>
              </a:rPr>
              <a:t> </a:t>
            </a:r>
            <a:r>
              <a:rPr dirty="0" sz="2200">
                <a:solidFill>
                  <a:srgbClr val="006500"/>
                </a:solidFill>
                <a:latin typeface="Tahoma"/>
                <a:cs typeface="Tahoma"/>
              </a:rPr>
              <a:t>Assay  data</a:t>
            </a:r>
            <a:endParaRPr sz="2200">
              <a:latin typeface="Tahoma"/>
              <a:cs typeface="Tahoma"/>
            </a:endParaRPr>
          </a:p>
        </p:txBody>
      </p:sp>
      <p:sp>
        <p:nvSpPr>
          <p:cNvPr id="10" name="object 10"/>
          <p:cNvSpPr/>
          <p:nvPr/>
        </p:nvSpPr>
        <p:spPr>
          <a:xfrm>
            <a:off x="3238499" y="5674995"/>
            <a:ext cx="2926460" cy="2926460"/>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49</a:t>
            </a:r>
            <a:endParaRPr sz="600">
              <a:latin typeface="Tahoma"/>
              <a:cs typeface="Tahoma"/>
            </a:endParaRPr>
          </a:p>
        </p:txBody>
      </p:sp>
      <p:sp>
        <p:nvSpPr>
          <p:cNvPr id="4" name="object 4"/>
          <p:cNvSpPr txBox="1"/>
          <p:nvPr/>
        </p:nvSpPr>
        <p:spPr>
          <a:xfrm>
            <a:off x="1763262" y="1371852"/>
            <a:ext cx="1324610" cy="1366520"/>
          </a:xfrm>
          <a:prstGeom prst="rect">
            <a:avLst/>
          </a:prstGeom>
        </p:spPr>
        <p:txBody>
          <a:bodyPr wrap="square" lIns="0" tIns="12700" rIns="0" bIns="0" rtlCol="0" vert="horz">
            <a:spAutoFit/>
          </a:bodyPr>
          <a:lstStyle/>
          <a:p>
            <a:pPr algn="ctr" marR="6350">
              <a:lnSpc>
                <a:spcPct val="100000"/>
              </a:lnSpc>
              <a:spcBef>
                <a:spcPts val="100"/>
              </a:spcBef>
            </a:pPr>
            <a:r>
              <a:rPr dirty="0" sz="2200" spc="-5">
                <a:solidFill>
                  <a:srgbClr val="006500"/>
                </a:solidFill>
                <a:latin typeface="Tahoma"/>
                <a:cs typeface="Tahoma"/>
              </a:rPr>
              <a:t>GMM</a:t>
            </a:r>
            <a:endParaRPr sz="2200">
              <a:latin typeface="Tahoma"/>
              <a:cs typeface="Tahoma"/>
            </a:endParaRPr>
          </a:p>
          <a:p>
            <a:pPr algn="ctr" marR="5080" indent="-3810">
              <a:lnSpc>
                <a:spcPct val="100000"/>
              </a:lnSpc>
            </a:pPr>
            <a:r>
              <a:rPr dirty="0" sz="2200" spc="-5">
                <a:solidFill>
                  <a:srgbClr val="006500"/>
                </a:solidFill>
                <a:latin typeface="Tahoma"/>
                <a:cs typeface="Tahoma"/>
              </a:rPr>
              <a:t>clustering  of the  </a:t>
            </a:r>
            <a:r>
              <a:rPr dirty="0" sz="2200">
                <a:solidFill>
                  <a:srgbClr val="006500"/>
                </a:solidFill>
                <a:latin typeface="Tahoma"/>
                <a:cs typeface="Tahoma"/>
              </a:rPr>
              <a:t>assay</a:t>
            </a:r>
            <a:r>
              <a:rPr dirty="0" sz="2200" spc="-95">
                <a:solidFill>
                  <a:srgbClr val="006500"/>
                </a:solidFill>
                <a:latin typeface="Tahoma"/>
                <a:cs typeface="Tahoma"/>
              </a:rPr>
              <a:t> </a:t>
            </a:r>
            <a:r>
              <a:rPr dirty="0" sz="2200">
                <a:solidFill>
                  <a:srgbClr val="006500"/>
                </a:solidFill>
                <a:latin typeface="Tahoma"/>
                <a:cs typeface="Tahoma"/>
              </a:rPr>
              <a:t>data</a:t>
            </a:r>
            <a:endParaRPr sz="2200">
              <a:latin typeface="Tahoma"/>
              <a:cs typeface="Tahoma"/>
            </a:endParaRPr>
          </a:p>
        </p:txBody>
      </p:sp>
      <p:sp>
        <p:nvSpPr>
          <p:cNvPr id="5" name="object 5"/>
          <p:cNvSpPr/>
          <p:nvPr/>
        </p:nvSpPr>
        <p:spPr>
          <a:xfrm>
            <a:off x="3249937" y="1503424"/>
            <a:ext cx="2922262" cy="2925701"/>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50</a:t>
            </a:r>
            <a:endParaRPr sz="600">
              <a:latin typeface="Tahoma"/>
              <a:cs typeface="Tahoma"/>
            </a:endParaRPr>
          </a:p>
        </p:txBody>
      </p:sp>
      <p:sp>
        <p:nvSpPr>
          <p:cNvPr id="9" name="object 9"/>
          <p:cNvSpPr txBox="1"/>
          <p:nvPr/>
        </p:nvSpPr>
        <p:spPr>
          <a:xfrm>
            <a:off x="1835649" y="5884417"/>
            <a:ext cx="1178560" cy="1031240"/>
          </a:xfrm>
          <a:prstGeom prst="rect">
            <a:avLst/>
          </a:prstGeom>
        </p:spPr>
        <p:txBody>
          <a:bodyPr wrap="square" lIns="0" tIns="12700" rIns="0" bIns="0" rtlCol="0" vert="horz">
            <a:spAutoFit/>
          </a:bodyPr>
          <a:lstStyle/>
          <a:p>
            <a:pPr algn="ctr" marR="5080" indent="2540">
              <a:lnSpc>
                <a:spcPct val="100000"/>
              </a:lnSpc>
              <a:spcBef>
                <a:spcPts val="100"/>
              </a:spcBef>
            </a:pPr>
            <a:r>
              <a:rPr dirty="0" sz="2200">
                <a:solidFill>
                  <a:srgbClr val="006500"/>
                </a:solidFill>
                <a:latin typeface="Tahoma"/>
                <a:cs typeface="Tahoma"/>
              </a:rPr>
              <a:t>Resulting  </a:t>
            </a:r>
            <a:r>
              <a:rPr dirty="0" sz="2200" spc="-5">
                <a:solidFill>
                  <a:srgbClr val="006500"/>
                </a:solidFill>
                <a:latin typeface="Tahoma"/>
                <a:cs typeface="Tahoma"/>
              </a:rPr>
              <a:t>Density  </a:t>
            </a:r>
            <a:r>
              <a:rPr dirty="0" sz="2200" spc="-5">
                <a:solidFill>
                  <a:srgbClr val="006500"/>
                </a:solidFill>
                <a:latin typeface="Tahoma"/>
                <a:cs typeface="Tahoma"/>
              </a:rPr>
              <a:t>Estimator</a:t>
            </a:r>
            <a:endParaRPr sz="2200">
              <a:latin typeface="Tahoma"/>
              <a:cs typeface="Tahoma"/>
            </a:endParaRPr>
          </a:p>
        </p:txBody>
      </p:sp>
      <p:sp>
        <p:nvSpPr>
          <p:cNvPr id="10" name="object 10"/>
          <p:cNvSpPr/>
          <p:nvPr/>
        </p:nvSpPr>
        <p:spPr>
          <a:xfrm>
            <a:off x="3238499" y="5669279"/>
            <a:ext cx="2919983" cy="2914650"/>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51</a:t>
            </a:r>
            <a:endParaRPr sz="600">
              <a:latin typeface="Tahoma"/>
              <a:cs typeface="Tahoma"/>
            </a:endParaRPr>
          </a:p>
        </p:txBody>
      </p:sp>
      <p:sp>
        <p:nvSpPr>
          <p:cNvPr id="4" name="object 4"/>
          <p:cNvSpPr txBox="1">
            <a:spLocks noGrp="1"/>
          </p:cNvSpPr>
          <p:nvPr>
            <p:ph type="title"/>
          </p:nvPr>
        </p:nvSpPr>
        <p:spPr>
          <a:xfrm>
            <a:off x="2618232" y="1500630"/>
            <a:ext cx="2472690" cy="361315"/>
          </a:xfrm>
          <a:prstGeom prst="rect"/>
        </p:spPr>
        <p:txBody>
          <a:bodyPr wrap="square" lIns="0" tIns="12700" rIns="0" bIns="0" rtlCol="0" vert="horz">
            <a:spAutoFit/>
          </a:bodyPr>
          <a:lstStyle/>
          <a:p>
            <a:pPr>
              <a:lnSpc>
                <a:spcPct val="100000"/>
              </a:lnSpc>
              <a:spcBef>
                <a:spcPts val="100"/>
              </a:spcBef>
            </a:pPr>
            <a:r>
              <a:rPr dirty="0" spc="-5"/>
              <a:t>Where are we</a:t>
            </a:r>
            <a:r>
              <a:rPr dirty="0" spc="-70"/>
              <a:t> </a:t>
            </a:r>
            <a:r>
              <a:rPr dirty="0" spc="-5"/>
              <a:t>now?</a:t>
            </a:r>
          </a:p>
        </p:txBody>
      </p:sp>
      <p:sp>
        <p:nvSpPr>
          <p:cNvPr id="5" name="object 5"/>
          <p:cNvSpPr txBox="1"/>
          <p:nvPr/>
        </p:nvSpPr>
        <p:spPr>
          <a:xfrm>
            <a:off x="2171700" y="2901695"/>
            <a:ext cx="590550" cy="200025"/>
          </a:xfrm>
          <a:prstGeom prst="rect">
            <a:avLst/>
          </a:prstGeom>
          <a:solidFill>
            <a:srgbClr val="FFCF02"/>
          </a:solidFill>
          <a:ln w="3175">
            <a:solidFill>
              <a:srgbClr val="010101"/>
            </a:solidFill>
          </a:ln>
        </p:spPr>
        <p:txBody>
          <a:bodyPr wrap="square" lIns="0" tIns="22860" rIns="0" bIns="0" rtlCol="0" vert="horz">
            <a:spAutoFit/>
          </a:bodyPr>
          <a:lstStyle/>
          <a:p>
            <a:pPr marL="46355">
              <a:lnSpc>
                <a:spcPct val="100000"/>
              </a:lnSpc>
              <a:spcBef>
                <a:spcPts val="180"/>
              </a:spcBef>
            </a:pPr>
            <a:r>
              <a:rPr dirty="0" sz="1000">
                <a:latin typeface="Tahoma"/>
                <a:cs typeface="Tahoma"/>
              </a:rPr>
              <a:t>Classifier</a:t>
            </a:r>
            <a:endParaRPr sz="1000">
              <a:latin typeface="Tahoma"/>
              <a:cs typeface="Tahoma"/>
            </a:endParaRPr>
          </a:p>
        </p:txBody>
      </p:sp>
      <p:sp>
        <p:nvSpPr>
          <p:cNvPr id="6" name="object 6"/>
          <p:cNvSpPr/>
          <p:nvPr/>
        </p:nvSpPr>
        <p:spPr>
          <a:xfrm>
            <a:off x="1966722" y="28300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7" name="object 7"/>
          <p:cNvSpPr/>
          <p:nvPr/>
        </p:nvSpPr>
        <p:spPr>
          <a:xfrm>
            <a:off x="2766822" y="2982467"/>
            <a:ext cx="153670" cy="38100"/>
          </a:xfrm>
          <a:custGeom>
            <a:avLst/>
            <a:gdLst/>
            <a:ahLst/>
            <a:cxnLst/>
            <a:rect l="l" t="t" r="r" b="b"/>
            <a:pathLst>
              <a:path w="153669" h="38100">
                <a:moveTo>
                  <a:pt x="115061" y="0"/>
                </a:moveTo>
                <a:lnTo>
                  <a:pt x="115061" y="38100"/>
                </a:lnTo>
                <a:lnTo>
                  <a:pt x="151638" y="19811"/>
                </a:lnTo>
                <a:lnTo>
                  <a:pt x="122681" y="19811"/>
                </a:lnTo>
                <a:lnTo>
                  <a:pt x="122681" y="19050"/>
                </a:lnTo>
                <a:lnTo>
                  <a:pt x="121919" y="18287"/>
                </a:lnTo>
                <a:lnTo>
                  <a:pt x="151637" y="18287"/>
                </a:lnTo>
                <a:lnTo>
                  <a:pt x="115061" y="0"/>
                </a:lnTo>
                <a:close/>
              </a:path>
              <a:path w="153669" h="38100">
                <a:moveTo>
                  <a:pt x="115061" y="18287"/>
                </a:moveTo>
                <a:lnTo>
                  <a:pt x="761" y="18287"/>
                </a:lnTo>
                <a:lnTo>
                  <a:pt x="0" y="19050"/>
                </a:lnTo>
                <a:lnTo>
                  <a:pt x="0" y="19811"/>
                </a:lnTo>
                <a:lnTo>
                  <a:pt x="115061" y="19811"/>
                </a:lnTo>
                <a:lnTo>
                  <a:pt x="115061" y="18287"/>
                </a:lnTo>
                <a:close/>
              </a:path>
              <a:path w="153669" h="38100">
                <a:moveTo>
                  <a:pt x="151637" y="18287"/>
                </a:moveTo>
                <a:lnTo>
                  <a:pt x="121919" y="18287"/>
                </a:lnTo>
                <a:lnTo>
                  <a:pt x="122681" y="19050"/>
                </a:lnTo>
                <a:lnTo>
                  <a:pt x="122681" y="19811"/>
                </a:lnTo>
                <a:lnTo>
                  <a:pt x="151638" y="19811"/>
                </a:lnTo>
                <a:lnTo>
                  <a:pt x="153161" y="19050"/>
                </a:lnTo>
                <a:lnTo>
                  <a:pt x="151637" y="18287"/>
                </a:lnTo>
                <a:close/>
              </a:path>
            </a:pathLst>
          </a:custGeom>
          <a:solidFill>
            <a:srgbClr val="010101"/>
          </a:solidFill>
        </p:spPr>
        <p:txBody>
          <a:bodyPr wrap="square" lIns="0" tIns="0" rIns="0" bIns="0" rtlCol="0"/>
          <a:lstStyle/>
          <a:p/>
        </p:txBody>
      </p:sp>
      <p:sp>
        <p:nvSpPr>
          <p:cNvPr id="8" name="object 8"/>
          <p:cNvSpPr/>
          <p:nvPr/>
        </p:nvSpPr>
        <p:spPr>
          <a:xfrm>
            <a:off x="1966722" y="29062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9" name="object 9"/>
          <p:cNvSpPr/>
          <p:nvPr/>
        </p:nvSpPr>
        <p:spPr>
          <a:xfrm>
            <a:off x="1966722" y="29824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10" name="object 10"/>
          <p:cNvSpPr/>
          <p:nvPr/>
        </p:nvSpPr>
        <p:spPr>
          <a:xfrm>
            <a:off x="1966722" y="30586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11" name="object 11"/>
          <p:cNvSpPr/>
          <p:nvPr/>
        </p:nvSpPr>
        <p:spPr>
          <a:xfrm>
            <a:off x="1966722" y="31348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12" name="object 12"/>
          <p:cNvSpPr txBox="1"/>
          <p:nvPr/>
        </p:nvSpPr>
        <p:spPr>
          <a:xfrm>
            <a:off x="2154935" y="3320796"/>
            <a:ext cx="624840" cy="352425"/>
          </a:xfrm>
          <a:prstGeom prst="rect">
            <a:avLst/>
          </a:prstGeom>
          <a:solidFill>
            <a:srgbClr val="FFCF02"/>
          </a:solidFill>
          <a:ln w="3175">
            <a:solidFill>
              <a:srgbClr val="010101"/>
            </a:solidFill>
          </a:ln>
        </p:spPr>
        <p:txBody>
          <a:bodyPr wrap="square" lIns="0" tIns="22860" rIns="0" bIns="0" rtlCol="0" vert="horz">
            <a:spAutoFit/>
          </a:bodyPr>
          <a:lstStyle/>
          <a:p>
            <a:pPr marL="46990" marR="38735" indent="57150">
              <a:lnSpc>
                <a:spcPct val="100000"/>
              </a:lnSpc>
              <a:spcBef>
                <a:spcPts val="180"/>
              </a:spcBef>
            </a:pPr>
            <a:r>
              <a:rPr dirty="0" sz="1000">
                <a:latin typeface="Tahoma"/>
                <a:cs typeface="Tahoma"/>
              </a:rPr>
              <a:t>Density  </a:t>
            </a:r>
            <a:r>
              <a:rPr dirty="0" sz="1000">
                <a:latin typeface="Tahoma"/>
                <a:cs typeface="Tahoma"/>
              </a:rPr>
              <a:t>Estima</a:t>
            </a:r>
            <a:r>
              <a:rPr dirty="0" sz="1000" spc="-10">
                <a:latin typeface="Tahoma"/>
                <a:cs typeface="Tahoma"/>
              </a:rPr>
              <a:t>t</a:t>
            </a:r>
            <a:r>
              <a:rPr dirty="0" sz="1000">
                <a:latin typeface="Tahoma"/>
                <a:cs typeface="Tahoma"/>
              </a:rPr>
              <a:t>or</a:t>
            </a:r>
            <a:endParaRPr sz="1000">
              <a:latin typeface="Tahoma"/>
              <a:cs typeface="Tahoma"/>
            </a:endParaRPr>
          </a:p>
        </p:txBody>
      </p:sp>
      <p:sp>
        <p:nvSpPr>
          <p:cNvPr id="13" name="object 13"/>
          <p:cNvSpPr txBox="1"/>
          <p:nvPr/>
        </p:nvSpPr>
        <p:spPr>
          <a:xfrm>
            <a:off x="2890273" y="2820410"/>
            <a:ext cx="496570" cy="826135"/>
          </a:xfrm>
          <a:prstGeom prst="rect">
            <a:avLst/>
          </a:prstGeom>
        </p:spPr>
        <p:txBody>
          <a:bodyPr wrap="square" lIns="0" tIns="12700" rIns="0" bIns="0" rtlCol="0" vert="horz">
            <a:spAutoFit/>
          </a:bodyPr>
          <a:lstStyle/>
          <a:p>
            <a:pPr marR="5080" indent="49530">
              <a:lnSpc>
                <a:spcPct val="100000"/>
              </a:lnSpc>
              <a:spcBef>
                <a:spcPts val="100"/>
              </a:spcBef>
            </a:pPr>
            <a:r>
              <a:rPr dirty="0" sz="1000" spc="-5">
                <a:solidFill>
                  <a:srgbClr val="3333CC"/>
                </a:solidFill>
                <a:latin typeface="Tahoma"/>
                <a:cs typeface="Tahoma"/>
              </a:rPr>
              <a:t>Predict  </a:t>
            </a:r>
            <a:r>
              <a:rPr dirty="0" sz="1000" spc="-5">
                <a:solidFill>
                  <a:srgbClr val="3333CC"/>
                </a:solidFill>
                <a:latin typeface="Tahoma"/>
                <a:cs typeface="Tahoma"/>
              </a:rPr>
              <a:t>category</a:t>
            </a:r>
            <a:endParaRPr sz="1000">
              <a:latin typeface="Tahoma"/>
              <a:cs typeface="Tahoma"/>
            </a:endParaRPr>
          </a:p>
          <a:p>
            <a:pPr>
              <a:lnSpc>
                <a:spcPct val="100000"/>
              </a:lnSpc>
              <a:spcBef>
                <a:spcPts val="5"/>
              </a:spcBef>
            </a:pPr>
            <a:endParaRPr sz="1300">
              <a:latin typeface="Times New Roman"/>
              <a:cs typeface="Times New Roman"/>
            </a:endParaRPr>
          </a:p>
          <a:p>
            <a:pPr marL="75565" marR="81915" indent="15240">
              <a:lnSpc>
                <a:spcPct val="100000"/>
              </a:lnSpc>
            </a:pPr>
            <a:r>
              <a:rPr dirty="0" sz="1000" spc="-5">
                <a:solidFill>
                  <a:srgbClr val="3333CC"/>
                </a:solidFill>
                <a:latin typeface="Tahoma"/>
                <a:cs typeface="Tahoma"/>
              </a:rPr>
              <a:t>Prob-  </a:t>
            </a:r>
            <a:r>
              <a:rPr dirty="0" sz="1000" spc="-5">
                <a:solidFill>
                  <a:srgbClr val="3333CC"/>
                </a:solidFill>
                <a:latin typeface="Tahoma"/>
                <a:cs typeface="Tahoma"/>
              </a:rPr>
              <a:t>ability</a:t>
            </a:r>
            <a:endParaRPr sz="1000">
              <a:latin typeface="Tahoma"/>
              <a:cs typeface="Tahoma"/>
            </a:endParaRPr>
          </a:p>
        </p:txBody>
      </p:sp>
      <p:sp>
        <p:nvSpPr>
          <p:cNvPr id="14" name="object 14"/>
          <p:cNvSpPr/>
          <p:nvPr/>
        </p:nvSpPr>
        <p:spPr>
          <a:xfrm>
            <a:off x="1966722" y="33253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15" name="object 15"/>
          <p:cNvSpPr/>
          <p:nvPr/>
        </p:nvSpPr>
        <p:spPr>
          <a:xfrm>
            <a:off x="2766822" y="3477767"/>
            <a:ext cx="153670" cy="38100"/>
          </a:xfrm>
          <a:custGeom>
            <a:avLst/>
            <a:gdLst/>
            <a:ahLst/>
            <a:cxnLst/>
            <a:rect l="l" t="t" r="r" b="b"/>
            <a:pathLst>
              <a:path w="153669" h="38100">
                <a:moveTo>
                  <a:pt x="115061" y="0"/>
                </a:moveTo>
                <a:lnTo>
                  <a:pt x="115061" y="38100"/>
                </a:lnTo>
                <a:lnTo>
                  <a:pt x="151638" y="19811"/>
                </a:lnTo>
                <a:lnTo>
                  <a:pt x="122681" y="19811"/>
                </a:lnTo>
                <a:lnTo>
                  <a:pt x="122681" y="19050"/>
                </a:lnTo>
                <a:lnTo>
                  <a:pt x="121919" y="18287"/>
                </a:lnTo>
                <a:lnTo>
                  <a:pt x="151637" y="18287"/>
                </a:lnTo>
                <a:lnTo>
                  <a:pt x="115061" y="0"/>
                </a:lnTo>
                <a:close/>
              </a:path>
              <a:path w="153669" h="38100">
                <a:moveTo>
                  <a:pt x="115061" y="18287"/>
                </a:moveTo>
                <a:lnTo>
                  <a:pt x="761" y="18287"/>
                </a:lnTo>
                <a:lnTo>
                  <a:pt x="0" y="19050"/>
                </a:lnTo>
                <a:lnTo>
                  <a:pt x="0" y="19811"/>
                </a:lnTo>
                <a:lnTo>
                  <a:pt x="115061" y="19811"/>
                </a:lnTo>
                <a:lnTo>
                  <a:pt x="115061" y="18287"/>
                </a:lnTo>
                <a:close/>
              </a:path>
              <a:path w="153669" h="38100">
                <a:moveTo>
                  <a:pt x="151637" y="18287"/>
                </a:moveTo>
                <a:lnTo>
                  <a:pt x="121919" y="18287"/>
                </a:lnTo>
                <a:lnTo>
                  <a:pt x="122681" y="19050"/>
                </a:lnTo>
                <a:lnTo>
                  <a:pt x="122681" y="19811"/>
                </a:lnTo>
                <a:lnTo>
                  <a:pt x="151638" y="19811"/>
                </a:lnTo>
                <a:lnTo>
                  <a:pt x="153161" y="19050"/>
                </a:lnTo>
                <a:lnTo>
                  <a:pt x="151637" y="18287"/>
                </a:lnTo>
                <a:close/>
              </a:path>
            </a:pathLst>
          </a:custGeom>
          <a:solidFill>
            <a:srgbClr val="010101"/>
          </a:solidFill>
        </p:spPr>
        <p:txBody>
          <a:bodyPr wrap="square" lIns="0" tIns="0" rIns="0" bIns="0" rtlCol="0"/>
          <a:lstStyle/>
          <a:p/>
        </p:txBody>
      </p:sp>
      <p:sp>
        <p:nvSpPr>
          <p:cNvPr id="16" name="object 16"/>
          <p:cNvSpPr/>
          <p:nvPr/>
        </p:nvSpPr>
        <p:spPr>
          <a:xfrm>
            <a:off x="1966722" y="34015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17" name="object 17"/>
          <p:cNvSpPr/>
          <p:nvPr/>
        </p:nvSpPr>
        <p:spPr>
          <a:xfrm>
            <a:off x="1966722" y="34777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18" name="object 18"/>
          <p:cNvSpPr/>
          <p:nvPr/>
        </p:nvSpPr>
        <p:spPr>
          <a:xfrm>
            <a:off x="1966722" y="3553967"/>
            <a:ext cx="191770" cy="38100"/>
          </a:xfrm>
          <a:custGeom>
            <a:avLst/>
            <a:gdLst/>
            <a:ahLst/>
            <a:cxnLst/>
            <a:rect l="l" t="t" r="r" b="b"/>
            <a:pathLst>
              <a:path w="191769" h="38100">
                <a:moveTo>
                  <a:pt x="153161" y="0"/>
                </a:moveTo>
                <a:lnTo>
                  <a:pt x="153161" y="38099"/>
                </a:lnTo>
                <a:lnTo>
                  <a:pt x="189737" y="19811"/>
                </a:lnTo>
                <a:lnTo>
                  <a:pt x="160781" y="19811"/>
                </a:lnTo>
                <a:lnTo>
                  <a:pt x="160781" y="19049"/>
                </a:lnTo>
                <a:lnTo>
                  <a:pt x="160019" y="18287"/>
                </a:lnTo>
                <a:lnTo>
                  <a:pt x="189737" y="18287"/>
                </a:lnTo>
                <a:lnTo>
                  <a:pt x="153161" y="0"/>
                </a:lnTo>
                <a:close/>
              </a:path>
              <a:path w="191769" h="38100">
                <a:moveTo>
                  <a:pt x="153161" y="18287"/>
                </a:moveTo>
                <a:lnTo>
                  <a:pt x="761" y="18287"/>
                </a:lnTo>
                <a:lnTo>
                  <a:pt x="0" y="19049"/>
                </a:lnTo>
                <a:lnTo>
                  <a:pt x="0" y="19811"/>
                </a:lnTo>
                <a:lnTo>
                  <a:pt x="153161" y="19811"/>
                </a:lnTo>
                <a:lnTo>
                  <a:pt x="153161" y="18287"/>
                </a:lnTo>
                <a:close/>
              </a:path>
              <a:path w="191769" h="38100">
                <a:moveTo>
                  <a:pt x="189737" y="18287"/>
                </a:moveTo>
                <a:lnTo>
                  <a:pt x="160019" y="18287"/>
                </a:lnTo>
                <a:lnTo>
                  <a:pt x="160781" y="19049"/>
                </a:lnTo>
                <a:lnTo>
                  <a:pt x="160781" y="19811"/>
                </a:lnTo>
                <a:lnTo>
                  <a:pt x="189737" y="19811"/>
                </a:lnTo>
                <a:lnTo>
                  <a:pt x="191261" y="19049"/>
                </a:lnTo>
                <a:lnTo>
                  <a:pt x="189737" y="18287"/>
                </a:lnTo>
                <a:close/>
              </a:path>
            </a:pathLst>
          </a:custGeom>
          <a:solidFill>
            <a:srgbClr val="010101"/>
          </a:solidFill>
        </p:spPr>
        <p:txBody>
          <a:bodyPr wrap="square" lIns="0" tIns="0" rIns="0" bIns="0" rtlCol="0"/>
          <a:lstStyle/>
          <a:p/>
        </p:txBody>
      </p:sp>
      <p:sp>
        <p:nvSpPr>
          <p:cNvPr id="19" name="object 19"/>
          <p:cNvSpPr/>
          <p:nvPr/>
        </p:nvSpPr>
        <p:spPr>
          <a:xfrm>
            <a:off x="1966722" y="3630167"/>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0" name="object 20"/>
          <p:cNvSpPr txBox="1"/>
          <p:nvPr/>
        </p:nvSpPr>
        <p:spPr>
          <a:xfrm>
            <a:off x="2141982" y="3854196"/>
            <a:ext cx="650240" cy="200025"/>
          </a:xfrm>
          <a:prstGeom prst="rect">
            <a:avLst/>
          </a:prstGeom>
          <a:solidFill>
            <a:srgbClr val="FFCF02"/>
          </a:solidFill>
          <a:ln w="3175">
            <a:solidFill>
              <a:srgbClr val="010101"/>
            </a:solidFill>
          </a:ln>
        </p:spPr>
        <p:txBody>
          <a:bodyPr wrap="square" lIns="0" tIns="22860" rIns="0" bIns="0" rtlCol="0" vert="horz">
            <a:spAutoFit/>
          </a:bodyPr>
          <a:lstStyle/>
          <a:p>
            <a:pPr marL="46990">
              <a:lnSpc>
                <a:spcPct val="100000"/>
              </a:lnSpc>
              <a:spcBef>
                <a:spcPts val="180"/>
              </a:spcBef>
            </a:pPr>
            <a:r>
              <a:rPr dirty="0" sz="1000" spc="-5">
                <a:latin typeface="Tahoma"/>
                <a:cs typeface="Tahoma"/>
              </a:rPr>
              <a:t>Regressor</a:t>
            </a:r>
            <a:endParaRPr sz="1000">
              <a:latin typeface="Tahoma"/>
              <a:cs typeface="Tahoma"/>
            </a:endParaRPr>
          </a:p>
        </p:txBody>
      </p:sp>
      <p:sp>
        <p:nvSpPr>
          <p:cNvPr id="21" name="object 21"/>
          <p:cNvSpPr txBox="1"/>
          <p:nvPr/>
        </p:nvSpPr>
        <p:spPr>
          <a:xfrm>
            <a:off x="2918455" y="3772911"/>
            <a:ext cx="438784" cy="330835"/>
          </a:xfrm>
          <a:prstGeom prst="rect">
            <a:avLst/>
          </a:prstGeom>
        </p:spPr>
        <p:txBody>
          <a:bodyPr wrap="square" lIns="0" tIns="12700" rIns="0" bIns="0" rtlCol="0" vert="horz">
            <a:spAutoFit/>
          </a:bodyPr>
          <a:lstStyle/>
          <a:p>
            <a:pPr marR="5080" indent="20955">
              <a:lnSpc>
                <a:spcPct val="100000"/>
              </a:lnSpc>
              <a:spcBef>
                <a:spcPts val="100"/>
              </a:spcBef>
            </a:pPr>
            <a:r>
              <a:rPr dirty="0" sz="1000" spc="-5">
                <a:solidFill>
                  <a:srgbClr val="3333CC"/>
                </a:solidFill>
                <a:latin typeface="Tahoma"/>
                <a:cs typeface="Tahoma"/>
              </a:rPr>
              <a:t>Predict  real</a:t>
            </a:r>
            <a:r>
              <a:rPr dirty="0" sz="1000" spc="-85">
                <a:solidFill>
                  <a:srgbClr val="3333CC"/>
                </a:solidFill>
                <a:latin typeface="Tahoma"/>
                <a:cs typeface="Tahoma"/>
              </a:rPr>
              <a:t> </a:t>
            </a:r>
            <a:r>
              <a:rPr dirty="0" sz="1000" spc="-5">
                <a:solidFill>
                  <a:srgbClr val="3333CC"/>
                </a:solidFill>
                <a:latin typeface="Tahoma"/>
                <a:cs typeface="Tahoma"/>
              </a:rPr>
              <a:t>no.</a:t>
            </a:r>
            <a:endParaRPr sz="1000">
              <a:latin typeface="Tahoma"/>
              <a:cs typeface="Tahoma"/>
            </a:endParaRPr>
          </a:p>
        </p:txBody>
      </p:sp>
      <p:sp>
        <p:nvSpPr>
          <p:cNvPr id="22" name="object 22"/>
          <p:cNvSpPr/>
          <p:nvPr/>
        </p:nvSpPr>
        <p:spPr>
          <a:xfrm>
            <a:off x="1966722" y="3782567"/>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3" name="object 23"/>
          <p:cNvSpPr/>
          <p:nvPr/>
        </p:nvSpPr>
        <p:spPr>
          <a:xfrm>
            <a:off x="2766822" y="3934967"/>
            <a:ext cx="153670" cy="38100"/>
          </a:xfrm>
          <a:custGeom>
            <a:avLst/>
            <a:gdLst/>
            <a:ahLst/>
            <a:cxnLst/>
            <a:rect l="l" t="t" r="r" b="b"/>
            <a:pathLst>
              <a:path w="153669" h="38100">
                <a:moveTo>
                  <a:pt x="115061" y="0"/>
                </a:moveTo>
                <a:lnTo>
                  <a:pt x="115061" y="38100"/>
                </a:lnTo>
                <a:lnTo>
                  <a:pt x="151637" y="19812"/>
                </a:lnTo>
                <a:lnTo>
                  <a:pt x="122681" y="19812"/>
                </a:lnTo>
                <a:lnTo>
                  <a:pt x="122681" y="19050"/>
                </a:lnTo>
                <a:lnTo>
                  <a:pt x="121919" y="18287"/>
                </a:lnTo>
                <a:lnTo>
                  <a:pt x="151637" y="18287"/>
                </a:lnTo>
                <a:lnTo>
                  <a:pt x="115061" y="0"/>
                </a:lnTo>
                <a:close/>
              </a:path>
              <a:path w="153669" h="38100">
                <a:moveTo>
                  <a:pt x="115061" y="18287"/>
                </a:moveTo>
                <a:lnTo>
                  <a:pt x="761" y="18287"/>
                </a:lnTo>
                <a:lnTo>
                  <a:pt x="0" y="19050"/>
                </a:lnTo>
                <a:lnTo>
                  <a:pt x="0" y="19812"/>
                </a:lnTo>
                <a:lnTo>
                  <a:pt x="115061" y="19812"/>
                </a:lnTo>
                <a:lnTo>
                  <a:pt x="115061" y="18287"/>
                </a:lnTo>
                <a:close/>
              </a:path>
              <a:path w="153669" h="38100">
                <a:moveTo>
                  <a:pt x="151637" y="18287"/>
                </a:moveTo>
                <a:lnTo>
                  <a:pt x="121919" y="18287"/>
                </a:lnTo>
                <a:lnTo>
                  <a:pt x="122681" y="19050"/>
                </a:lnTo>
                <a:lnTo>
                  <a:pt x="122681" y="19812"/>
                </a:lnTo>
                <a:lnTo>
                  <a:pt x="151637" y="19812"/>
                </a:lnTo>
                <a:lnTo>
                  <a:pt x="153161" y="19050"/>
                </a:lnTo>
                <a:lnTo>
                  <a:pt x="151637" y="18287"/>
                </a:lnTo>
                <a:close/>
              </a:path>
            </a:pathLst>
          </a:custGeom>
          <a:solidFill>
            <a:srgbClr val="010101"/>
          </a:solidFill>
        </p:spPr>
        <p:txBody>
          <a:bodyPr wrap="square" lIns="0" tIns="0" rIns="0" bIns="0" rtlCol="0"/>
          <a:lstStyle/>
          <a:p/>
        </p:txBody>
      </p:sp>
      <p:sp>
        <p:nvSpPr>
          <p:cNvPr id="24" name="object 24"/>
          <p:cNvSpPr/>
          <p:nvPr/>
        </p:nvSpPr>
        <p:spPr>
          <a:xfrm>
            <a:off x="1966722" y="3858767"/>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5" name="object 25"/>
          <p:cNvSpPr/>
          <p:nvPr/>
        </p:nvSpPr>
        <p:spPr>
          <a:xfrm>
            <a:off x="1966722" y="3934967"/>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6" name="object 26"/>
          <p:cNvSpPr/>
          <p:nvPr/>
        </p:nvSpPr>
        <p:spPr>
          <a:xfrm>
            <a:off x="1966722" y="4011167"/>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7" name="object 27"/>
          <p:cNvSpPr/>
          <p:nvPr/>
        </p:nvSpPr>
        <p:spPr>
          <a:xfrm>
            <a:off x="1966722" y="4087367"/>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8" name="object 28"/>
          <p:cNvSpPr/>
          <p:nvPr/>
        </p:nvSpPr>
        <p:spPr>
          <a:xfrm>
            <a:off x="1676400" y="3244595"/>
            <a:ext cx="4267200" cy="0"/>
          </a:xfrm>
          <a:custGeom>
            <a:avLst/>
            <a:gdLst/>
            <a:ahLst/>
            <a:cxnLst/>
            <a:rect l="l" t="t" r="r" b="b"/>
            <a:pathLst>
              <a:path w="4267200" h="0">
                <a:moveTo>
                  <a:pt x="0" y="0"/>
                </a:moveTo>
                <a:lnTo>
                  <a:pt x="4267200" y="0"/>
                </a:lnTo>
              </a:path>
            </a:pathLst>
          </a:custGeom>
          <a:ln w="9525">
            <a:solidFill>
              <a:srgbClr val="3434CC"/>
            </a:solidFill>
          </a:ln>
        </p:spPr>
        <p:txBody>
          <a:bodyPr wrap="square" lIns="0" tIns="0" rIns="0" bIns="0" rtlCol="0"/>
          <a:lstStyle/>
          <a:p/>
        </p:txBody>
      </p:sp>
      <p:sp>
        <p:nvSpPr>
          <p:cNvPr id="29" name="object 29"/>
          <p:cNvSpPr/>
          <p:nvPr/>
        </p:nvSpPr>
        <p:spPr>
          <a:xfrm>
            <a:off x="1676400" y="3739896"/>
            <a:ext cx="4267200" cy="0"/>
          </a:xfrm>
          <a:custGeom>
            <a:avLst/>
            <a:gdLst/>
            <a:ahLst/>
            <a:cxnLst/>
            <a:rect l="l" t="t" r="r" b="b"/>
            <a:pathLst>
              <a:path w="4267200" h="0">
                <a:moveTo>
                  <a:pt x="0" y="0"/>
                </a:moveTo>
                <a:lnTo>
                  <a:pt x="4267200" y="0"/>
                </a:lnTo>
              </a:path>
            </a:pathLst>
          </a:custGeom>
          <a:ln w="9525">
            <a:solidFill>
              <a:srgbClr val="3434CC"/>
            </a:solidFill>
          </a:ln>
        </p:spPr>
        <p:txBody>
          <a:bodyPr wrap="square" lIns="0" tIns="0" rIns="0" bIns="0" rtlCol="0"/>
          <a:lstStyle/>
          <a:p/>
        </p:txBody>
      </p:sp>
      <p:sp>
        <p:nvSpPr>
          <p:cNvPr id="30" name="object 30"/>
          <p:cNvSpPr/>
          <p:nvPr/>
        </p:nvSpPr>
        <p:spPr>
          <a:xfrm>
            <a:off x="3429000" y="2253995"/>
            <a:ext cx="0" cy="2019300"/>
          </a:xfrm>
          <a:custGeom>
            <a:avLst/>
            <a:gdLst/>
            <a:ahLst/>
            <a:cxnLst/>
            <a:rect l="l" t="t" r="r" b="b"/>
            <a:pathLst>
              <a:path w="0" h="2019300">
                <a:moveTo>
                  <a:pt x="0" y="2019300"/>
                </a:moveTo>
                <a:lnTo>
                  <a:pt x="0" y="0"/>
                </a:lnTo>
              </a:path>
            </a:pathLst>
          </a:custGeom>
          <a:ln w="9525">
            <a:solidFill>
              <a:srgbClr val="3434CC"/>
            </a:solidFill>
          </a:ln>
        </p:spPr>
        <p:txBody>
          <a:bodyPr wrap="square" lIns="0" tIns="0" rIns="0" bIns="0" rtlCol="0"/>
          <a:lstStyle/>
          <a:p/>
        </p:txBody>
      </p:sp>
      <p:sp>
        <p:nvSpPr>
          <p:cNvPr id="31" name="object 31"/>
          <p:cNvSpPr/>
          <p:nvPr/>
        </p:nvSpPr>
        <p:spPr>
          <a:xfrm>
            <a:off x="1676400" y="2749295"/>
            <a:ext cx="4267200" cy="0"/>
          </a:xfrm>
          <a:custGeom>
            <a:avLst/>
            <a:gdLst/>
            <a:ahLst/>
            <a:cxnLst/>
            <a:rect l="l" t="t" r="r" b="b"/>
            <a:pathLst>
              <a:path w="4267200" h="0">
                <a:moveTo>
                  <a:pt x="0" y="0"/>
                </a:moveTo>
                <a:lnTo>
                  <a:pt x="4267200" y="0"/>
                </a:lnTo>
              </a:path>
            </a:pathLst>
          </a:custGeom>
          <a:ln w="9525">
            <a:solidFill>
              <a:srgbClr val="3434CC"/>
            </a:solidFill>
          </a:ln>
        </p:spPr>
        <p:txBody>
          <a:bodyPr wrap="square" lIns="0" tIns="0" rIns="0" bIns="0" rtlCol="0"/>
          <a:lstStyle/>
          <a:p/>
        </p:txBody>
      </p:sp>
      <p:sp>
        <p:nvSpPr>
          <p:cNvPr id="32" name="object 32"/>
          <p:cNvSpPr txBox="1"/>
          <p:nvPr/>
        </p:nvSpPr>
        <p:spPr>
          <a:xfrm>
            <a:off x="3474720" y="2758693"/>
            <a:ext cx="2473960" cy="834390"/>
          </a:xfrm>
          <a:prstGeom prst="rect">
            <a:avLst/>
          </a:prstGeom>
        </p:spPr>
        <p:txBody>
          <a:bodyPr wrap="square" lIns="0" tIns="12700" rIns="0" bIns="0" rtlCol="0" vert="horz">
            <a:spAutoFit/>
          </a:bodyPr>
          <a:lstStyle/>
          <a:p>
            <a:pPr marR="15240">
              <a:lnSpc>
                <a:spcPct val="100000"/>
              </a:lnSpc>
              <a:spcBef>
                <a:spcPts val="100"/>
              </a:spcBef>
            </a:pPr>
            <a:r>
              <a:rPr dirty="0" sz="900" spc="-5">
                <a:latin typeface="Tahoma"/>
                <a:cs typeface="Tahoma"/>
              </a:rPr>
              <a:t>Dec </a:t>
            </a:r>
            <a:r>
              <a:rPr dirty="0" sz="900">
                <a:latin typeface="Tahoma"/>
                <a:cs typeface="Tahoma"/>
              </a:rPr>
              <a:t>Tree, Sigmoid </a:t>
            </a:r>
            <a:r>
              <a:rPr dirty="0" sz="900" spc="-5">
                <a:latin typeface="Tahoma"/>
                <a:cs typeface="Tahoma"/>
              </a:rPr>
              <a:t>Perceptron, Sigmoid N.Net,  Gauss/Joint BC, Gauss Naïve BC, N.Neigh, Bayes  Net Based </a:t>
            </a:r>
            <a:r>
              <a:rPr dirty="0" sz="900">
                <a:latin typeface="Tahoma"/>
                <a:cs typeface="Tahoma"/>
              </a:rPr>
              <a:t>BC, Cascade</a:t>
            </a:r>
            <a:r>
              <a:rPr dirty="0" sz="900" spc="-10">
                <a:latin typeface="Tahoma"/>
                <a:cs typeface="Tahoma"/>
              </a:rPr>
              <a:t> </a:t>
            </a:r>
            <a:r>
              <a:rPr dirty="0" sz="900" spc="-5">
                <a:latin typeface="Tahoma"/>
                <a:cs typeface="Tahoma"/>
              </a:rPr>
              <a:t>Correlation</a:t>
            </a:r>
            <a:endParaRPr sz="900">
              <a:latin typeface="Tahoma"/>
              <a:cs typeface="Tahoma"/>
            </a:endParaRPr>
          </a:p>
          <a:p>
            <a:pPr marR="5080">
              <a:lnSpc>
                <a:spcPct val="100000"/>
              </a:lnSpc>
              <a:spcBef>
                <a:spcPts val="960"/>
              </a:spcBef>
            </a:pPr>
            <a:r>
              <a:rPr dirty="0" sz="900">
                <a:latin typeface="Tahoma"/>
                <a:cs typeface="Tahoma"/>
              </a:rPr>
              <a:t>Joint </a:t>
            </a:r>
            <a:r>
              <a:rPr dirty="0" sz="900" spc="-5">
                <a:latin typeface="Tahoma"/>
                <a:cs typeface="Tahoma"/>
              </a:rPr>
              <a:t>DE, Naïve DE, Gauss/Joint DE, Gauss Naïve  </a:t>
            </a:r>
            <a:r>
              <a:rPr dirty="0" sz="900">
                <a:latin typeface="Tahoma"/>
                <a:cs typeface="Tahoma"/>
              </a:rPr>
              <a:t>DE, </a:t>
            </a:r>
            <a:r>
              <a:rPr dirty="0" sz="900" spc="-5">
                <a:latin typeface="Tahoma"/>
                <a:cs typeface="Tahoma"/>
              </a:rPr>
              <a:t>Bayes Net Structure </a:t>
            </a:r>
            <a:r>
              <a:rPr dirty="0" sz="900">
                <a:latin typeface="Tahoma"/>
                <a:cs typeface="Tahoma"/>
              </a:rPr>
              <a:t>Learning, </a:t>
            </a:r>
            <a:r>
              <a:rPr dirty="0" sz="900">
                <a:solidFill>
                  <a:srgbClr val="FF0000"/>
                </a:solidFill>
                <a:latin typeface="Tahoma"/>
                <a:cs typeface="Tahoma"/>
              </a:rPr>
              <a:t>GMMs</a:t>
            </a:r>
            <a:endParaRPr sz="900">
              <a:latin typeface="Tahoma"/>
              <a:cs typeface="Tahoma"/>
            </a:endParaRPr>
          </a:p>
        </p:txBody>
      </p:sp>
      <p:sp>
        <p:nvSpPr>
          <p:cNvPr id="33" name="object 33"/>
          <p:cNvSpPr txBox="1"/>
          <p:nvPr/>
        </p:nvSpPr>
        <p:spPr>
          <a:xfrm>
            <a:off x="3474720" y="3749297"/>
            <a:ext cx="2566035" cy="575310"/>
          </a:xfrm>
          <a:prstGeom prst="rect">
            <a:avLst/>
          </a:prstGeom>
        </p:spPr>
        <p:txBody>
          <a:bodyPr wrap="square" lIns="0" tIns="12700" rIns="0" bIns="0" rtlCol="0" vert="horz">
            <a:spAutoFit/>
          </a:bodyPr>
          <a:lstStyle/>
          <a:p>
            <a:pPr marR="5080">
              <a:lnSpc>
                <a:spcPct val="100000"/>
              </a:lnSpc>
              <a:spcBef>
                <a:spcPts val="100"/>
              </a:spcBef>
            </a:pPr>
            <a:r>
              <a:rPr dirty="0" sz="900">
                <a:latin typeface="Tahoma"/>
                <a:cs typeface="Tahoma"/>
              </a:rPr>
              <a:t>Linear </a:t>
            </a:r>
            <a:r>
              <a:rPr dirty="0" sz="900" spc="-5">
                <a:latin typeface="Tahoma"/>
                <a:cs typeface="Tahoma"/>
              </a:rPr>
              <a:t>Regression, Polynomial Regression,  Perceptron, Neural Net, N.Neigh, Kernel, </a:t>
            </a:r>
            <a:r>
              <a:rPr dirty="0" sz="900">
                <a:latin typeface="Tahoma"/>
                <a:cs typeface="Tahoma"/>
              </a:rPr>
              <a:t>LWR,  RBFs, Robust Regression, Cascade </a:t>
            </a:r>
            <a:r>
              <a:rPr dirty="0" sz="900" spc="-5">
                <a:latin typeface="Tahoma"/>
                <a:cs typeface="Tahoma"/>
              </a:rPr>
              <a:t>Correlation,  </a:t>
            </a:r>
            <a:r>
              <a:rPr dirty="0" sz="900">
                <a:latin typeface="Tahoma"/>
                <a:cs typeface="Tahoma"/>
              </a:rPr>
              <a:t>Regression </a:t>
            </a:r>
            <a:r>
              <a:rPr dirty="0" sz="900" spc="-5">
                <a:latin typeface="Tahoma"/>
                <a:cs typeface="Tahoma"/>
              </a:rPr>
              <a:t>Trees, GMDH, </a:t>
            </a:r>
            <a:r>
              <a:rPr dirty="0" sz="900">
                <a:latin typeface="Tahoma"/>
                <a:cs typeface="Tahoma"/>
              </a:rPr>
              <a:t>Multilinear </a:t>
            </a:r>
            <a:r>
              <a:rPr dirty="0" sz="900" spc="-5">
                <a:latin typeface="Tahoma"/>
                <a:cs typeface="Tahoma"/>
              </a:rPr>
              <a:t>Interp,</a:t>
            </a:r>
            <a:r>
              <a:rPr dirty="0" sz="900" spc="-50">
                <a:latin typeface="Tahoma"/>
                <a:cs typeface="Tahoma"/>
              </a:rPr>
              <a:t> </a:t>
            </a:r>
            <a:r>
              <a:rPr dirty="0" sz="900" spc="-5">
                <a:latin typeface="Tahoma"/>
                <a:cs typeface="Tahoma"/>
              </a:rPr>
              <a:t>MARS</a:t>
            </a:r>
            <a:endParaRPr sz="900">
              <a:latin typeface="Tahoma"/>
              <a:cs typeface="Tahoma"/>
            </a:endParaRPr>
          </a:p>
        </p:txBody>
      </p:sp>
      <p:sp>
        <p:nvSpPr>
          <p:cNvPr id="34" name="object 34"/>
          <p:cNvSpPr txBox="1"/>
          <p:nvPr/>
        </p:nvSpPr>
        <p:spPr>
          <a:xfrm>
            <a:off x="1800035" y="2324591"/>
            <a:ext cx="179070" cy="1831975"/>
          </a:xfrm>
          <a:prstGeom prst="rect">
            <a:avLst/>
          </a:prstGeom>
        </p:spPr>
        <p:txBody>
          <a:bodyPr wrap="square" lIns="0" tIns="12700" rIns="0" bIns="0" rtlCol="0" vert="vert270">
            <a:spAutoFit/>
          </a:bodyPr>
          <a:lstStyle/>
          <a:p>
            <a:pPr marL="12700">
              <a:lnSpc>
                <a:spcPct val="100000"/>
              </a:lnSpc>
              <a:spcBef>
                <a:spcPts val="100"/>
              </a:spcBef>
              <a:tabLst>
                <a:tab pos="964565" algn="l"/>
                <a:tab pos="1459865" algn="l"/>
              </a:tabLst>
            </a:pPr>
            <a:r>
              <a:rPr dirty="0" sz="1000" spc="-5">
                <a:solidFill>
                  <a:srgbClr val="048D0A"/>
                </a:solidFill>
                <a:latin typeface="Tahoma"/>
                <a:cs typeface="Tahoma"/>
              </a:rPr>
              <a:t>Input</a:t>
            </a:r>
            <a:r>
              <a:rPr dirty="0" sz="1000">
                <a:solidFill>
                  <a:srgbClr val="048D0A"/>
                </a:solidFill>
                <a:latin typeface="Tahoma"/>
                <a:cs typeface="Tahoma"/>
              </a:rPr>
              <a:t>s</a:t>
            </a:r>
            <a:r>
              <a:rPr dirty="0" sz="1000">
                <a:solidFill>
                  <a:srgbClr val="048D0A"/>
                </a:solidFill>
                <a:latin typeface="Tahoma"/>
                <a:cs typeface="Tahoma"/>
              </a:rPr>
              <a:t> </a:t>
            </a:r>
            <a:r>
              <a:rPr dirty="0" sz="1000" spc="150">
                <a:solidFill>
                  <a:srgbClr val="048D0A"/>
                </a:solidFill>
                <a:latin typeface="Tahoma"/>
                <a:cs typeface="Tahoma"/>
              </a:rPr>
              <a:t> </a:t>
            </a:r>
            <a:r>
              <a:rPr dirty="0" sz="1000" spc="-5">
                <a:solidFill>
                  <a:srgbClr val="048D0A"/>
                </a:solidFill>
                <a:latin typeface="Tahoma"/>
                <a:cs typeface="Tahoma"/>
              </a:rPr>
              <a:t>Input</a:t>
            </a:r>
            <a:r>
              <a:rPr dirty="0" sz="1000">
                <a:solidFill>
                  <a:srgbClr val="048D0A"/>
                </a:solidFill>
                <a:latin typeface="Tahoma"/>
                <a:cs typeface="Tahoma"/>
              </a:rPr>
              <a:t>s</a:t>
            </a:r>
            <a:r>
              <a:rPr dirty="0" sz="1000">
                <a:solidFill>
                  <a:srgbClr val="048D0A"/>
                </a:solidFill>
                <a:latin typeface="Tahoma"/>
                <a:cs typeface="Tahoma"/>
              </a:rPr>
              <a:t>	</a:t>
            </a:r>
            <a:r>
              <a:rPr dirty="0" sz="1000" spc="-5">
                <a:solidFill>
                  <a:srgbClr val="048D0A"/>
                </a:solidFill>
                <a:latin typeface="Tahoma"/>
                <a:cs typeface="Tahoma"/>
              </a:rPr>
              <a:t>Input</a:t>
            </a:r>
            <a:r>
              <a:rPr dirty="0" sz="1000">
                <a:solidFill>
                  <a:srgbClr val="048D0A"/>
                </a:solidFill>
                <a:latin typeface="Tahoma"/>
                <a:cs typeface="Tahoma"/>
              </a:rPr>
              <a:t>s</a:t>
            </a:r>
            <a:r>
              <a:rPr dirty="0" sz="1000">
                <a:solidFill>
                  <a:srgbClr val="048D0A"/>
                </a:solidFill>
                <a:latin typeface="Tahoma"/>
                <a:cs typeface="Tahoma"/>
              </a:rPr>
              <a:t>	</a:t>
            </a:r>
            <a:r>
              <a:rPr dirty="0" sz="1000" spc="-5">
                <a:solidFill>
                  <a:srgbClr val="048D0A"/>
                </a:solidFill>
                <a:latin typeface="Tahoma"/>
                <a:cs typeface="Tahoma"/>
              </a:rPr>
              <a:t>Inputs</a:t>
            </a:r>
            <a:endParaRPr sz="1000">
              <a:latin typeface="Tahoma"/>
              <a:cs typeface="Tahoma"/>
            </a:endParaRPr>
          </a:p>
        </p:txBody>
      </p:sp>
      <p:sp>
        <p:nvSpPr>
          <p:cNvPr id="35" name="object 35"/>
          <p:cNvSpPr/>
          <p:nvPr/>
        </p:nvSpPr>
        <p:spPr>
          <a:xfrm>
            <a:off x="2133600" y="2330195"/>
            <a:ext cx="825500" cy="352425"/>
          </a:xfrm>
          <a:custGeom>
            <a:avLst/>
            <a:gdLst/>
            <a:ahLst/>
            <a:cxnLst/>
            <a:rect l="l" t="t" r="r" b="b"/>
            <a:pathLst>
              <a:path w="825500" h="352425">
                <a:moveTo>
                  <a:pt x="0" y="352044"/>
                </a:moveTo>
                <a:lnTo>
                  <a:pt x="825246" y="352044"/>
                </a:lnTo>
                <a:lnTo>
                  <a:pt x="825246" y="0"/>
                </a:lnTo>
                <a:lnTo>
                  <a:pt x="0" y="0"/>
                </a:lnTo>
                <a:lnTo>
                  <a:pt x="0" y="352044"/>
                </a:lnTo>
                <a:close/>
              </a:path>
            </a:pathLst>
          </a:custGeom>
          <a:solidFill>
            <a:srgbClr val="FFCF02"/>
          </a:solidFill>
        </p:spPr>
        <p:txBody>
          <a:bodyPr wrap="square" lIns="0" tIns="0" rIns="0" bIns="0" rtlCol="0"/>
          <a:lstStyle/>
          <a:p/>
        </p:txBody>
      </p:sp>
      <p:sp>
        <p:nvSpPr>
          <p:cNvPr id="36" name="object 36"/>
          <p:cNvSpPr txBox="1"/>
          <p:nvPr/>
        </p:nvSpPr>
        <p:spPr>
          <a:xfrm>
            <a:off x="2133600" y="2330195"/>
            <a:ext cx="825500" cy="352425"/>
          </a:xfrm>
          <a:prstGeom prst="rect">
            <a:avLst/>
          </a:prstGeom>
          <a:ln w="3175">
            <a:solidFill>
              <a:srgbClr val="010101"/>
            </a:solidFill>
          </a:ln>
        </p:spPr>
        <p:txBody>
          <a:bodyPr wrap="square" lIns="0" tIns="22860" rIns="0" bIns="0" rtlCol="0" vert="horz">
            <a:spAutoFit/>
          </a:bodyPr>
          <a:lstStyle/>
          <a:p>
            <a:pPr marL="46355" marR="38735" indent="99060">
              <a:lnSpc>
                <a:spcPct val="100000"/>
              </a:lnSpc>
              <a:spcBef>
                <a:spcPts val="180"/>
              </a:spcBef>
            </a:pPr>
            <a:r>
              <a:rPr dirty="0" sz="1000" spc="-5">
                <a:latin typeface="Tahoma"/>
                <a:cs typeface="Tahoma"/>
              </a:rPr>
              <a:t>Inference  Engine</a:t>
            </a:r>
            <a:r>
              <a:rPr dirty="0" sz="1000" spc="-75">
                <a:latin typeface="Tahoma"/>
                <a:cs typeface="Tahoma"/>
              </a:rPr>
              <a:t> </a:t>
            </a:r>
            <a:r>
              <a:rPr dirty="0" sz="1000" spc="-5">
                <a:latin typeface="Tahoma"/>
                <a:cs typeface="Tahoma"/>
              </a:rPr>
              <a:t>Learn</a:t>
            </a:r>
            <a:endParaRPr sz="1000">
              <a:latin typeface="Tahoma"/>
              <a:cs typeface="Tahoma"/>
            </a:endParaRPr>
          </a:p>
        </p:txBody>
      </p:sp>
      <p:sp>
        <p:nvSpPr>
          <p:cNvPr id="37" name="object 37"/>
          <p:cNvSpPr/>
          <p:nvPr/>
        </p:nvSpPr>
        <p:spPr>
          <a:xfrm>
            <a:off x="1966722" y="23347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38" name="object 38"/>
          <p:cNvSpPr/>
          <p:nvPr/>
        </p:nvSpPr>
        <p:spPr>
          <a:xfrm>
            <a:off x="2856738" y="2501645"/>
            <a:ext cx="153670" cy="38100"/>
          </a:xfrm>
          <a:custGeom>
            <a:avLst/>
            <a:gdLst/>
            <a:ahLst/>
            <a:cxnLst/>
            <a:rect l="l" t="t" r="r" b="b"/>
            <a:pathLst>
              <a:path w="153669" h="38100">
                <a:moveTo>
                  <a:pt x="115062" y="0"/>
                </a:moveTo>
                <a:lnTo>
                  <a:pt x="115062" y="38100"/>
                </a:lnTo>
                <a:lnTo>
                  <a:pt x="151638" y="19811"/>
                </a:lnTo>
                <a:lnTo>
                  <a:pt x="121919" y="19811"/>
                </a:lnTo>
                <a:lnTo>
                  <a:pt x="121919" y="18287"/>
                </a:lnTo>
                <a:lnTo>
                  <a:pt x="151637" y="18287"/>
                </a:lnTo>
                <a:lnTo>
                  <a:pt x="115062" y="0"/>
                </a:lnTo>
                <a:close/>
              </a:path>
              <a:path w="153669" h="38100">
                <a:moveTo>
                  <a:pt x="115062" y="18287"/>
                </a:moveTo>
                <a:lnTo>
                  <a:pt x="0" y="18287"/>
                </a:lnTo>
                <a:lnTo>
                  <a:pt x="0" y="19811"/>
                </a:lnTo>
                <a:lnTo>
                  <a:pt x="115062" y="19811"/>
                </a:lnTo>
                <a:lnTo>
                  <a:pt x="115062" y="18287"/>
                </a:lnTo>
                <a:close/>
              </a:path>
              <a:path w="153669" h="38100">
                <a:moveTo>
                  <a:pt x="151637" y="18287"/>
                </a:moveTo>
                <a:lnTo>
                  <a:pt x="121919" y="18287"/>
                </a:lnTo>
                <a:lnTo>
                  <a:pt x="121919" y="19811"/>
                </a:lnTo>
                <a:lnTo>
                  <a:pt x="151638" y="19811"/>
                </a:lnTo>
                <a:lnTo>
                  <a:pt x="153162" y="19050"/>
                </a:lnTo>
                <a:lnTo>
                  <a:pt x="151637" y="18287"/>
                </a:lnTo>
                <a:close/>
              </a:path>
            </a:pathLst>
          </a:custGeom>
          <a:solidFill>
            <a:srgbClr val="010101"/>
          </a:solidFill>
        </p:spPr>
        <p:txBody>
          <a:bodyPr wrap="square" lIns="0" tIns="0" rIns="0" bIns="0" rtlCol="0"/>
          <a:lstStyle/>
          <a:p/>
        </p:txBody>
      </p:sp>
      <p:sp>
        <p:nvSpPr>
          <p:cNvPr id="39" name="object 39"/>
          <p:cNvSpPr/>
          <p:nvPr/>
        </p:nvSpPr>
        <p:spPr>
          <a:xfrm>
            <a:off x="1966722" y="24109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40" name="object 40"/>
          <p:cNvSpPr/>
          <p:nvPr/>
        </p:nvSpPr>
        <p:spPr>
          <a:xfrm>
            <a:off x="1966722" y="24871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41" name="object 41"/>
          <p:cNvSpPr/>
          <p:nvPr/>
        </p:nvSpPr>
        <p:spPr>
          <a:xfrm>
            <a:off x="1966722" y="25633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42" name="object 42"/>
          <p:cNvSpPr/>
          <p:nvPr/>
        </p:nvSpPr>
        <p:spPr>
          <a:xfrm>
            <a:off x="1966722" y="2639567"/>
            <a:ext cx="191770" cy="38100"/>
          </a:xfrm>
          <a:custGeom>
            <a:avLst/>
            <a:gdLst/>
            <a:ahLst/>
            <a:cxnLst/>
            <a:rect l="l" t="t" r="r" b="b"/>
            <a:pathLst>
              <a:path w="191769" h="38100">
                <a:moveTo>
                  <a:pt x="153161" y="0"/>
                </a:moveTo>
                <a:lnTo>
                  <a:pt x="153161" y="38100"/>
                </a:lnTo>
                <a:lnTo>
                  <a:pt x="189738" y="19811"/>
                </a:lnTo>
                <a:lnTo>
                  <a:pt x="160781" y="19811"/>
                </a:lnTo>
                <a:lnTo>
                  <a:pt x="160781" y="19050"/>
                </a:lnTo>
                <a:lnTo>
                  <a:pt x="160019" y="18287"/>
                </a:lnTo>
                <a:lnTo>
                  <a:pt x="189737" y="18287"/>
                </a:lnTo>
                <a:lnTo>
                  <a:pt x="153161" y="0"/>
                </a:lnTo>
                <a:close/>
              </a:path>
              <a:path w="191769" h="38100">
                <a:moveTo>
                  <a:pt x="153161" y="18287"/>
                </a:moveTo>
                <a:lnTo>
                  <a:pt x="761" y="18287"/>
                </a:lnTo>
                <a:lnTo>
                  <a:pt x="0" y="19050"/>
                </a:lnTo>
                <a:lnTo>
                  <a:pt x="0" y="19811"/>
                </a:lnTo>
                <a:lnTo>
                  <a:pt x="153161" y="19811"/>
                </a:lnTo>
                <a:lnTo>
                  <a:pt x="153161" y="18287"/>
                </a:lnTo>
                <a:close/>
              </a:path>
              <a:path w="191769" h="38100">
                <a:moveTo>
                  <a:pt x="189737" y="18287"/>
                </a:moveTo>
                <a:lnTo>
                  <a:pt x="160019" y="18287"/>
                </a:lnTo>
                <a:lnTo>
                  <a:pt x="160781" y="19050"/>
                </a:lnTo>
                <a:lnTo>
                  <a:pt x="160781" y="19811"/>
                </a:lnTo>
                <a:lnTo>
                  <a:pt x="189738" y="19811"/>
                </a:lnTo>
                <a:lnTo>
                  <a:pt x="191261" y="19050"/>
                </a:lnTo>
                <a:lnTo>
                  <a:pt x="189737" y="18287"/>
                </a:lnTo>
                <a:close/>
              </a:path>
            </a:pathLst>
          </a:custGeom>
          <a:solidFill>
            <a:srgbClr val="010101"/>
          </a:solidFill>
        </p:spPr>
        <p:txBody>
          <a:bodyPr wrap="square" lIns="0" tIns="0" rIns="0" bIns="0" rtlCol="0"/>
          <a:lstStyle/>
          <a:p/>
        </p:txBody>
      </p:sp>
      <p:sp>
        <p:nvSpPr>
          <p:cNvPr id="43" name="object 43"/>
          <p:cNvSpPr txBox="1"/>
          <p:nvPr/>
        </p:nvSpPr>
        <p:spPr>
          <a:xfrm>
            <a:off x="2954020" y="2364739"/>
            <a:ext cx="2520950" cy="178435"/>
          </a:xfrm>
          <a:prstGeom prst="rect">
            <a:avLst/>
          </a:prstGeom>
        </p:spPr>
        <p:txBody>
          <a:bodyPr wrap="square" lIns="0" tIns="12700" rIns="0" bIns="0" rtlCol="0" vert="horz">
            <a:spAutoFit/>
          </a:bodyPr>
          <a:lstStyle/>
          <a:p>
            <a:pPr marL="25400">
              <a:lnSpc>
                <a:spcPct val="100000"/>
              </a:lnSpc>
              <a:spcBef>
                <a:spcPts val="100"/>
              </a:spcBef>
            </a:pPr>
            <a:r>
              <a:rPr dirty="0" baseline="-22222" sz="1500" spc="-7">
                <a:solidFill>
                  <a:srgbClr val="3333CC"/>
                </a:solidFill>
                <a:latin typeface="Tahoma"/>
                <a:cs typeface="Tahoma"/>
              </a:rPr>
              <a:t>P(E</a:t>
            </a:r>
            <a:r>
              <a:rPr dirty="0" baseline="-55555" sz="975" spc="-7">
                <a:solidFill>
                  <a:srgbClr val="3333CC"/>
                </a:solidFill>
                <a:latin typeface="Tahoma"/>
                <a:cs typeface="Tahoma"/>
              </a:rPr>
              <a:t>1</a:t>
            </a:r>
            <a:r>
              <a:rPr dirty="0" baseline="-22222" sz="1500" spc="-7">
                <a:solidFill>
                  <a:srgbClr val="3333CC"/>
                </a:solidFill>
                <a:latin typeface="Tahoma"/>
                <a:cs typeface="Tahoma"/>
              </a:rPr>
              <a:t>|E</a:t>
            </a:r>
            <a:r>
              <a:rPr dirty="0" baseline="-55555" sz="975" spc="-7">
                <a:solidFill>
                  <a:srgbClr val="3333CC"/>
                </a:solidFill>
                <a:latin typeface="Tahoma"/>
                <a:cs typeface="Tahoma"/>
              </a:rPr>
              <a:t>2</a:t>
            </a:r>
            <a:r>
              <a:rPr dirty="0" baseline="-22222" sz="1500" spc="-7">
                <a:solidFill>
                  <a:srgbClr val="3333CC"/>
                </a:solidFill>
                <a:latin typeface="Tahoma"/>
                <a:cs typeface="Tahoma"/>
              </a:rPr>
              <a:t>) </a:t>
            </a:r>
            <a:r>
              <a:rPr dirty="0" sz="900" spc="-5">
                <a:latin typeface="Tahoma"/>
                <a:cs typeface="Tahoma"/>
              </a:rPr>
              <a:t>Joint </a:t>
            </a:r>
            <a:r>
              <a:rPr dirty="0" sz="900">
                <a:latin typeface="Tahoma"/>
                <a:cs typeface="Tahoma"/>
              </a:rPr>
              <a:t>DE, </a:t>
            </a:r>
            <a:r>
              <a:rPr dirty="0" sz="900" spc="-5">
                <a:latin typeface="Tahoma"/>
                <a:cs typeface="Tahoma"/>
              </a:rPr>
              <a:t>Bayes Net Structure</a:t>
            </a:r>
            <a:r>
              <a:rPr dirty="0" sz="900" spc="55">
                <a:latin typeface="Tahoma"/>
                <a:cs typeface="Tahoma"/>
              </a:rPr>
              <a:t> </a:t>
            </a:r>
            <a:r>
              <a:rPr dirty="0" sz="900">
                <a:latin typeface="Tahoma"/>
                <a:cs typeface="Tahoma"/>
              </a:rPr>
              <a:t>Learning</a:t>
            </a:r>
            <a:endParaRPr sz="900">
              <a:latin typeface="Tahoma"/>
              <a:cs typeface="Tahoma"/>
            </a:endParaRPr>
          </a:p>
        </p:txBody>
      </p:sp>
      <p:sp>
        <p:nvSpPr>
          <p:cNvPr id="44" name="object 44"/>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5" name="object 45"/>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46" name="object 46"/>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52</a:t>
            </a:r>
            <a:endParaRPr sz="600">
              <a:latin typeface="Tahoma"/>
              <a:cs typeface="Tahoma"/>
            </a:endParaRPr>
          </a:p>
        </p:txBody>
      </p:sp>
      <p:sp>
        <p:nvSpPr>
          <p:cNvPr id="47" name="object 47"/>
          <p:cNvSpPr txBox="1"/>
          <p:nvPr/>
        </p:nvSpPr>
        <p:spPr>
          <a:xfrm>
            <a:off x="2965704" y="5677916"/>
            <a:ext cx="177609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The old</a:t>
            </a:r>
            <a:r>
              <a:rPr dirty="0" sz="2200" spc="-70">
                <a:solidFill>
                  <a:srgbClr val="006500"/>
                </a:solidFill>
                <a:latin typeface="Tahoma"/>
                <a:cs typeface="Tahoma"/>
              </a:rPr>
              <a:t> </a:t>
            </a:r>
            <a:r>
              <a:rPr dirty="0" sz="2200" spc="-5">
                <a:solidFill>
                  <a:srgbClr val="006500"/>
                </a:solidFill>
                <a:latin typeface="Tahoma"/>
                <a:cs typeface="Tahoma"/>
              </a:rPr>
              <a:t>trick…</a:t>
            </a:r>
            <a:endParaRPr sz="2200">
              <a:latin typeface="Tahoma"/>
              <a:cs typeface="Tahoma"/>
            </a:endParaRPr>
          </a:p>
        </p:txBody>
      </p:sp>
      <p:sp>
        <p:nvSpPr>
          <p:cNvPr id="48" name="object 48"/>
          <p:cNvSpPr txBox="1"/>
          <p:nvPr/>
        </p:nvSpPr>
        <p:spPr>
          <a:xfrm>
            <a:off x="2171700" y="7078980"/>
            <a:ext cx="590550" cy="200025"/>
          </a:xfrm>
          <a:prstGeom prst="rect">
            <a:avLst/>
          </a:prstGeom>
          <a:solidFill>
            <a:srgbClr val="FFCF02"/>
          </a:solidFill>
          <a:ln w="3175">
            <a:solidFill>
              <a:srgbClr val="010101"/>
            </a:solidFill>
          </a:ln>
        </p:spPr>
        <p:txBody>
          <a:bodyPr wrap="square" lIns="0" tIns="22860" rIns="0" bIns="0" rtlCol="0" vert="horz">
            <a:spAutoFit/>
          </a:bodyPr>
          <a:lstStyle/>
          <a:p>
            <a:pPr marL="46355">
              <a:lnSpc>
                <a:spcPct val="100000"/>
              </a:lnSpc>
              <a:spcBef>
                <a:spcPts val="180"/>
              </a:spcBef>
            </a:pPr>
            <a:r>
              <a:rPr dirty="0" sz="1000">
                <a:latin typeface="Tahoma"/>
                <a:cs typeface="Tahoma"/>
              </a:rPr>
              <a:t>Classifier</a:t>
            </a:r>
            <a:endParaRPr sz="1000">
              <a:latin typeface="Tahoma"/>
              <a:cs typeface="Tahoma"/>
            </a:endParaRPr>
          </a:p>
        </p:txBody>
      </p:sp>
      <p:sp>
        <p:nvSpPr>
          <p:cNvPr id="49" name="object 49"/>
          <p:cNvSpPr/>
          <p:nvPr/>
        </p:nvSpPr>
        <p:spPr>
          <a:xfrm>
            <a:off x="1966722" y="70073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50" name="object 50"/>
          <p:cNvSpPr/>
          <p:nvPr/>
        </p:nvSpPr>
        <p:spPr>
          <a:xfrm>
            <a:off x="2766822" y="7159752"/>
            <a:ext cx="153670" cy="38100"/>
          </a:xfrm>
          <a:custGeom>
            <a:avLst/>
            <a:gdLst/>
            <a:ahLst/>
            <a:cxnLst/>
            <a:rect l="l" t="t" r="r" b="b"/>
            <a:pathLst>
              <a:path w="153669" h="38100">
                <a:moveTo>
                  <a:pt x="115061" y="0"/>
                </a:moveTo>
                <a:lnTo>
                  <a:pt x="115061" y="38100"/>
                </a:lnTo>
                <a:lnTo>
                  <a:pt x="151637" y="19812"/>
                </a:lnTo>
                <a:lnTo>
                  <a:pt x="122681" y="19812"/>
                </a:lnTo>
                <a:lnTo>
                  <a:pt x="122681" y="19050"/>
                </a:lnTo>
                <a:lnTo>
                  <a:pt x="121919" y="18287"/>
                </a:lnTo>
                <a:lnTo>
                  <a:pt x="151637" y="18287"/>
                </a:lnTo>
                <a:lnTo>
                  <a:pt x="115061" y="0"/>
                </a:lnTo>
                <a:close/>
              </a:path>
              <a:path w="153669" h="38100">
                <a:moveTo>
                  <a:pt x="115061" y="18287"/>
                </a:moveTo>
                <a:lnTo>
                  <a:pt x="761" y="18287"/>
                </a:lnTo>
                <a:lnTo>
                  <a:pt x="0" y="19050"/>
                </a:lnTo>
                <a:lnTo>
                  <a:pt x="0" y="19812"/>
                </a:lnTo>
                <a:lnTo>
                  <a:pt x="115061" y="19812"/>
                </a:lnTo>
                <a:lnTo>
                  <a:pt x="115061" y="18287"/>
                </a:lnTo>
                <a:close/>
              </a:path>
              <a:path w="153669" h="38100">
                <a:moveTo>
                  <a:pt x="151637" y="18287"/>
                </a:moveTo>
                <a:lnTo>
                  <a:pt x="121919" y="18287"/>
                </a:lnTo>
                <a:lnTo>
                  <a:pt x="122681" y="19050"/>
                </a:lnTo>
                <a:lnTo>
                  <a:pt x="122681" y="19812"/>
                </a:lnTo>
                <a:lnTo>
                  <a:pt x="151637" y="19812"/>
                </a:lnTo>
                <a:lnTo>
                  <a:pt x="153161" y="19050"/>
                </a:lnTo>
                <a:lnTo>
                  <a:pt x="151637" y="18287"/>
                </a:lnTo>
                <a:close/>
              </a:path>
            </a:pathLst>
          </a:custGeom>
          <a:solidFill>
            <a:srgbClr val="010101"/>
          </a:solidFill>
        </p:spPr>
        <p:txBody>
          <a:bodyPr wrap="square" lIns="0" tIns="0" rIns="0" bIns="0" rtlCol="0"/>
          <a:lstStyle/>
          <a:p/>
        </p:txBody>
      </p:sp>
      <p:sp>
        <p:nvSpPr>
          <p:cNvPr id="51" name="object 51"/>
          <p:cNvSpPr/>
          <p:nvPr/>
        </p:nvSpPr>
        <p:spPr>
          <a:xfrm>
            <a:off x="1966722" y="70835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52" name="object 52"/>
          <p:cNvSpPr/>
          <p:nvPr/>
        </p:nvSpPr>
        <p:spPr>
          <a:xfrm>
            <a:off x="1966722" y="71597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53" name="object 53"/>
          <p:cNvSpPr/>
          <p:nvPr/>
        </p:nvSpPr>
        <p:spPr>
          <a:xfrm>
            <a:off x="1966722" y="72359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54" name="object 54"/>
          <p:cNvSpPr/>
          <p:nvPr/>
        </p:nvSpPr>
        <p:spPr>
          <a:xfrm>
            <a:off x="1966722" y="73121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55" name="object 55"/>
          <p:cNvSpPr txBox="1"/>
          <p:nvPr/>
        </p:nvSpPr>
        <p:spPr>
          <a:xfrm>
            <a:off x="2154935" y="7498080"/>
            <a:ext cx="624840" cy="352425"/>
          </a:xfrm>
          <a:prstGeom prst="rect">
            <a:avLst/>
          </a:prstGeom>
          <a:solidFill>
            <a:srgbClr val="FFCF02"/>
          </a:solidFill>
          <a:ln w="3175">
            <a:solidFill>
              <a:srgbClr val="010101"/>
            </a:solidFill>
          </a:ln>
        </p:spPr>
        <p:txBody>
          <a:bodyPr wrap="square" lIns="0" tIns="22860" rIns="0" bIns="0" rtlCol="0" vert="horz">
            <a:spAutoFit/>
          </a:bodyPr>
          <a:lstStyle/>
          <a:p>
            <a:pPr marL="46990" marR="38735" indent="57150">
              <a:lnSpc>
                <a:spcPct val="100000"/>
              </a:lnSpc>
              <a:spcBef>
                <a:spcPts val="180"/>
              </a:spcBef>
            </a:pPr>
            <a:r>
              <a:rPr dirty="0" sz="1000">
                <a:latin typeface="Tahoma"/>
                <a:cs typeface="Tahoma"/>
              </a:rPr>
              <a:t>Density  </a:t>
            </a:r>
            <a:r>
              <a:rPr dirty="0" sz="1000">
                <a:latin typeface="Tahoma"/>
                <a:cs typeface="Tahoma"/>
              </a:rPr>
              <a:t>Estima</a:t>
            </a:r>
            <a:r>
              <a:rPr dirty="0" sz="1000" spc="-10">
                <a:latin typeface="Tahoma"/>
                <a:cs typeface="Tahoma"/>
              </a:rPr>
              <a:t>t</a:t>
            </a:r>
            <a:r>
              <a:rPr dirty="0" sz="1000">
                <a:latin typeface="Tahoma"/>
                <a:cs typeface="Tahoma"/>
              </a:rPr>
              <a:t>or</a:t>
            </a:r>
            <a:endParaRPr sz="1000">
              <a:latin typeface="Tahoma"/>
              <a:cs typeface="Tahoma"/>
            </a:endParaRPr>
          </a:p>
        </p:txBody>
      </p:sp>
      <p:sp>
        <p:nvSpPr>
          <p:cNvPr id="56" name="object 56"/>
          <p:cNvSpPr txBox="1"/>
          <p:nvPr/>
        </p:nvSpPr>
        <p:spPr>
          <a:xfrm>
            <a:off x="2890273" y="6997695"/>
            <a:ext cx="496570" cy="826135"/>
          </a:xfrm>
          <a:prstGeom prst="rect">
            <a:avLst/>
          </a:prstGeom>
        </p:spPr>
        <p:txBody>
          <a:bodyPr wrap="square" lIns="0" tIns="12700" rIns="0" bIns="0" rtlCol="0" vert="horz">
            <a:spAutoFit/>
          </a:bodyPr>
          <a:lstStyle/>
          <a:p>
            <a:pPr marR="5080" indent="49530">
              <a:lnSpc>
                <a:spcPct val="100000"/>
              </a:lnSpc>
              <a:spcBef>
                <a:spcPts val="100"/>
              </a:spcBef>
            </a:pPr>
            <a:r>
              <a:rPr dirty="0" sz="1000" spc="-5">
                <a:solidFill>
                  <a:srgbClr val="3333CC"/>
                </a:solidFill>
                <a:latin typeface="Tahoma"/>
                <a:cs typeface="Tahoma"/>
              </a:rPr>
              <a:t>Predict  </a:t>
            </a:r>
            <a:r>
              <a:rPr dirty="0" sz="1000" spc="-5">
                <a:solidFill>
                  <a:srgbClr val="3333CC"/>
                </a:solidFill>
                <a:latin typeface="Tahoma"/>
                <a:cs typeface="Tahoma"/>
              </a:rPr>
              <a:t>category</a:t>
            </a:r>
            <a:endParaRPr sz="1000">
              <a:latin typeface="Tahoma"/>
              <a:cs typeface="Tahoma"/>
            </a:endParaRPr>
          </a:p>
          <a:p>
            <a:pPr>
              <a:lnSpc>
                <a:spcPct val="100000"/>
              </a:lnSpc>
              <a:spcBef>
                <a:spcPts val="5"/>
              </a:spcBef>
            </a:pPr>
            <a:endParaRPr sz="1300">
              <a:latin typeface="Times New Roman"/>
              <a:cs typeface="Times New Roman"/>
            </a:endParaRPr>
          </a:p>
          <a:p>
            <a:pPr marL="75565" marR="81915" indent="15240">
              <a:lnSpc>
                <a:spcPct val="100000"/>
              </a:lnSpc>
            </a:pPr>
            <a:r>
              <a:rPr dirty="0" sz="1000" spc="-5">
                <a:solidFill>
                  <a:srgbClr val="3333CC"/>
                </a:solidFill>
                <a:latin typeface="Tahoma"/>
                <a:cs typeface="Tahoma"/>
              </a:rPr>
              <a:t>Prob-  </a:t>
            </a:r>
            <a:r>
              <a:rPr dirty="0" sz="1000" spc="-5">
                <a:solidFill>
                  <a:srgbClr val="3333CC"/>
                </a:solidFill>
                <a:latin typeface="Tahoma"/>
                <a:cs typeface="Tahoma"/>
              </a:rPr>
              <a:t>ability</a:t>
            </a:r>
            <a:endParaRPr sz="1000">
              <a:latin typeface="Tahoma"/>
              <a:cs typeface="Tahoma"/>
            </a:endParaRPr>
          </a:p>
        </p:txBody>
      </p:sp>
      <p:sp>
        <p:nvSpPr>
          <p:cNvPr id="57" name="object 57"/>
          <p:cNvSpPr/>
          <p:nvPr/>
        </p:nvSpPr>
        <p:spPr>
          <a:xfrm>
            <a:off x="1966722" y="75026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58" name="object 58"/>
          <p:cNvSpPr/>
          <p:nvPr/>
        </p:nvSpPr>
        <p:spPr>
          <a:xfrm>
            <a:off x="2766822" y="7655052"/>
            <a:ext cx="153670" cy="38100"/>
          </a:xfrm>
          <a:custGeom>
            <a:avLst/>
            <a:gdLst/>
            <a:ahLst/>
            <a:cxnLst/>
            <a:rect l="l" t="t" r="r" b="b"/>
            <a:pathLst>
              <a:path w="153669" h="38100">
                <a:moveTo>
                  <a:pt x="115061" y="0"/>
                </a:moveTo>
                <a:lnTo>
                  <a:pt x="115061" y="38100"/>
                </a:lnTo>
                <a:lnTo>
                  <a:pt x="151637" y="19812"/>
                </a:lnTo>
                <a:lnTo>
                  <a:pt x="122681" y="19812"/>
                </a:lnTo>
                <a:lnTo>
                  <a:pt x="122681" y="19050"/>
                </a:lnTo>
                <a:lnTo>
                  <a:pt x="121919" y="18287"/>
                </a:lnTo>
                <a:lnTo>
                  <a:pt x="151637" y="18287"/>
                </a:lnTo>
                <a:lnTo>
                  <a:pt x="115061" y="0"/>
                </a:lnTo>
                <a:close/>
              </a:path>
              <a:path w="153669" h="38100">
                <a:moveTo>
                  <a:pt x="115061" y="18287"/>
                </a:moveTo>
                <a:lnTo>
                  <a:pt x="761" y="18287"/>
                </a:lnTo>
                <a:lnTo>
                  <a:pt x="0" y="19050"/>
                </a:lnTo>
                <a:lnTo>
                  <a:pt x="0" y="19812"/>
                </a:lnTo>
                <a:lnTo>
                  <a:pt x="115061" y="19812"/>
                </a:lnTo>
                <a:lnTo>
                  <a:pt x="115061" y="18287"/>
                </a:lnTo>
                <a:close/>
              </a:path>
              <a:path w="153669" h="38100">
                <a:moveTo>
                  <a:pt x="151637" y="18287"/>
                </a:moveTo>
                <a:lnTo>
                  <a:pt x="121919" y="18287"/>
                </a:lnTo>
                <a:lnTo>
                  <a:pt x="122681" y="19050"/>
                </a:lnTo>
                <a:lnTo>
                  <a:pt x="122681" y="19812"/>
                </a:lnTo>
                <a:lnTo>
                  <a:pt x="151637" y="19812"/>
                </a:lnTo>
                <a:lnTo>
                  <a:pt x="153161" y="19050"/>
                </a:lnTo>
                <a:lnTo>
                  <a:pt x="151637" y="18287"/>
                </a:lnTo>
                <a:close/>
              </a:path>
            </a:pathLst>
          </a:custGeom>
          <a:solidFill>
            <a:srgbClr val="010101"/>
          </a:solidFill>
        </p:spPr>
        <p:txBody>
          <a:bodyPr wrap="square" lIns="0" tIns="0" rIns="0" bIns="0" rtlCol="0"/>
          <a:lstStyle/>
          <a:p/>
        </p:txBody>
      </p:sp>
      <p:sp>
        <p:nvSpPr>
          <p:cNvPr id="59" name="object 59"/>
          <p:cNvSpPr/>
          <p:nvPr/>
        </p:nvSpPr>
        <p:spPr>
          <a:xfrm>
            <a:off x="1966722" y="75788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60" name="object 60"/>
          <p:cNvSpPr/>
          <p:nvPr/>
        </p:nvSpPr>
        <p:spPr>
          <a:xfrm>
            <a:off x="1966722" y="76550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61" name="object 61"/>
          <p:cNvSpPr/>
          <p:nvPr/>
        </p:nvSpPr>
        <p:spPr>
          <a:xfrm>
            <a:off x="1966722" y="77312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62" name="object 62"/>
          <p:cNvSpPr/>
          <p:nvPr/>
        </p:nvSpPr>
        <p:spPr>
          <a:xfrm>
            <a:off x="1966722" y="78074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63" name="object 63"/>
          <p:cNvSpPr txBox="1"/>
          <p:nvPr/>
        </p:nvSpPr>
        <p:spPr>
          <a:xfrm>
            <a:off x="2141982" y="8031480"/>
            <a:ext cx="650240" cy="200025"/>
          </a:xfrm>
          <a:prstGeom prst="rect">
            <a:avLst/>
          </a:prstGeom>
          <a:solidFill>
            <a:srgbClr val="FFCF02"/>
          </a:solidFill>
          <a:ln w="3175">
            <a:solidFill>
              <a:srgbClr val="010101"/>
            </a:solidFill>
          </a:ln>
        </p:spPr>
        <p:txBody>
          <a:bodyPr wrap="square" lIns="0" tIns="22860" rIns="0" bIns="0" rtlCol="0" vert="horz">
            <a:spAutoFit/>
          </a:bodyPr>
          <a:lstStyle/>
          <a:p>
            <a:pPr marL="46990">
              <a:lnSpc>
                <a:spcPct val="100000"/>
              </a:lnSpc>
              <a:spcBef>
                <a:spcPts val="180"/>
              </a:spcBef>
            </a:pPr>
            <a:r>
              <a:rPr dirty="0" sz="1000" spc="-5">
                <a:latin typeface="Tahoma"/>
                <a:cs typeface="Tahoma"/>
              </a:rPr>
              <a:t>Regressor</a:t>
            </a:r>
            <a:endParaRPr sz="1000">
              <a:latin typeface="Tahoma"/>
              <a:cs typeface="Tahoma"/>
            </a:endParaRPr>
          </a:p>
        </p:txBody>
      </p:sp>
      <p:sp>
        <p:nvSpPr>
          <p:cNvPr id="64" name="object 64"/>
          <p:cNvSpPr txBox="1"/>
          <p:nvPr/>
        </p:nvSpPr>
        <p:spPr>
          <a:xfrm>
            <a:off x="2918455" y="7950195"/>
            <a:ext cx="438784" cy="330835"/>
          </a:xfrm>
          <a:prstGeom prst="rect">
            <a:avLst/>
          </a:prstGeom>
        </p:spPr>
        <p:txBody>
          <a:bodyPr wrap="square" lIns="0" tIns="12700" rIns="0" bIns="0" rtlCol="0" vert="horz">
            <a:spAutoFit/>
          </a:bodyPr>
          <a:lstStyle/>
          <a:p>
            <a:pPr marR="5080" indent="20955">
              <a:lnSpc>
                <a:spcPct val="100000"/>
              </a:lnSpc>
              <a:spcBef>
                <a:spcPts val="100"/>
              </a:spcBef>
            </a:pPr>
            <a:r>
              <a:rPr dirty="0" sz="1000" spc="-5">
                <a:solidFill>
                  <a:srgbClr val="3333CC"/>
                </a:solidFill>
                <a:latin typeface="Tahoma"/>
                <a:cs typeface="Tahoma"/>
              </a:rPr>
              <a:t>Predict  real</a:t>
            </a:r>
            <a:r>
              <a:rPr dirty="0" sz="1000" spc="-85">
                <a:solidFill>
                  <a:srgbClr val="3333CC"/>
                </a:solidFill>
                <a:latin typeface="Tahoma"/>
                <a:cs typeface="Tahoma"/>
              </a:rPr>
              <a:t> </a:t>
            </a:r>
            <a:r>
              <a:rPr dirty="0" sz="1000" spc="-5">
                <a:solidFill>
                  <a:srgbClr val="3333CC"/>
                </a:solidFill>
                <a:latin typeface="Tahoma"/>
                <a:cs typeface="Tahoma"/>
              </a:rPr>
              <a:t>no.</a:t>
            </a:r>
            <a:endParaRPr sz="1000">
              <a:latin typeface="Tahoma"/>
              <a:cs typeface="Tahoma"/>
            </a:endParaRPr>
          </a:p>
        </p:txBody>
      </p:sp>
      <p:sp>
        <p:nvSpPr>
          <p:cNvPr id="65" name="object 65"/>
          <p:cNvSpPr/>
          <p:nvPr/>
        </p:nvSpPr>
        <p:spPr>
          <a:xfrm>
            <a:off x="1966722" y="79598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66" name="object 66"/>
          <p:cNvSpPr/>
          <p:nvPr/>
        </p:nvSpPr>
        <p:spPr>
          <a:xfrm>
            <a:off x="2766822" y="8112252"/>
            <a:ext cx="153670" cy="38100"/>
          </a:xfrm>
          <a:custGeom>
            <a:avLst/>
            <a:gdLst/>
            <a:ahLst/>
            <a:cxnLst/>
            <a:rect l="l" t="t" r="r" b="b"/>
            <a:pathLst>
              <a:path w="153669" h="38100">
                <a:moveTo>
                  <a:pt x="115061" y="0"/>
                </a:moveTo>
                <a:lnTo>
                  <a:pt x="115061" y="38100"/>
                </a:lnTo>
                <a:lnTo>
                  <a:pt x="151637" y="19812"/>
                </a:lnTo>
                <a:lnTo>
                  <a:pt x="122681" y="19812"/>
                </a:lnTo>
                <a:lnTo>
                  <a:pt x="122681" y="19050"/>
                </a:lnTo>
                <a:lnTo>
                  <a:pt x="121919" y="18287"/>
                </a:lnTo>
                <a:lnTo>
                  <a:pt x="151637" y="18287"/>
                </a:lnTo>
                <a:lnTo>
                  <a:pt x="115061" y="0"/>
                </a:lnTo>
                <a:close/>
              </a:path>
              <a:path w="153669" h="38100">
                <a:moveTo>
                  <a:pt x="115061" y="18287"/>
                </a:moveTo>
                <a:lnTo>
                  <a:pt x="761" y="18287"/>
                </a:lnTo>
                <a:lnTo>
                  <a:pt x="0" y="19050"/>
                </a:lnTo>
                <a:lnTo>
                  <a:pt x="0" y="19812"/>
                </a:lnTo>
                <a:lnTo>
                  <a:pt x="115061" y="19812"/>
                </a:lnTo>
                <a:lnTo>
                  <a:pt x="115061" y="18287"/>
                </a:lnTo>
                <a:close/>
              </a:path>
              <a:path w="153669" h="38100">
                <a:moveTo>
                  <a:pt x="151637" y="18287"/>
                </a:moveTo>
                <a:lnTo>
                  <a:pt x="121919" y="18287"/>
                </a:lnTo>
                <a:lnTo>
                  <a:pt x="122681" y="19050"/>
                </a:lnTo>
                <a:lnTo>
                  <a:pt x="122681" y="19812"/>
                </a:lnTo>
                <a:lnTo>
                  <a:pt x="151637" y="19812"/>
                </a:lnTo>
                <a:lnTo>
                  <a:pt x="153161" y="19050"/>
                </a:lnTo>
                <a:lnTo>
                  <a:pt x="151637" y="18287"/>
                </a:lnTo>
                <a:close/>
              </a:path>
            </a:pathLst>
          </a:custGeom>
          <a:solidFill>
            <a:srgbClr val="010101"/>
          </a:solidFill>
        </p:spPr>
        <p:txBody>
          <a:bodyPr wrap="square" lIns="0" tIns="0" rIns="0" bIns="0" rtlCol="0"/>
          <a:lstStyle/>
          <a:p/>
        </p:txBody>
      </p:sp>
      <p:sp>
        <p:nvSpPr>
          <p:cNvPr id="67" name="object 67"/>
          <p:cNvSpPr/>
          <p:nvPr/>
        </p:nvSpPr>
        <p:spPr>
          <a:xfrm>
            <a:off x="1966722" y="80360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68" name="object 68"/>
          <p:cNvSpPr/>
          <p:nvPr/>
        </p:nvSpPr>
        <p:spPr>
          <a:xfrm>
            <a:off x="1966722" y="81122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69" name="object 69"/>
          <p:cNvSpPr/>
          <p:nvPr/>
        </p:nvSpPr>
        <p:spPr>
          <a:xfrm>
            <a:off x="1966722" y="81884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70" name="object 70"/>
          <p:cNvSpPr/>
          <p:nvPr/>
        </p:nvSpPr>
        <p:spPr>
          <a:xfrm>
            <a:off x="1966722" y="82646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71" name="object 71"/>
          <p:cNvSpPr/>
          <p:nvPr/>
        </p:nvSpPr>
        <p:spPr>
          <a:xfrm>
            <a:off x="1676400" y="7421880"/>
            <a:ext cx="4267200" cy="0"/>
          </a:xfrm>
          <a:custGeom>
            <a:avLst/>
            <a:gdLst/>
            <a:ahLst/>
            <a:cxnLst/>
            <a:rect l="l" t="t" r="r" b="b"/>
            <a:pathLst>
              <a:path w="4267200" h="0">
                <a:moveTo>
                  <a:pt x="0" y="0"/>
                </a:moveTo>
                <a:lnTo>
                  <a:pt x="4267200" y="0"/>
                </a:lnTo>
              </a:path>
            </a:pathLst>
          </a:custGeom>
          <a:ln w="9525">
            <a:solidFill>
              <a:srgbClr val="3434CC"/>
            </a:solidFill>
          </a:ln>
        </p:spPr>
        <p:txBody>
          <a:bodyPr wrap="square" lIns="0" tIns="0" rIns="0" bIns="0" rtlCol="0"/>
          <a:lstStyle/>
          <a:p/>
        </p:txBody>
      </p:sp>
      <p:sp>
        <p:nvSpPr>
          <p:cNvPr id="72" name="object 72"/>
          <p:cNvSpPr/>
          <p:nvPr/>
        </p:nvSpPr>
        <p:spPr>
          <a:xfrm>
            <a:off x="1676400" y="7917180"/>
            <a:ext cx="4267200" cy="0"/>
          </a:xfrm>
          <a:custGeom>
            <a:avLst/>
            <a:gdLst/>
            <a:ahLst/>
            <a:cxnLst/>
            <a:rect l="l" t="t" r="r" b="b"/>
            <a:pathLst>
              <a:path w="4267200" h="0">
                <a:moveTo>
                  <a:pt x="0" y="0"/>
                </a:moveTo>
                <a:lnTo>
                  <a:pt x="4267200" y="0"/>
                </a:lnTo>
              </a:path>
            </a:pathLst>
          </a:custGeom>
          <a:ln w="9525">
            <a:solidFill>
              <a:srgbClr val="3434CC"/>
            </a:solidFill>
          </a:ln>
        </p:spPr>
        <p:txBody>
          <a:bodyPr wrap="square" lIns="0" tIns="0" rIns="0" bIns="0" rtlCol="0"/>
          <a:lstStyle/>
          <a:p/>
        </p:txBody>
      </p:sp>
      <p:sp>
        <p:nvSpPr>
          <p:cNvPr id="73" name="object 73"/>
          <p:cNvSpPr/>
          <p:nvPr/>
        </p:nvSpPr>
        <p:spPr>
          <a:xfrm>
            <a:off x="3429000" y="6431279"/>
            <a:ext cx="0" cy="2019300"/>
          </a:xfrm>
          <a:custGeom>
            <a:avLst/>
            <a:gdLst/>
            <a:ahLst/>
            <a:cxnLst/>
            <a:rect l="l" t="t" r="r" b="b"/>
            <a:pathLst>
              <a:path w="0" h="2019300">
                <a:moveTo>
                  <a:pt x="0" y="2019300"/>
                </a:moveTo>
                <a:lnTo>
                  <a:pt x="0" y="0"/>
                </a:lnTo>
              </a:path>
            </a:pathLst>
          </a:custGeom>
          <a:ln w="9525">
            <a:solidFill>
              <a:srgbClr val="3434CC"/>
            </a:solidFill>
          </a:ln>
        </p:spPr>
        <p:txBody>
          <a:bodyPr wrap="square" lIns="0" tIns="0" rIns="0" bIns="0" rtlCol="0"/>
          <a:lstStyle/>
          <a:p/>
        </p:txBody>
      </p:sp>
      <p:sp>
        <p:nvSpPr>
          <p:cNvPr id="74" name="object 74"/>
          <p:cNvSpPr/>
          <p:nvPr/>
        </p:nvSpPr>
        <p:spPr>
          <a:xfrm>
            <a:off x="1676400" y="6926580"/>
            <a:ext cx="4267200" cy="0"/>
          </a:xfrm>
          <a:custGeom>
            <a:avLst/>
            <a:gdLst/>
            <a:ahLst/>
            <a:cxnLst/>
            <a:rect l="l" t="t" r="r" b="b"/>
            <a:pathLst>
              <a:path w="4267200" h="0">
                <a:moveTo>
                  <a:pt x="0" y="0"/>
                </a:moveTo>
                <a:lnTo>
                  <a:pt x="4267200" y="0"/>
                </a:lnTo>
              </a:path>
            </a:pathLst>
          </a:custGeom>
          <a:ln w="9525">
            <a:solidFill>
              <a:srgbClr val="3434CC"/>
            </a:solidFill>
          </a:ln>
        </p:spPr>
        <p:txBody>
          <a:bodyPr wrap="square" lIns="0" tIns="0" rIns="0" bIns="0" rtlCol="0"/>
          <a:lstStyle/>
          <a:p/>
        </p:txBody>
      </p:sp>
      <p:sp>
        <p:nvSpPr>
          <p:cNvPr id="75" name="object 75"/>
          <p:cNvSpPr txBox="1"/>
          <p:nvPr/>
        </p:nvSpPr>
        <p:spPr>
          <a:xfrm>
            <a:off x="3474720" y="6935978"/>
            <a:ext cx="2473960" cy="834390"/>
          </a:xfrm>
          <a:prstGeom prst="rect">
            <a:avLst/>
          </a:prstGeom>
        </p:spPr>
        <p:txBody>
          <a:bodyPr wrap="square" lIns="0" tIns="12700" rIns="0" bIns="0" rtlCol="0" vert="horz">
            <a:spAutoFit/>
          </a:bodyPr>
          <a:lstStyle/>
          <a:p>
            <a:pPr marR="15240">
              <a:lnSpc>
                <a:spcPct val="100000"/>
              </a:lnSpc>
              <a:spcBef>
                <a:spcPts val="100"/>
              </a:spcBef>
            </a:pPr>
            <a:r>
              <a:rPr dirty="0" sz="900" spc="-5">
                <a:latin typeface="Tahoma"/>
                <a:cs typeface="Tahoma"/>
              </a:rPr>
              <a:t>Dec </a:t>
            </a:r>
            <a:r>
              <a:rPr dirty="0" sz="900">
                <a:latin typeface="Tahoma"/>
                <a:cs typeface="Tahoma"/>
              </a:rPr>
              <a:t>Tree, Sigmoid </a:t>
            </a:r>
            <a:r>
              <a:rPr dirty="0" sz="900" spc="-5">
                <a:latin typeface="Tahoma"/>
                <a:cs typeface="Tahoma"/>
              </a:rPr>
              <a:t>Perceptron, Sigmoid N.Net,  Gauss/Joint BC, Gauss Naïve BC, N.Neigh, Bayes  Net Based </a:t>
            </a:r>
            <a:r>
              <a:rPr dirty="0" sz="900">
                <a:latin typeface="Tahoma"/>
                <a:cs typeface="Tahoma"/>
              </a:rPr>
              <a:t>BC, Cascade </a:t>
            </a:r>
            <a:r>
              <a:rPr dirty="0" sz="900" spc="-5">
                <a:latin typeface="Tahoma"/>
                <a:cs typeface="Tahoma"/>
              </a:rPr>
              <a:t>Correlation,</a:t>
            </a:r>
            <a:r>
              <a:rPr dirty="0" sz="900" spc="-25">
                <a:latin typeface="Tahoma"/>
                <a:cs typeface="Tahoma"/>
              </a:rPr>
              <a:t> </a:t>
            </a:r>
            <a:r>
              <a:rPr dirty="0" sz="900" spc="-5">
                <a:solidFill>
                  <a:srgbClr val="FF0000"/>
                </a:solidFill>
                <a:latin typeface="Tahoma"/>
                <a:cs typeface="Tahoma"/>
              </a:rPr>
              <a:t>GMM-BC</a:t>
            </a:r>
            <a:endParaRPr sz="900">
              <a:latin typeface="Tahoma"/>
              <a:cs typeface="Tahoma"/>
            </a:endParaRPr>
          </a:p>
          <a:p>
            <a:pPr marR="5080">
              <a:lnSpc>
                <a:spcPct val="100000"/>
              </a:lnSpc>
              <a:spcBef>
                <a:spcPts val="960"/>
              </a:spcBef>
            </a:pPr>
            <a:r>
              <a:rPr dirty="0" sz="900">
                <a:latin typeface="Tahoma"/>
                <a:cs typeface="Tahoma"/>
              </a:rPr>
              <a:t>Joint </a:t>
            </a:r>
            <a:r>
              <a:rPr dirty="0" sz="900" spc="-5">
                <a:latin typeface="Tahoma"/>
                <a:cs typeface="Tahoma"/>
              </a:rPr>
              <a:t>DE, Naïve DE, Gauss/Joint DE, Gauss Naïve  </a:t>
            </a:r>
            <a:r>
              <a:rPr dirty="0" sz="900">
                <a:latin typeface="Tahoma"/>
                <a:cs typeface="Tahoma"/>
              </a:rPr>
              <a:t>DE, </a:t>
            </a:r>
            <a:r>
              <a:rPr dirty="0" sz="900" spc="-5">
                <a:latin typeface="Tahoma"/>
                <a:cs typeface="Tahoma"/>
              </a:rPr>
              <a:t>Bayes Net Structure </a:t>
            </a:r>
            <a:r>
              <a:rPr dirty="0" sz="900">
                <a:latin typeface="Tahoma"/>
                <a:cs typeface="Tahoma"/>
              </a:rPr>
              <a:t>Learning, </a:t>
            </a:r>
            <a:r>
              <a:rPr dirty="0" sz="900">
                <a:solidFill>
                  <a:srgbClr val="FF0000"/>
                </a:solidFill>
                <a:latin typeface="Tahoma"/>
                <a:cs typeface="Tahoma"/>
              </a:rPr>
              <a:t>GMMs</a:t>
            </a:r>
            <a:endParaRPr sz="900">
              <a:latin typeface="Tahoma"/>
              <a:cs typeface="Tahoma"/>
            </a:endParaRPr>
          </a:p>
        </p:txBody>
      </p:sp>
      <p:sp>
        <p:nvSpPr>
          <p:cNvPr id="76" name="object 76"/>
          <p:cNvSpPr txBox="1"/>
          <p:nvPr/>
        </p:nvSpPr>
        <p:spPr>
          <a:xfrm>
            <a:off x="3474720" y="7926582"/>
            <a:ext cx="2566035" cy="575310"/>
          </a:xfrm>
          <a:prstGeom prst="rect">
            <a:avLst/>
          </a:prstGeom>
        </p:spPr>
        <p:txBody>
          <a:bodyPr wrap="square" lIns="0" tIns="12700" rIns="0" bIns="0" rtlCol="0" vert="horz">
            <a:spAutoFit/>
          </a:bodyPr>
          <a:lstStyle/>
          <a:p>
            <a:pPr marR="5080">
              <a:lnSpc>
                <a:spcPct val="100000"/>
              </a:lnSpc>
              <a:spcBef>
                <a:spcPts val="100"/>
              </a:spcBef>
            </a:pPr>
            <a:r>
              <a:rPr dirty="0" sz="900">
                <a:latin typeface="Tahoma"/>
                <a:cs typeface="Tahoma"/>
              </a:rPr>
              <a:t>Linear </a:t>
            </a:r>
            <a:r>
              <a:rPr dirty="0" sz="900" spc="-5">
                <a:latin typeface="Tahoma"/>
                <a:cs typeface="Tahoma"/>
              </a:rPr>
              <a:t>Regression, Polynomial Regression,  Perceptron, Neural Net, N.Neigh, Kernel, </a:t>
            </a:r>
            <a:r>
              <a:rPr dirty="0" sz="900">
                <a:latin typeface="Tahoma"/>
                <a:cs typeface="Tahoma"/>
              </a:rPr>
              <a:t>LWR,  RBFs, Robust Regression, Cascade </a:t>
            </a:r>
            <a:r>
              <a:rPr dirty="0" sz="900" spc="-5">
                <a:latin typeface="Tahoma"/>
                <a:cs typeface="Tahoma"/>
              </a:rPr>
              <a:t>Correlation,  </a:t>
            </a:r>
            <a:r>
              <a:rPr dirty="0" sz="900">
                <a:latin typeface="Tahoma"/>
                <a:cs typeface="Tahoma"/>
              </a:rPr>
              <a:t>Regression </a:t>
            </a:r>
            <a:r>
              <a:rPr dirty="0" sz="900" spc="-5">
                <a:latin typeface="Tahoma"/>
                <a:cs typeface="Tahoma"/>
              </a:rPr>
              <a:t>Trees, GMDH, </a:t>
            </a:r>
            <a:r>
              <a:rPr dirty="0" sz="900">
                <a:latin typeface="Tahoma"/>
                <a:cs typeface="Tahoma"/>
              </a:rPr>
              <a:t>Multilinear </a:t>
            </a:r>
            <a:r>
              <a:rPr dirty="0" sz="900" spc="-5">
                <a:latin typeface="Tahoma"/>
                <a:cs typeface="Tahoma"/>
              </a:rPr>
              <a:t>Interp,</a:t>
            </a:r>
            <a:r>
              <a:rPr dirty="0" sz="900" spc="-50">
                <a:latin typeface="Tahoma"/>
                <a:cs typeface="Tahoma"/>
              </a:rPr>
              <a:t> </a:t>
            </a:r>
            <a:r>
              <a:rPr dirty="0" sz="900" spc="-5">
                <a:latin typeface="Tahoma"/>
                <a:cs typeface="Tahoma"/>
              </a:rPr>
              <a:t>MARS</a:t>
            </a:r>
            <a:endParaRPr sz="900">
              <a:latin typeface="Tahoma"/>
              <a:cs typeface="Tahoma"/>
            </a:endParaRPr>
          </a:p>
        </p:txBody>
      </p:sp>
      <p:sp>
        <p:nvSpPr>
          <p:cNvPr id="77" name="object 77"/>
          <p:cNvSpPr txBox="1"/>
          <p:nvPr/>
        </p:nvSpPr>
        <p:spPr>
          <a:xfrm>
            <a:off x="1800035" y="6501875"/>
            <a:ext cx="179070" cy="1831975"/>
          </a:xfrm>
          <a:prstGeom prst="rect">
            <a:avLst/>
          </a:prstGeom>
        </p:spPr>
        <p:txBody>
          <a:bodyPr wrap="square" lIns="0" tIns="12700" rIns="0" bIns="0" rtlCol="0" vert="vert270">
            <a:spAutoFit/>
          </a:bodyPr>
          <a:lstStyle/>
          <a:p>
            <a:pPr marL="12700">
              <a:lnSpc>
                <a:spcPct val="100000"/>
              </a:lnSpc>
              <a:spcBef>
                <a:spcPts val="100"/>
              </a:spcBef>
              <a:tabLst>
                <a:tab pos="964565" algn="l"/>
                <a:tab pos="1459865" algn="l"/>
              </a:tabLst>
            </a:pPr>
            <a:r>
              <a:rPr dirty="0" sz="1000" spc="-5">
                <a:solidFill>
                  <a:srgbClr val="048D0A"/>
                </a:solidFill>
                <a:latin typeface="Tahoma"/>
                <a:cs typeface="Tahoma"/>
              </a:rPr>
              <a:t>Input</a:t>
            </a:r>
            <a:r>
              <a:rPr dirty="0" sz="1000">
                <a:solidFill>
                  <a:srgbClr val="048D0A"/>
                </a:solidFill>
                <a:latin typeface="Tahoma"/>
                <a:cs typeface="Tahoma"/>
              </a:rPr>
              <a:t>s</a:t>
            </a:r>
            <a:r>
              <a:rPr dirty="0" sz="1000">
                <a:solidFill>
                  <a:srgbClr val="048D0A"/>
                </a:solidFill>
                <a:latin typeface="Tahoma"/>
                <a:cs typeface="Tahoma"/>
              </a:rPr>
              <a:t> </a:t>
            </a:r>
            <a:r>
              <a:rPr dirty="0" sz="1000" spc="150">
                <a:solidFill>
                  <a:srgbClr val="048D0A"/>
                </a:solidFill>
                <a:latin typeface="Tahoma"/>
                <a:cs typeface="Tahoma"/>
              </a:rPr>
              <a:t> </a:t>
            </a:r>
            <a:r>
              <a:rPr dirty="0" sz="1000" spc="-5">
                <a:solidFill>
                  <a:srgbClr val="048D0A"/>
                </a:solidFill>
                <a:latin typeface="Tahoma"/>
                <a:cs typeface="Tahoma"/>
              </a:rPr>
              <a:t>Input</a:t>
            </a:r>
            <a:r>
              <a:rPr dirty="0" sz="1000">
                <a:solidFill>
                  <a:srgbClr val="048D0A"/>
                </a:solidFill>
                <a:latin typeface="Tahoma"/>
                <a:cs typeface="Tahoma"/>
              </a:rPr>
              <a:t>s</a:t>
            </a:r>
            <a:r>
              <a:rPr dirty="0" sz="1000">
                <a:solidFill>
                  <a:srgbClr val="048D0A"/>
                </a:solidFill>
                <a:latin typeface="Tahoma"/>
                <a:cs typeface="Tahoma"/>
              </a:rPr>
              <a:t>	</a:t>
            </a:r>
            <a:r>
              <a:rPr dirty="0" sz="1000" spc="-5">
                <a:solidFill>
                  <a:srgbClr val="048D0A"/>
                </a:solidFill>
                <a:latin typeface="Tahoma"/>
                <a:cs typeface="Tahoma"/>
              </a:rPr>
              <a:t>Input</a:t>
            </a:r>
            <a:r>
              <a:rPr dirty="0" sz="1000">
                <a:solidFill>
                  <a:srgbClr val="048D0A"/>
                </a:solidFill>
                <a:latin typeface="Tahoma"/>
                <a:cs typeface="Tahoma"/>
              </a:rPr>
              <a:t>s</a:t>
            </a:r>
            <a:r>
              <a:rPr dirty="0" sz="1000">
                <a:solidFill>
                  <a:srgbClr val="048D0A"/>
                </a:solidFill>
                <a:latin typeface="Tahoma"/>
                <a:cs typeface="Tahoma"/>
              </a:rPr>
              <a:t>	</a:t>
            </a:r>
            <a:r>
              <a:rPr dirty="0" sz="1000" spc="-5">
                <a:solidFill>
                  <a:srgbClr val="048D0A"/>
                </a:solidFill>
                <a:latin typeface="Tahoma"/>
                <a:cs typeface="Tahoma"/>
              </a:rPr>
              <a:t>Inputs</a:t>
            </a:r>
            <a:endParaRPr sz="1000">
              <a:latin typeface="Tahoma"/>
              <a:cs typeface="Tahoma"/>
            </a:endParaRPr>
          </a:p>
        </p:txBody>
      </p:sp>
      <p:sp>
        <p:nvSpPr>
          <p:cNvPr id="78" name="object 78"/>
          <p:cNvSpPr/>
          <p:nvPr/>
        </p:nvSpPr>
        <p:spPr>
          <a:xfrm>
            <a:off x="2133600" y="6507480"/>
            <a:ext cx="825500" cy="352425"/>
          </a:xfrm>
          <a:custGeom>
            <a:avLst/>
            <a:gdLst/>
            <a:ahLst/>
            <a:cxnLst/>
            <a:rect l="l" t="t" r="r" b="b"/>
            <a:pathLst>
              <a:path w="825500" h="352425">
                <a:moveTo>
                  <a:pt x="0" y="352044"/>
                </a:moveTo>
                <a:lnTo>
                  <a:pt x="825246" y="352044"/>
                </a:lnTo>
                <a:lnTo>
                  <a:pt x="825246" y="0"/>
                </a:lnTo>
                <a:lnTo>
                  <a:pt x="0" y="0"/>
                </a:lnTo>
                <a:lnTo>
                  <a:pt x="0" y="352044"/>
                </a:lnTo>
                <a:close/>
              </a:path>
            </a:pathLst>
          </a:custGeom>
          <a:solidFill>
            <a:srgbClr val="FFCF02"/>
          </a:solidFill>
        </p:spPr>
        <p:txBody>
          <a:bodyPr wrap="square" lIns="0" tIns="0" rIns="0" bIns="0" rtlCol="0"/>
          <a:lstStyle/>
          <a:p/>
        </p:txBody>
      </p:sp>
      <p:sp>
        <p:nvSpPr>
          <p:cNvPr id="79" name="object 79"/>
          <p:cNvSpPr txBox="1"/>
          <p:nvPr/>
        </p:nvSpPr>
        <p:spPr>
          <a:xfrm>
            <a:off x="2133600" y="6507480"/>
            <a:ext cx="825500" cy="352425"/>
          </a:xfrm>
          <a:prstGeom prst="rect">
            <a:avLst/>
          </a:prstGeom>
          <a:ln w="3175">
            <a:solidFill>
              <a:srgbClr val="010101"/>
            </a:solidFill>
          </a:ln>
        </p:spPr>
        <p:txBody>
          <a:bodyPr wrap="square" lIns="0" tIns="22860" rIns="0" bIns="0" rtlCol="0" vert="horz">
            <a:spAutoFit/>
          </a:bodyPr>
          <a:lstStyle/>
          <a:p>
            <a:pPr marL="46355" marR="38735" indent="99060">
              <a:lnSpc>
                <a:spcPct val="100000"/>
              </a:lnSpc>
              <a:spcBef>
                <a:spcPts val="180"/>
              </a:spcBef>
            </a:pPr>
            <a:r>
              <a:rPr dirty="0" sz="1000" spc="-5">
                <a:latin typeface="Tahoma"/>
                <a:cs typeface="Tahoma"/>
              </a:rPr>
              <a:t>Inference  Engine</a:t>
            </a:r>
            <a:r>
              <a:rPr dirty="0" sz="1000" spc="-75">
                <a:latin typeface="Tahoma"/>
                <a:cs typeface="Tahoma"/>
              </a:rPr>
              <a:t> </a:t>
            </a:r>
            <a:r>
              <a:rPr dirty="0" sz="1000" spc="-5">
                <a:latin typeface="Tahoma"/>
                <a:cs typeface="Tahoma"/>
              </a:rPr>
              <a:t>Learn</a:t>
            </a:r>
            <a:endParaRPr sz="1000">
              <a:latin typeface="Tahoma"/>
              <a:cs typeface="Tahoma"/>
            </a:endParaRPr>
          </a:p>
        </p:txBody>
      </p:sp>
      <p:sp>
        <p:nvSpPr>
          <p:cNvPr id="80" name="object 80"/>
          <p:cNvSpPr/>
          <p:nvPr/>
        </p:nvSpPr>
        <p:spPr>
          <a:xfrm>
            <a:off x="1966722" y="65120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81" name="object 81"/>
          <p:cNvSpPr/>
          <p:nvPr/>
        </p:nvSpPr>
        <p:spPr>
          <a:xfrm>
            <a:off x="2856738" y="6678930"/>
            <a:ext cx="153670" cy="38100"/>
          </a:xfrm>
          <a:custGeom>
            <a:avLst/>
            <a:gdLst/>
            <a:ahLst/>
            <a:cxnLst/>
            <a:rect l="l" t="t" r="r" b="b"/>
            <a:pathLst>
              <a:path w="153669" h="38100">
                <a:moveTo>
                  <a:pt x="115062" y="0"/>
                </a:moveTo>
                <a:lnTo>
                  <a:pt x="115062" y="38100"/>
                </a:lnTo>
                <a:lnTo>
                  <a:pt x="151637" y="19812"/>
                </a:lnTo>
                <a:lnTo>
                  <a:pt x="121919" y="19812"/>
                </a:lnTo>
                <a:lnTo>
                  <a:pt x="121919" y="18287"/>
                </a:lnTo>
                <a:lnTo>
                  <a:pt x="151637" y="18287"/>
                </a:lnTo>
                <a:lnTo>
                  <a:pt x="115062" y="0"/>
                </a:lnTo>
                <a:close/>
              </a:path>
              <a:path w="153669" h="38100">
                <a:moveTo>
                  <a:pt x="115062" y="18287"/>
                </a:moveTo>
                <a:lnTo>
                  <a:pt x="0" y="18287"/>
                </a:lnTo>
                <a:lnTo>
                  <a:pt x="0" y="19812"/>
                </a:lnTo>
                <a:lnTo>
                  <a:pt x="115062" y="19812"/>
                </a:lnTo>
                <a:lnTo>
                  <a:pt x="115062" y="18287"/>
                </a:lnTo>
                <a:close/>
              </a:path>
              <a:path w="153669" h="38100">
                <a:moveTo>
                  <a:pt x="151637" y="18287"/>
                </a:moveTo>
                <a:lnTo>
                  <a:pt x="121919" y="18287"/>
                </a:lnTo>
                <a:lnTo>
                  <a:pt x="121919" y="19812"/>
                </a:lnTo>
                <a:lnTo>
                  <a:pt x="151637" y="19812"/>
                </a:lnTo>
                <a:lnTo>
                  <a:pt x="153162" y="19050"/>
                </a:lnTo>
                <a:lnTo>
                  <a:pt x="151637" y="18287"/>
                </a:lnTo>
                <a:close/>
              </a:path>
            </a:pathLst>
          </a:custGeom>
          <a:solidFill>
            <a:srgbClr val="010101"/>
          </a:solidFill>
        </p:spPr>
        <p:txBody>
          <a:bodyPr wrap="square" lIns="0" tIns="0" rIns="0" bIns="0" rtlCol="0"/>
          <a:lstStyle/>
          <a:p/>
        </p:txBody>
      </p:sp>
      <p:sp>
        <p:nvSpPr>
          <p:cNvPr id="82" name="object 82"/>
          <p:cNvSpPr/>
          <p:nvPr/>
        </p:nvSpPr>
        <p:spPr>
          <a:xfrm>
            <a:off x="1966722" y="65882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83" name="object 83"/>
          <p:cNvSpPr/>
          <p:nvPr/>
        </p:nvSpPr>
        <p:spPr>
          <a:xfrm>
            <a:off x="1966722" y="66644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84" name="object 84"/>
          <p:cNvSpPr/>
          <p:nvPr/>
        </p:nvSpPr>
        <p:spPr>
          <a:xfrm>
            <a:off x="1966722" y="67406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85" name="object 85"/>
          <p:cNvSpPr/>
          <p:nvPr/>
        </p:nvSpPr>
        <p:spPr>
          <a:xfrm>
            <a:off x="1966722" y="68168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86" name="object 86"/>
          <p:cNvSpPr txBox="1"/>
          <p:nvPr/>
        </p:nvSpPr>
        <p:spPr>
          <a:xfrm>
            <a:off x="2954020" y="6542023"/>
            <a:ext cx="2520950" cy="178435"/>
          </a:xfrm>
          <a:prstGeom prst="rect">
            <a:avLst/>
          </a:prstGeom>
        </p:spPr>
        <p:txBody>
          <a:bodyPr wrap="square" lIns="0" tIns="12700" rIns="0" bIns="0" rtlCol="0" vert="horz">
            <a:spAutoFit/>
          </a:bodyPr>
          <a:lstStyle/>
          <a:p>
            <a:pPr marL="25400">
              <a:lnSpc>
                <a:spcPct val="100000"/>
              </a:lnSpc>
              <a:spcBef>
                <a:spcPts val="100"/>
              </a:spcBef>
            </a:pPr>
            <a:r>
              <a:rPr dirty="0" baseline="-22222" sz="1500" spc="-7">
                <a:solidFill>
                  <a:srgbClr val="3333CC"/>
                </a:solidFill>
                <a:latin typeface="Tahoma"/>
                <a:cs typeface="Tahoma"/>
              </a:rPr>
              <a:t>P(E</a:t>
            </a:r>
            <a:r>
              <a:rPr dirty="0" baseline="-55555" sz="975" spc="-7">
                <a:solidFill>
                  <a:srgbClr val="3333CC"/>
                </a:solidFill>
                <a:latin typeface="Tahoma"/>
                <a:cs typeface="Tahoma"/>
              </a:rPr>
              <a:t>1</a:t>
            </a:r>
            <a:r>
              <a:rPr dirty="0" baseline="-22222" sz="1500" spc="-7">
                <a:solidFill>
                  <a:srgbClr val="3333CC"/>
                </a:solidFill>
                <a:latin typeface="Tahoma"/>
                <a:cs typeface="Tahoma"/>
              </a:rPr>
              <a:t>|E</a:t>
            </a:r>
            <a:r>
              <a:rPr dirty="0" baseline="-55555" sz="975" spc="-7">
                <a:solidFill>
                  <a:srgbClr val="3333CC"/>
                </a:solidFill>
                <a:latin typeface="Tahoma"/>
                <a:cs typeface="Tahoma"/>
              </a:rPr>
              <a:t>2</a:t>
            </a:r>
            <a:r>
              <a:rPr dirty="0" baseline="-22222" sz="1500" spc="-7">
                <a:solidFill>
                  <a:srgbClr val="3333CC"/>
                </a:solidFill>
                <a:latin typeface="Tahoma"/>
                <a:cs typeface="Tahoma"/>
              </a:rPr>
              <a:t>) </a:t>
            </a:r>
            <a:r>
              <a:rPr dirty="0" sz="900" spc="-5">
                <a:latin typeface="Tahoma"/>
                <a:cs typeface="Tahoma"/>
              </a:rPr>
              <a:t>Joint </a:t>
            </a:r>
            <a:r>
              <a:rPr dirty="0" sz="900">
                <a:latin typeface="Tahoma"/>
                <a:cs typeface="Tahoma"/>
              </a:rPr>
              <a:t>DE, </a:t>
            </a:r>
            <a:r>
              <a:rPr dirty="0" sz="900" spc="-5">
                <a:latin typeface="Tahoma"/>
                <a:cs typeface="Tahoma"/>
              </a:rPr>
              <a:t>Bayes Net Structure</a:t>
            </a:r>
            <a:r>
              <a:rPr dirty="0" sz="900" spc="55">
                <a:latin typeface="Tahoma"/>
                <a:cs typeface="Tahoma"/>
              </a:rPr>
              <a:t> </a:t>
            </a:r>
            <a:r>
              <a:rPr dirty="0" sz="900">
                <a:latin typeface="Tahoma"/>
                <a:cs typeface="Tahoma"/>
              </a:rPr>
              <a:t>Learning</a:t>
            </a:r>
            <a:endParaRPr sz="900">
              <a:latin typeface="Tahoma"/>
              <a:cs typeface="Tahoma"/>
            </a:endParaRPr>
          </a:p>
        </p:txBody>
      </p:sp>
      <p:sp>
        <p:nvSpPr>
          <p:cNvPr id="87" name="object 87"/>
          <p:cNvSpPr/>
          <p:nvPr/>
        </p:nvSpPr>
        <p:spPr>
          <a:xfrm>
            <a:off x="5577078" y="7305293"/>
            <a:ext cx="304165" cy="395605"/>
          </a:xfrm>
          <a:custGeom>
            <a:avLst/>
            <a:gdLst/>
            <a:ahLst/>
            <a:cxnLst/>
            <a:rect l="l" t="t" r="r" b="b"/>
            <a:pathLst>
              <a:path w="304164" h="395604">
                <a:moveTo>
                  <a:pt x="188518" y="297702"/>
                </a:moveTo>
                <a:lnTo>
                  <a:pt x="179070" y="301751"/>
                </a:lnTo>
                <a:lnTo>
                  <a:pt x="169163" y="306323"/>
                </a:lnTo>
                <a:lnTo>
                  <a:pt x="160020" y="311657"/>
                </a:lnTo>
                <a:lnTo>
                  <a:pt x="151637" y="317753"/>
                </a:lnTo>
                <a:lnTo>
                  <a:pt x="143256" y="323087"/>
                </a:lnTo>
                <a:lnTo>
                  <a:pt x="134874" y="329183"/>
                </a:lnTo>
                <a:lnTo>
                  <a:pt x="125730" y="334517"/>
                </a:lnTo>
                <a:lnTo>
                  <a:pt x="116586" y="340613"/>
                </a:lnTo>
                <a:lnTo>
                  <a:pt x="96012" y="349757"/>
                </a:lnTo>
                <a:lnTo>
                  <a:pt x="89154" y="352043"/>
                </a:lnTo>
                <a:lnTo>
                  <a:pt x="74675" y="355853"/>
                </a:lnTo>
                <a:lnTo>
                  <a:pt x="59436" y="360425"/>
                </a:lnTo>
                <a:lnTo>
                  <a:pt x="21336" y="371855"/>
                </a:lnTo>
                <a:lnTo>
                  <a:pt x="0" y="383285"/>
                </a:lnTo>
                <a:lnTo>
                  <a:pt x="7620" y="395477"/>
                </a:lnTo>
                <a:lnTo>
                  <a:pt x="14477" y="391667"/>
                </a:lnTo>
                <a:lnTo>
                  <a:pt x="20574" y="387857"/>
                </a:lnTo>
                <a:lnTo>
                  <a:pt x="27432" y="384809"/>
                </a:lnTo>
                <a:lnTo>
                  <a:pt x="33527" y="382523"/>
                </a:lnTo>
                <a:lnTo>
                  <a:pt x="41148" y="380237"/>
                </a:lnTo>
                <a:lnTo>
                  <a:pt x="48006" y="377951"/>
                </a:lnTo>
                <a:lnTo>
                  <a:pt x="100584" y="363473"/>
                </a:lnTo>
                <a:lnTo>
                  <a:pt x="122682" y="352805"/>
                </a:lnTo>
                <a:lnTo>
                  <a:pt x="133350" y="347471"/>
                </a:lnTo>
                <a:lnTo>
                  <a:pt x="142494" y="341375"/>
                </a:lnTo>
                <a:lnTo>
                  <a:pt x="159258" y="329183"/>
                </a:lnTo>
                <a:lnTo>
                  <a:pt x="168401" y="323849"/>
                </a:lnTo>
                <a:lnTo>
                  <a:pt x="176784" y="318515"/>
                </a:lnTo>
                <a:lnTo>
                  <a:pt x="185927" y="313943"/>
                </a:lnTo>
                <a:lnTo>
                  <a:pt x="195072" y="310895"/>
                </a:lnTo>
                <a:lnTo>
                  <a:pt x="195834" y="310133"/>
                </a:lnTo>
                <a:lnTo>
                  <a:pt x="196596" y="310133"/>
                </a:lnTo>
                <a:lnTo>
                  <a:pt x="197358" y="309371"/>
                </a:lnTo>
                <a:lnTo>
                  <a:pt x="208025" y="300989"/>
                </a:lnTo>
                <a:lnTo>
                  <a:pt x="211683" y="297941"/>
                </a:lnTo>
                <a:lnTo>
                  <a:pt x="188213" y="297941"/>
                </a:lnTo>
                <a:lnTo>
                  <a:pt x="188518" y="297702"/>
                </a:lnTo>
                <a:close/>
              </a:path>
              <a:path w="304164" h="395604">
                <a:moveTo>
                  <a:pt x="189737" y="297179"/>
                </a:moveTo>
                <a:lnTo>
                  <a:pt x="188518" y="297702"/>
                </a:lnTo>
                <a:lnTo>
                  <a:pt x="188213" y="297941"/>
                </a:lnTo>
                <a:lnTo>
                  <a:pt x="189737" y="297179"/>
                </a:lnTo>
                <a:close/>
              </a:path>
              <a:path w="304164" h="395604">
                <a:moveTo>
                  <a:pt x="212598" y="297179"/>
                </a:moveTo>
                <a:lnTo>
                  <a:pt x="189737" y="297179"/>
                </a:lnTo>
                <a:lnTo>
                  <a:pt x="188213" y="297941"/>
                </a:lnTo>
                <a:lnTo>
                  <a:pt x="211683" y="297941"/>
                </a:lnTo>
                <a:lnTo>
                  <a:pt x="212598" y="297179"/>
                </a:lnTo>
                <a:close/>
              </a:path>
              <a:path w="304164" h="395604">
                <a:moveTo>
                  <a:pt x="283463" y="173735"/>
                </a:moveTo>
                <a:lnTo>
                  <a:pt x="278892" y="185927"/>
                </a:lnTo>
                <a:lnTo>
                  <a:pt x="277368" y="191261"/>
                </a:lnTo>
                <a:lnTo>
                  <a:pt x="275082" y="196595"/>
                </a:lnTo>
                <a:lnTo>
                  <a:pt x="258318" y="230885"/>
                </a:lnTo>
                <a:lnTo>
                  <a:pt x="232410" y="262127"/>
                </a:lnTo>
                <a:lnTo>
                  <a:pt x="224789" y="268223"/>
                </a:lnTo>
                <a:lnTo>
                  <a:pt x="217170" y="275081"/>
                </a:lnTo>
                <a:lnTo>
                  <a:pt x="208787" y="281939"/>
                </a:lnTo>
                <a:lnTo>
                  <a:pt x="198882" y="289559"/>
                </a:lnTo>
                <a:lnTo>
                  <a:pt x="188518" y="297702"/>
                </a:lnTo>
                <a:lnTo>
                  <a:pt x="189737" y="297179"/>
                </a:lnTo>
                <a:lnTo>
                  <a:pt x="212598" y="297179"/>
                </a:lnTo>
                <a:lnTo>
                  <a:pt x="217170" y="293369"/>
                </a:lnTo>
                <a:lnTo>
                  <a:pt x="254508" y="259841"/>
                </a:lnTo>
                <a:lnTo>
                  <a:pt x="284225" y="212597"/>
                </a:lnTo>
                <a:lnTo>
                  <a:pt x="288036" y="201929"/>
                </a:lnTo>
                <a:lnTo>
                  <a:pt x="290322" y="196595"/>
                </a:lnTo>
                <a:lnTo>
                  <a:pt x="292608" y="190499"/>
                </a:lnTo>
                <a:lnTo>
                  <a:pt x="294894" y="185165"/>
                </a:lnTo>
                <a:lnTo>
                  <a:pt x="297180" y="178307"/>
                </a:lnTo>
                <a:lnTo>
                  <a:pt x="297180" y="176783"/>
                </a:lnTo>
                <a:lnTo>
                  <a:pt x="297387" y="175259"/>
                </a:lnTo>
                <a:lnTo>
                  <a:pt x="283463" y="175259"/>
                </a:lnTo>
                <a:lnTo>
                  <a:pt x="283463" y="173735"/>
                </a:lnTo>
                <a:close/>
              </a:path>
              <a:path w="304164" h="395604">
                <a:moveTo>
                  <a:pt x="192548" y="13416"/>
                </a:moveTo>
                <a:lnTo>
                  <a:pt x="187760" y="26772"/>
                </a:lnTo>
                <a:lnTo>
                  <a:pt x="189737" y="27431"/>
                </a:lnTo>
                <a:lnTo>
                  <a:pt x="210312" y="33527"/>
                </a:lnTo>
                <a:lnTo>
                  <a:pt x="220980" y="36575"/>
                </a:lnTo>
                <a:lnTo>
                  <a:pt x="230124" y="39623"/>
                </a:lnTo>
                <a:lnTo>
                  <a:pt x="265938" y="61721"/>
                </a:lnTo>
                <a:lnTo>
                  <a:pt x="268986" y="64769"/>
                </a:lnTo>
                <a:lnTo>
                  <a:pt x="272034" y="68579"/>
                </a:lnTo>
                <a:lnTo>
                  <a:pt x="274320" y="72389"/>
                </a:lnTo>
                <a:lnTo>
                  <a:pt x="277368" y="76961"/>
                </a:lnTo>
                <a:lnTo>
                  <a:pt x="279654" y="81533"/>
                </a:lnTo>
                <a:lnTo>
                  <a:pt x="281177" y="86867"/>
                </a:lnTo>
                <a:lnTo>
                  <a:pt x="283463" y="92963"/>
                </a:lnTo>
                <a:lnTo>
                  <a:pt x="284225" y="95249"/>
                </a:lnTo>
                <a:lnTo>
                  <a:pt x="285750" y="98297"/>
                </a:lnTo>
                <a:lnTo>
                  <a:pt x="287274" y="102107"/>
                </a:lnTo>
                <a:lnTo>
                  <a:pt x="289560" y="106679"/>
                </a:lnTo>
                <a:lnTo>
                  <a:pt x="289490" y="117347"/>
                </a:lnTo>
                <a:lnTo>
                  <a:pt x="287274" y="141731"/>
                </a:lnTo>
                <a:lnTo>
                  <a:pt x="284988" y="158495"/>
                </a:lnTo>
                <a:lnTo>
                  <a:pt x="283463" y="175259"/>
                </a:lnTo>
                <a:lnTo>
                  <a:pt x="297387" y="175259"/>
                </a:lnTo>
                <a:lnTo>
                  <a:pt x="301751" y="143255"/>
                </a:lnTo>
                <a:lnTo>
                  <a:pt x="303275" y="125729"/>
                </a:lnTo>
                <a:lnTo>
                  <a:pt x="303345" y="116585"/>
                </a:lnTo>
                <a:lnTo>
                  <a:pt x="304038" y="108965"/>
                </a:lnTo>
                <a:lnTo>
                  <a:pt x="303275" y="105917"/>
                </a:lnTo>
                <a:lnTo>
                  <a:pt x="303275" y="104393"/>
                </a:lnTo>
                <a:lnTo>
                  <a:pt x="302513" y="102107"/>
                </a:lnTo>
                <a:lnTo>
                  <a:pt x="302513" y="101345"/>
                </a:lnTo>
                <a:lnTo>
                  <a:pt x="300989" y="96773"/>
                </a:lnTo>
                <a:lnTo>
                  <a:pt x="298704" y="92201"/>
                </a:lnTo>
                <a:lnTo>
                  <a:pt x="297942" y="89915"/>
                </a:lnTo>
                <a:lnTo>
                  <a:pt x="297180" y="88391"/>
                </a:lnTo>
                <a:lnTo>
                  <a:pt x="292608" y="76199"/>
                </a:lnTo>
                <a:lnTo>
                  <a:pt x="290322" y="70865"/>
                </a:lnTo>
                <a:lnTo>
                  <a:pt x="287274" y="65531"/>
                </a:lnTo>
                <a:lnTo>
                  <a:pt x="283463" y="60197"/>
                </a:lnTo>
                <a:lnTo>
                  <a:pt x="280416" y="55625"/>
                </a:lnTo>
                <a:lnTo>
                  <a:pt x="245363" y="30479"/>
                </a:lnTo>
                <a:lnTo>
                  <a:pt x="193548" y="13715"/>
                </a:lnTo>
                <a:lnTo>
                  <a:pt x="192548" y="13416"/>
                </a:lnTo>
                <a:close/>
              </a:path>
              <a:path w="304164" h="395604">
                <a:moveTo>
                  <a:pt x="288798" y="105917"/>
                </a:moveTo>
                <a:lnTo>
                  <a:pt x="289560" y="108203"/>
                </a:lnTo>
                <a:lnTo>
                  <a:pt x="289560" y="106679"/>
                </a:lnTo>
                <a:lnTo>
                  <a:pt x="288798" y="105917"/>
                </a:lnTo>
                <a:close/>
              </a:path>
              <a:path w="304164" h="395604">
                <a:moveTo>
                  <a:pt x="197358" y="0"/>
                </a:moveTo>
                <a:lnTo>
                  <a:pt x="150113" y="5333"/>
                </a:lnTo>
                <a:lnTo>
                  <a:pt x="182880" y="40385"/>
                </a:lnTo>
                <a:lnTo>
                  <a:pt x="187760" y="26772"/>
                </a:lnTo>
                <a:lnTo>
                  <a:pt x="180594" y="24383"/>
                </a:lnTo>
                <a:lnTo>
                  <a:pt x="185927" y="11429"/>
                </a:lnTo>
                <a:lnTo>
                  <a:pt x="193260" y="11429"/>
                </a:lnTo>
                <a:lnTo>
                  <a:pt x="197358" y="0"/>
                </a:lnTo>
                <a:close/>
              </a:path>
              <a:path w="304164" h="395604">
                <a:moveTo>
                  <a:pt x="185927" y="11429"/>
                </a:moveTo>
                <a:lnTo>
                  <a:pt x="180594" y="24383"/>
                </a:lnTo>
                <a:lnTo>
                  <a:pt x="187760" y="26772"/>
                </a:lnTo>
                <a:lnTo>
                  <a:pt x="192548" y="13416"/>
                </a:lnTo>
                <a:lnTo>
                  <a:pt x="185927" y="11429"/>
                </a:lnTo>
                <a:close/>
              </a:path>
              <a:path w="304164" h="395604">
                <a:moveTo>
                  <a:pt x="193260" y="11429"/>
                </a:moveTo>
                <a:lnTo>
                  <a:pt x="185927" y="11429"/>
                </a:lnTo>
                <a:lnTo>
                  <a:pt x="192548" y="13416"/>
                </a:lnTo>
                <a:lnTo>
                  <a:pt x="193260" y="11429"/>
                </a:lnTo>
                <a:close/>
              </a:path>
            </a:pathLst>
          </a:custGeom>
          <a:solidFill>
            <a:srgbClr val="FF0101"/>
          </a:solidFill>
        </p:spPr>
        <p:txBody>
          <a:bodyPr wrap="square" lIns="0" tIns="0" rIns="0" bIns="0" rtlCol="0"/>
          <a:lstStyle/>
          <a:p/>
        </p:txBody>
      </p:sp>
      <p:sp>
        <p:nvSpPr>
          <p:cNvPr id="88" name="object 8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9" name="object 8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53</a:t>
            </a:r>
            <a:endParaRPr sz="60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2700" marR="5080">
              <a:lnSpc>
                <a:spcPct val="100000"/>
              </a:lnSpc>
              <a:spcBef>
                <a:spcPts val="100"/>
              </a:spcBef>
            </a:pPr>
            <a:r>
              <a:rPr dirty="0" spc="-5"/>
              <a:t>Three  classes</a:t>
            </a:r>
            <a:r>
              <a:rPr dirty="0" spc="-85"/>
              <a:t> </a:t>
            </a:r>
            <a:r>
              <a:rPr dirty="0" spc="-5"/>
              <a:t>of  </a:t>
            </a:r>
            <a:r>
              <a:rPr dirty="0"/>
              <a:t>assay</a:t>
            </a:r>
          </a:p>
        </p:txBody>
      </p:sp>
      <p:sp>
        <p:nvSpPr>
          <p:cNvPr id="5" name="object 5"/>
          <p:cNvSpPr txBox="1"/>
          <p:nvPr/>
        </p:nvSpPr>
        <p:spPr>
          <a:xfrm>
            <a:off x="1747520" y="2901950"/>
            <a:ext cx="1282065" cy="942340"/>
          </a:xfrm>
          <a:prstGeom prst="rect">
            <a:avLst/>
          </a:prstGeom>
        </p:spPr>
        <p:txBody>
          <a:bodyPr wrap="square" lIns="0" tIns="12700" rIns="0" bIns="0" rtlCol="0" vert="horz">
            <a:spAutoFit/>
          </a:bodyPr>
          <a:lstStyle/>
          <a:p>
            <a:pPr marL="12700" marR="5080">
              <a:lnSpc>
                <a:spcPct val="100000"/>
              </a:lnSpc>
              <a:spcBef>
                <a:spcPts val="100"/>
              </a:spcBef>
            </a:pPr>
            <a:r>
              <a:rPr dirty="0" sz="1200">
                <a:solidFill>
                  <a:srgbClr val="006500"/>
                </a:solidFill>
                <a:latin typeface="Tahoma"/>
                <a:cs typeface="Tahoma"/>
              </a:rPr>
              <a:t>(each learned</a:t>
            </a:r>
            <a:r>
              <a:rPr dirty="0" sz="1200" spc="-95">
                <a:solidFill>
                  <a:srgbClr val="006500"/>
                </a:solidFill>
                <a:latin typeface="Tahoma"/>
                <a:cs typeface="Tahoma"/>
              </a:rPr>
              <a:t> </a:t>
            </a:r>
            <a:r>
              <a:rPr dirty="0" sz="1200">
                <a:solidFill>
                  <a:srgbClr val="006500"/>
                </a:solidFill>
                <a:latin typeface="Tahoma"/>
                <a:cs typeface="Tahoma"/>
              </a:rPr>
              <a:t>with  it’s own </a:t>
            </a:r>
            <a:r>
              <a:rPr dirty="0" sz="1200" spc="-5">
                <a:solidFill>
                  <a:srgbClr val="006500"/>
                </a:solidFill>
                <a:latin typeface="Tahoma"/>
                <a:cs typeface="Tahoma"/>
              </a:rPr>
              <a:t>mixture  </a:t>
            </a:r>
            <a:r>
              <a:rPr dirty="0" sz="1200">
                <a:solidFill>
                  <a:srgbClr val="006500"/>
                </a:solidFill>
                <a:latin typeface="Tahoma"/>
                <a:cs typeface="Tahoma"/>
              </a:rPr>
              <a:t>model)</a:t>
            </a:r>
            <a:endParaRPr sz="1200">
              <a:latin typeface="Tahoma"/>
              <a:cs typeface="Tahoma"/>
            </a:endParaRPr>
          </a:p>
          <a:p>
            <a:pPr marL="12700" marR="124460">
              <a:lnSpc>
                <a:spcPct val="100000"/>
              </a:lnSpc>
              <a:spcBef>
                <a:spcPts val="10"/>
              </a:spcBef>
            </a:pPr>
            <a:r>
              <a:rPr dirty="0" sz="800" spc="-5">
                <a:solidFill>
                  <a:srgbClr val="006500"/>
                </a:solidFill>
                <a:latin typeface="Tahoma"/>
                <a:cs typeface="Tahoma"/>
              </a:rPr>
              <a:t>(Sorry, this will again be  semi-useless in black </a:t>
            </a:r>
            <a:r>
              <a:rPr dirty="0" sz="800" spc="-10">
                <a:solidFill>
                  <a:srgbClr val="006500"/>
                </a:solidFill>
                <a:latin typeface="Tahoma"/>
                <a:cs typeface="Tahoma"/>
              </a:rPr>
              <a:t>and  </a:t>
            </a:r>
            <a:r>
              <a:rPr dirty="0" sz="800" spc="-5">
                <a:solidFill>
                  <a:srgbClr val="006500"/>
                </a:solidFill>
                <a:latin typeface="Tahoma"/>
                <a:cs typeface="Tahoma"/>
              </a:rPr>
              <a:t>white)</a:t>
            </a:r>
            <a:endParaRPr sz="800">
              <a:latin typeface="Tahoma"/>
              <a:cs typeface="Tahoma"/>
            </a:endParaRPr>
          </a:p>
        </p:txBody>
      </p:sp>
      <p:sp>
        <p:nvSpPr>
          <p:cNvPr id="6" name="object 6"/>
          <p:cNvSpPr/>
          <p:nvPr/>
        </p:nvSpPr>
        <p:spPr>
          <a:xfrm>
            <a:off x="3282310" y="1503427"/>
            <a:ext cx="2821354" cy="2897884"/>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9" name="object 9"/>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54</a:t>
            </a:r>
            <a:endParaRPr sz="600">
              <a:latin typeface="Tahoma"/>
              <a:cs typeface="Tahoma"/>
            </a:endParaRPr>
          </a:p>
        </p:txBody>
      </p:sp>
      <p:sp>
        <p:nvSpPr>
          <p:cNvPr id="10" name="object 10"/>
          <p:cNvSpPr txBox="1"/>
          <p:nvPr/>
        </p:nvSpPr>
        <p:spPr>
          <a:xfrm>
            <a:off x="1760220" y="6227317"/>
            <a:ext cx="1146810" cy="1031240"/>
          </a:xfrm>
          <a:prstGeom prst="rect">
            <a:avLst/>
          </a:prstGeom>
        </p:spPr>
        <p:txBody>
          <a:bodyPr wrap="square" lIns="0" tIns="12700" rIns="0" bIns="0" rtlCol="0" vert="horz">
            <a:spAutoFit/>
          </a:bodyPr>
          <a:lstStyle/>
          <a:p>
            <a:pPr marR="5080">
              <a:lnSpc>
                <a:spcPct val="100000"/>
              </a:lnSpc>
              <a:spcBef>
                <a:spcPts val="100"/>
              </a:spcBef>
            </a:pPr>
            <a:r>
              <a:rPr dirty="0" sz="2200">
                <a:solidFill>
                  <a:srgbClr val="006500"/>
                </a:solidFill>
                <a:latin typeface="Tahoma"/>
                <a:cs typeface="Tahoma"/>
              </a:rPr>
              <a:t>Resulting  </a:t>
            </a:r>
            <a:r>
              <a:rPr dirty="0" sz="2200" spc="-5">
                <a:solidFill>
                  <a:srgbClr val="006500"/>
                </a:solidFill>
                <a:latin typeface="Tahoma"/>
                <a:cs typeface="Tahoma"/>
              </a:rPr>
              <a:t>Bayes  Classifier</a:t>
            </a:r>
            <a:endParaRPr sz="2200">
              <a:latin typeface="Tahoma"/>
              <a:cs typeface="Tahoma"/>
            </a:endParaRPr>
          </a:p>
        </p:txBody>
      </p:sp>
      <p:sp>
        <p:nvSpPr>
          <p:cNvPr id="11" name="object 11"/>
          <p:cNvSpPr/>
          <p:nvPr/>
        </p:nvSpPr>
        <p:spPr>
          <a:xfrm>
            <a:off x="3276599" y="5669279"/>
            <a:ext cx="2895600" cy="2914650"/>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55</a:t>
            </a:r>
            <a:endParaRPr sz="600">
              <a:latin typeface="Tahoma"/>
              <a:cs typeface="Tahoma"/>
            </a:endParaRPr>
          </a:p>
        </p:txBody>
      </p:sp>
      <p:sp>
        <p:nvSpPr>
          <p:cNvPr id="4" name="object 4"/>
          <p:cNvSpPr txBox="1"/>
          <p:nvPr/>
        </p:nvSpPr>
        <p:spPr>
          <a:xfrm>
            <a:off x="1760220" y="1637790"/>
            <a:ext cx="1249680" cy="1519555"/>
          </a:xfrm>
          <a:prstGeom prst="rect">
            <a:avLst/>
          </a:prstGeom>
        </p:spPr>
        <p:txBody>
          <a:bodyPr wrap="square" lIns="0" tIns="12065" rIns="0" bIns="0" rtlCol="0" vert="horz">
            <a:spAutoFit/>
          </a:bodyPr>
          <a:lstStyle/>
          <a:p>
            <a:pPr marR="5080">
              <a:lnSpc>
                <a:spcPct val="100000"/>
              </a:lnSpc>
              <a:spcBef>
                <a:spcPts val="95"/>
              </a:spcBef>
            </a:pPr>
            <a:r>
              <a:rPr dirty="0" sz="1400" spc="-5">
                <a:solidFill>
                  <a:srgbClr val="006500"/>
                </a:solidFill>
                <a:latin typeface="Tahoma"/>
                <a:cs typeface="Tahoma"/>
              </a:rPr>
              <a:t>Resulting </a:t>
            </a:r>
            <a:r>
              <a:rPr dirty="0" sz="1400" spc="-10">
                <a:solidFill>
                  <a:srgbClr val="006500"/>
                </a:solidFill>
                <a:latin typeface="Tahoma"/>
                <a:cs typeface="Tahoma"/>
              </a:rPr>
              <a:t>Bayes  </a:t>
            </a:r>
            <a:r>
              <a:rPr dirty="0" sz="1400" spc="-5">
                <a:solidFill>
                  <a:srgbClr val="006500"/>
                </a:solidFill>
                <a:latin typeface="Tahoma"/>
                <a:cs typeface="Tahoma"/>
              </a:rPr>
              <a:t>Classifier, using  posterior  probabilities </a:t>
            </a:r>
            <a:r>
              <a:rPr dirty="0" sz="1400" spc="-10">
                <a:solidFill>
                  <a:srgbClr val="006500"/>
                </a:solidFill>
                <a:latin typeface="Tahoma"/>
                <a:cs typeface="Tahoma"/>
              </a:rPr>
              <a:t>to  </a:t>
            </a:r>
            <a:r>
              <a:rPr dirty="0" sz="1400" spc="-5">
                <a:solidFill>
                  <a:srgbClr val="006500"/>
                </a:solidFill>
                <a:latin typeface="Tahoma"/>
                <a:cs typeface="Tahoma"/>
              </a:rPr>
              <a:t>alert </a:t>
            </a:r>
            <a:r>
              <a:rPr dirty="0" sz="1400">
                <a:solidFill>
                  <a:srgbClr val="006500"/>
                </a:solidFill>
                <a:latin typeface="Tahoma"/>
                <a:cs typeface="Tahoma"/>
              </a:rPr>
              <a:t>about  </a:t>
            </a:r>
            <a:r>
              <a:rPr dirty="0" sz="1400" spc="-5">
                <a:solidFill>
                  <a:srgbClr val="006500"/>
                </a:solidFill>
                <a:latin typeface="Tahoma"/>
                <a:cs typeface="Tahoma"/>
              </a:rPr>
              <a:t>ambiguity and  anomalousness</a:t>
            </a:r>
            <a:endParaRPr sz="1400">
              <a:latin typeface="Tahoma"/>
              <a:cs typeface="Tahoma"/>
            </a:endParaRPr>
          </a:p>
        </p:txBody>
      </p:sp>
      <p:sp>
        <p:nvSpPr>
          <p:cNvPr id="5" name="object 5"/>
          <p:cNvSpPr/>
          <p:nvPr/>
        </p:nvSpPr>
        <p:spPr>
          <a:xfrm>
            <a:off x="3276599" y="1491995"/>
            <a:ext cx="2895600" cy="2914269"/>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790700" y="3358896"/>
            <a:ext cx="1219200" cy="365125"/>
          </a:xfrm>
          <a:prstGeom prst="rect">
            <a:avLst/>
          </a:prstGeom>
          <a:solidFill>
            <a:srgbClr val="FFCF02"/>
          </a:solidFill>
          <a:ln w="14287">
            <a:solidFill>
              <a:srgbClr val="010101"/>
            </a:solidFill>
          </a:ln>
        </p:spPr>
        <p:txBody>
          <a:bodyPr wrap="square" lIns="0" tIns="29845" rIns="0" bIns="0" rtlCol="0" vert="horz">
            <a:spAutoFit/>
          </a:bodyPr>
          <a:lstStyle/>
          <a:p>
            <a:pPr marL="260985" marR="158750" indent="-94615">
              <a:lnSpc>
                <a:spcPct val="100000"/>
              </a:lnSpc>
              <a:spcBef>
                <a:spcPts val="235"/>
              </a:spcBef>
            </a:pPr>
            <a:r>
              <a:rPr dirty="0" sz="1000" spc="-5" b="1">
                <a:latin typeface="Tahoma"/>
                <a:cs typeface="Tahoma"/>
              </a:rPr>
              <a:t>Yellow</a:t>
            </a:r>
            <a:r>
              <a:rPr dirty="0" sz="1000" spc="-80" b="1">
                <a:latin typeface="Tahoma"/>
                <a:cs typeface="Tahoma"/>
              </a:rPr>
              <a:t> </a:t>
            </a:r>
            <a:r>
              <a:rPr dirty="0" sz="1000" b="1">
                <a:latin typeface="Tahoma"/>
                <a:cs typeface="Tahoma"/>
              </a:rPr>
              <a:t>means  </a:t>
            </a:r>
            <a:r>
              <a:rPr dirty="0" sz="1000" spc="-5" b="1">
                <a:latin typeface="Tahoma"/>
                <a:cs typeface="Tahoma"/>
              </a:rPr>
              <a:t>anomalous</a:t>
            </a:r>
            <a:endParaRPr sz="1000">
              <a:latin typeface="Tahoma"/>
              <a:cs typeface="Tahoma"/>
            </a:endParaRPr>
          </a:p>
        </p:txBody>
      </p:sp>
      <p:sp>
        <p:nvSpPr>
          <p:cNvPr id="7" name="object 7"/>
          <p:cNvSpPr txBox="1"/>
          <p:nvPr/>
        </p:nvSpPr>
        <p:spPr>
          <a:xfrm>
            <a:off x="1790700" y="3892296"/>
            <a:ext cx="1219200" cy="365125"/>
          </a:xfrm>
          <a:prstGeom prst="rect">
            <a:avLst/>
          </a:prstGeom>
          <a:solidFill>
            <a:srgbClr val="01E4A8"/>
          </a:solidFill>
          <a:ln w="14287">
            <a:solidFill>
              <a:srgbClr val="010101"/>
            </a:solidFill>
          </a:ln>
        </p:spPr>
        <p:txBody>
          <a:bodyPr wrap="square" lIns="0" tIns="29845" rIns="0" bIns="0" rtlCol="0" vert="horz">
            <a:spAutoFit/>
          </a:bodyPr>
          <a:lstStyle/>
          <a:p>
            <a:pPr marL="257810" marR="215265" indent="-34290">
              <a:lnSpc>
                <a:spcPct val="100000"/>
              </a:lnSpc>
              <a:spcBef>
                <a:spcPts val="235"/>
              </a:spcBef>
            </a:pPr>
            <a:r>
              <a:rPr dirty="0" sz="1000" spc="-5" b="1">
                <a:latin typeface="Tahoma"/>
                <a:cs typeface="Tahoma"/>
              </a:rPr>
              <a:t>Cyan</a:t>
            </a:r>
            <a:r>
              <a:rPr dirty="0" sz="1000" spc="-75" b="1">
                <a:latin typeface="Tahoma"/>
                <a:cs typeface="Tahoma"/>
              </a:rPr>
              <a:t> </a:t>
            </a:r>
            <a:r>
              <a:rPr dirty="0" sz="1000" spc="-5" b="1">
                <a:latin typeface="Tahoma"/>
                <a:cs typeface="Tahoma"/>
              </a:rPr>
              <a:t>means  </a:t>
            </a:r>
            <a:r>
              <a:rPr dirty="0" sz="1000" b="1">
                <a:latin typeface="Tahoma"/>
                <a:cs typeface="Tahoma"/>
              </a:rPr>
              <a:t>ambiguous</a:t>
            </a:r>
            <a:endParaRPr sz="1000">
              <a:latin typeface="Tahoma"/>
              <a:cs typeface="Tahoma"/>
            </a:endParaRPr>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0" name="object 10"/>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56</a:t>
            </a:r>
            <a:endParaRPr sz="600">
              <a:latin typeface="Tahoma"/>
              <a:cs typeface="Tahoma"/>
            </a:endParaRPr>
          </a:p>
        </p:txBody>
      </p:sp>
      <p:sp>
        <p:nvSpPr>
          <p:cNvPr id="11" name="object 11"/>
          <p:cNvSpPr txBox="1"/>
          <p:nvPr/>
        </p:nvSpPr>
        <p:spPr>
          <a:xfrm>
            <a:off x="1760220" y="5403595"/>
            <a:ext cx="4086225"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6500"/>
                </a:solidFill>
                <a:latin typeface="Tahoma"/>
                <a:cs typeface="Tahoma"/>
              </a:rPr>
              <a:t>Unsupervised learning with</a:t>
            </a:r>
            <a:r>
              <a:rPr dirty="0" sz="2000" spc="15">
                <a:solidFill>
                  <a:srgbClr val="006500"/>
                </a:solidFill>
                <a:latin typeface="Tahoma"/>
                <a:cs typeface="Tahoma"/>
              </a:rPr>
              <a:t> </a:t>
            </a:r>
            <a:r>
              <a:rPr dirty="0" sz="2000" spc="-10">
                <a:solidFill>
                  <a:srgbClr val="006500"/>
                </a:solidFill>
                <a:latin typeface="Tahoma"/>
                <a:cs typeface="Tahoma"/>
              </a:rPr>
              <a:t>symbolic</a:t>
            </a:r>
            <a:endParaRPr sz="2000">
              <a:latin typeface="Tahoma"/>
              <a:cs typeface="Tahoma"/>
            </a:endParaRPr>
          </a:p>
        </p:txBody>
      </p:sp>
      <p:sp>
        <p:nvSpPr>
          <p:cNvPr id="12" name="object 12"/>
          <p:cNvSpPr txBox="1"/>
          <p:nvPr/>
        </p:nvSpPr>
        <p:spPr>
          <a:xfrm>
            <a:off x="1760220" y="5708395"/>
            <a:ext cx="1078865"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6500"/>
                </a:solidFill>
                <a:latin typeface="Tahoma"/>
                <a:cs typeface="Tahoma"/>
              </a:rPr>
              <a:t>attributes</a:t>
            </a:r>
            <a:endParaRPr sz="2000">
              <a:latin typeface="Tahoma"/>
              <a:cs typeface="Tahoma"/>
            </a:endParaRPr>
          </a:p>
        </p:txBody>
      </p:sp>
      <p:sp>
        <p:nvSpPr>
          <p:cNvPr id="13" name="object 13"/>
          <p:cNvSpPr/>
          <p:nvPr/>
        </p:nvSpPr>
        <p:spPr>
          <a:xfrm>
            <a:off x="4648200" y="6469379"/>
            <a:ext cx="1143000" cy="495300"/>
          </a:xfrm>
          <a:custGeom>
            <a:avLst/>
            <a:gdLst/>
            <a:ahLst/>
            <a:cxnLst/>
            <a:rect l="l" t="t" r="r" b="b"/>
            <a:pathLst>
              <a:path w="1143000" h="495300">
                <a:moveTo>
                  <a:pt x="571500" y="0"/>
                </a:moveTo>
                <a:lnTo>
                  <a:pt x="504881" y="1660"/>
                </a:lnTo>
                <a:lnTo>
                  <a:pt x="440511" y="6520"/>
                </a:lnTo>
                <a:lnTo>
                  <a:pt x="378821" y="14395"/>
                </a:lnTo>
                <a:lnTo>
                  <a:pt x="320239" y="25103"/>
                </a:lnTo>
                <a:lnTo>
                  <a:pt x="265197" y="38461"/>
                </a:lnTo>
                <a:lnTo>
                  <a:pt x="214124" y="54284"/>
                </a:lnTo>
                <a:lnTo>
                  <a:pt x="167449" y="72390"/>
                </a:lnTo>
                <a:lnTo>
                  <a:pt x="125603" y="92595"/>
                </a:lnTo>
                <a:lnTo>
                  <a:pt x="89015" y="114716"/>
                </a:lnTo>
                <a:lnTo>
                  <a:pt x="58116" y="138570"/>
                </a:lnTo>
                <a:lnTo>
                  <a:pt x="15102" y="190744"/>
                </a:lnTo>
                <a:lnTo>
                  <a:pt x="0" y="247650"/>
                </a:lnTo>
                <a:lnTo>
                  <a:pt x="3847" y="276461"/>
                </a:lnTo>
                <a:lnTo>
                  <a:pt x="33335" y="331023"/>
                </a:lnTo>
                <a:lnTo>
                  <a:pt x="89015" y="380246"/>
                </a:lnTo>
                <a:lnTo>
                  <a:pt x="125603" y="402384"/>
                </a:lnTo>
                <a:lnTo>
                  <a:pt x="167449" y="422624"/>
                </a:lnTo>
                <a:lnTo>
                  <a:pt x="214124" y="440775"/>
                </a:lnTo>
                <a:lnTo>
                  <a:pt x="265197" y="456651"/>
                </a:lnTo>
                <a:lnTo>
                  <a:pt x="320239" y="470062"/>
                </a:lnTo>
                <a:lnTo>
                  <a:pt x="378821" y="480821"/>
                </a:lnTo>
                <a:lnTo>
                  <a:pt x="440511" y="488739"/>
                </a:lnTo>
                <a:lnTo>
                  <a:pt x="504881" y="493628"/>
                </a:lnTo>
                <a:lnTo>
                  <a:pt x="571500" y="495300"/>
                </a:lnTo>
                <a:lnTo>
                  <a:pt x="638118" y="493628"/>
                </a:lnTo>
                <a:lnTo>
                  <a:pt x="702488" y="488739"/>
                </a:lnTo>
                <a:lnTo>
                  <a:pt x="764178" y="480821"/>
                </a:lnTo>
                <a:lnTo>
                  <a:pt x="822760" y="470062"/>
                </a:lnTo>
                <a:lnTo>
                  <a:pt x="877802" y="456651"/>
                </a:lnTo>
                <a:lnTo>
                  <a:pt x="928875" y="440775"/>
                </a:lnTo>
                <a:lnTo>
                  <a:pt x="975550" y="422624"/>
                </a:lnTo>
                <a:lnTo>
                  <a:pt x="1017396" y="402384"/>
                </a:lnTo>
                <a:lnTo>
                  <a:pt x="1053984" y="380246"/>
                </a:lnTo>
                <a:lnTo>
                  <a:pt x="1084883" y="356396"/>
                </a:lnTo>
                <a:lnTo>
                  <a:pt x="1127897" y="304315"/>
                </a:lnTo>
                <a:lnTo>
                  <a:pt x="1143000" y="247650"/>
                </a:lnTo>
                <a:lnTo>
                  <a:pt x="1139152" y="218697"/>
                </a:lnTo>
                <a:lnTo>
                  <a:pt x="1109664" y="163974"/>
                </a:lnTo>
                <a:lnTo>
                  <a:pt x="1053984" y="114716"/>
                </a:lnTo>
                <a:lnTo>
                  <a:pt x="1017396" y="92595"/>
                </a:lnTo>
                <a:lnTo>
                  <a:pt x="975550" y="72390"/>
                </a:lnTo>
                <a:lnTo>
                  <a:pt x="928875" y="54284"/>
                </a:lnTo>
                <a:lnTo>
                  <a:pt x="877802" y="38461"/>
                </a:lnTo>
                <a:lnTo>
                  <a:pt x="822760" y="25103"/>
                </a:lnTo>
                <a:lnTo>
                  <a:pt x="764178" y="14395"/>
                </a:lnTo>
                <a:lnTo>
                  <a:pt x="702488" y="6520"/>
                </a:lnTo>
                <a:lnTo>
                  <a:pt x="638118" y="1660"/>
                </a:lnTo>
                <a:lnTo>
                  <a:pt x="571500" y="0"/>
                </a:lnTo>
                <a:close/>
              </a:path>
            </a:pathLst>
          </a:custGeom>
          <a:solidFill>
            <a:srgbClr val="FFCCFF"/>
          </a:solidFill>
        </p:spPr>
        <p:txBody>
          <a:bodyPr wrap="square" lIns="0" tIns="0" rIns="0" bIns="0" rtlCol="0"/>
          <a:lstStyle/>
          <a:p/>
        </p:txBody>
      </p:sp>
      <p:sp>
        <p:nvSpPr>
          <p:cNvPr id="14" name="object 14"/>
          <p:cNvSpPr/>
          <p:nvPr/>
        </p:nvSpPr>
        <p:spPr>
          <a:xfrm>
            <a:off x="4648200" y="6469379"/>
            <a:ext cx="1143000" cy="495300"/>
          </a:xfrm>
          <a:custGeom>
            <a:avLst/>
            <a:gdLst/>
            <a:ahLst/>
            <a:cxnLst/>
            <a:rect l="l" t="t" r="r" b="b"/>
            <a:pathLst>
              <a:path w="1143000" h="495300">
                <a:moveTo>
                  <a:pt x="571500" y="0"/>
                </a:moveTo>
                <a:lnTo>
                  <a:pt x="504881" y="1660"/>
                </a:lnTo>
                <a:lnTo>
                  <a:pt x="440511" y="6520"/>
                </a:lnTo>
                <a:lnTo>
                  <a:pt x="378821" y="14395"/>
                </a:lnTo>
                <a:lnTo>
                  <a:pt x="320239" y="25103"/>
                </a:lnTo>
                <a:lnTo>
                  <a:pt x="265197" y="38461"/>
                </a:lnTo>
                <a:lnTo>
                  <a:pt x="214124" y="54284"/>
                </a:lnTo>
                <a:lnTo>
                  <a:pt x="167449" y="72390"/>
                </a:lnTo>
                <a:lnTo>
                  <a:pt x="125603" y="92595"/>
                </a:lnTo>
                <a:lnTo>
                  <a:pt x="89015" y="114716"/>
                </a:lnTo>
                <a:lnTo>
                  <a:pt x="58116" y="138570"/>
                </a:lnTo>
                <a:lnTo>
                  <a:pt x="15102" y="190744"/>
                </a:lnTo>
                <a:lnTo>
                  <a:pt x="0" y="247650"/>
                </a:lnTo>
                <a:lnTo>
                  <a:pt x="3847" y="276461"/>
                </a:lnTo>
                <a:lnTo>
                  <a:pt x="33335" y="331023"/>
                </a:lnTo>
                <a:lnTo>
                  <a:pt x="89015" y="380246"/>
                </a:lnTo>
                <a:lnTo>
                  <a:pt x="125603" y="402384"/>
                </a:lnTo>
                <a:lnTo>
                  <a:pt x="167449" y="422624"/>
                </a:lnTo>
                <a:lnTo>
                  <a:pt x="214124" y="440775"/>
                </a:lnTo>
                <a:lnTo>
                  <a:pt x="265197" y="456651"/>
                </a:lnTo>
                <a:lnTo>
                  <a:pt x="320239" y="470062"/>
                </a:lnTo>
                <a:lnTo>
                  <a:pt x="378821" y="480821"/>
                </a:lnTo>
                <a:lnTo>
                  <a:pt x="440511" y="488739"/>
                </a:lnTo>
                <a:lnTo>
                  <a:pt x="504881" y="493628"/>
                </a:lnTo>
                <a:lnTo>
                  <a:pt x="571500" y="495300"/>
                </a:lnTo>
                <a:lnTo>
                  <a:pt x="638118" y="493628"/>
                </a:lnTo>
                <a:lnTo>
                  <a:pt x="702488" y="488739"/>
                </a:lnTo>
                <a:lnTo>
                  <a:pt x="764178" y="480821"/>
                </a:lnTo>
                <a:lnTo>
                  <a:pt x="822760" y="470062"/>
                </a:lnTo>
                <a:lnTo>
                  <a:pt x="877802" y="456651"/>
                </a:lnTo>
                <a:lnTo>
                  <a:pt x="928875" y="440775"/>
                </a:lnTo>
                <a:lnTo>
                  <a:pt x="975550" y="422624"/>
                </a:lnTo>
                <a:lnTo>
                  <a:pt x="1017396" y="402384"/>
                </a:lnTo>
                <a:lnTo>
                  <a:pt x="1053984" y="380246"/>
                </a:lnTo>
                <a:lnTo>
                  <a:pt x="1084883" y="356396"/>
                </a:lnTo>
                <a:lnTo>
                  <a:pt x="1127897" y="304315"/>
                </a:lnTo>
                <a:lnTo>
                  <a:pt x="1143000" y="247650"/>
                </a:lnTo>
                <a:lnTo>
                  <a:pt x="1139152" y="218697"/>
                </a:lnTo>
                <a:lnTo>
                  <a:pt x="1109664" y="163974"/>
                </a:lnTo>
                <a:lnTo>
                  <a:pt x="1053984" y="114716"/>
                </a:lnTo>
                <a:lnTo>
                  <a:pt x="1017396" y="92595"/>
                </a:lnTo>
                <a:lnTo>
                  <a:pt x="975550" y="72389"/>
                </a:lnTo>
                <a:lnTo>
                  <a:pt x="928875" y="54284"/>
                </a:lnTo>
                <a:lnTo>
                  <a:pt x="877802" y="38461"/>
                </a:lnTo>
                <a:lnTo>
                  <a:pt x="822760" y="25103"/>
                </a:lnTo>
                <a:lnTo>
                  <a:pt x="764178" y="14395"/>
                </a:lnTo>
                <a:lnTo>
                  <a:pt x="702488" y="6520"/>
                </a:lnTo>
                <a:lnTo>
                  <a:pt x="638118" y="1660"/>
                </a:lnTo>
                <a:lnTo>
                  <a:pt x="571500" y="0"/>
                </a:lnTo>
                <a:close/>
              </a:path>
            </a:pathLst>
          </a:custGeom>
          <a:ln w="6350">
            <a:solidFill>
              <a:srgbClr val="010101"/>
            </a:solidFill>
          </a:ln>
        </p:spPr>
        <p:txBody>
          <a:bodyPr wrap="square" lIns="0" tIns="0" rIns="0" bIns="0" rtlCol="0"/>
          <a:lstStyle/>
          <a:p/>
        </p:txBody>
      </p:sp>
      <p:sp>
        <p:nvSpPr>
          <p:cNvPr id="15" name="object 15"/>
          <p:cNvSpPr txBox="1"/>
          <p:nvPr/>
        </p:nvSpPr>
        <p:spPr>
          <a:xfrm>
            <a:off x="4986528" y="6627366"/>
            <a:ext cx="479425" cy="178435"/>
          </a:xfrm>
          <a:prstGeom prst="rect">
            <a:avLst/>
          </a:prstGeom>
        </p:spPr>
        <p:txBody>
          <a:bodyPr wrap="square" lIns="0" tIns="12700" rIns="0" bIns="0" rtlCol="0" vert="horz">
            <a:spAutoFit/>
          </a:bodyPr>
          <a:lstStyle/>
          <a:p>
            <a:pPr>
              <a:lnSpc>
                <a:spcPct val="100000"/>
              </a:lnSpc>
              <a:spcBef>
                <a:spcPts val="100"/>
              </a:spcBef>
            </a:pPr>
            <a:r>
              <a:rPr dirty="0" sz="1000" b="1">
                <a:latin typeface="Tahoma"/>
                <a:cs typeface="Tahoma"/>
              </a:rPr>
              <a:t>#</a:t>
            </a:r>
            <a:r>
              <a:rPr dirty="0" sz="1000" spc="-70" b="1">
                <a:latin typeface="Tahoma"/>
                <a:cs typeface="Tahoma"/>
              </a:rPr>
              <a:t> </a:t>
            </a:r>
            <a:r>
              <a:rPr dirty="0" sz="1000" spc="-5" b="1">
                <a:latin typeface="Tahoma"/>
                <a:cs typeface="Tahoma"/>
              </a:rPr>
              <a:t>KIDS</a:t>
            </a:r>
            <a:endParaRPr sz="1000">
              <a:latin typeface="Tahoma"/>
              <a:cs typeface="Tahoma"/>
            </a:endParaRPr>
          </a:p>
        </p:txBody>
      </p:sp>
      <p:sp>
        <p:nvSpPr>
          <p:cNvPr id="16" name="object 16"/>
          <p:cNvSpPr/>
          <p:nvPr/>
        </p:nvSpPr>
        <p:spPr>
          <a:xfrm>
            <a:off x="3200400" y="6812280"/>
            <a:ext cx="1143000" cy="495300"/>
          </a:xfrm>
          <a:custGeom>
            <a:avLst/>
            <a:gdLst/>
            <a:ahLst/>
            <a:cxnLst/>
            <a:rect l="l" t="t" r="r" b="b"/>
            <a:pathLst>
              <a:path w="1143000" h="495300">
                <a:moveTo>
                  <a:pt x="571500" y="0"/>
                </a:moveTo>
                <a:lnTo>
                  <a:pt x="504881" y="1660"/>
                </a:lnTo>
                <a:lnTo>
                  <a:pt x="440511" y="6520"/>
                </a:lnTo>
                <a:lnTo>
                  <a:pt x="378821" y="14395"/>
                </a:lnTo>
                <a:lnTo>
                  <a:pt x="320239" y="25103"/>
                </a:lnTo>
                <a:lnTo>
                  <a:pt x="265197" y="38461"/>
                </a:lnTo>
                <a:lnTo>
                  <a:pt x="214124" y="54284"/>
                </a:lnTo>
                <a:lnTo>
                  <a:pt x="167449" y="72390"/>
                </a:lnTo>
                <a:lnTo>
                  <a:pt x="125603" y="92595"/>
                </a:lnTo>
                <a:lnTo>
                  <a:pt x="89015" y="114716"/>
                </a:lnTo>
                <a:lnTo>
                  <a:pt x="58116" y="138570"/>
                </a:lnTo>
                <a:lnTo>
                  <a:pt x="15102" y="190744"/>
                </a:lnTo>
                <a:lnTo>
                  <a:pt x="0" y="247650"/>
                </a:lnTo>
                <a:lnTo>
                  <a:pt x="3847" y="276461"/>
                </a:lnTo>
                <a:lnTo>
                  <a:pt x="33335" y="331023"/>
                </a:lnTo>
                <a:lnTo>
                  <a:pt x="89015" y="380246"/>
                </a:lnTo>
                <a:lnTo>
                  <a:pt x="125603" y="402384"/>
                </a:lnTo>
                <a:lnTo>
                  <a:pt x="167449" y="422624"/>
                </a:lnTo>
                <a:lnTo>
                  <a:pt x="214124" y="440775"/>
                </a:lnTo>
                <a:lnTo>
                  <a:pt x="265197" y="456651"/>
                </a:lnTo>
                <a:lnTo>
                  <a:pt x="320239" y="470062"/>
                </a:lnTo>
                <a:lnTo>
                  <a:pt x="378821" y="480821"/>
                </a:lnTo>
                <a:lnTo>
                  <a:pt x="440511" y="488739"/>
                </a:lnTo>
                <a:lnTo>
                  <a:pt x="504881" y="493628"/>
                </a:lnTo>
                <a:lnTo>
                  <a:pt x="571500" y="495300"/>
                </a:lnTo>
                <a:lnTo>
                  <a:pt x="638118" y="493628"/>
                </a:lnTo>
                <a:lnTo>
                  <a:pt x="702488" y="488739"/>
                </a:lnTo>
                <a:lnTo>
                  <a:pt x="764178" y="480821"/>
                </a:lnTo>
                <a:lnTo>
                  <a:pt x="822760" y="470062"/>
                </a:lnTo>
                <a:lnTo>
                  <a:pt x="877802" y="456651"/>
                </a:lnTo>
                <a:lnTo>
                  <a:pt x="928875" y="440775"/>
                </a:lnTo>
                <a:lnTo>
                  <a:pt x="975550" y="422624"/>
                </a:lnTo>
                <a:lnTo>
                  <a:pt x="1017396" y="402384"/>
                </a:lnTo>
                <a:lnTo>
                  <a:pt x="1053984" y="380246"/>
                </a:lnTo>
                <a:lnTo>
                  <a:pt x="1084883" y="356396"/>
                </a:lnTo>
                <a:lnTo>
                  <a:pt x="1127897" y="304315"/>
                </a:lnTo>
                <a:lnTo>
                  <a:pt x="1143000" y="247650"/>
                </a:lnTo>
                <a:lnTo>
                  <a:pt x="1139152" y="218697"/>
                </a:lnTo>
                <a:lnTo>
                  <a:pt x="1109664" y="163974"/>
                </a:lnTo>
                <a:lnTo>
                  <a:pt x="1053984" y="114716"/>
                </a:lnTo>
                <a:lnTo>
                  <a:pt x="1017396" y="92595"/>
                </a:lnTo>
                <a:lnTo>
                  <a:pt x="975550" y="72390"/>
                </a:lnTo>
                <a:lnTo>
                  <a:pt x="928875" y="54284"/>
                </a:lnTo>
                <a:lnTo>
                  <a:pt x="877802" y="38461"/>
                </a:lnTo>
                <a:lnTo>
                  <a:pt x="822760" y="25103"/>
                </a:lnTo>
                <a:lnTo>
                  <a:pt x="764178" y="14395"/>
                </a:lnTo>
                <a:lnTo>
                  <a:pt x="702488" y="6520"/>
                </a:lnTo>
                <a:lnTo>
                  <a:pt x="638118" y="1660"/>
                </a:lnTo>
                <a:lnTo>
                  <a:pt x="571500" y="0"/>
                </a:lnTo>
                <a:close/>
              </a:path>
            </a:pathLst>
          </a:custGeom>
          <a:solidFill>
            <a:srgbClr val="FFCCFF"/>
          </a:solidFill>
        </p:spPr>
        <p:txBody>
          <a:bodyPr wrap="square" lIns="0" tIns="0" rIns="0" bIns="0" rtlCol="0"/>
          <a:lstStyle/>
          <a:p/>
        </p:txBody>
      </p:sp>
      <p:sp>
        <p:nvSpPr>
          <p:cNvPr id="17" name="object 17"/>
          <p:cNvSpPr/>
          <p:nvPr/>
        </p:nvSpPr>
        <p:spPr>
          <a:xfrm>
            <a:off x="3200400" y="6812280"/>
            <a:ext cx="1143000" cy="495300"/>
          </a:xfrm>
          <a:custGeom>
            <a:avLst/>
            <a:gdLst/>
            <a:ahLst/>
            <a:cxnLst/>
            <a:rect l="l" t="t" r="r" b="b"/>
            <a:pathLst>
              <a:path w="1143000" h="495300">
                <a:moveTo>
                  <a:pt x="571500" y="0"/>
                </a:moveTo>
                <a:lnTo>
                  <a:pt x="504881" y="1660"/>
                </a:lnTo>
                <a:lnTo>
                  <a:pt x="440511" y="6520"/>
                </a:lnTo>
                <a:lnTo>
                  <a:pt x="378821" y="14395"/>
                </a:lnTo>
                <a:lnTo>
                  <a:pt x="320239" y="25103"/>
                </a:lnTo>
                <a:lnTo>
                  <a:pt x="265197" y="38461"/>
                </a:lnTo>
                <a:lnTo>
                  <a:pt x="214124" y="54284"/>
                </a:lnTo>
                <a:lnTo>
                  <a:pt x="167449" y="72390"/>
                </a:lnTo>
                <a:lnTo>
                  <a:pt x="125603" y="92595"/>
                </a:lnTo>
                <a:lnTo>
                  <a:pt x="89015" y="114716"/>
                </a:lnTo>
                <a:lnTo>
                  <a:pt x="58116" y="138570"/>
                </a:lnTo>
                <a:lnTo>
                  <a:pt x="15102" y="190744"/>
                </a:lnTo>
                <a:lnTo>
                  <a:pt x="0" y="247650"/>
                </a:lnTo>
                <a:lnTo>
                  <a:pt x="3847" y="276461"/>
                </a:lnTo>
                <a:lnTo>
                  <a:pt x="33335" y="331023"/>
                </a:lnTo>
                <a:lnTo>
                  <a:pt x="89015" y="380246"/>
                </a:lnTo>
                <a:lnTo>
                  <a:pt x="125603" y="402384"/>
                </a:lnTo>
                <a:lnTo>
                  <a:pt x="167449" y="422624"/>
                </a:lnTo>
                <a:lnTo>
                  <a:pt x="214124" y="440775"/>
                </a:lnTo>
                <a:lnTo>
                  <a:pt x="265197" y="456651"/>
                </a:lnTo>
                <a:lnTo>
                  <a:pt x="320239" y="470062"/>
                </a:lnTo>
                <a:lnTo>
                  <a:pt x="378821" y="480821"/>
                </a:lnTo>
                <a:lnTo>
                  <a:pt x="440511" y="488739"/>
                </a:lnTo>
                <a:lnTo>
                  <a:pt x="504881" y="493628"/>
                </a:lnTo>
                <a:lnTo>
                  <a:pt x="571500" y="495300"/>
                </a:lnTo>
                <a:lnTo>
                  <a:pt x="638118" y="493628"/>
                </a:lnTo>
                <a:lnTo>
                  <a:pt x="702488" y="488739"/>
                </a:lnTo>
                <a:lnTo>
                  <a:pt x="764178" y="480821"/>
                </a:lnTo>
                <a:lnTo>
                  <a:pt x="822760" y="470062"/>
                </a:lnTo>
                <a:lnTo>
                  <a:pt x="877802" y="456651"/>
                </a:lnTo>
                <a:lnTo>
                  <a:pt x="928875" y="440775"/>
                </a:lnTo>
                <a:lnTo>
                  <a:pt x="975550" y="422624"/>
                </a:lnTo>
                <a:lnTo>
                  <a:pt x="1017396" y="402384"/>
                </a:lnTo>
                <a:lnTo>
                  <a:pt x="1053984" y="380246"/>
                </a:lnTo>
                <a:lnTo>
                  <a:pt x="1084883" y="356396"/>
                </a:lnTo>
                <a:lnTo>
                  <a:pt x="1127897" y="304315"/>
                </a:lnTo>
                <a:lnTo>
                  <a:pt x="1143000" y="247650"/>
                </a:lnTo>
                <a:lnTo>
                  <a:pt x="1139152" y="218697"/>
                </a:lnTo>
                <a:lnTo>
                  <a:pt x="1109664" y="163974"/>
                </a:lnTo>
                <a:lnTo>
                  <a:pt x="1053984" y="114716"/>
                </a:lnTo>
                <a:lnTo>
                  <a:pt x="1017396" y="92595"/>
                </a:lnTo>
                <a:lnTo>
                  <a:pt x="975550" y="72390"/>
                </a:lnTo>
                <a:lnTo>
                  <a:pt x="928875" y="54284"/>
                </a:lnTo>
                <a:lnTo>
                  <a:pt x="877802" y="38461"/>
                </a:lnTo>
                <a:lnTo>
                  <a:pt x="822760" y="25103"/>
                </a:lnTo>
                <a:lnTo>
                  <a:pt x="764178" y="14395"/>
                </a:lnTo>
                <a:lnTo>
                  <a:pt x="702488" y="6520"/>
                </a:lnTo>
                <a:lnTo>
                  <a:pt x="638118" y="1660"/>
                </a:lnTo>
                <a:lnTo>
                  <a:pt x="571500" y="0"/>
                </a:lnTo>
                <a:close/>
              </a:path>
            </a:pathLst>
          </a:custGeom>
          <a:ln w="6350">
            <a:solidFill>
              <a:srgbClr val="010101"/>
            </a:solidFill>
          </a:ln>
        </p:spPr>
        <p:txBody>
          <a:bodyPr wrap="square" lIns="0" tIns="0" rIns="0" bIns="0" rtlCol="0"/>
          <a:lstStyle/>
          <a:p/>
        </p:txBody>
      </p:sp>
      <p:sp>
        <p:nvSpPr>
          <p:cNvPr id="18" name="object 18"/>
          <p:cNvSpPr txBox="1"/>
          <p:nvPr/>
        </p:nvSpPr>
        <p:spPr>
          <a:xfrm>
            <a:off x="1760220" y="6970268"/>
            <a:ext cx="4115435" cy="1432560"/>
          </a:xfrm>
          <a:prstGeom prst="rect">
            <a:avLst/>
          </a:prstGeom>
        </p:spPr>
        <p:txBody>
          <a:bodyPr wrap="square" lIns="0" tIns="12700" rIns="0" bIns="0" rtlCol="0" vert="horz">
            <a:spAutoFit/>
          </a:bodyPr>
          <a:lstStyle/>
          <a:p>
            <a:pPr algn="ctr" marR="83820">
              <a:lnSpc>
                <a:spcPct val="100000"/>
              </a:lnSpc>
              <a:spcBef>
                <a:spcPts val="100"/>
              </a:spcBef>
            </a:pPr>
            <a:r>
              <a:rPr dirty="0" sz="1000" spc="-5" b="1">
                <a:latin typeface="Tahoma"/>
                <a:cs typeface="Tahoma"/>
              </a:rPr>
              <a:t>MARRIED</a:t>
            </a:r>
            <a:endParaRPr sz="1000">
              <a:latin typeface="Tahoma"/>
              <a:cs typeface="Tahoma"/>
            </a:endParaRPr>
          </a:p>
          <a:p>
            <a:pPr>
              <a:lnSpc>
                <a:spcPct val="100000"/>
              </a:lnSpc>
              <a:spcBef>
                <a:spcPts val="40"/>
              </a:spcBef>
            </a:pPr>
            <a:endParaRPr sz="1550">
              <a:latin typeface="Times New Roman"/>
              <a:cs typeface="Times New Roman"/>
            </a:endParaRPr>
          </a:p>
          <a:p>
            <a:pPr marR="385445">
              <a:lnSpc>
                <a:spcPct val="100000"/>
              </a:lnSpc>
            </a:pPr>
            <a:r>
              <a:rPr dirty="0" sz="1200">
                <a:latin typeface="Tahoma"/>
                <a:cs typeface="Tahoma"/>
              </a:rPr>
              <a:t>It’s just a </a:t>
            </a:r>
            <a:r>
              <a:rPr dirty="0" sz="1200" spc="-5">
                <a:latin typeface="Tahoma"/>
                <a:cs typeface="Tahoma"/>
              </a:rPr>
              <a:t>“learning Bayes </a:t>
            </a:r>
            <a:r>
              <a:rPr dirty="0" sz="1200">
                <a:latin typeface="Tahoma"/>
                <a:cs typeface="Tahoma"/>
              </a:rPr>
              <a:t>net </a:t>
            </a:r>
            <a:r>
              <a:rPr dirty="0" sz="1200" spc="-5">
                <a:latin typeface="Tahoma"/>
                <a:cs typeface="Tahoma"/>
              </a:rPr>
              <a:t>with known structure </a:t>
            </a:r>
            <a:r>
              <a:rPr dirty="0" sz="1200">
                <a:latin typeface="Tahoma"/>
                <a:cs typeface="Tahoma"/>
              </a:rPr>
              <a:t>but  hidden </a:t>
            </a:r>
            <a:r>
              <a:rPr dirty="0" sz="1200" spc="-5">
                <a:latin typeface="Tahoma"/>
                <a:cs typeface="Tahoma"/>
              </a:rPr>
              <a:t>values” </a:t>
            </a:r>
            <a:r>
              <a:rPr dirty="0" sz="1200">
                <a:latin typeface="Tahoma"/>
                <a:cs typeface="Tahoma"/>
              </a:rPr>
              <a:t>problem.</a:t>
            </a:r>
            <a:endParaRPr sz="1200">
              <a:latin typeface="Tahoma"/>
              <a:cs typeface="Tahoma"/>
            </a:endParaRPr>
          </a:p>
          <a:p>
            <a:pPr>
              <a:lnSpc>
                <a:spcPct val="100000"/>
              </a:lnSpc>
              <a:spcBef>
                <a:spcPts val="280"/>
              </a:spcBef>
            </a:pPr>
            <a:r>
              <a:rPr dirty="0" sz="1200">
                <a:latin typeface="Tahoma"/>
                <a:cs typeface="Tahoma"/>
              </a:rPr>
              <a:t>Can use </a:t>
            </a:r>
            <a:r>
              <a:rPr dirty="0" sz="1200" spc="-5">
                <a:latin typeface="Tahoma"/>
                <a:cs typeface="Tahoma"/>
              </a:rPr>
              <a:t>Gradient</a:t>
            </a:r>
            <a:r>
              <a:rPr dirty="0" sz="1200" spc="-10">
                <a:latin typeface="Tahoma"/>
                <a:cs typeface="Tahoma"/>
              </a:rPr>
              <a:t> </a:t>
            </a:r>
            <a:r>
              <a:rPr dirty="0" sz="1200" spc="-5">
                <a:latin typeface="Tahoma"/>
                <a:cs typeface="Tahoma"/>
              </a:rPr>
              <a:t>Descent.</a:t>
            </a:r>
            <a:endParaRPr sz="1200">
              <a:latin typeface="Tahoma"/>
              <a:cs typeface="Tahoma"/>
            </a:endParaRPr>
          </a:p>
          <a:p>
            <a:pPr>
              <a:lnSpc>
                <a:spcPct val="100000"/>
              </a:lnSpc>
            </a:pPr>
            <a:endParaRPr sz="1750">
              <a:latin typeface="Times New Roman"/>
              <a:cs typeface="Times New Roman"/>
            </a:endParaRPr>
          </a:p>
          <a:p>
            <a:pPr>
              <a:lnSpc>
                <a:spcPct val="100000"/>
              </a:lnSpc>
            </a:pPr>
            <a:r>
              <a:rPr dirty="0" u="sng" sz="1200" spc="-5">
                <a:uFill>
                  <a:solidFill>
                    <a:srgbClr val="000000"/>
                  </a:solidFill>
                </a:uFill>
                <a:latin typeface="Tahoma"/>
                <a:cs typeface="Tahoma"/>
              </a:rPr>
              <a:t>EASY</a:t>
            </a:r>
            <a:r>
              <a:rPr dirty="0" sz="1200" spc="-5">
                <a:latin typeface="Tahoma"/>
                <a:cs typeface="Tahoma"/>
              </a:rPr>
              <a:t>, fun exercise to </a:t>
            </a:r>
            <a:r>
              <a:rPr dirty="0" sz="1200">
                <a:latin typeface="Tahoma"/>
                <a:cs typeface="Tahoma"/>
              </a:rPr>
              <a:t>do an EM </a:t>
            </a:r>
            <a:r>
              <a:rPr dirty="0" sz="1200" spc="-5">
                <a:latin typeface="Tahoma"/>
                <a:cs typeface="Tahoma"/>
              </a:rPr>
              <a:t>formulation for this case</a:t>
            </a:r>
            <a:r>
              <a:rPr dirty="0" sz="1200">
                <a:latin typeface="Tahoma"/>
                <a:cs typeface="Tahoma"/>
              </a:rPr>
              <a:t> </a:t>
            </a:r>
            <a:r>
              <a:rPr dirty="0" sz="1200" spc="-5">
                <a:latin typeface="Tahoma"/>
                <a:cs typeface="Tahoma"/>
              </a:rPr>
              <a:t>too.</a:t>
            </a:r>
            <a:endParaRPr sz="1200">
              <a:latin typeface="Tahoma"/>
              <a:cs typeface="Tahoma"/>
            </a:endParaRPr>
          </a:p>
        </p:txBody>
      </p:sp>
      <p:sp>
        <p:nvSpPr>
          <p:cNvPr id="19" name="object 19"/>
          <p:cNvSpPr/>
          <p:nvPr/>
        </p:nvSpPr>
        <p:spPr>
          <a:xfrm>
            <a:off x="1828800" y="6545580"/>
            <a:ext cx="1143000" cy="495300"/>
          </a:xfrm>
          <a:custGeom>
            <a:avLst/>
            <a:gdLst/>
            <a:ahLst/>
            <a:cxnLst/>
            <a:rect l="l" t="t" r="r" b="b"/>
            <a:pathLst>
              <a:path w="1143000" h="495300">
                <a:moveTo>
                  <a:pt x="571500" y="0"/>
                </a:moveTo>
                <a:lnTo>
                  <a:pt x="504881" y="1660"/>
                </a:lnTo>
                <a:lnTo>
                  <a:pt x="440511" y="6520"/>
                </a:lnTo>
                <a:lnTo>
                  <a:pt x="378821" y="14395"/>
                </a:lnTo>
                <a:lnTo>
                  <a:pt x="320239" y="25103"/>
                </a:lnTo>
                <a:lnTo>
                  <a:pt x="265197" y="38461"/>
                </a:lnTo>
                <a:lnTo>
                  <a:pt x="214124" y="54284"/>
                </a:lnTo>
                <a:lnTo>
                  <a:pt x="167449" y="72390"/>
                </a:lnTo>
                <a:lnTo>
                  <a:pt x="125603" y="92595"/>
                </a:lnTo>
                <a:lnTo>
                  <a:pt x="89015" y="114716"/>
                </a:lnTo>
                <a:lnTo>
                  <a:pt x="58116" y="138570"/>
                </a:lnTo>
                <a:lnTo>
                  <a:pt x="15102" y="190744"/>
                </a:lnTo>
                <a:lnTo>
                  <a:pt x="0" y="247650"/>
                </a:lnTo>
                <a:lnTo>
                  <a:pt x="3847" y="276461"/>
                </a:lnTo>
                <a:lnTo>
                  <a:pt x="33335" y="331023"/>
                </a:lnTo>
                <a:lnTo>
                  <a:pt x="89015" y="380246"/>
                </a:lnTo>
                <a:lnTo>
                  <a:pt x="125603" y="402384"/>
                </a:lnTo>
                <a:lnTo>
                  <a:pt x="167449" y="422624"/>
                </a:lnTo>
                <a:lnTo>
                  <a:pt x="214124" y="440775"/>
                </a:lnTo>
                <a:lnTo>
                  <a:pt x="265197" y="456651"/>
                </a:lnTo>
                <a:lnTo>
                  <a:pt x="320239" y="470062"/>
                </a:lnTo>
                <a:lnTo>
                  <a:pt x="378821" y="480821"/>
                </a:lnTo>
                <a:lnTo>
                  <a:pt x="440511" y="488739"/>
                </a:lnTo>
                <a:lnTo>
                  <a:pt x="504881" y="493628"/>
                </a:lnTo>
                <a:lnTo>
                  <a:pt x="571500" y="495300"/>
                </a:lnTo>
                <a:lnTo>
                  <a:pt x="638118" y="493628"/>
                </a:lnTo>
                <a:lnTo>
                  <a:pt x="702488" y="488739"/>
                </a:lnTo>
                <a:lnTo>
                  <a:pt x="764178" y="480821"/>
                </a:lnTo>
                <a:lnTo>
                  <a:pt x="822760" y="470062"/>
                </a:lnTo>
                <a:lnTo>
                  <a:pt x="877802" y="456651"/>
                </a:lnTo>
                <a:lnTo>
                  <a:pt x="928875" y="440775"/>
                </a:lnTo>
                <a:lnTo>
                  <a:pt x="975550" y="422624"/>
                </a:lnTo>
                <a:lnTo>
                  <a:pt x="1017396" y="402384"/>
                </a:lnTo>
                <a:lnTo>
                  <a:pt x="1053984" y="380246"/>
                </a:lnTo>
                <a:lnTo>
                  <a:pt x="1084883" y="356396"/>
                </a:lnTo>
                <a:lnTo>
                  <a:pt x="1127897" y="304315"/>
                </a:lnTo>
                <a:lnTo>
                  <a:pt x="1143000" y="247650"/>
                </a:lnTo>
                <a:lnTo>
                  <a:pt x="1139152" y="218697"/>
                </a:lnTo>
                <a:lnTo>
                  <a:pt x="1109664" y="163974"/>
                </a:lnTo>
                <a:lnTo>
                  <a:pt x="1053984" y="114716"/>
                </a:lnTo>
                <a:lnTo>
                  <a:pt x="1017396" y="92595"/>
                </a:lnTo>
                <a:lnTo>
                  <a:pt x="975550" y="72390"/>
                </a:lnTo>
                <a:lnTo>
                  <a:pt x="928875" y="54284"/>
                </a:lnTo>
                <a:lnTo>
                  <a:pt x="877802" y="38461"/>
                </a:lnTo>
                <a:lnTo>
                  <a:pt x="822760" y="25103"/>
                </a:lnTo>
                <a:lnTo>
                  <a:pt x="764178" y="14395"/>
                </a:lnTo>
                <a:lnTo>
                  <a:pt x="702488" y="6520"/>
                </a:lnTo>
                <a:lnTo>
                  <a:pt x="638118" y="1660"/>
                </a:lnTo>
                <a:lnTo>
                  <a:pt x="571500" y="0"/>
                </a:lnTo>
                <a:close/>
              </a:path>
            </a:pathLst>
          </a:custGeom>
          <a:solidFill>
            <a:srgbClr val="FFCCFF"/>
          </a:solidFill>
        </p:spPr>
        <p:txBody>
          <a:bodyPr wrap="square" lIns="0" tIns="0" rIns="0" bIns="0" rtlCol="0"/>
          <a:lstStyle/>
          <a:p/>
        </p:txBody>
      </p:sp>
      <p:sp>
        <p:nvSpPr>
          <p:cNvPr id="20" name="object 20"/>
          <p:cNvSpPr/>
          <p:nvPr/>
        </p:nvSpPr>
        <p:spPr>
          <a:xfrm>
            <a:off x="1828800" y="6545580"/>
            <a:ext cx="1143000" cy="495300"/>
          </a:xfrm>
          <a:custGeom>
            <a:avLst/>
            <a:gdLst/>
            <a:ahLst/>
            <a:cxnLst/>
            <a:rect l="l" t="t" r="r" b="b"/>
            <a:pathLst>
              <a:path w="1143000" h="495300">
                <a:moveTo>
                  <a:pt x="571500" y="0"/>
                </a:moveTo>
                <a:lnTo>
                  <a:pt x="504881" y="1660"/>
                </a:lnTo>
                <a:lnTo>
                  <a:pt x="440511" y="6520"/>
                </a:lnTo>
                <a:lnTo>
                  <a:pt x="378821" y="14395"/>
                </a:lnTo>
                <a:lnTo>
                  <a:pt x="320239" y="25103"/>
                </a:lnTo>
                <a:lnTo>
                  <a:pt x="265197" y="38461"/>
                </a:lnTo>
                <a:lnTo>
                  <a:pt x="214124" y="54284"/>
                </a:lnTo>
                <a:lnTo>
                  <a:pt x="167449" y="72390"/>
                </a:lnTo>
                <a:lnTo>
                  <a:pt x="125603" y="92595"/>
                </a:lnTo>
                <a:lnTo>
                  <a:pt x="89015" y="114716"/>
                </a:lnTo>
                <a:lnTo>
                  <a:pt x="58116" y="138570"/>
                </a:lnTo>
                <a:lnTo>
                  <a:pt x="15102" y="190744"/>
                </a:lnTo>
                <a:lnTo>
                  <a:pt x="0" y="247650"/>
                </a:lnTo>
                <a:lnTo>
                  <a:pt x="3847" y="276461"/>
                </a:lnTo>
                <a:lnTo>
                  <a:pt x="33335" y="331023"/>
                </a:lnTo>
                <a:lnTo>
                  <a:pt x="89015" y="380246"/>
                </a:lnTo>
                <a:lnTo>
                  <a:pt x="125603" y="402384"/>
                </a:lnTo>
                <a:lnTo>
                  <a:pt x="167449" y="422624"/>
                </a:lnTo>
                <a:lnTo>
                  <a:pt x="214124" y="440775"/>
                </a:lnTo>
                <a:lnTo>
                  <a:pt x="265197" y="456651"/>
                </a:lnTo>
                <a:lnTo>
                  <a:pt x="320239" y="470062"/>
                </a:lnTo>
                <a:lnTo>
                  <a:pt x="378821" y="480821"/>
                </a:lnTo>
                <a:lnTo>
                  <a:pt x="440511" y="488739"/>
                </a:lnTo>
                <a:lnTo>
                  <a:pt x="504881" y="493628"/>
                </a:lnTo>
                <a:lnTo>
                  <a:pt x="571500" y="495300"/>
                </a:lnTo>
                <a:lnTo>
                  <a:pt x="638118" y="493628"/>
                </a:lnTo>
                <a:lnTo>
                  <a:pt x="702488" y="488739"/>
                </a:lnTo>
                <a:lnTo>
                  <a:pt x="764178" y="480821"/>
                </a:lnTo>
                <a:lnTo>
                  <a:pt x="822760" y="470062"/>
                </a:lnTo>
                <a:lnTo>
                  <a:pt x="877802" y="456651"/>
                </a:lnTo>
                <a:lnTo>
                  <a:pt x="928875" y="440775"/>
                </a:lnTo>
                <a:lnTo>
                  <a:pt x="975550" y="422624"/>
                </a:lnTo>
                <a:lnTo>
                  <a:pt x="1017396" y="402384"/>
                </a:lnTo>
                <a:lnTo>
                  <a:pt x="1053984" y="380246"/>
                </a:lnTo>
                <a:lnTo>
                  <a:pt x="1084883" y="356396"/>
                </a:lnTo>
                <a:lnTo>
                  <a:pt x="1127897" y="304315"/>
                </a:lnTo>
                <a:lnTo>
                  <a:pt x="1143000" y="247650"/>
                </a:lnTo>
                <a:lnTo>
                  <a:pt x="1139152" y="218697"/>
                </a:lnTo>
                <a:lnTo>
                  <a:pt x="1109664" y="163974"/>
                </a:lnTo>
                <a:lnTo>
                  <a:pt x="1053984" y="114716"/>
                </a:lnTo>
                <a:lnTo>
                  <a:pt x="1017396" y="92595"/>
                </a:lnTo>
                <a:lnTo>
                  <a:pt x="975550" y="72389"/>
                </a:lnTo>
                <a:lnTo>
                  <a:pt x="928875" y="54284"/>
                </a:lnTo>
                <a:lnTo>
                  <a:pt x="877802" y="38461"/>
                </a:lnTo>
                <a:lnTo>
                  <a:pt x="822760" y="25103"/>
                </a:lnTo>
                <a:lnTo>
                  <a:pt x="764178" y="14395"/>
                </a:lnTo>
                <a:lnTo>
                  <a:pt x="702488" y="6520"/>
                </a:lnTo>
                <a:lnTo>
                  <a:pt x="638118" y="1660"/>
                </a:lnTo>
                <a:lnTo>
                  <a:pt x="571500" y="0"/>
                </a:lnTo>
                <a:close/>
              </a:path>
            </a:pathLst>
          </a:custGeom>
          <a:ln w="6350">
            <a:solidFill>
              <a:srgbClr val="010101"/>
            </a:solidFill>
          </a:ln>
        </p:spPr>
        <p:txBody>
          <a:bodyPr wrap="square" lIns="0" tIns="0" rIns="0" bIns="0" rtlCol="0"/>
          <a:lstStyle/>
          <a:p/>
        </p:txBody>
      </p:sp>
      <p:sp>
        <p:nvSpPr>
          <p:cNvPr id="21" name="object 21"/>
          <p:cNvSpPr txBox="1"/>
          <p:nvPr/>
        </p:nvSpPr>
        <p:spPr>
          <a:xfrm>
            <a:off x="2140457" y="6703566"/>
            <a:ext cx="532130" cy="178435"/>
          </a:xfrm>
          <a:prstGeom prst="rect">
            <a:avLst/>
          </a:prstGeom>
        </p:spPr>
        <p:txBody>
          <a:bodyPr wrap="square" lIns="0" tIns="12700" rIns="0" bIns="0" rtlCol="0" vert="horz">
            <a:spAutoFit/>
          </a:bodyPr>
          <a:lstStyle/>
          <a:p>
            <a:pPr>
              <a:lnSpc>
                <a:spcPct val="100000"/>
              </a:lnSpc>
              <a:spcBef>
                <a:spcPts val="100"/>
              </a:spcBef>
            </a:pPr>
            <a:r>
              <a:rPr dirty="0" sz="1000" spc="-5" b="1">
                <a:latin typeface="Tahoma"/>
                <a:cs typeface="Tahoma"/>
              </a:rPr>
              <a:t>NATI</a:t>
            </a:r>
            <a:r>
              <a:rPr dirty="0" sz="1000" spc="-5" b="1">
                <a:latin typeface="Tahoma"/>
                <a:cs typeface="Tahoma"/>
              </a:rPr>
              <a:t>O</a:t>
            </a:r>
            <a:r>
              <a:rPr dirty="0" sz="1000" b="1">
                <a:latin typeface="Tahoma"/>
                <a:cs typeface="Tahoma"/>
              </a:rPr>
              <a:t>N</a:t>
            </a:r>
            <a:endParaRPr sz="1000">
              <a:latin typeface="Tahoma"/>
              <a:cs typeface="Tahoma"/>
            </a:endParaRPr>
          </a:p>
        </p:txBody>
      </p:sp>
      <p:sp>
        <p:nvSpPr>
          <p:cNvPr id="22" name="object 22"/>
          <p:cNvSpPr/>
          <p:nvPr/>
        </p:nvSpPr>
        <p:spPr>
          <a:xfrm>
            <a:off x="3314700" y="5783579"/>
            <a:ext cx="1066800" cy="381000"/>
          </a:xfrm>
          <a:custGeom>
            <a:avLst/>
            <a:gdLst/>
            <a:ahLst/>
            <a:cxnLst/>
            <a:rect l="l" t="t" r="r" b="b"/>
            <a:pathLst>
              <a:path w="1066800" h="381000">
                <a:moveTo>
                  <a:pt x="533400" y="0"/>
                </a:moveTo>
                <a:lnTo>
                  <a:pt x="466431" y="1485"/>
                </a:lnTo>
                <a:lnTo>
                  <a:pt x="401962" y="5821"/>
                </a:lnTo>
                <a:lnTo>
                  <a:pt x="340489" y="12829"/>
                </a:lnTo>
                <a:lnTo>
                  <a:pt x="282510" y="22330"/>
                </a:lnTo>
                <a:lnTo>
                  <a:pt x="228523" y="34146"/>
                </a:lnTo>
                <a:lnTo>
                  <a:pt x="179025" y="48096"/>
                </a:lnTo>
                <a:lnTo>
                  <a:pt x="134512" y="64003"/>
                </a:lnTo>
                <a:lnTo>
                  <a:pt x="95484" y="81686"/>
                </a:lnTo>
                <a:lnTo>
                  <a:pt x="62436" y="100968"/>
                </a:lnTo>
                <a:lnTo>
                  <a:pt x="16272" y="143611"/>
                </a:lnTo>
                <a:lnTo>
                  <a:pt x="0" y="190500"/>
                </a:lnTo>
                <a:lnTo>
                  <a:pt x="4150" y="214385"/>
                </a:lnTo>
                <a:lnTo>
                  <a:pt x="35866" y="259329"/>
                </a:lnTo>
                <a:lnTo>
                  <a:pt x="95484" y="299313"/>
                </a:lnTo>
                <a:lnTo>
                  <a:pt x="134512" y="316996"/>
                </a:lnTo>
                <a:lnTo>
                  <a:pt x="179025" y="332903"/>
                </a:lnTo>
                <a:lnTo>
                  <a:pt x="228523" y="346853"/>
                </a:lnTo>
                <a:lnTo>
                  <a:pt x="282510" y="358669"/>
                </a:lnTo>
                <a:lnTo>
                  <a:pt x="340489" y="368170"/>
                </a:lnTo>
                <a:lnTo>
                  <a:pt x="401962" y="375178"/>
                </a:lnTo>
                <a:lnTo>
                  <a:pt x="466431" y="379514"/>
                </a:lnTo>
                <a:lnTo>
                  <a:pt x="533400" y="381000"/>
                </a:lnTo>
                <a:lnTo>
                  <a:pt x="600368" y="379514"/>
                </a:lnTo>
                <a:lnTo>
                  <a:pt x="664837" y="375178"/>
                </a:lnTo>
                <a:lnTo>
                  <a:pt x="726310" y="368170"/>
                </a:lnTo>
                <a:lnTo>
                  <a:pt x="784289" y="358669"/>
                </a:lnTo>
                <a:lnTo>
                  <a:pt x="838276" y="346853"/>
                </a:lnTo>
                <a:lnTo>
                  <a:pt x="887774" y="332903"/>
                </a:lnTo>
                <a:lnTo>
                  <a:pt x="932287" y="316996"/>
                </a:lnTo>
                <a:lnTo>
                  <a:pt x="971315" y="299313"/>
                </a:lnTo>
                <a:lnTo>
                  <a:pt x="1004363" y="280031"/>
                </a:lnTo>
                <a:lnTo>
                  <a:pt x="1050527" y="237388"/>
                </a:lnTo>
                <a:lnTo>
                  <a:pt x="1066800" y="190500"/>
                </a:lnTo>
                <a:lnTo>
                  <a:pt x="1062649" y="166614"/>
                </a:lnTo>
                <a:lnTo>
                  <a:pt x="1030933" y="121670"/>
                </a:lnTo>
                <a:lnTo>
                  <a:pt x="971315" y="81686"/>
                </a:lnTo>
                <a:lnTo>
                  <a:pt x="932287" y="64003"/>
                </a:lnTo>
                <a:lnTo>
                  <a:pt x="887774" y="48096"/>
                </a:lnTo>
                <a:lnTo>
                  <a:pt x="838276" y="34146"/>
                </a:lnTo>
                <a:lnTo>
                  <a:pt x="784289" y="22330"/>
                </a:lnTo>
                <a:lnTo>
                  <a:pt x="726310" y="12829"/>
                </a:lnTo>
                <a:lnTo>
                  <a:pt x="664837" y="5821"/>
                </a:lnTo>
                <a:lnTo>
                  <a:pt x="600368" y="1485"/>
                </a:lnTo>
                <a:lnTo>
                  <a:pt x="533400" y="0"/>
                </a:lnTo>
                <a:close/>
              </a:path>
            </a:pathLst>
          </a:custGeom>
          <a:solidFill>
            <a:srgbClr val="FFCCFF"/>
          </a:solidFill>
        </p:spPr>
        <p:txBody>
          <a:bodyPr wrap="square" lIns="0" tIns="0" rIns="0" bIns="0" rtlCol="0"/>
          <a:lstStyle/>
          <a:p/>
        </p:txBody>
      </p:sp>
      <p:sp>
        <p:nvSpPr>
          <p:cNvPr id="23" name="object 23"/>
          <p:cNvSpPr/>
          <p:nvPr/>
        </p:nvSpPr>
        <p:spPr>
          <a:xfrm>
            <a:off x="3314700" y="5783579"/>
            <a:ext cx="1066800" cy="381000"/>
          </a:xfrm>
          <a:custGeom>
            <a:avLst/>
            <a:gdLst/>
            <a:ahLst/>
            <a:cxnLst/>
            <a:rect l="l" t="t" r="r" b="b"/>
            <a:pathLst>
              <a:path w="1066800" h="381000">
                <a:moveTo>
                  <a:pt x="533400" y="0"/>
                </a:moveTo>
                <a:lnTo>
                  <a:pt x="466431" y="1485"/>
                </a:lnTo>
                <a:lnTo>
                  <a:pt x="401962" y="5821"/>
                </a:lnTo>
                <a:lnTo>
                  <a:pt x="340489" y="12829"/>
                </a:lnTo>
                <a:lnTo>
                  <a:pt x="282510" y="22330"/>
                </a:lnTo>
                <a:lnTo>
                  <a:pt x="228523" y="34146"/>
                </a:lnTo>
                <a:lnTo>
                  <a:pt x="179025" y="48096"/>
                </a:lnTo>
                <a:lnTo>
                  <a:pt x="134512" y="64003"/>
                </a:lnTo>
                <a:lnTo>
                  <a:pt x="95484" y="81686"/>
                </a:lnTo>
                <a:lnTo>
                  <a:pt x="62436" y="100968"/>
                </a:lnTo>
                <a:lnTo>
                  <a:pt x="16272" y="143611"/>
                </a:lnTo>
                <a:lnTo>
                  <a:pt x="0" y="190500"/>
                </a:lnTo>
                <a:lnTo>
                  <a:pt x="4150" y="214385"/>
                </a:lnTo>
                <a:lnTo>
                  <a:pt x="35866" y="259329"/>
                </a:lnTo>
                <a:lnTo>
                  <a:pt x="95484" y="299313"/>
                </a:lnTo>
                <a:lnTo>
                  <a:pt x="134512" y="316996"/>
                </a:lnTo>
                <a:lnTo>
                  <a:pt x="179025" y="332903"/>
                </a:lnTo>
                <a:lnTo>
                  <a:pt x="228523" y="346853"/>
                </a:lnTo>
                <a:lnTo>
                  <a:pt x="282510" y="358669"/>
                </a:lnTo>
                <a:lnTo>
                  <a:pt x="340489" y="368170"/>
                </a:lnTo>
                <a:lnTo>
                  <a:pt x="401962" y="375178"/>
                </a:lnTo>
                <a:lnTo>
                  <a:pt x="466431" y="379514"/>
                </a:lnTo>
                <a:lnTo>
                  <a:pt x="533400" y="381000"/>
                </a:lnTo>
                <a:lnTo>
                  <a:pt x="600368" y="379514"/>
                </a:lnTo>
                <a:lnTo>
                  <a:pt x="664837" y="375178"/>
                </a:lnTo>
                <a:lnTo>
                  <a:pt x="726310" y="368170"/>
                </a:lnTo>
                <a:lnTo>
                  <a:pt x="784289" y="358669"/>
                </a:lnTo>
                <a:lnTo>
                  <a:pt x="838276" y="346853"/>
                </a:lnTo>
                <a:lnTo>
                  <a:pt x="887774" y="332903"/>
                </a:lnTo>
                <a:lnTo>
                  <a:pt x="932287" y="316996"/>
                </a:lnTo>
                <a:lnTo>
                  <a:pt x="971315" y="299313"/>
                </a:lnTo>
                <a:lnTo>
                  <a:pt x="1004363" y="280031"/>
                </a:lnTo>
                <a:lnTo>
                  <a:pt x="1050527" y="237388"/>
                </a:lnTo>
                <a:lnTo>
                  <a:pt x="1066800" y="190500"/>
                </a:lnTo>
                <a:lnTo>
                  <a:pt x="1062649" y="166614"/>
                </a:lnTo>
                <a:lnTo>
                  <a:pt x="1030933" y="121670"/>
                </a:lnTo>
                <a:lnTo>
                  <a:pt x="971315" y="81686"/>
                </a:lnTo>
                <a:lnTo>
                  <a:pt x="932287" y="64003"/>
                </a:lnTo>
                <a:lnTo>
                  <a:pt x="887774" y="48096"/>
                </a:lnTo>
                <a:lnTo>
                  <a:pt x="838276" y="34146"/>
                </a:lnTo>
                <a:lnTo>
                  <a:pt x="784289" y="22330"/>
                </a:lnTo>
                <a:lnTo>
                  <a:pt x="726310" y="12829"/>
                </a:lnTo>
                <a:lnTo>
                  <a:pt x="664837" y="5821"/>
                </a:lnTo>
                <a:lnTo>
                  <a:pt x="600368" y="1485"/>
                </a:lnTo>
                <a:lnTo>
                  <a:pt x="533400" y="0"/>
                </a:lnTo>
                <a:close/>
              </a:path>
            </a:pathLst>
          </a:custGeom>
          <a:ln w="6350">
            <a:solidFill>
              <a:srgbClr val="010101"/>
            </a:solidFill>
          </a:ln>
        </p:spPr>
        <p:txBody>
          <a:bodyPr wrap="square" lIns="0" tIns="0" rIns="0" bIns="0" rtlCol="0"/>
          <a:lstStyle/>
          <a:p/>
        </p:txBody>
      </p:sp>
      <p:sp>
        <p:nvSpPr>
          <p:cNvPr id="24" name="object 24"/>
          <p:cNvSpPr txBox="1"/>
          <p:nvPr/>
        </p:nvSpPr>
        <p:spPr>
          <a:xfrm>
            <a:off x="3603497" y="5884417"/>
            <a:ext cx="502284" cy="178435"/>
          </a:xfrm>
          <a:prstGeom prst="rect">
            <a:avLst/>
          </a:prstGeom>
        </p:spPr>
        <p:txBody>
          <a:bodyPr wrap="square" lIns="0" tIns="12700" rIns="0" bIns="0" rtlCol="0" vert="horz">
            <a:spAutoFit/>
          </a:bodyPr>
          <a:lstStyle/>
          <a:p>
            <a:pPr>
              <a:lnSpc>
                <a:spcPct val="100000"/>
              </a:lnSpc>
              <a:spcBef>
                <a:spcPts val="100"/>
              </a:spcBef>
            </a:pPr>
            <a:r>
              <a:rPr dirty="0" sz="1000" spc="-5" b="1">
                <a:latin typeface="Tahoma"/>
                <a:cs typeface="Tahoma"/>
              </a:rPr>
              <a:t>miss</a:t>
            </a:r>
            <a:r>
              <a:rPr dirty="0" sz="1000" spc="-10" b="1">
                <a:latin typeface="Tahoma"/>
                <a:cs typeface="Tahoma"/>
              </a:rPr>
              <a:t>i</a:t>
            </a:r>
            <a:r>
              <a:rPr dirty="0" sz="1000" spc="-5" b="1">
                <a:latin typeface="Tahoma"/>
                <a:cs typeface="Tahoma"/>
              </a:rPr>
              <a:t>ng</a:t>
            </a:r>
            <a:endParaRPr sz="1000">
              <a:latin typeface="Tahoma"/>
              <a:cs typeface="Tahoma"/>
            </a:endParaRPr>
          </a:p>
        </p:txBody>
      </p:sp>
      <p:sp>
        <p:nvSpPr>
          <p:cNvPr id="25" name="object 25"/>
          <p:cNvSpPr/>
          <p:nvPr/>
        </p:nvSpPr>
        <p:spPr>
          <a:xfrm>
            <a:off x="3752850" y="6162294"/>
            <a:ext cx="97790" cy="642620"/>
          </a:xfrm>
          <a:custGeom>
            <a:avLst/>
            <a:gdLst/>
            <a:ahLst/>
            <a:cxnLst/>
            <a:rect l="l" t="t" r="r" b="b"/>
            <a:pathLst>
              <a:path w="97789" h="642620">
                <a:moveTo>
                  <a:pt x="3048" y="594359"/>
                </a:moveTo>
                <a:lnTo>
                  <a:pt x="2286" y="594359"/>
                </a:lnTo>
                <a:lnTo>
                  <a:pt x="762" y="595121"/>
                </a:lnTo>
                <a:lnTo>
                  <a:pt x="0" y="596645"/>
                </a:lnTo>
                <a:lnTo>
                  <a:pt x="762" y="598169"/>
                </a:lnTo>
                <a:lnTo>
                  <a:pt x="19812" y="642365"/>
                </a:lnTo>
                <a:lnTo>
                  <a:pt x="21515" y="640079"/>
                </a:lnTo>
                <a:lnTo>
                  <a:pt x="20574" y="640079"/>
                </a:lnTo>
                <a:lnTo>
                  <a:pt x="19050" y="639317"/>
                </a:lnTo>
                <a:lnTo>
                  <a:pt x="18287" y="638555"/>
                </a:lnTo>
                <a:lnTo>
                  <a:pt x="18287" y="636269"/>
                </a:lnTo>
                <a:lnTo>
                  <a:pt x="18394" y="636127"/>
                </a:lnTo>
                <a:lnTo>
                  <a:pt x="19333" y="628144"/>
                </a:lnTo>
                <a:lnTo>
                  <a:pt x="5334" y="595883"/>
                </a:lnTo>
                <a:lnTo>
                  <a:pt x="4572" y="595121"/>
                </a:lnTo>
                <a:lnTo>
                  <a:pt x="3048" y="594359"/>
                </a:lnTo>
                <a:close/>
              </a:path>
              <a:path w="97789" h="642620">
                <a:moveTo>
                  <a:pt x="21176" y="632390"/>
                </a:moveTo>
                <a:lnTo>
                  <a:pt x="18394" y="636127"/>
                </a:lnTo>
                <a:lnTo>
                  <a:pt x="18287" y="638555"/>
                </a:lnTo>
                <a:lnTo>
                  <a:pt x="19050" y="639317"/>
                </a:lnTo>
                <a:lnTo>
                  <a:pt x="20574" y="640079"/>
                </a:lnTo>
                <a:lnTo>
                  <a:pt x="21336" y="640079"/>
                </a:lnTo>
                <a:lnTo>
                  <a:pt x="21621" y="639937"/>
                </a:lnTo>
                <a:lnTo>
                  <a:pt x="22860" y="638275"/>
                </a:lnTo>
                <a:lnTo>
                  <a:pt x="22949" y="637031"/>
                </a:lnTo>
                <a:lnTo>
                  <a:pt x="23039" y="636269"/>
                </a:lnTo>
                <a:lnTo>
                  <a:pt x="22860" y="636269"/>
                </a:lnTo>
                <a:lnTo>
                  <a:pt x="21176" y="632390"/>
                </a:lnTo>
                <a:close/>
              </a:path>
              <a:path w="97789" h="642620">
                <a:moveTo>
                  <a:pt x="21621" y="639937"/>
                </a:moveTo>
                <a:lnTo>
                  <a:pt x="21336" y="640079"/>
                </a:lnTo>
                <a:lnTo>
                  <a:pt x="21515" y="640079"/>
                </a:lnTo>
                <a:lnTo>
                  <a:pt x="21621" y="639937"/>
                </a:lnTo>
                <a:close/>
              </a:path>
              <a:path w="97789" h="642620">
                <a:moveTo>
                  <a:pt x="22860" y="638275"/>
                </a:moveTo>
                <a:lnTo>
                  <a:pt x="21621" y="639937"/>
                </a:lnTo>
                <a:lnTo>
                  <a:pt x="22860" y="639317"/>
                </a:lnTo>
                <a:lnTo>
                  <a:pt x="22860" y="638275"/>
                </a:lnTo>
                <a:close/>
              </a:path>
              <a:path w="97789" h="642620">
                <a:moveTo>
                  <a:pt x="47244" y="599693"/>
                </a:moveTo>
                <a:lnTo>
                  <a:pt x="45720" y="599693"/>
                </a:lnTo>
                <a:lnTo>
                  <a:pt x="44958" y="600455"/>
                </a:lnTo>
                <a:lnTo>
                  <a:pt x="23929" y="628694"/>
                </a:lnTo>
                <a:lnTo>
                  <a:pt x="22949" y="637031"/>
                </a:lnTo>
                <a:lnTo>
                  <a:pt x="22860" y="638275"/>
                </a:lnTo>
                <a:lnTo>
                  <a:pt x="48767" y="603503"/>
                </a:lnTo>
                <a:lnTo>
                  <a:pt x="49529" y="602741"/>
                </a:lnTo>
                <a:lnTo>
                  <a:pt x="49529" y="601217"/>
                </a:lnTo>
                <a:lnTo>
                  <a:pt x="48767" y="600455"/>
                </a:lnTo>
                <a:lnTo>
                  <a:pt x="47244" y="599693"/>
                </a:lnTo>
                <a:close/>
              </a:path>
              <a:path w="97789" h="642620">
                <a:moveTo>
                  <a:pt x="18394" y="636127"/>
                </a:moveTo>
                <a:lnTo>
                  <a:pt x="18287" y="636269"/>
                </a:lnTo>
                <a:lnTo>
                  <a:pt x="18394" y="636127"/>
                </a:lnTo>
                <a:close/>
              </a:path>
              <a:path w="97789" h="642620">
                <a:moveTo>
                  <a:pt x="23929" y="628694"/>
                </a:moveTo>
                <a:lnTo>
                  <a:pt x="21176" y="632390"/>
                </a:lnTo>
                <a:lnTo>
                  <a:pt x="22860" y="636269"/>
                </a:lnTo>
                <a:lnTo>
                  <a:pt x="23039" y="636269"/>
                </a:lnTo>
                <a:lnTo>
                  <a:pt x="23929" y="628694"/>
                </a:lnTo>
                <a:close/>
              </a:path>
              <a:path w="97789" h="642620">
                <a:moveTo>
                  <a:pt x="19333" y="628144"/>
                </a:moveTo>
                <a:lnTo>
                  <a:pt x="18394" y="636127"/>
                </a:lnTo>
                <a:lnTo>
                  <a:pt x="21176" y="632390"/>
                </a:lnTo>
                <a:lnTo>
                  <a:pt x="19333" y="628144"/>
                </a:lnTo>
                <a:close/>
              </a:path>
              <a:path w="97789" h="642620">
                <a:moveTo>
                  <a:pt x="96774" y="0"/>
                </a:moveTo>
                <a:lnTo>
                  <a:pt x="94487" y="0"/>
                </a:lnTo>
                <a:lnTo>
                  <a:pt x="92963" y="761"/>
                </a:lnTo>
                <a:lnTo>
                  <a:pt x="92963" y="2285"/>
                </a:lnTo>
                <a:lnTo>
                  <a:pt x="19333" y="628144"/>
                </a:lnTo>
                <a:lnTo>
                  <a:pt x="21176" y="632390"/>
                </a:lnTo>
                <a:lnTo>
                  <a:pt x="23929" y="628694"/>
                </a:lnTo>
                <a:lnTo>
                  <a:pt x="97536" y="2285"/>
                </a:lnTo>
                <a:lnTo>
                  <a:pt x="97536" y="1523"/>
                </a:lnTo>
                <a:lnTo>
                  <a:pt x="96774" y="0"/>
                </a:lnTo>
                <a:close/>
              </a:path>
            </a:pathLst>
          </a:custGeom>
          <a:solidFill>
            <a:srgbClr val="010101"/>
          </a:solidFill>
        </p:spPr>
        <p:txBody>
          <a:bodyPr wrap="square" lIns="0" tIns="0" rIns="0" bIns="0" rtlCol="0"/>
          <a:lstStyle/>
          <a:p/>
        </p:txBody>
      </p:sp>
      <p:sp>
        <p:nvSpPr>
          <p:cNvPr id="26" name="object 26"/>
          <p:cNvSpPr/>
          <p:nvPr/>
        </p:nvSpPr>
        <p:spPr>
          <a:xfrm>
            <a:off x="2810255" y="6106667"/>
            <a:ext cx="664210" cy="506095"/>
          </a:xfrm>
          <a:custGeom>
            <a:avLst/>
            <a:gdLst/>
            <a:ahLst/>
            <a:cxnLst/>
            <a:rect l="l" t="t" r="r" b="b"/>
            <a:pathLst>
              <a:path w="664210" h="506095">
                <a:moveTo>
                  <a:pt x="1524" y="502432"/>
                </a:moveTo>
                <a:lnTo>
                  <a:pt x="0" y="505968"/>
                </a:lnTo>
                <a:lnTo>
                  <a:pt x="2743" y="505663"/>
                </a:lnTo>
                <a:lnTo>
                  <a:pt x="2286" y="505206"/>
                </a:lnTo>
                <a:lnTo>
                  <a:pt x="1524" y="503682"/>
                </a:lnTo>
                <a:lnTo>
                  <a:pt x="1524" y="502432"/>
                </a:lnTo>
                <a:close/>
              </a:path>
              <a:path w="664210" h="506095">
                <a:moveTo>
                  <a:pt x="5143" y="505396"/>
                </a:moveTo>
                <a:lnTo>
                  <a:pt x="2743" y="505663"/>
                </a:lnTo>
                <a:lnTo>
                  <a:pt x="3048" y="505968"/>
                </a:lnTo>
                <a:lnTo>
                  <a:pt x="4571" y="505968"/>
                </a:lnTo>
                <a:lnTo>
                  <a:pt x="5143" y="505396"/>
                </a:lnTo>
                <a:close/>
              </a:path>
              <a:path w="664210" h="506095">
                <a:moveTo>
                  <a:pt x="9272" y="496645"/>
                </a:moveTo>
                <a:lnTo>
                  <a:pt x="3048" y="501396"/>
                </a:lnTo>
                <a:lnTo>
                  <a:pt x="1674" y="502082"/>
                </a:lnTo>
                <a:lnTo>
                  <a:pt x="1524" y="503682"/>
                </a:lnTo>
                <a:lnTo>
                  <a:pt x="2286" y="505206"/>
                </a:lnTo>
                <a:lnTo>
                  <a:pt x="2743" y="505663"/>
                </a:lnTo>
                <a:lnTo>
                  <a:pt x="5143" y="505396"/>
                </a:lnTo>
                <a:lnTo>
                  <a:pt x="5333" y="505206"/>
                </a:lnTo>
                <a:lnTo>
                  <a:pt x="6333" y="504444"/>
                </a:lnTo>
                <a:lnTo>
                  <a:pt x="6095" y="504444"/>
                </a:lnTo>
                <a:lnTo>
                  <a:pt x="3810" y="501396"/>
                </a:lnTo>
                <a:lnTo>
                  <a:pt x="7551" y="500870"/>
                </a:lnTo>
                <a:lnTo>
                  <a:pt x="9272" y="496645"/>
                </a:lnTo>
                <a:close/>
              </a:path>
              <a:path w="664210" h="506095">
                <a:moveTo>
                  <a:pt x="48768" y="495300"/>
                </a:moveTo>
                <a:lnTo>
                  <a:pt x="47243" y="495300"/>
                </a:lnTo>
                <a:lnTo>
                  <a:pt x="11805" y="500273"/>
                </a:lnTo>
                <a:lnTo>
                  <a:pt x="5333" y="505206"/>
                </a:lnTo>
                <a:lnTo>
                  <a:pt x="5143" y="505396"/>
                </a:lnTo>
                <a:lnTo>
                  <a:pt x="48006" y="500634"/>
                </a:lnTo>
                <a:lnTo>
                  <a:pt x="49530" y="499872"/>
                </a:lnTo>
                <a:lnTo>
                  <a:pt x="50292" y="499110"/>
                </a:lnTo>
                <a:lnTo>
                  <a:pt x="50292" y="496062"/>
                </a:lnTo>
                <a:lnTo>
                  <a:pt x="48768" y="495300"/>
                </a:lnTo>
                <a:close/>
              </a:path>
              <a:path w="664210" h="506095">
                <a:moveTo>
                  <a:pt x="7551" y="500870"/>
                </a:moveTo>
                <a:lnTo>
                  <a:pt x="3810" y="501396"/>
                </a:lnTo>
                <a:lnTo>
                  <a:pt x="6095" y="504444"/>
                </a:lnTo>
                <a:lnTo>
                  <a:pt x="7551" y="500870"/>
                </a:lnTo>
                <a:close/>
              </a:path>
              <a:path w="664210" h="506095">
                <a:moveTo>
                  <a:pt x="11805" y="500273"/>
                </a:moveTo>
                <a:lnTo>
                  <a:pt x="7551" y="500870"/>
                </a:lnTo>
                <a:lnTo>
                  <a:pt x="6095" y="504444"/>
                </a:lnTo>
                <a:lnTo>
                  <a:pt x="6333" y="504444"/>
                </a:lnTo>
                <a:lnTo>
                  <a:pt x="11805" y="500273"/>
                </a:lnTo>
                <a:close/>
              </a:path>
              <a:path w="664210" h="506095">
                <a:moveTo>
                  <a:pt x="1674" y="502082"/>
                </a:moveTo>
                <a:lnTo>
                  <a:pt x="1524" y="502158"/>
                </a:lnTo>
                <a:lnTo>
                  <a:pt x="1524" y="502432"/>
                </a:lnTo>
                <a:lnTo>
                  <a:pt x="1674" y="502082"/>
                </a:lnTo>
                <a:close/>
              </a:path>
              <a:path w="664210" h="506095">
                <a:moveTo>
                  <a:pt x="22098" y="460248"/>
                </a:moveTo>
                <a:lnTo>
                  <a:pt x="19050" y="460248"/>
                </a:lnTo>
                <a:lnTo>
                  <a:pt x="19050" y="461772"/>
                </a:lnTo>
                <a:lnTo>
                  <a:pt x="1674" y="502082"/>
                </a:lnTo>
                <a:lnTo>
                  <a:pt x="3048" y="501396"/>
                </a:lnTo>
                <a:lnTo>
                  <a:pt x="9272" y="496645"/>
                </a:lnTo>
                <a:lnTo>
                  <a:pt x="22860" y="463296"/>
                </a:lnTo>
                <a:lnTo>
                  <a:pt x="23621" y="462534"/>
                </a:lnTo>
                <a:lnTo>
                  <a:pt x="22860" y="461010"/>
                </a:lnTo>
                <a:lnTo>
                  <a:pt x="22098" y="460248"/>
                </a:lnTo>
                <a:close/>
              </a:path>
              <a:path w="664210" h="506095">
                <a:moveTo>
                  <a:pt x="662178" y="0"/>
                </a:moveTo>
                <a:lnTo>
                  <a:pt x="660654" y="0"/>
                </a:lnTo>
                <a:lnTo>
                  <a:pt x="659130" y="762"/>
                </a:lnTo>
                <a:lnTo>
                  <a:pt x="9272" y="496645"/>
                </a:lnTo>
                <a:lnTo>
                  <a:pt x="7551" y="500870"/>
                </a:lnTo>
                <a:lnTo>
                  <a:pt x="11805" y="500273"/>
                </a:lnTo>
                <a:lnTo>
                  <a:pt x="662178" y="4572"/>
                </a:lnTo>
                <a:lnTo>
                  <a:pt x="662940" y="3048"/>
                </a:lnTo>
                <a:lnTo>
                  <a:pt x="663702" y="2286"/>
                </a:lnTo>
                <a:lnTo>
                  <a:pt x="662940" y="762"/>
                </a:lnTo>
                <a:lnTo>
                  <a:pt x="662178" y="0"/>
                </a:lnTo>
                <a:close/>
              </a:path>
            </a:pathLst>
          </a:custGeom>
          <a:solidFill>
            <a:srgbClr val="010101"/>
          </a:solidFill>
        </p:spPr>
        <p:txBody>
          <a:bodyPr wrap="square" lIns="0" tIns="0" rIns="0" bIns="0" rtlCol="0"/>
          <a:lstStyle/>
          <a:p/>
        </p:txBody>
      </p:sp>
      <p:sp>
        <p:nvSpPr>
          <p:cNvPr id="27" name="object 27"/>
          <p:cNvSpPr/>
          <p:nvPr/>
        </p:nvSpPr>
        <p:spPr>
          <a:xfrm>
            <a:off x="4222241" y="6106667"/>
            <a:ext cx="586740" cy="430530"/>
          </a:xfrm>
          <a:custGeom>
            <a:avLst/>
            <a:gdLst/>
            <a:ahLst/>
            <a:cxnLst/>
            <a:rect l="l" t="t" r="r" b="b"/>
            <a:pathLst>
              <a:path w="586739" h="430529">
                <a:moveTo>
                  <a:pt x="539496" y="420624"/>
                </a:moveTo>
                <a:lnTo>
                  <a:pt x="537972" y="420624"/>
                </a:lnTo>
                <a:lnTo>
                  <a:pt x="537210" y="421386"/>
                </a:lnTo>
                <a:lnTo>
                  <a:pt x="537210" y="422910"/>
                </a:lnTo>
                <a:lnTo>
                  <a:pt x="536448" y="423672"/>
                </a:lnTo>
                <a:lnTo>
                  <a:pt x="537972" y="425196"/>
                </a:lnTo>
                <a:lnTo>
                  <a:pt x="538734" y="425196"/>
                </a:lnTo>
                <a:lnTo>
                  <a:pt x="586740" y="430530"/>
                </a:lnTo>
                <a:lnTo>
                  <a:pt x="586411" y="429768"/>
                </a:lnTo>
                <a:lnTo>
                  <a:pt x="582930" y="429768"/>
                </a:lnTo>
                <a:lnTo>
                  <a:pt x="581406" y="429006"/>
                </a:lnTo>
                <a:lnTo>
                  <a:pt x="574967" y="424293"/>
                </a:lnTo>
                <a:lnTo>
                  <a:pt x="539496" y="420624"/>
                </a:lnTo>
                <a:close/>
              </a:path>
              <a:path w="586739" h="430529">
                <a:moveTo>
                  <a:pt x="574967" y="424293"/>
                </a:moveTo>
                <a:lnTo>
                  <a:pt x="581406" y="429006"/>
                </a:lnTo>
                <a:lnTo>
                  <a:pt x="582930" y="429768"/>
                </a:lnTo>
                <a:lnTo>
                  <a:pt x="584454" y="429768"/>
                </a:lnTo>
                <a:lnTo>
                  <a:pt x="585216" y="429006"/>
                </a:lnTo>
                <a:lnTo>
                  <a:pt x="585597" y="428244"/>
                </a:lnTo>
                <a:lnTo>
                  <a:pt x="580644" y="428244"/>
                </a:lnTo>
                <a:lnTo>
                  <a:pt x="579115" y="424722"/>
                </a:lnTo>
                <a:lnTo>
                  <a:pt x="574967" y="424293"/>
                </a:lnTo>
                <a:close/>
              </a:path>
              <a:path w="586739" h="430529">
                <a:moveTo>
                  <a:pt x="585681" y="428074"/>
                </a:moveTo>
                <a:lnTo>
                  <a:pt x="585216" y="429006"/>
                </a:lnTo>
                <a:lnTo>
                  <a:pt x="584454" y="429768"/>
                </a:lnTo>
                <a:lnTo>
                  <a:pt x="586411" y="429768"/>
                </a:lnTo>
                <a:lnTo>
                  <a:pt x="585681" y="428074"/>
                </a:lnTo>
                <a:close/>
              </a:path>
              <a:path w="586739" h="430529">
                <a:moveTo>
                  <a:pt x="579115" y="424722"/>
                </a:moveTo>
                <a:lnTo>
                  <a:pt x="580644" y="428244"/>
                </a:lnTo>
                <a:lnTo>
                  <a:pt x="583692" y="425196"/>
                </a:lnTo>
                <a:lnTo>
                  <a:pt x="579115" y="424722"/>
                </a:lnTo>
                <a:close/>
              </a:path>
              <a:path w="586739" h="430529">
                <a:moveTo>
                  <a:pt x="576932" y="419690"/>
                </a:moveTo>
                <a:lnTo>
                  <a:pt x="579115" y="424722"/>
                </a:lnTo>
                <a:lnTo>
                  <a:pt x="583692" y="425196"/>
                </a:lnTo>
                <a:lnTo>
                  <a:pt x="580644" y="428244"/>
                </a:lnTo>
                <a:lnTo>
                  <a:pt x="585597" y="428244"/>
                </a:lnTo>
                <a:lnTo>
                  <a:pt x="585681" y="428074"/>
                </a:lnTo>
                <a:lnTo>
                  <a:pt x="584434" y="425181"/>
                </a:lnTo>
                <a:lnTo>
                  <a:pt x="576932" y="419690"/>
                </a:lnTo>
                <a:close/>
              </a:path>
              <a:path w="586739" h="430529">
                <a:moveTo>
                  <a:pt x="584434" y="425181"/>
                </a:moveTo>
                <a:lnTo>
                  <a:pt x="585681" y="428074"/>
                </a:lnTo>
                <a:lnTo>
                  <a:pt x="585978" y="427482"/>
                </a:lnTo>
                <a:lnTo>
                  <a:pt x="585978" y="425958"/>
                </a:lnTo>
                <a:lnTo>
                  <a:pt x="584434" y="425181"/>
                </a:lnTo>
                <a:close/>
              </a:path>
              <a:path w="586739" h="430529">
                <a:moveTo>
                  <a:pt x="566166" y="384048"/>
                </a:moveTo>
                <a:lnTo>
                  <a:pt x="563118" y="385572"/>
                </a:lnTo>
                <a:lnTo>
                  <a:pt x="563118" y="387858"/>
                </a:lnTo>
                <a:lnTo>
                  <a:pt x="576932" y="419690"/>
                </a:lnTo>
                <a:lnTo>
                  <a:pt x="584434" y="425181"/>
                </a:lnTo>
                <a:lnTo>
                  <a:pt x="567690" y="386334"/>
                </a:lnTo>
                <a:lnTo>
                  <a:pt x="566928" y="384810"/>
                </a:lnTo>
                <a:lnTo>
                  <a:pt x="566166" y="384048"/>
                </a:lnTo>
                <a:close/>
              </a:path>
              <a:path w="586739" h="430529">
                <a:moveTo>
                  <a:pt x="3048" y="0"/>
                </a:moveTo>
                <a:lnTo>
                  <a:pt x="1524" y="0"/>
                </a:lnTo>
                <a:lnTo>
                  <a:pt x="762" y="762"/>
                </a:lnTo>
                <a:lnTo>
                  <a:pt x="0" y="2286"/>
                </a:lnTo>
                <a:lnTo>
                  <a:pt x="762" y="3810"/>
                </a:lnTo>
                <a:lnTo>
                  <a:pt x="1524" y="4572"/>
                </a:lnTo>
                <a:lnTo>
                  <a:pt x="574967" y="424293"/>
                </a:lnTo>
                <a:lnTo>
                  <a:pt x="579115" y="424722"/>
                </a:lnTo>
                <a:lnTo>
                  <a:pt x="576932" y="419690"/>
                </a:lnTo>
                <a:lnTo>
                  <a:pt x="4572" y="762"/>
                </a:lnTo>
                <a:lnTo>
                  <a:pt x="3048" y="0"/>
                </a:lnTo>
                <a:close/>
              </a:path>
            </a:pathLst>
          </a:custGeom>
          <a:solidFill>
            <a:srgbClr val="010101"/>
          </a:solidFill>
        </p:spPr>
        <p:txBody>
          <a:bodyPr wrap="square" lIns="0" tIns="0" rIns="0" bIns="0" rtlCol="0"/>
          <a:lstStyle/>
          <a:p/>
        </p:txBody>
      </p:sp>
      <p:sp>
        <p:nvSpPr>
          <p:cNvPr id="28" name="object 2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9" name="object 2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8610" y="1233931"/>
            <a:ext cx="1998980" cy="361315"/>
          </a:xfrm>
          <a:prstGeom prst="rect"/>
        </p:spPr>
        <p:txBody>
          <a:bodyPr wrap="square" lIns="0" tIns="12700" rIns="0" bIns="0" rtlCol="0" vert="horz">
            <a:spAutoFit/>
          </a:bodyPr>
          <a:lstStyle/>
          <a:p>
            <a:pPr marL="12700">
              <a:lnSpc>
                <a:spcPct val="100000"/>
              </a:lnSpc>
              <a:spcBef>
                <a:spcPts val="100"/>
              </a:spcBef>
            </a:pPr>
            <a:r>
              <a:rPr dirty="0" spc="-5"/>
              <a:t>Final</a:t>
            </a:r>
            <a:r>
              <a:rPr dirty="0" spc="-75"/>
              <a:t> </a:t>
            </a:r>
            <a:r>
              <a:rPr dirty="0"/>
              <a:t>Comments</a:t>
            </a:r>
          </a:p>
        </p:txBody>
      </p:sp>
      <p:sp>
        <p:nvSpPr>
          <p:cNvPr id="3" name="object 3"/>
          <p:cNvSpPr txBox="1">
            <a:spLocks noGrp="1"/>
          </p:cNvSpPr>
          <p:nvPr>
            <p:ph type="body" idx="1"/>
          </p:nvPr>
        </p:nvSpPr>
        <p:spPr>
          <a:prstGeom prst="rect"/>
        </p:spPr>
        <p:txBody>
          <a:bodyPr wrap="square" lIns="0" tIns="36830" rIns="0" bIns="0" rtlCol="0" vert="horz">
            <a:spAutoFit/>
          </a:bodyPr>
          <a:lstStyle/>
          <a:p>
            <a:pPr marL="196850" marR="67310" indent="-171450">
              <a:lnSpc>
                <a:spcPts val="1510"/>
              </a:lnSpc>
              <a:spcBef>
                <a:spcPts val="290"/>
              </a:spcBef>
              <a:buChar char="•"/>
              <a:tabLst>
                <a:tab pos="197485" algn="l"/>
              </a:tabLst>
            </a:pPr>
            <a:r>
              <a:rPr dirty="0" spc="-5"/>
              <a:t>Remember, E.M. can get stuck in local minima, and  </a:t>
            </a:r>
            <a:r>
              <a:rPr dirty="0" spc="-10"/>
              <a:t>empirically </a:t>
            </a:r>
            <a:r>
              <a:rPr dirty="0" spc="-5"/>
              <a:t>it</a:t>
            </a:r>
            <a:r>
              <a:rPr dirty="0" spc="5"/>
              <a:t> </a:t>
            </a:r>
            <a:r>
              <a:rPr dirty="0" u="sng">
                <a:uFill>
                  <a:solidFill>
                    <a:srgbClr val="000000"/>
                  </a:solidFill>
                </a:uFill>
              </a:rPr>
              <a:t>DOES</a:t>
            </a:r>
            <a:r>
              <a:rPr dirty="0"/>
              <a:t>.</a:t>
            </a:r>
          </a:p>
          <a:p>
            <a:pPr marL="196850" marR="17780" indent="-171450">
              <a:lnSpc>
                <a:spcPts val="1510"/>
              </a:lnSpc>
              <a:spcBef>
                <a:spcPts val="515"/>
              </a:spcBef>
              <a:buChar char="•"/>
              <a:tabLst>
                <a:tab pos="197485" algn="l"/>
              </a:tabLst>
            </a:pPr>
            <a:r>
              <a:rPr dirty="0" spc="-5"/>
              <a:t>Our unsupervised learning example assumed </a:t>
            </a:r>
            <a:r>
              <a:rPr dirty="0" spc="-10"/>
              <a:t>P(w</a:t>
            </a:r>
            <a:r>
              <a:rPr dirty="0" baseline="-20467" sz="1425" spc="-15"/>
              <a:t>i</a:t>
            </a:r>
            <a:r>
              <a:rPr dirty="0" sz="1400" spc="-10"/>
              <a:t>)’s  </a:t>
            </a:r>
            <a:r>
              <a:rPr dirty="0" sz="1400" spc="-5"/>
              <a:t>known, and variances fixed and known. Easy to  relax </a:t>
            </a:r>
            <a:r>
              <a:rPr dirty="0" sz="1400" spc="-10"/>
              <a:t>this.</a:t>
            </a:r>
            <a:endParaRPr sz="1400"/>
          </a:p>
          <a:p>
            <a:pPr marL="196850" marR="193040" indent="-171450">
              <a:lnSpc>
                <a:spcPts val="1520"/>
              </a:lnSpc>
              <a:spcBef>
                <a:spcPts val="500"/>
              </a:spcBef>
              <a:buChar char="•"/>
              <a:tabLst>
                <a:tab pos="197485" algn="l"/>
              </a:tabLst>
            </a:pPr>
            <a:r>
              <a:rPr dirty="0" spc="-5"/>
              <a:t>It’s possible to do Bayesian unsupervised learning  instead of max.</a:t>
            </a:r>
            <a:r>
              <a:rPr dirty="0" spc="10"/>
              <a:t> </a:t>
            </a:r>
            <a:r>
              <a:rPr dirty="0" spc="-5"/>
              <a:t>likelihood.</a:t>
            </a:r>
          </a:p>
          <a:p>
            <a:pPr marL="196850" marR="440690" indent="-171450">
              <a:lnSpc>
                <a:spcPts val="1510"/>
              </a:lnSpc>
              <a:spcBef>
                <a:spcPts val="500"/>
              </a:spcBef>
              <a:buChar char="•"/>
              <a:tabLst>
                <a:tab pos="197485" algn="l"/>
              </a:tabLst>
            </a:pPr>
            <a:r>
              <a:rPr dirty="0" spc="-5"/>
              <a:t>There are other algorithms for unsupervised  learning. We’ll visit K-means soon. </a:t>
            </a:r>
            <a:r>
              <a:rPr dirty="0" spc="-10"/>
              <a:t>Hierarchical  clustering </a:t>
            </a:r>
            <a:r>
              <a:rPr dirty="0" spc="-5"/>
              <a:t>is also</a:t>
            </a:r>
            <a:r>
              <a:rPr dirty="0" spc="15"/>
              <a:t> </a:t>
            </a:r>
            <a:r>
              <a:rPr dirty="0" spc="-5"/>
              <a:t>interesting.</a:t>
            </a:r>
          </a:p>
          <a:p>
            <a:pPr marL="196850" marR="116205" indent="-171450">
              <a:lnSpc>
                <a:spcPts val="1510"/>
              </a:lnSpc>
              <a:spcBef>
                <a:spcPts val="515"/>
              </a:spcBef>
              <a:buChar char="•"/>
              <a:tabLst>
                <a:tab pos="197485" algn="l"/>
              </a:tabLst>
            </a:pPr>
            <a:r>
              <a:rPr dirty="0" spc="-5"/>
              <a:t>Neural-net algorithms called “competitive learning”  turn out to have interesting parallels with the EM  method we</a:t>
            </a:r>
            <a:r>
              <a:rPr dirty="0"/>
              <a:t> </a:t>
            </a:r>
            <a:r>
              <a:rPr dirty="0" spc="-5"/>
              <a:t>saw.</a:t>
            </a:r>
          </a:p>
          <a:p>
            <a:pPr marL="25400">
              <a:lnSpc>
                <a:spcPct val="100000"/>
              </a:lnSpc>
              <a:spcBef>
                <a:spcPts val="1095"/>
              </a:spcBef>
              <a:tabLst>
                <a:tab pos="2769870" algn="l"/>
              </a:tabLst>
            </a:pPr>
            <a:r>
              <a:rPr dirty="0" sz="600" spc="-5">
                <a:solidFill>
                  <a:srgbClr val="1C1C1C"/>
                </a:solidFill>
              </a:rPr>
              <a:t>Copyright </a:t>
            </a:r>
            <a:r>
              <a:rPr dirty="0" sz="600">
                <a:solidFill>
                  <a:srgbClr val="1C1C1C"/>
                </a:solidFill>
              </a:rPr>
              <a:t>© </a:t>
            </a:r>
            <a:r>
              <a:rPr dirty="0" sz="600" spc="-5">
                <a:solidFill>
                  <a:srgbClr val="1C1C1C"/>
                </a:solidFill>
              </a:rPr>
              <a:t>2001, 2004, Andrew</a:t>
            </a:r>
            <a:r>
              <a:rPr dirty="0" sz="600" spc="60">
                <a:solidFill>
                  <a:srgbClr val="1C1C1C"/>
                </a:solidFill>
              </a:rPr>
              <a:t> </a:t>
            </a:r>
            <a:r>
              <a:rPr dirty="0" sz="600" spc="-5">
                <a:solidFill>
                  <a:srgbClr val="1C1C1C"/>
                </a:solidFill>
              </a:rPr>
              <a:t>W.</a:t>
            </a:r>
            <a:r>
              <a:rPr dirty="0" sz="600" spc="10">
                <a:solidFill>
                  <a:srgbClr val="1C1C1C"/>
                </a:solidFill>
              </a:rPr>
              <a:t> </a:t>
            </a:r>
            <a:r>
              <a:rPr dirty="0" sz="600" spc="-5">
                <a:solidFill>
                  <a:srgbClr val="1C1C1C"/>
                </a:solidFill>
              </a:rPr>
              <a:t>Moore	</a:t>
            </a:r>
            <a:r>
              <a:rPr dirty="0" sz="600" spc="-5"/>
              <a:t>Clustering with Gaussian Mixtures: Slide</a:t>
            </a:r>
            <a:r>
              <a:rPr dirty="0" sz="600" spc="35"/>
              <a:t> </a:t>
            </a:r>
            <a:r>
              <a:rPr dirty="0" sz="600"/>
              <a:t>57</a:t>
            </a:r>
            <a:endParaRPr sz="600"/>
          </a:p>
        </p:txBody>
      </p:sp>
      <p:sp>
        <p:nvSpPr>
          <p:cNvPr id="4" name="object 4"/>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5" name="object 5"/>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6" name="object 6"/>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58</a:t>
            </a:r>
            <a:endParaRPr sz="600">
              <a:latin typeface="Tahoma"/>
              <a:cs typeface="Tahoma"/>
            </a:endParaRPr>
          </a:p>
        </p:txBody>
      </p:sp>
      <p:sp>
        <p:nvSpPr>
          <p:cNvPr id="7" name="object 7"/>
          <p:cNvSpPr txBox="1"/>
          <p:nvPr/>
        </p:nvSpPr>
        <p:spPr>
          <a:xfrm>
            <a:off x="1722120" y="5414682"/>
            <a:ext cx="4291965" cy="2637155"/>
          </a:xfrm>
          <a:prstGeom prst="rect">
            <a:avLst/>
          </a:prstGeom>
        </p:spPr>
        <p:txBody>
          <a:bodyPr wrap="square" lIns="0" tIns="85725" rIns="0" bIns="0" rtlCol="0" vert="horz">
            <a:spAutoFit/>
          </a:bodyPr>
          <a:lstStyle/>
          <a:p>
            <a:pPr algn="ctr" marR="32384">
              <a:lnSpc>
                <a:spcPct val="100000"/>
              </a:lnSpc>
              <a:spcBef>
                <a:spcPts val="675"/>
              </a:spcBef>
            </a:pPr>
            <a:r>
              <a:rPr dirty="0" sz="2200" spc="-5">
                <a:solidFill>
                  <a:srgbClr val="006500"/>
                </a:solidFill>
                <a:latin typeface="Tahoma"/>
                <a:cs typeface="Tahoma"/>
              </a:rPr>
              <a:t>What you should</a:t>
            </a:r>
            <a:r>
              <a:rPr dirty="0" sz="2200" spc="-25">
                <a:solidFill>
                  <a:srgbClr val="006500"/>
                </a:solidFill>
                <a:latin typeface="Tahoma"/>
                <a:cs typeface="Tahoma"/>
              </a:rPr>
              <a:t> </a:t>
            </a:r>
            <a:r>
              <a:rPr dirty="0" sz="2200" spc="-5">
                <a:solidFill>
                  <a:srgbClr val="006500"/>
                </a:solidFill>
                <a:latin typeface="Tahoma"/>
                <a:cs typeface="Tahoma"/>
              </a:rPr>
              <a:t>know</a:t>
            </a:r>
            <a:endParaRPr sz="2200">
              <a:latin typeface="Tahoma"/>
              <a:cs typeface="Tahoma"/>
            </a:endParaRPr>
          </a:p>
          <a:p>
            <a:pPr marL="171450" marR="293370" indent="-171450">
              <a:lnSpc>
                <a:spcPct val="100000"/>
              </a:lnSpc>
              <a:spcBef>
                <a:spcPts val="360"/>
              </a:spcBef>
              <a:buChar char="•"/>
              <a:tabLst>
                <a:tab pos="172085" algn="l"/>
              </a:tabLst>
            </a:pPr>
            <a:r>
              <a:rPr dirty="0" sz="1400" spc="-5">
                <a:latin typeface="Tahoma"/>
                <a:cs typeface="Tahoma"/>
              </a:rPr>
              <a:t>How to “learn” maximum likelihood parameters  (locally max. like.) in the case of unlabeled</a:t>
            </a:r>
            <a:r>
              <a:rPr dirty="0" sz="1400" spc="100">
                <a:latin typeface="Tahoma"/>
                <a:cs typeface="Tahoma"/>
              </a:rPr>
              <a:t> </a:t>
            </a:r>
            <a:r>
              <a:rPr dirty="0" sz="1400" spc="-5">
                <a:latin typeface="Tahoma"/>
                <a:cs typeface="Tahoma"/>
              </a:rPr>
              <a:t>data.</a:t>
            </a:r>
            <a:endParaRPr sz="1400">
              <a:latin typeface="Tahoma"/>
              <a:cs typeface="Tahoma"/>
            </a:endParaRPr>
          </a:p>
          <a:p>
            <a:pPr marL="171450" indent="-172085">
              <a:lnSpc>
                <a:spcPct val="100000"/>
              </a:lnSpc>
              <a:spcBef>
                <a:spcPts val="509"/>
              </a:spcBef>
              <a:buChar char="•"/>
              <a:tabLst>
                <a:tab pos="172085" algn="l"/>
              </a:tabLst>
            </a:pPr>
            <a:r>
              <a:rPr dirty="0" sz="1400" spc="-5">
                <a:latin typeface="Tahoma"/>
                <a:cs typeface="Tahoma"/>
              </a:rPr>
              <a:t>Be happy with this kind of </a:t>
            </a:r>
            <a:r>
              <a:rPr dirty="0" sz="1400">
                <a:latin typeface="Tahoma"/>
                <a:cs typeface="Tahoma"/>
              </a:rPr>
              <a:t>probabilistic</a:t>
            </a:r>
            <a:r>
              <a:rPr dirty="0" sz="1400" spc="25">
                <a:latin typeface="Tahoma"/>
                <a:cs typeface="Tahoma"/>
              </a:rPr>
              <a:t> </a:t>
            </a:r>
            <a:r>
              <a:rPr dirty="0" sz="1400" spc="-5">
                <a:latin typeface="Tahoma"/>
                <a:cs typeface="Tahoma"/>
              </a:rPr>
              <a:t>analysis.</a:t>
            </a:r>
            <a:endParaRPr sz="1400">
              <a:latin typeface="Tahoma"/>
              <a:cs typeface="Tahoma"/>
            </a:endParaRPr>
          </a:p>
          <a:p>
            <a:pPr marL="171450" marR="5080" indent="-171450">
              <a:lnSpc>
                <a:spcPct val="100000"/>
              </a:lnSpc>
              <a:spcBef>
                <a:spcPts val="509"/>
              </a:spcBef>
              <a:buChar char="•"/>
              <a:tabLst>
                <a:tab pos="172085" algn="l"/>
              </a:tabLst>
            </a:pPr>
            <a:r>
              <a:rPr dirty="0" sz="1400" spc="-5">
                <a:latin typeface="Tahoma"/>
                <a:cs typeface="Tahoma"/>
              </a:rPr>
              <a:t>Understand the two examples of E.M. given in these  notes.</a:t>
            </a:r>
            <a:endParaRPr sz="1400">
              <a:latin typeface="Tahoma"/>
              <a:cs typeface="Tahoma"/>
            </a:endParaRPr>
          </a:p>
          <a:p>
            <a:pPr>
              <a:lnSpc>
                <a:spcPct val="100000"/>
              </a:lnSpc>
              <a:spcBef>
                <a:spcPts val="55"/>
              </a:spcBef>
            </a:pPr>
            <a:endParaRPr sz="2150">
              <a:latin typeface="Times New Roman"/>
              <a:cs typeface="Times New Roman"/>
            </a:endParaRPr>
          </a:p>
          <a:p>
            <a:pPr marL="171450" marR="113664">
              <a:lnSpc>
                <a:spcPct val="100000"/>
              </a:lnSpc>
            </a:pPr>
            <a:r>
              <a:rPr dirty="0" sz="1400" spc="-5">
                <a:latin typeface="Tahoma"/>
                <a:cs typeface="Tahoma"/>
              </a:rPr>
              <a:t>For more info, see Duda + Hart. It’s a great </a:t>
            </a:r>
            <a:r>
              <a:rPr dirty="0" sz="1400">
                <a:latin typeface="Tahoma"/>
                <a:cs typeface="Tahoma"/>
              </a:rPr>
              <a:t>book.  </a:t>
            </a:r>
            <a:r>
              <a:rPr dirty="0" sz="1400" spc="-5">
                <a:latin typeface="Tahoma"/>
                <a:cs typeface="Tahoma"/>
              </a:rPr>
              <a:t>There’s much more in the </a:t>
            </a:r>
            <a:r>
              <a:rPr dirty="0" sz="1400">
                <a:latin typeface="Tahoma"/>
                <a:cs typeface="Tahoma"/>
              </a:rPr>
              <a:t>book </a:t>
            </a:r>
            <a:r>
              <a:rPr dirty="0" sz="1400" spc="-5">
                <a:latin typeface="Tahoma"/>
                <a:cs typeface="Tahoma"/>
              </a:rPr>
              <a:t>than in your  handout.</a:t>
            </a:r>
            <a:endParaRPr sz="1400">
              <a:latin typeface="Tahoma"/>
              <a:cs typeface="Tahoma"/>
            </a:endParaRPr>
          </a:p>
        </p:txBody>
      </p:sp>
      <p:sp>
        <p:nvSpPr>
          <p:cNvPr id="8" name="object 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46853" y="4477003"/>
            <a:ext cx="142494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a:t>
            </a:r>
            <a:endParaRPr sz="600">
              <a:latin typeface="Tahoma"/>
              <a:cs typeface="Tahoma"/>
            </a:endParaRPr>
          </a:p>
        </p:txBody>
      </p:sp>
      <p:sp>
        <p:nvSpPr>
          <p:cNvPr id="4" name="object 4"/>
          <p:cNvSpPr txBox="1">
            <a:spLocks noGrp="1"/>
          </p:cNvSpPr>
          <p:nvPr>
            <p:ph type="title"/>
          </p:nvPr>
        </p:nvSpPr>
        <p:spPr>
          <a:xfrm>
            <a:off x="2189226" y="1272030"/>
            <a:ext cx="3327400" cy="361315"/>
          </a:xfrm>
          <a:prstGeom prst="rect"/>
        </p:spPr>
        <p:txBody>
          <a:bodyPr wrap="square" lIns="0" tIns="12700" rIns="0" bIns="0" rtlCol="0" vert="horz">
            <a:spAutoFit/>
          </a:bodyPr>
          <a:lstStyle/>
          <a:p>
            <a:pPr>
              <a:lnSpc>
                <a:spcPct val="100000"/>
              </a:lnSpc>
              <a:spcBef>
                <a:spcPts val="100"/>
              </a:spcBef>
            </a:pPr>
            <a:r>
              <a:rPr dirty="0" spc="-5"/>
              <a:t>Predicting wealth from</a:t>
            </a:r>
            <a:r>
              <a:rPr dirty="0" spc="-65"/>
              <a:t> </a:t>
            </a:r>
            <a:r>
              <a:rPr dirty="0" spc="-5"/>
              <a:t>age</a:t>
            </a:r>
          </a:p>
        </p:txBody>
      </p:sp>
      <p:sp>
        <p:nvSpPr>
          <p:cNvPr id="5" name="object 5"/>
          <p:cNvSpPr/>
          <p:nvPr/>
        </p:nvSpPr>
        <p:spPr>
          <a:xfrm>
            <a:off x="1638299" y="1644395"/>
            <a:ext cx="3695699" cy="158724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200399" y="2886455"/>
            <a:ext cx="2859023" cy="1604009"/>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9" name="object 9"/>
          <p:cNvSpPr txBox="1"/>
          <p:nvPr/>
        </p:nvSpPr>
        <p:spPr>
          <a:xfrm>
            <a:off x="4546853" y="8654286"/>
            <a:ext cx="142494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6</a:t>
            </a:r>
            <a:endParaRPr sz="600">
              <a:latin typeface="Tahoma"/>
              <a:cs typeface="Tahoma"/>
            </a:endParaRPr>
          </a:p>
        </p:txBody>
      </p:sp>
      <p:sp>
        <p:nvSpPr>
          <p:cNvPr id="10" name="object 10"/>
          <p:cNvSpPr txBox="1"/>
          <p:nvPr/>
        </p:nvSpPr>
        <p:spPr>
          <a:xfrm>
            <a:off x="1782317" y="5456936"/>
            <a:ext cx="2622550" cy="696595"/>
          </a:xfrm>
          <a:prstGeom prst="rect">
            <a:avLst/>
          </a:prstGeom>
        </p:spPr>
        <p:txBody>
          <a:bodyPr wrap="square" lIns="0" tIns="12700" rIns="0" bIns="0" rtlCol="0" vert="horz">
            <a:spAutoFit/>
          </a:bodyPr>
          <a:lstStyle/>
          <a:p>
            <a:pPr marL="261620" marR="5080" indent="-262255">
              <a:lnSpc>
                <a:spcPct val="100000"/>
              </a:lnSpc>
              <a:spcBef>
                <a:spcPts val="100"/>
              </a:spcBef>
              <a:tabLst>
                <a:tab pos="981710" algn="l"/>
              </a:tabLst>
            </a:pPr>
            <a:r>
              <a:rPr dirty="0" sz="2200">
                <a:solidFill>
                  <a:srgbClr val="006500"/>
                </a:solidFill>
                <a:latin typeface="Tahoma"/>
                <a:cs typeface="Tahoma"/>
              </a:rPr>
              <a:t>Learning </a:t>
            </a:r>
            <a:r>
              <a:rPr dirty="0" sz="2200" spc="-5">
                <a:solidFill>
                  <a:srgbClr val="006500"/>
                </a:solidFill>
                <a:latin typeface="Tahoma"/>
                <a:cs typeface="Tahoma"/>
              </a:rPr>
              <a:t>modelyear</a:t>
            </a:r>
            <a:r>
              <a:rPr dirty="0" sz="2200" spc="-75">
                <a:solidFill>
                  <a:srgbClr val="006500"/>
                </a:solidFill>
                <a:latin typeface="Tahoma"/>
                <a:cs typeface="Tahoma"/>
              </a:rPr>
              <a:t> </a:t>
            </a:r>
            <a:r>
              <a:rPr dirty="0" sz="2200">
                <a:solidFill>
                  <a:srgbClr val="006500"/>
                </a:solidFill>
                <a:latin typeface="Tahoma"/>
                <a:cs typeface="Tahoma"/>
              </a:rPr>
              <a:t>,  mpg	</a:t>
            </a:r>
            <a:r>
              <a:rPr dirty="0" sz="2200" spc="-5">
                <a:solidFill>
                  <a:srgbClr val="006500"/>
                </a:solidFill>
                <a:latin typeface="Tahoma"/>
                <a:cs typeface="Tahoma"/>
              </a:rPr>
              <a:t>---&gt;</a:t>
            </a:r>
            <a:r>
              <a:rPr dirty="0" sz="2200" spc="-25">
                <a:solidFill>
                  <a:srgbClr val="006500"/>
                </a:solidFill>
                <a:latin typeface="Tahoma"/>
                <a:cs typeface="Tahoma"/>
              </a:rPr>
              <a:t> </a:t>
            </a:r>
            <a:r>
              <a:rPr dirty="0" sz="2200">
                <a:solidFill>
                  <a:srgbClr val="006500"/>
                </a:solidFill>
                <a:latin typeface="Tahoma"/>
                <a:cs typeface="Tahoma"/>
              </a:rPr>
              <a:t>maker</a:t>
            </a:r>
            <a:endParaRPr sz="2200">
              <a:latin typeface="Tahoma"/>
              <a:cs typeface="Tahoma"/>
            </a:endParaRPr>
          </a:p>
        </p:txBody>
      </p:sp>
      <p:sp>
        <p:nvSpPr>
          <p:cNvPr id="11" name="object 11"/>
          <p:cNvSpPr/>
          <p:nvPr/>
        </p:nvSpPr>
        <p:spPr>
          <a:xfrm>
            <a:off x="1600200" y="6469379"/>
            <a:ext cx="4532375" cy="1805939"/>
          </a:xfrm>
          <a:prstGeom prst="rect">
            <a:avLst/>
          </a:prstGeom>
          <a:blipFill>
            <a:blip r:embed="rId4" cstate="print"/>
            <a:stretch>
              <a:fillRect/>
            </a:stretch>
          </a:blipFill>
        </p:spPr>
        <p:txBody>
          <a:bodyPr wrap="square" lIns="0" tIns="0" rIns="0" bIns="0" rtlCol="0"/>
          <a:lstStyle/>
          <a:p/>
        </p:txBody>
      </p:sp>
      <p:sp>
        <p:nvSpPr>
          <p:cNvPr id="12" name="object 12"/>
          <p:cNvSpPr txBox="1"/>
          <p:nvPr/>
        </p:nvSpPr>
        <p:spPr>
          <a:xfrm>
            <a:off x="5953505" y="6086966"/>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3" name="object 13"/>
          <p:cNvSpPr txBox="1"/>
          <p:nvPr/>
        </p:nvSpPr>
        <p:spPr>
          <a:xfrm>
            <a:off x="5953505" y="6002387"/>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4" name="object 14"/>
          <p:cNvSpPr txBox="1"/>
          <p:nvPr/>
        </p:nvSpPr>
        <p:spPr>
          <a:xfrm>
            <a:off x="5953505" y="6168500"/>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5" name="object 15"/>
          <p:cNvSpPr txBox="1"/>
          <p:nvPr/>
        </p:nvSpPr>
        <p:spPr>
          <a:xfrm>
            <a:off x="4775448" y="6002387"/>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6" name="object 16"/>
          <p:cNvSpPr txBox="1"/>
          <p:nvPr/>
        </p:nvSpPr>
        <p:spPr>
          <a:xfrm>
            <a:off x="5872734" y="6194152"/>
            <a:ext cx="66675" cy="114935"/>
          </a:xfrm>
          <a:prstGeom prst="rect">
            <a:avLst/>
          </a:prstGeom>
        </p:spPr>
        <p:txBody>
          <a:bodyPr wrap="square" lIns="0" tIns="17145" rIns="0" bIns="0" rtlCol="0" vert="horz">
            <a:spAutoFit/>
          </a:bodyPr>
          <a:lstStyle/>
          <a:p>
            <a:pPr>
              <a:lnSpc>
                <a:spcPct val="100000"/>
              </a:lnSpc>
              <a:spcBef>
                <a:spcPts val="135"/>
              </a:spcBef>
            </a:pPr>
            <a:r>
              <a:rPr dirty="0" sz="550" spc="25" i="1">
                <a:latin typeface="Times New Roman"/>
                <a:cs typeface="Times New Roman"/>
              </a:rPr>
              <a:t>m</a:t>
            </a:r>
            <a:endParaRPr sz="550">
              <a:latin typeface="Times New Roman"/>
              <a:cs typeface="Times New Roman"/>
            </a:endParaRPr>
          </a:p>
        </p:txBody>
      </p:sp>
      <p:sp>
        <p:nvSpPr>
          <p:cNvPr id="17" name="object 17"/>
          <p:cNvSpPr txBox="1"/>
          <p:nvPr/>
        </p:nvSpPr>
        <p:spPr>
          <a:xfrm>
            <a:off x="5826251" y="6130897"/>
            <a:ext cx="50165"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2</a:t>
            </a:r>
            <a:endParaRPr sz="550">
              <a:latin typeface="Times New Roman"/>
              <a:cs typeface="Times New Roman"/>
            </a:endParaRPr>
          </a:p>
        </p:txBody>
      </p:sp>
      <p:sp>
        <p:nvSpPr>
          <p:cNvPr id="18" name="object 18"/>
          <p:cNvSpPr txBox="1"/>
          <p:nvPr/>
        </p:nvSpPr>
        <p:spPr>
          <a:xfrm>
            <a:off x="5247132" y="6220050"/>
            <a:ext cx="111125"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2</a:t>
            </a:r>
            <a:r>
              <a:rPr dirty="0" sz="550" spc="-120">
                <a:latin typeface="Times New Roman"/>
                <a:cs typeface="Times New Roman"/>
              </a:rPr>
              <a:t> </a:t>
            </a:r>
            <a:r>
              <a:rPr dirty="0" sz="550" spc="25" i="1">
                <a:latin typeface="Times New Roman"/>
                <a:cs typeface="Times New Roman"/>
              </a:rPr>
              <a:t>m</a:t>
            </a:r>
            <a:endParaRPr sz="550">
              <a:latin typeface="Times New Roman"/>
              <a:cs typeface="Times New Roman"/>
            </a:endParaRPr>
          </a:p>
        </p:txBody>
      </p:sp>
      <p:sp>
        <p:nvSpPr>
          <p:cNvPr id="19" name="object 19"/>
          <p:cNvSpPr txBox="1"/>
          <p:nvPr/>
        </p:nvSpPr>
        <p:spPr>
          <a:xfrm>
            <a:off x="4775448" y="6168500"/>
            <a:ext cx="252095"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r>
              <a:rPr dirty="0" sz="1000" spc="440">
                <a:latin typeface="Times New Roman"/>
                <a:cs typeface="Times New Roman"/>
              </a:rPr>
              <a:t> </a:t>
            </a:r>
            <a:r>
              <a:rPr dirty="0" sz="550" spc="-85">
                <a:latin typeface="Times New Roman"/>
                <a:cs typeface="Times New Roman"/>
              </a:rPr>
              <a:t>1</a:t>
            </a:r>
            <a:r>
              <a:rPr dirty="0" sz="550" spc="-85" i="1">
                <a:latin typeface="Times New Roman"/>
                <a:cs typeface="Times New Roman"/>
              </a:rPr>
              <a:t>m</a:t>
            </a:r>
            <a:endParaRPr sz="550">
              <a:latin typeface="Times New Roman"/>
              <a:cs typeface="Times New Roman"/>
            </a:endParaRPr>
          </a:p>
        </p:txBody>
      </p:sp>
      <p:sp>
        <p:nvSpPr>
          <p:cNvPr id="20" name="object 20"/>
          <p:cNvSpPr txBox="1"/>
          <p:nvPr/>
        </p:nvSpPr>
        <p:spPr>
          <a:xfrm>
            <a:off x="5821681" y="5837526"/>
            <a:ext cx="193675" cy="221615"/>
          </a:xfrm>
          <a:prstGeom prst="rect">
            <a:avLst/>
          </a:prstGeom>
        </p:spPr>
        <p:txBody>
          <a:bodyPr wrap="square" lIns="0" tIns="17145" rIns="0" bIns="0" rtlCol="0" vert="horz">
            <a:spAutoFit/>
          </a:bodyPr>
          <a:lstStyle/>
          <a:p>
            <a:pPr>
              <a:lnSpc>
                <a:spcPts val="484"/>
              </a:lnSpc>
              <a:spcBef>
                <a:spcPts val="135"/>
              </a:spcBef>
            </a:pPr>
            <a:r>
              <a:rPr dirty="0" sz="550" spc="15">
                <a:latin typeface="Times New Roman"/>
                <a:cs typeface="Times New Roman"/>
              </a:rPr>
              <a:t>2</a:t>
            </a:r>
            <a:r>
              <a:rPr dirty="0" sz="550" spc="-95">
                <a:latin typeface="Times New Roman"/>
                <a:cs typeface="Times New Roman"/>
              </a:rPr>
              <a:t> </a:t>
            </a:r>
            <a:r>
              <a:rPr dirty="0" sz="550" spc="25" i="1">
                <a:latin typeface="Times New Roman"/>
                <a:cs typeface="Times New Roman"/>
              </a:rPr>
              <a:t>m</a:t>
            </a:r>
            <a:endParaRPr sz="550">
              <a:latin typeface="Times New Roman"/>
              <a:cs typeface="Times New Roman"/>
            </a:endParaRPr>
          </a:p>
          <a:p>
            <a:pPr algn="r" marR="5080">
              <a:lnSpc>
                <a:spcPts val="1025"/>
              </a:lnSpc>
            </a:pPr>
            <a:r>
              <a:rPr dirty="0" sz="1000" spc="-360">
                <a:latin typeface="Symbol"/>
                <a:cs typeface="Symbol"/>
              </a:rPr>
              <a:t>⎟</a:t>
            </a:r>
            <a:endParaRPr sz="1000">
              <a:latin typeface="Symbol"/>
              <a:cs typeface="Symbol"/>
            </a:endParaRPr>
          </a:p>
        </p:txBody>
      </p:sp>
      <p:sp>
        <p:nvSpPr>
          <p:cNvPr id="21" name="object 21"/>
          <p:cNvSpPr txBox="1"/>
          <p:nvPr/>
        </p:nvSpPr>
        <p:spPr>
          <a:xfrm>
            <a:off x="4930908" y="5837526"/>
            <a:ext cx="87630"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12</a:t>
            </a:r>
            <a:endParaRPr sz="550">
              <a:latin typeface="Times New Roman"/>
              <a:cs typeface="Times New Roman"/>
            </a:endParaRPr>
          </a:p>
        </p:txBody>
      </p:sp>
      <p:sp>
        <p:nvSpPr>
          <p:cNvPr id="22" name="object 22"/>
          <p:cNvSpPr txBox="1"/>
          <p:nvPr/>
        </p:nvSpPr>
        <p:spPr>
          <a:xfrm>
            <a:off x="5794765" y="5593175"/>
            <a:ext cx="245745" cy="178435"/>
          </a:xfrm>
          <a:prstGeom prst="rect">
            <a:avLst/>
          </a:prstGeom>
        </p:spPr>
        <p:txBody>
          <a:bodyPr wrap="square" lIns="0" tIns="12700" rIns="0" bIns="0" rtlCol="0" vert="horz">
            <a:spAutoFit/>
          </a:bodyPr>
          <a:lstStyle/>
          <a:p>
            <a:pPr marL="25400">
              <a:lnSpc>
                <a:spcPct val="100000"/>
              </a:lnSpc>
              <a:spcBef>
                <a:spcPts val="100"/>
              </a:spcBef>
            </a:pPr>
            <a:r>
              <a:rPr dirty="0" sz="550" spc="25">
                <a:latin typeface="Times New Roman"/>
                <a:cs typeface="Times New Roman"/>
              </a:rPr>
              <a:t>1</a:t>
            </a:r>
            <a:r>
              <a:rPr dirty="0" sz="550" spc="25" i="1">
                <a:latin typeface="Times New Roman"/>
                <a:cs typeface="Times New Roman"/>
              </a:rPr>
              <a:t>m</a:t>
            </a:r>
            <a:r>
              <a:rPr dirty="0" sz="550" spc="95" i="1">
                <a:latin typeface="Times New Roman"/>
                <a:cs typeface="Times New Roman"/>
              </a:rPr>
              <a:t> </a:t>
            </a:r>
            <a:r>
              <a:rPr dirty="0" baseline="-19444" sz="1500" spc="-540">
                <a:latin typeface="Symbol"/>
                <a:cs typeface="Symbol"/>
              </a:rPr>
              <a:t>⎟</a:t>
            </a:r>
            <a:endParaRPr baseline="-19444" sz="1500">
              <a:latin typeface="Symbol"/>
              <a:cs typeface="Symbol"/>
            </a:endParaRPr>
          </a:p>
        </p:txBody>
      </p:sp>
      <p:sp>
        <p:nvSpPr>
          <p:cNvPr id="23" name="object 23"/>
          <p:cNvSpPr txBox="1"/>
          <p:nvPr/>
        </p:nvSpPr>
        <p:spPr>
          <a:xfrm>
            <a:off x="5254756" y="5646260"/>
            <a:ext cx="87630"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12</a:t>
            </a:r>
            <a:endParaRPr sz="550">
              <a:latin typeface="Times New Roman"/>
              <a:cs typeface="Times New Roman"/>
            </a:endParaRPr>
          </a:p>
        </p:txBody>
      </p:sp>
      <p:sp>
        <p:nvSpPr>
          <p:cNvPr id="24" name="object 24"/>
          <p:cNvSpPr txBox="1"/>
          <p:nvPr/>
        </p:nvSpPr>
        <p:spPr>
          <a:xfrm>
            <a:off x="4750048" y="6079721"/>
            <a:ext cx="196850" cy="187325"/>
          </a:xfrm>
          <a:prstGeom prst="rect">
            <a:avLst/>
          </a:prstGeom>
        </p:spPr>
        <p:txBody>
          <a:bodyPr wrap="square" lIns="0" tIns="13970" rIns="0" bIns="0" rtlCol="0" vert="horz">
            <a:spAutoFit/>
          </a:bodyPr>
          <a:lstStyle/>
          <a:p>
            <a:pPr marL="25400">
              <a:lnSpc>
                <a:spcPct val="100000"/>
              </a:lnSpc>
              <a:spcBef>
                <a:spcPts val="110"/>
              </a:spcBef>
            </a:pPr>
            <a:r>
              <a:rPr dirty="0" sz="1000" spc="-305">
                <a:latin typeface="Symbol"/>
                <a:cs typeface="Symbol"/>
              </a:rPr>
              <a:t>⎜</a:t>
            </a:r>
            <a:r>
              <a:rPr dirty="0" baseline="-21164" sz="1575" spc="-44" i="1">
                <a:latin typeface="Symbol"/>
                <a:cs typeface="Symbol"/>
              </a:rPr>
              <a:t></a:t>
            </a:r>
            <a:endParaRPr baseline="-21164" sz="1575">
              <a:latin typeface="Symbol"/>
              <a:cs typeface="Symbol"/>
            </a:endParaRPr>
          </a:p>
        </p:txBody>
      </p:sp>
      <p:sp>
        <p:nvSpPr>
          <p:cNvPr id="25" name="object 25"/>
          <p:cNvSpPr txBox="1"/>
          <p:nvPr/>
        </p:nvSpPr>
        <p:spPr>
          <a:xfrm>
            <a:off x="4750048" y="5560024"/>
            <a:ext cx="528955" cy="187325"/>
          </a:xfrm>
          <a:prstGeom prst="rect">
            <a:avLst/>
          </a:prstGeom>
        </p:spPr>
        <p:txBody>
          <a:bodyPr wrap="square" lIns="0" tIns="13970" rIns="0" bIns="0" rtlCol="0" vert="horz">
            <a:spAutoFit/>
          </a:bodyPr>
          <a:lstStyle/>
          <a:p>
            <a:pPr marL="25400">
              <a:lnSpc>
                <a:spcPct val="100000"/>
              </a:lnSpc>
              <a:spcBef>
                <a:spcPts val="110"/>
              </a:spcBef>
              <a:tabLst>
                <a:tab pos="413384" algn="l"/>
              </a:tabLst>
            </a:pPr>
            <a:r>
              <a:rPr dirty="0" baseline="5555" sz="1500" spc="-232">
                <a:latin typeface="Symbol"/>
                <a:cs typeface="Symbol"/>
              </a:rPr>
              <a:t>⎛</a:t>
            </a:r>
            <a:r>
              <a:rPr dirty="0" baseline="2645" sz="1575" spc="-232" i="1">
                <a:latin typeface="Symbol"/>
                <a:cs typeface="Symbol"/>
              </a:rPr>
              <a:t></a:t>
            </a:r>
            <a:r>
              <a:rPr dirty="0" baseline="2645" sz="1575" spc="-232" i="1">
                <a:latin typeface="Times New Roman"/>
                <a:cs typeface="Times New Roman"/>
              </a:rPr>
              <a:t> </a:t>
            </a:r>
            <a:r>
              <a:rPr dirty="0" baseline="2645" sz="1575" spc="-179" i="1">
                <a:latin typeface="Times New Roman"/>
                <a:cs typeface="Times New Roman"/>
              </a:rPr>
              <a:t> </a:t>
            </a:r>
            <a:r>
              <a:rPr dirty="0" baseline="50505" sz="825" spc="30">
                <a:latin typeface="Times New Roman"/>
                <a:cs typeface="Times New Roman"/>
              </a:rPr>
              <a:t>2</a:t>
            </a:r>
            <a:r>
              <a:rPr dirty="0" sz="550" spc="20">
                <a:latin typeface="Times New Roman"/>
                <a:cs typeface="Times New Roman"/>
              </a:rPr>
              <a:t>1	</a:t>
            </a:r>
            <a:r>
              <a:rPr dirty="0" baseline="2645" sz="1575" spc="-44" i="1">
                <a:latin typeface="Symbol"/>
                <a:cs typeface="Symbol"/>
              </a:rPr>
              <a:t></a:t>
            </a:r>
            <a:endParaRPr baseline="2645" sz="1575">
              <a:latin typeface="Symbol"/>
              <a:cs typeface="Symbol"/>
            </a:endParaRPr>
          </a:p>
        </p:txBody>
      </p:sp>
      <p:sp>
        <p:nvSpPr>
          <p:cNvPr id="26" name="object 26"/>
          <p:cNvSpPr txBox="1"/>
          <p:nvPr/>
        </p:nvSpPr>
        <p:spPr>
          <a:xfrm>
            <a:off x="5148076" y="6127726"/>
            <a:ext cx="658495" cy="187325"/>
          </a:xfrm>
          <a:prstGeom prst="rect">
            <a:avLst/>
          </a:prstGeom>
        </p:spPr>
        <p:txBody>
          <a:bodyPr wrap="square" lIns="0" tIns="13970" rIns="0" bIns="0" rtlCol="0" vert="horz">
            <a:spAutoFit/>
          </a:bodyPr>
          <a:lstStyle/>
          <a:p>
            <a:pPr>
              <a:lnSpc>
                <a:spcPct val="100000"/>
              </a:lnSpc>
              <a:spcBef>
                <a:spcPts val="110"/>
              </a:spcBef>
              <a:tabLst>
                <a:tab pos="328295" algn="l"/>
              </a:tabLst>
            </a:pPr>
            <a:r>
              <a:rPr dirty="0" sz="1050" spc="-30" i="1">
                <a:latin typeface="Symbol"/>
                <a:cs typeface="Symbol"/>
              </a:rPr>
              <a:t></a:t>
            </a:r>
            <a:r>
              <a:rPr dirty="0" sz="1050" spc="-30">
                <a:latin typeface="Times New Roman"/>
                <a:cs typeface="Times New Roman"/>
              </a:rPr>
              <a:t>	</a:t>
            </a:r>
            <a:r>
              <a:rPr dirty="0" sz="1000" spc="445">
                <a:latin typeface="Arial"/>
                <a:cs typeface="Arial"/>
              </a:rPr>
              <a:t>L</a:t>
            </a:r>
            <a:r>
              <a:rPr dirty="0" sz="1000" spc="515">
                <a:latin typeface="Arial"/>
                <a:cs typeface="Arial"/>
              </a:rPr>
              <a:t> </a:t>
            </a:r>
            <a:r>
              <a:rPr dirty="0" sz="1050" spc="-30" i="1">
                <a:latin typeface="Symbol"/>
                <a:cs typeface="Symbol"/>
              </a:rPr>
              <a:t></a:t>
            </a:r>
            <a:endParaRPr sz="1050">
              <a:latin typeface="Symbol"/>
              <a:cs typeface="Symbol"/>
            </a:endParaRPr>
          </a:p>
        </p:txBody>
      </p:sp>
      <p:sp>
        <p:nvSpPr>
          <p:cNvPr id="27" name="object 27"/>
          <p:cNvSpPr txBox="1"/>
          <p:nvPr/>
        </p:nvSpPr>
        <p:spPr>
          <a:xfrm>
            <a:off x="4724648" y="5718714"/>
            <a:ext cx="1354455" cy="403860"/>
          </a:xfrm>
          <a:prstGeom prst="rect">
            <a:avLst/>
          </a:prstGeom>
        </p:spPr>
        <p:txBody>
          <a:bodyPr wrap="square" lIns="0" tIns="46355" rIns="0" bIns="0" rtlCol="0" vert="horz">
            <a:spAutoFit/>
          </a:bodyPr>
          <a:lstStyle/>
          <a:p>
            <a:pPr algn="ctr" marR="17780">
              <a:lnSpc>
                <a:spcPct val="100000"/>
              </a:lnSpc>
              <a:spcBef>
                <a:spcPts val="365"/>
              </a:spcBef>
              <a:tabLst>
                <a:tab pos="375285" algn="l"/>
                <a:tab pos="700405" algn="l"/>
                <a:tab pos="1177925" algn="l"/>
              </a:tabLst>
            </a:pPr>
            <a:r>
              <a:rPr dirty="0" sz="1000" spc="-360">
                <a:latin typeface="Symbol"/>
                <a:cs typeface="Symbol"/>
              </a:rPr>
              <a:t>⎜</a:t>
            </a:r>
            <a:r>
              <a:rPr dirty="0" sz="1000" spc="-125">
                <a:latin typeface="Times New Roman"/>
                <a:cs typeface="Times New Roman"/>
              </a:rPr>
              <a:t> </a:t>
            </a:r>
            <a:r>
              <a:rPr dirty="0" baseline="2645" sz="1575" spc="-44" i="1">
                <a:latin typeface="Symbol"/>
                <a:cs typeface="Symbol"/>
              </a:rPr>
              <a:t></a:t>
            </a:r>
            <a:r>
              <a:rPr dirty="0" baseline="2645" sz="1575" spc="-44">
                <a:latin typeface="Times New Roman"/>
                <a:cs typeface="Times New Roman"/>
              </a:rPr>
              <a:t>	</a:t>
            </a:r>
            <a:r>
              <a:rPr dirty="0" baseline="2645" sz="1575" spc="-44" i="1">
                <a:latin typeface="Symbol"/>
                <a:cs typeface="Symbol"/>
              </a:rPr>
              <a:t></a:t>
            </a:r>
            <a:r>
              <a:rPr dirty="0" baseline="2645" sz="1575" spc="-15" i="1">
                <a:latin typeface="Times New Roman"/>
                <a:cs typeface="Times New Roman"/>
              </a:rPr>
              <a:t> </a:t>
            </a:r>
            <a:r>
              <a:rPr dirty="0" baseline="50505" sz="825" spc="22">
                <a:latin typeface="Times New Roman"/>
                <a:cs typeface="Times New Roman"/>
              </a:rPr>
              <a:t>2</a:t>
            </a:r>
            <a:r>
              <a:rPr dirty="0" baseline="50505" sz="825" spc="-89">
                <a:latin typeface="Times New Roman"/>
                <a:cs typeface="Times New Roman"/>
              </a:rPr>
              <a:t> </a:t>
            </a:r>
            <a:r>
              <a:rPr dirty="0" sz="550" spc="15">
                <a:latin typeface="Times New Roman"/>
                <a:cs typeface="Times New Roman"/>
              </a:rPr>
              <a:t>2	</a:t>
            </a:r>
            <a:r>
              <a:rPr dirty="0" baseline="2777" sz="1500" spc="667">
                <a:latin typeface="Arial"/>
                <a:cs typeface="Arial"/>
              </a:rPr>
              <a:t>L</a:t>
            </a:r>
            <a:r>
              <a:rPr dirty="0" baseline="2777" sz="1500" spc="989">
                <a:latin typeface="Arial"/>
                <a:cs typeface="Arial"/>
              </a:rPr>
              <a:t> </a:t>
            </a:r>
            <a:r>
              <a:rPr dirty="0" baseline="2645" sz="1575" spc="-44" i="1">
                <a:latin typeface="Symbol"/>
                <a:cs typeface="Symbol"/>
              </a:rPr>
              <a:t></a:t>
            </a:r>
            <a:r>
              <a:rPr dirty="0" baseline="2645" sz="1575" spc="-44">
                <a:latin typeface="Times New Roman"/>
                <a:cs typeface="Times New Roman"/>
              </a:rPr>
              <a:t>	</a:t>
            </a:r>
            <a:r>
              <a:rPr dirty="0" sz="1000" spc="-360">
                <a:latin typeface="Symbol"/>
                <a:cs typeface="Symbol"/>
              </a:rPr>
              <a:t>⎟</a:t>
            </a:r>
            <a:endParaRPr sz="1000">
              <a:latin typeface="Symbol"/>
              <a:cs typeface="Symbol"/>
            </a:endParaRPr>
          </a:p>
          <a:p>
            <a:pPr algn="ctr" marR="27940">
              <a:lnSpc>
                <a:spcPct val="100000"/>
              </a:lnSpc>
              <a:spcBef>
                <a:spcPts val="250"/>
              </a:spcBef>
              <a:tabLst>
                <a:tab pos="323215" algn="l"/>
                <a:tab pos="562610" algn="l"/>
                <a:tab pos="897890" algn="l"/>
              </a:tabLst>
            </a:pPr>
            <a:r>
              <a:rPr dirty="0" sz="1000" spc="-500">
                <a:latin typeface="Arial"/>
                <a:cs typeface="Arial"/>
              </a:rPr>
              <a:t>M	M	</a:t>
            </a:r>
            <a:r>
              <a:rPr dirty="0" sz="1000" spc="225">
                <a:latin typeface="Arial"/>
                <a:cs typeface="Arial"/>
              </a:rPr>
              <a:t>O	</a:t>
            </a:r>
            <a:r>
              <a:rPr dirty="0" sz="1000" spc="-500">
                <a:latin typeface="Arial"/>
                <a:cs typeface="Arial"/>
              </a:rPr>
              <a:t>M</a:t>
            </a:r>
            <a:endParaRPr sz="1000">
              <a:latin typeface="Arial"/>
              <a:cs typeface="Arial"/>
            </a:endParaRPr>
          </a:p>
        </p:txBody>
      </p:sp>
      <p:sp>
        <p:nvSpPr>
          <p:cNvPr id="28" name="object 28"/>
          <p:cNvSpPr txBox="1"/>
          <p:nvPr/>
        </p:nvSpPr>
        <p:spPr>
          <a:xfrm>
            <a:off x="5476506" y="5553940"/>
            <a:ext cx="539115" cy="187325"/>
          </a:xfrm>
          <a:prstGeom prst="rect">
            <a:avLst/>
          </a:prstGeom>
        </p:spPr>
        <p:txBody>
          <a:bodyPr wrap="square" lIns="0" tIns="13970" rIns="0" bIns="0" rtlCol="0" vert="horz">
            <a:spAutoFit/>
          </a:bodyPr>
          <a:lstStyle/>
          <a:p>
            <a:pPr>
              <a:lnSpc>
                <a:spcPct val="100000"/>
              </a:lnSpc>
              <a:spcBef>
                <a:spcPts val="110"/>
              </a:spcBef>
              <a:tabLst>
                <a:tab pos="476884" algn="l"/>
              </a:tabLst>
            </a:pPr>
            <a:r>
              <a:rPr dirty="0" sz="1000" spc="445">
                <a:latin typeface="Arial"/>
                <a:cs typeface="Arial"/>
              </a:rPr>
              <a:t>L</a:t>
            </a:r>
            <a:r>
              <a:rPr dirty="0" sz="1000" spc="445">
                <a:latin typeface="Arial"/>
                <a:cs typeface="Arial"/>
              </a:rPr>
              <a:t>   </a:t>
            </a:r>
            <a:r>
              <a:rPr dirty="0" sz="1000" spc="-125">
                <a:latin typeface="Arial"/>
                <a:cs typeface="Arial"/>
              </a:rPr>
              <a:t> </a:t>
            </a:r>
            <a:r>
              <a:rPr dirty="0" sz="1050" spc="-30" i="1">
                <a:latin typeface="Symbol"/>
                <a:cs typeface="Symbol"/>
              </a:rPr>
              <a:t></a:t>
            </a:r>
            <a:r>
              <a:rPr dirty="0" sz="1050">
                <a:latin typeface="Times New Roman"/>
                <a:cs typeface="Times New Roman"/>
              </a:rPr>
              <a:t>	</a:t>
            </a:r>
            <a:r>
              <a:rPr dirty="0" baseline="2777" sz="1500" spc="-855">
                <a:latin typeface="Symbol"/>
                <a:cs typeface="Symbol"/>
              </a:rPr>
              <a:t>⎞</a:t>
            </a:r>
            <a:endParaRPr baseline="2777" sz="1500">
              <a:latin typeface="Symbol"/>
              <a:cs typeface="Symbol"/>
            </a:endParaRPr>
          </a:p>
        </p:txBody>
      </p:sp>
      <p:sp>
        <p:nvSpPr>
          <p:cNvPr id="29" name="object 29"/>
          <p:cNvSpPr txBox="1"/>
          <p:nvPr/>
        </p:nvSpPr>
        <p:spPr>
          <a:xfrm>
            <a:off x="4530608" y="5585286"/>
            <a:ext cx="332105" cy="432434"/>
          </a:xfrm>
          <a:prstGeom prst="rect">
            <a:avLst/>
          </a:prstGeom>
        </p:spPr>
        <p:txBody>
          <a:bodyPr wrap="square" lIns="0" tIns="63500" rIns="0" bIns="0" rtlCol="0" vert="horz">
            <a:spAutoFit/>
          </a:bodyPr>
          <a:lstStyle/>
          <a:p>
            <a:pPr algn="r" marR="30480">
              <a:lnSpc>
                <a:spcPct val="100000"/>
              </a:lnSpc>
              <a:spcBef>
                <a:spcPts val="500"/>
              </a:spcBef>
            </a:pPr>
            <a:r>
              <a:rPr dirty="0" sz="1000" spc="-360">
                <a:latin typeface="Symbol"/>
                <a:cs typeface="Symbol"/>
              </a:rPr>
              <a:t>⎜</a:t>
            </a:r>
            <a:endParaRPr sz="1000">
              <a:latin typeface="Symbol"/>
              <a:cs typeface="Symbol"/>
            </a:endParaRPr>
          </a:p>
          <a:p>
            <a:pPr marL="25400">
              <a:lnSpc>
                <a:spcPct val="100000"/>
              </a:lnSpc>
              <a:spcBef>
                <a:spcPts val="400"/>
              </a:spcBef>
            </a:pPr>
            <a:r>
              <a:rPr dirty="0" sz="1000" b="1">
                <a:latin typeface="Times New Roman"/>
                <a:cs typeface="Times New Roman"/>
              </a:rPr>
              <a:t>Σ </a:t>
            </a:r>
            <a:r>
              <a:rPr dirty="0" sz="1000">
                <a:latin typeface="Symbol"/>
                <a:cs typeface="Symbol"/>
              </a:rPr>
              <a:t></a:t>
            </a:r>
            <a:r>
              <a:rPr dirty="0" sz="1000" spc="-70">
                <a:latin typeface="Times New Roman"/>
                <a:cs typeface="Times New Roman"/>
              </a:rPr>
              <a:t> </a:t>
            </a:r>
            <a:r>
              <a:rPr dirty="0" baseline="-16666" sz="1500" spc="-540">
                <a:latin typeface="Symbol"/>
                <a:cs typeface="Symbol"/>
              </a:rPr>
              <a:t>⎜</a:t>
            </a:r>
            <a:endParaRPr baseline="-16666" sz="1500">
              <a:latin typeface="Symbol"/>
              <a:cs typeface="Symbol"/>
            </a:endParaRPr>
          </a:p>
        </p:txBody>
      </p:sp>
      <p:sp>
        <p:nvSpPr>
          <p:cNvPr id="30" name="object 3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1" name="object 3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59</a:t>
            </a:r>
            <a:endParaRPr sz="600">
              <a:latin typeface="Tahoma"/>
              <a:cs typeface="Tahoma"/>
            </a:endParaRPr>
          </a:p>
        </p:txBody>
      </p:sp>
      <p:sp>
        <p:nvSpPr>
          <p:cNvPr id="4" name="object 4"/>
          <p:cNvSpPr txBox="1"/>
          <p:nvPr/>
        </p:nvSpPr>
        <p:spPr>
          <a:xfrm>
            <a:off x="1798320" y="1226311"/>
            <a:ext cx="3869054" cy="3035300"/>
          </a:xfrm>
          <a:prstGeom prst="rect">
            <a:avLst/>
          </a:prstGeom>
        </p:spPr>
        <p:txBody>
          <a:bodyPr wrap="square" lIns="0" tIns="12065" rIns="0" bIns="0" rtlCol="0" vert="horz">
            <a:spAutoFit/>
          </a:bodyPr>
          <a:lstStyle/>
          <a:p>
            <a:pPr marL="1566545" marR="226060" indent="-1097280">
              <a:lnSpc>
                <a:spcPct val="100000"/>
              </a:lnSpc>
              <a:spcBef>
                <a:spcPts val="95"/>
              </a:spcBef>
            </a:pPr>
            <a:r>
              <a:rPr dirty="0" sz="2000" spc="-5">
                <a:solidFill>
                  <a:srgbClr val="006500"/>
                </a:solidFill>
                <a:latin typeface="Tahoma"/>
                <a:cs typeface="Tahoma"/>
              </a:rPr>
              <a:t>Other unsupervised learning  methods</a:t>
            </a:r>
            <a:endParaRPr sz="2000">
              <a:latin typeface="Tahoma"/>
              <a:cs typeface="Tahoma"/>
            </a:endParaRPr>
          </a:p>
          <a:p>
            <a:pPr marL="171450" indent="-172085">
              <a:lnSpc>
                <a:spcPct val="100000"/>
              </a:lnSpc>
              <a:spcBef>
                <a:spcPts val="1870"/>
              </a:spcBef>
              <a:buChar char="•"/>
              <a:tabLst>
                <a:tab pos="172085" algn="l"/>
              </a:tabLst>
            </a:pPr>
            <a:r>
              <a:rPr dirty="0" sz="1400" spc="-5">
                <a:latin typeface="Tahoma"/>
                <a:cs typeface="Tahoma"/>
              </a:rPr>
              <a:t>K-means (see next</a:t>
            </a:r>
            <a:r>
              <a:rPr dirty="0" sz="1400" spc="15">
                <a:latin typeface="Tahoma"/>
                <a:cs typeface="Tahoma"/>
              </a:rPr>
              <a:t> </a:t>
            </a:r>
            <a:r>
              <a:rPr dirty="0" sz="1400" spc="-5">
                <a:latin typeface="Tahoma"/>
                <a:cs typeface="Tahoma"/>
              </a:rPr>
              <a:t>lecture)</a:t>
            </a:r>
            <a:endParaRPr sz="1400">
              <a:latin typeface="Tahoma"/>
              <a:cs typeface="Tahoma"/>
            </a:endParaRPr>
          </a:p>
          <a:p>
            <a:pPr marL="171450" marR="5080" indent="-171450">
              <a:lnSpc>
                <a:spcPct val="100000"/>
              </a:lnSpc>
              <a:spcBef>
                <a:spcPts val="340"/>
              </a:spcBef>
              <a:buChar char="•"/>
              <a:tabLst>
                <a:tab pos="172085" algn="l"/>
              </a:tabLst>
            </a:pPr>
            <a:r>
              <a:rPr dirty="0" sz="1400" spc="-5">
                <a:latin typeface="Tahoma"/>
                <a:cs typeface="Tahoma"/>
              </a:rPr>
              <a:t>Hierarchical </a:t>
            </a:r>
            <a:r>
              <a:rPr dirty="0" sz="1400" spc="-10">
                <a:latin typeface="Tahoma"/>
                <a:cs typeface="Tahoma"/>
              </a:rPr>
              <a:t>clustering </a:t>
            </a:r>
            <a:r>
              <a:rPr dirty="0" sz="1400" spc="-5">
                <a:latin typeface="Tahoma"/>
                <a:cs typeface="Tahoma"/>
              </a:rPr>
              <a:t>(e.g. Minimum spanning  trees) </a:t>
            </a:r>
            <a:r>
              <a:rPr dirty="0" sz="1400">
                <a:latin typeface="Tahoma"/>
                <a:cs typeface="Tahoma"/>
              </a:rPr>
              <a:t>(see </a:t>
            </a:r>
            <a:r>
              <a:rPr dirty="0" sz="1400" spc="-5">
                <a:latin typeface="Tahoma"/>
                <a:cs typeface="Tahoma"/>
              </a:rPr>
              <a:t>next</a:t>
            </a:r>
            <a:r>
              <a:rPr dirty="0" sz="1400">
                <a:latin typeface="Tahoma"/>
                <a:cs typeface="Tahoma"/>
              </a:rPr>
              <a:t> </a:t>
            </a:r>
            <a:r>
              <a:rPr dirty="0" sz="1400" spc="-5">
                <a:latin typeface="Tahoma"/>
                <a:cs typeface="Tahoma"/>
              </a:rPr>
              <a:t>lecture)</a:t>
            </a:r>
            <a:endParaRPr sz="1400">
              <a:latin typeface="Tahoma"/>
              <a:cs typeface="Tahoma"/>
            </a:endParaRPr>
          </a:p>
          <a:p>
            <a:pPr marL="171450" indent="-172085">
              <a:lnSpc>
                <a:spcPct val="100000"/>
              </a:lnSpc>
              <a:spcBef>
                <a:spcPts val="340"/>
              </a:spcBef>
              <a:buChar char="•"/>
              <a:tabLst>
                <a:tab pos="172085" algn="l"/>
              </a:tabLst>
            </a:pPr>
            <a:r>
              <a:rPr dirty="0" sz="1400" spc="-5">
                <a:latin typeface="Tahoma"/>
                <a:cs typeface="Tahoma"/>
              </a:rPr>
              <a:t>Principal Component</a:t>
            </a:r>
            <a:r>
              <a:rPr dirty="0" sz="1400" spc="10">
                <a:latin typeface="Tahoma"/>
                <a:cs typeface="Tahoma"/>
              </a:rPr>
              <a:t> </a:t>
            </a:r>
            <a:r>
              <a:rPr dirty="0" sz="1400" spc="-5">
                <a:latin typeface="Tahoma"/>
                <a:cs typeface="Tahoma"/>
              </a:rPr>
              <a:t>Analysis</a:t>
            </a:r>
            <a:endParaRPr sz="1400">
              <a:latin typeface="Tahoma"/>
              <a:cs typeface="Tahoma"/>
            </a:endParaRPr>
          </a:p>
          <a:p>
            <a:pPr marL="371475">
              <a:lnSpc>
                <a:spcPct val="100000"/>
              </a:lnSpc>
              <a:spcBef>
                <a:spcPts val="280"/>
              </a:spcBef>
            </a:pPr>
            <a:r>
              <a:rPr dirty="0" sz="1200">
                <a:latin typeface="Tahoma"/>
                <a:cs typeface="Tahoma"/>
              </a:rPr>
              <a:t>simple, useful</a:t>
            </a:r>
            <a:r>
              <a:rPr dirty="0" sz="1200" spc="-10">
                <a:latin typeface="Tahoma"/>
                <a:cs typeface="Tahoma"/>
              </a:rPr>
              <a:t> </a:t>
            </a:r>
            <a:r>
              <a:rPr dirty="0" sz="1200" spc="-5">
                <a:latin typeface="Tahoma"/>
                <a:cs typeface="Tahoma"/>
              </a:rPr>
              <a:t>tool</a:t>
            </a:r>
            <a:endParaRPr sz="1200">
              <a:latin typeface="Tahoma"/>
              <a:cs typeface="Tahoma"/>
            </a:endParaRPr>
          </a:p>
          <a:p>
            <a:pPr marL="171450" indent="-172085">
              <a:lnSpc>
                <a:spcPct val="100000"/>
              </a:lnSpc>
              <a:spcBef>
                <a:spcPts val="1060"/>
              </a:spcBef>
              <a:buChar char="•"/>
              <a:tabLst>
                <a:tab pos="172085" algn="l"/>
              </a:tabLst>
            </a:pPr>
            <a:r>
              <a:rPr dirty="0" sz="1400" spc="-5">
                <a:latin typeface="Tahoma"/>
                <a:cs typeface="Tahoma"/>
              </a:rPr>
              <a:t>Non-linear PCA</a:t>
            </a:r>
            <a:endParaRPr sz="1400">
              <a:latin typeface="Tahoma"/>
              <a:cs typeface="Tahoma"/>
            </a:endParaRPr>
          </a:p>
          <a:p>
            <a:pPr marL="371475" marR="1887220">
              <a:lnSpc>
                <a:spcPct val="119600"/>
              </a:lnSpc>
            </a:pPr>
            <a:r>
              <a:rPr dirty="0" sz="1200" spc="-5">
                <a:latin typeface="Tahoma"/>
                <a:cs typeface="Tahoma"/>
              </a:rPr>
              <a:t>Neural</a:t>
            </a:r>
            <a:r>
              <a:rPr dirty="0" sz="1200" spc="-90">
                <a:latin typeface="Tahoma"/>
                <a:cs typeface="Tahoma"/>
              </a:rPr>
              <a:t> </a:t>
            </a:r>
            <a:r>
              <a:rPr dirty="0" sz="1200">
                <a:latin typeface="Tahoma"/>
                <a:cs typeface="Tahoma"/>
              </a:rPr>
              <a:t>Auto-Associators  Locally </a:t>
            </a:r>
            <a:r>
              <a:rPr dirty="0" sz="1200" spc="-5">
                <a:latin typeface="Tahoma"/>
                <a:cs typeface="Tahoma"/>
              </a:rPr>
              <a:t>weighted</a:t>
            </a:r>
            <a:r>
              <a:rPr dirty="0" sz="1200" spc="-15">
                <a:latin typeface="Tahoma"/>
                <a:cs typeface="Tahoma"/>
              </a:rPr>
              <a:t> </a:t>
            </a:r>
            <a:r>
              <a:rPr dirty="0" sz="1200">
                <a:latin typeface="Tahoma"/>
                <a:cs typeface="Tahoma"/>
              </a:rPr>
              <a:t>PCA</a:t>
            </a:r>
            <a:endParaRPr sz="1200">
              <a:latin typeface="Tahoma"/>
              <a:cs typeface="Tahoma"/>
            </a:endParaRPr>
          </a:p>
          <a:p>
            <a:pPr marL="371475">
              <a:lnSpc>
                <a:spcPct val="100000"/>
              </a:lnSpc>
              <a:spcBef>
                <a:spcPts val="290"/>
              </a:spcBef>
            </a:pPr>
            <a:r>
              <a:rPr dirty="0" sz="1200">
                <a:latin typeface="Tahoma"/>
                <a:cs typeface="Tahoma"/>
              </a:rPr>
              <a:t>Others…</a:t>
            </a:r>
            <a:endParaRPr sz="1200">
              <a:latin typeface="Tahoma"/>
              <a:cs typeface="Tahoma"/>
            </a:endParaRPr>
          </a:p>
        </p:txBody>
      </p:sp>
      <p:sp>
        <p:nvSpPr>
          <p:cNvPr id="5" name="object 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 name="object 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46853" y="4477003"/>
            <a:ext cx="142494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7</a:t>
            </a:r>
            <a:endParaRPr sz="600">
              <a:latin typeface="Tahoma"/>
              <a:cs typeface="Tahoma"/>
            </a:endParaRPr>
          </a:p>
        </p:txBody>
      </p:sp>
      <p:sp>
        <p:nvSpPr>
          <p:cNvPr id="4" name="object 4"/>
          <p:cNvSpPr txBox="1">
            <a:spLocks noGrp="1"/>
          </p:cNvSpPr>
          <p:nvPr>
            <p:ph type="title"/>
          </p:nvPr>
        </p:nvSpPr>
        <p:spPr>
          <a:xfrm>
            <a:off x="1834642" y="1263748"/>
            <a:ext cx="1943735" cy="712470"/>
          </a:xfrm>
          <a:prstGeom prst="rect"/>
        </p:spPr>
        <p:txBody>
          <a:bodyPr wrap="square" lIns="0" tIns="15875" rIns="0" bIns="0" rtlCol="0" vert="horz">
            <a:spAutoFit/>
          </a:bodyPr>
          <a:lstStyle/>
          <a:p>
            <a:pPr algn="ctr" marR="5080">
              <a:lnSpc>
                <a:spcPts val="2750"/>
              </a:lnSpc>
              <a:spcBef>
                <a:spcPts val="125"/>
              </a:spcBef>
            </a:pPr>
            <a:r>
              <a:rPr dirty="0" spc="-5"/>
              <a:t>General:</a:t>
            </a:r>
            <a:r>
              <a:rPr dirty="0" spc="-50"/>
              <a:t> </a:t>
            </a:r>
            <a:r>
              <a:rPr dirty="0" sz="2300" spc="-55" i="1">
                <a:latin typeface="Tahoma"/>
                <a:cs typeface="Tahoma"/>
              </a:rPr>
              <a:t>O(m</a:t>
            </a:r>
            <a:r>
              <a:rPr dirty="0" baseline="24074" sz="2250" spc="-82" i="1">
                <a:latin typeface="Tahoma"/>
                <a:cs typeface="Tahoma"/>
              </a:rPr>
              <a:t>2</a:t>
            </a:r>
            <a:r>
              <a:rPr dirty="0" sz="2300" spc="-55" i="1">
                <a:latin typeface="Tahoma"/>
                <a:cs typeface="Tahoma"/>
              </a:rPr>
              <a:t>)</a:t>
            </a:r>
            <a:endParaRPr sz="2300">
              <a:latin typeface="Tahoma"/>
              <a:cs typeface="Tahoma"/>
            </a:endParaRPr>
          </a:p>
          <a:p>
            <a:pPr algn="ctr" marR="5715">
              <a:lnSpc>
                <a:spcPts val="2630"/>
              </a:lnSpc>
            </a:pPr>
            <a:r>
              <a:rPr dirty="0"/>
              <a:t>parameters</a:t>
            </a:r>
          </a:p>
        </p:txBody>
      </p:sp>
      <p:sp>
        <p:nvSpPr>
          <p:cNvPr id="5" name="object 5"/>
          <p:cNvSpPr/>
          <p:nvPr/>
        </p:nvSpPr>
        <p:spPr>
          <a:xfrm>
            <a:off x="1600200" y="2292095"/>
            <a:ext cx="4532375" cy="1805939"/>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5953505" y="1909682"/>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7" name="object 7"/>
          <p:cNvSpPr txBox="1"/>
          <p:nvPr/>
        </p:nvSpPr>
        <p:spPr>
          <a:xfrm>
            <a:off x="5953505" y="1825103"/>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8" name="object 8"/>
          <p:cNvSpPr txBox="1"/>
          <p:nvPr/>
        </p:nvSpPr>
        <p:spPr>
          <a:xfrm>
            <a:off x="5953505" y="1991216"/>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9" name="object 9"/>
          <p:cNvSpPr txBox="1"/>
          <p:nvPr/>
        </p:nvSpPr>
        <p:spPr>
          <a:xfrm>
            <a:off x="4775448" y="1825103"/>
            <a:ext cx="61594"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endParaRPr sz="1000">
              <a:latin typeface="Symbol"/>
              <a:cs typeface="Symbol"/>
            </a:endParaRPr>
          </a:p>
        </p:txBody>
      </p:sp>
      <p:sp>
        <p:nvSpPr>
          <p:cNvPr id="10" name="object 10"/>
          <p:cNvSpPr txBox="1"/>
          <p:nvPr/>
        </p:nvSpPr>
        <p:spPr>
          <a:xfrm>
            <a:off x="5872734" y="2016868"/>
            <a:ext cx="66675" cy="114935"/>
          </a:xfrm>
          <a:prstGeom prst="rect">
            <a:avLst/>
          </a:prstGeom>
        </p:spPr>
        <p:txBody>
          <a:bodyPr wrap="square" lIns="0" tIns="17145" rIns="0" bIns="0" rtlCol="0" vert="horz">
            <a:spAutoFit/>
          </a:bodyPr>
          <a:lstStyle/>
          <a:p>
            <a:pPr>
              <a:lnSpc>
                <a:spcPct val="100000"/>
              </a:lnSpc>
              <a:spcBef>
                <a:spcPts val="135"/>
              </a:spcBef>
            </a:pPr>
            <a:r>
              <a:rPr dirty="0" sz="550" spc="25" i="1">
                <a:latin typeface="Times New Roman"/>
                <a:cs typeface="Times New Roman"/>
              </a:rPr>
              <a:t>m</a:t>
            </a:r>
            <a:endParaRPr sz="550">
              <a:latin typeface="Times New Roman"/>
              <a:cs typeface="Times New Roman"/>
            </a:endParaRPr>
          </a:p>
        </p:txBody>
      </p:sp>
      <p:sp>
        <p:nvSpPr>
          <p:cNvPr id="11" name="object 11"/>
          <p:cNvSpPr txBox="1"/>
          <p:nvPr/>
        </p:nvSpPr>
        <p:spPr>
          <a:xfrm>
            <a:off x="5826251" y="1953621"/>
            <a:ext cx="50165"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2</a:t>
            </a:r>
            <a:endParaRPr sz="550">
              <a:latin typeface="Times New Roman"/>
              <a:cs typeface="Times New Roman"/>
            </a:endParaRPr>
          </a:p>
        </p:txBody>
      </p:sp>
      <p:sp>
        <p:nvSpPr>
          <p:cNvPr id="12" name="object 12"/>
          <p:cNvSpPr txBox="1"/>
          <p:nvPr/>
        </p:nvSpPr>
        <p:spPr>
          <a:xfrm>
            <a:off x="5247132" y="2042774"/>
            <a:ext cx="111125"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2</a:t>
            </a:r>
            <a:r>
              <a:rPr dirty="0" sz="550" spc="-120">
                <a:latin typeface="Times New Roman"/>
                <a:cs typeface="Times New Roman"/>
              </a:rPr>
              <a:t> </a:t>
            </a:r>
            <a:r>
              <a:rPr dirty="0" sz="550" spc="25" i="1">
                <a:latin typeface="Times New Roman"/>
                <a:cs typeface="Times New Roman"/>
              </a:rPr>
              <a:t>m</a:t>
            </a:r>
            <a:endParaRPr sz="550">
              <a:latin typeface="Times New Roman"/>
              <a:cs typeface="Times New Roman"/>
            </a:endParaRPr>
          </a:p>
        </p:txBody>
      </p:sp>
      <p:sp>
        <p:nvSpPr>
          <p:cNvPr id="13" name="object 13"/>
          <p:cNvSpPr txBox="1"/>
          <p:nvPr/>
        </p:nvSpPr>
        <p:spPr>
          <a:xfrm>
            <a:off x="4775448" y="1991216"/>
            <a:ext cx="252095" cy="178435"/>
          </a:xfrm>
          <a:prstGeom prst="rect">
            <a:avLst/>
          </a:prstGeom>
        </p:spPr>
        <p:txBody>
          <a:bodyPr wrap="square" lIns="0" tIns="12700" rIns="0" bIns="0" rtlCol="0" vert="horz">
            <a:spAutoFit/>
          </a:bodyPr>
          <a:lstStyle/>
          <a:p>
            <a:pPr>
              <a:lnSpc>
                <a:spcPct val="100000"/>
              </a:lnSpc>
              <a:spcBef>
                <a:spcPts val="100"/>
              </a:spcBef>
            </a:pPr>
            <a:r>
              <a:rPr dirty="0" sz="1000" spc="-360">
                <a:latin typeface="Symbol"/>
                <a:cs typeface="Symbol"/>
              </a:rPr>
              <a:t>⎝</a:t>
            </a:r>
            <a:r>
              <a:rPr dirty="0" sz="1000" spc="440">
                <a:latin typeface="Times New Roman"/>
                <a:cs typeface="Times New Roman"/>
              </a:rPr>
              <a:t> </a:t>
            </a:r>
            <a:r>
              <a:rPr dirty="0" sz="550" spc="-85">
                <a:latin typeface="Times New Roman"/>
                <a:cs typeface="Times New Roman"/>
              </a:rPr>
              <a:t>1</a:t>
            </a:r>
            <a:r>
              <a:rPr dirty="0" sz="550" spc="-85" i="1">
                <a:latin typeface="Times New Roman"/>
                <a:cs typeface="Times New Roman"/>
              </a:rPr>
              <a:t>m</a:t>
            </a:r>
            <a:endParaRPr sz="550">
              <a:latin typeface="Times New Roman"/>
              <a:cs typeface="Times New Roman"/>
            </a:endParaRPr>
          </a:p>
        </p:txBody>
      </p:sp>
      <p:sp>
        <p:nvSpPr>
          <p:cNvPr id="14" name="object 14"/>
          <p:cNvSpPr txBox="1"/>
          <p:nvPr/>
        </p:nvSpPr>
        <p:spPr>
          <a:xfrm>
            <a:off x="5821681" y="1660249"/>
            <a:ext cx="193675" cy="221615"/>
          </a:xfrm>
          <a:prstGeom prst="rect">
            <a:avLst/>
          </a:prstGeom>
        </p:spPr>
        <p:txBody>
          <a:bodyPr wrap="square" lIns="0" tIns="17145" rIns="0" bIns="0" rtlCol="0" vert="horz">
            <a:spAutoFit/>
          </a:bodyPr>
          <a:lstStyle/>
          <a:p>
            <a:pPr>
              <a:lnSpc>
                <a:spcPts val="484"/>
              </a:lnSpc>
              <a:spcBef>
                <a:spcPts val="135"/>
              </a:spcBef>
            </a:pPr>
            <a:r>
              <a:rPr dirty="0" sz="550" spc="15">
                <a:latin typeface="Times New Roman"/>
                <a:cs typeface="Times New Roman"/>
              </a:rPr>
              <a:t>2</a:t>
            </a:r>
            <a:r>
              <a:rPr dirty="0" sz="550" spc="-95">
                <a:latin typeface="Times New Roman"/>
                <a:cs typeface="Times New Roman"/>
              </a:rPr>
              <a:t> </a:t>
            </a:r>
            <a:r>
              <a:rPr dirty="0" sz="550" spc="25" i="1">
                <a:latin typeface="Times New Roman"/>
                <a:cs typeface="Times New Roman"/>
              </a:rPr>
              <a:t>m</a:t>
            </a:r>
            <a:endParaRPr sz="550">
              <a:latin typeface="Times New Roman"/>
              <a:cs typeface="Times New Roman"/>
            </a:endParaRPr>
          </a:p>
          <a:p>
            <a:pPr algn="r" marR="5080">
              <a:lnSpc>
                <a:spcPts val="1025"/>
              </a:lnSpc>
            </a:pPr>
            <a:r>
              <a:rPr dirty="0" sz="1000" spc="-360">
                <a:latin typeface="Symbol"/>
                <a:cs typeface="Symbol"/>
              </a:rPr>
              <a:t>⎟</a:t>
            </a:r>
            <a:endParaRPr sz="1000">
              <a:latin typeface="Symbol"/>
              <a:cs typeface="Symbol"/>
            </a:endParaRPr>
          </a:p>
        </p:txBody>
      </p:sp>
      <p:sp>
        <p:nvSpPr>
          <p:cNvPr id="15" name="object 15"/>
          <p:cNvSpPr txBox="1"/>
          <p:nvPr/>
        </p:nvSpPr>
        <p:spPr>
          <a:xfrm>
            <a:off x="4930908" y="1660249"/>
            <a:ext cx="87630"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12</a:t>
            </a:r>
            <a:endParaRPr sz="550">
              <a:latin typeface="Times New Roman"/>
              <a:cs typeface="Times New Roman"/>
            </a:endParaRPr>
          </a:p>
        </p:txBody>
      </p:sp>
      <p:sp>
        <p:nvSpPr>
          <p:cNvPr id="16" name="object 16"/>
          <p:cNvSpPr txBox="1"/>
          <p:nvPr/>
        </p:nvSpPr>
        <p:spPr>
          <a:xfrm>
            <a:off x="5254756" y="1468990"/>
            <a:ext cx="87630" cy="114935"/>
          </a:xfrm>
          <a:prstGeom prst="rect">
            <a:avLst/>
          </a:prstGeom>
        </p:spPr>
        <p:txBody>
          <a:bodyPr wrap="square" lIns="0" tIns="17145" rIns="0" bIns="0" rtlCol="0" vert="horz">
            <a:spAutoFit/>
          </a:bodyPr>
          <a:lstStyle/>
          <a:p>
            <a:pPr>
              <a:lnSpc>
                <a:spcPct val="100000"/>
              </a:lnSpc>
              <a:spcBef>
                <a:spcPts val="135"/>
              </a:spcBef>
            </a:pPr>
            <a:r>
              <a:rPr dirty="0" sz="550" spc="15">
                <a:latin typeface="Times New Roman"/>
                <a:cs typeface="Times New Roman"/>
              </a:rPr>
              <a:t>12</a:t>
            </a:r>
            <a:endParaRPr sz="550">
              <a:latin typeface="Times New Roman"/>
              <a:cs typeface="Times New Roman"/>
            </a:endParaRPr>
          </a:p>
        </p:txBody>
      </p:sp>
      <p:sp>
        <p:nvSpPr>
          <p:cNvPr id="17" name="object 17"/>
          <p:cNvSpPr txBox="1"/>
          <p:nvPr/>
        </p:nvSpPr>
        <p:spPr>
          <a:xfrm>
            <a:off x="4750048" y="1902437"/>
            <a:ext cx="196850" cy="187325"/>
          </a:xfrm>
          <a:prstGeom prst="rect">
            <a:avLst/>
          </a:prstGeom>
        </p:spPr>
        <p:txBody>
          <a:bodyPr wrap="square" lIns="0" tIns="13970" rIns="0" bIns="0" rtlCol="0" vert="horz">
            <a:spAutoFit/>
          </a:bodyPr>
          <a:lstStyle/>
          <a:p>
            <a:pPr marL="25400">
              <a:lnSpc>
                <a:spcPct val="100000"/>
              </a:lnSpc>
              <a:spcBef>
                <a:spcPts val="110"/>
              </a:spcBef>
            </a:pPr>
            <a:r>
              <a:rPr dirty="0" sz="1000" spc="-305">
                <a:latin typeface="Symbol"/>
                <a:cs typeface="Symbol"/>
              </a:rPr>
              <a:t>⎜</a:t>
            </a:r>
            <a:r>
              <a:rPr dirty="0" baseline="-21164" sz="1575" spc="-44" i="1">
                <a:latin typeface="Symbol"/>
                <a:cs typeface="Symbol"/>
              </a:rPr>
              <a:t></a:t>
            </a:r>
            <a:endParaRPr baseline="-21164" sz="1575">
              <a:latin typeface="Symbol"/>
              <a:cs typeface="Symbol"/>
            </a:endParaRPr>
          </a:p>
        </p:txBody>
      </p:sp>
      <p:sp>
        <p:nvSpPr>
          <p:cNvPr id="18" name="object 18"/>
          <p:cNvSpPr txBox="1"/>
          <p:nvPr/>
        </p:nvSpPr>
        <p:spPr>
          <a:xfrm>
            <a:off x="4750048" y="1382755"/>
            <a:ext cx="528955" cy="187325"/>
          </a:xfrm>
          <a:prstGeom prst="rect">
            <a:avLst/>
          </a:prstGeom>
        </p:spPr>
        <p:txBody>
          <a:bodyPr wrap="square" lIns="0" tIns="13970" rIns="0" bIns="0" rtlCol="0" vert="horz">
            <a:spAutoFit/>
          </a:bodyPr>
          <a:lstStyle/>
          <a:p>
            <a:pPr marL="25400">
              <a:lnSpc>
                <a:spcPct val="100000"/>
              </a:lnSpc>
              <a:spcBef>
                <a:spcPts val="110"/>
              </a:spcBef>
              <a:tabLst>
                <a:tab pos="413384" algn="l"/>
              </a:tabLst>
            </a:pPr>
            <a:r>
              <a:rPr dirty="0" baseline="5555" sz="1500" spc="-232">
                <a:latin typeface="Symbol"/>
                <a:cs typeface="Symbol"/>
              </a:rPr>
              <a:t>⎛</a:t>
            </a:r>
            <a:r>
              <a:rPr dirty="0" baseline="2645" sz="1575" spc="-232" i="1">
                <a:latin typeface="Symbol"/>
                <a:cs typeface="Symbol"/>
              </a:rPr>
              <a:t></a:t>
            </a:r>
            <a:r>
              <a:rPr dirty="0" baseline="2645" sz="1575" spc="-232" i="1">
                <a:latin typeface="Times New Roman"/>
                <a:cs typeface="Times New Roman"/>
              </a:rPr>
              <a:t> </a:t>
            </a:r>
            <a:r>
              <a:rPr dirty="0" baseline="2645" sz="1575" spc="-179" i="1">
                <a:latin typeface="Times New Roman"/>
                <a:cs typeface="Times New Roman"/>
              </a:rPr>
              <a:t> </a:t>
            </a:r>
            <a:r>
              <a:rPr dirty="0" baseline="50505" sz="825" spc="30">
                <a:latin typeface="Times New Roman"/>
                <a:cs typeface="Times New Roman"/>
              </a:rPr>
              <a:t>2</a:t>
            </a:r>
            <a:r>
              <a:rPr dirty="0" sz="550" spc="20">
                <a:latin typeface="Times New Roman"/>
                <a:cs typeface="Times New Roman"/>
              </a:rPr>
              <a:t>1	</a:t>
            </a:r>
            <a:r>
              <a:rPr dirty="0" baseline="2645" sz="1575" spc="-44" i="1">
                <a:latin typeface="Symbol"/>
                <a:cs typeface="Symbol"/>
              </a:rPr>
              <a:t></a:t>
            </a:r>
            <a:endParaRPr baseline="2645" sz="1575">
              <a:latin typeface="Symbol"/>
              <a:cs typeface="Symbol"/>
            </a:endParaRPr>
          </a:p>
        </p:txBody>
      </p:sp>
      <p:sp>
        <p:nvSpPr>
          <p:cNvPr id="19" name="object 19"/>
          <p:cNvSpPr txBox="1"/>
          <p:nvPr/>
        </p:nvSpPr>
        <p:spPr>
          <a:xfrm>
            <a:off x="5148076" y="1950443"/>
            <a:ext cx="658495" cy="187325"/>
          </a:xfrm>
          <a:prstGeom prst="rect">
            <a:avLst/>
          </a:prstGeom>
        </p:spPr>
        <p:txBody>
          <a:bodyPr wrap="square" lIns="0" tIns="13970" rIns="0" bIns="0" rtlCol="0" vert="horz">
            <a:spAutoFit/>
          </a:bodyPr>
          <a:lstStyle/>
          <a:p>
            <a:pPr>
              <a:lnSpc>
                <a:spcPct val="100000"/>
              </a:lnSpc>
              <a:spcBef>
                <a:spcPts val="110"/>
              </a:spcBef>
              <a:tabLst>
                <a:tab pos="328295" algn="l"/>
              </a:tabLst>
            </a:pPr>
            <a:r>
              <a:rPr dirty="0" sz="1050" spc="-30" i="1">
                <a:latin typeface="Symbol"/>
                <a:cs typeface="Symbol"/>
              </a:rPr>
              <a:t></a:t>
            </a:r>
            <a:r>
              <a:rPr dirty="0" sz="1050" spc="-30">
                <a:latin typeface="Times New Roman"/>
                <a:cs typeface="Times New Roman"/>
              </a:rPr>
              <a:t>	</a:t>
            </a:r>
            <a:r>
              <a:rPr dirty="0" sz="1000" spc="445">
                <a:latin typeface="Arial"/>
                <a:cs typeface="Arial"/>
              </a:rPr>
              <a:t>L</a:t>
            </a:r>
            <a:r>
              <a:rPr dirty="0" sz="1000" spc="515">
                <a:latin typeface="Arial"/>
                <a:cs typeface="Arial"/>
              </a:rPr>
              <a:t> </a:t>
            </a:r>
            <a:r>
              <a:rPr dirty="0" sz="1050" spc="-30" i="1">
                <a:latin typeface="Symbol"/>
                <a:cs typeface="Symbol"/>
              </a:rPr>
              <a:t></a:t>
            </a:r>
            <a:endParaRPr sz="1050">
              <a:latin typeface="Symbol"/>
              <a:cs typeface="Symbol"/>
            </a:endParaRPr>
          </a:p>
        </p:txBody>
      </p:sp>
      <p:sp>
        <p:nvSpPr>
          <p:cNvPr id="20" name="object 20"/>
          <p:cNvSpPr txBox="1"/>
          <p:nvPr/>
        </p:nvSpPr>
        <p:spPr>
          <a:xfrm>
            <a:off x="5237228" y="1766426"/>
            <a:ext cx="629920" cy="178435"/>
          </a:xfrm>
          <a:prstGeom prst="rect">
            <a:avLst/>
          </a:prstGeom>
        </p:spPr>
        <p:txBody>
          <a:bodyPr wrap="square" lIns="0" tIns="12700" rIns="0" bIns="0" rtlCol="0" vert="horz">
            <a:spAutoFit/>
          </a:bodyPr>
          <a:lstStyle/>
          <a:p>
            <a:pPr>
              <a:lnSpc>
                <a:spcPct val="100000"/>
              </a:lnSpc>
              <a:spcBef>
                <a:spcPts val="100"/>
              </a:spcBef>
              <a:tabLst>
                <a:tab pos="238760" algn="l"/>
                <a:tab pos="574040" algn="l"/>
              </a:tabLst>
            </a:pPr>
            <a:r>
              <a:rPr dirty="0" sz="1000" spc="-500">
                <a:latin typeface="Arial"/>
                <a:cs typeface="Arial"/>
              </a:rPr>
              <a:t>M</a:t>
            </a:r>
            <a:r>
              <a:rPr dirty="0" sz="1000" spc="-500">
                <a:latin typeface="Arial"/>
                <a:cs typeface="Arial"/>
              </a:rPr>
              <a:t>	</a:t>
            </a:r>
            <a:r>
              <a:rPr dirty="0" sz="1000" spc="225">
                <a:latin typeface="Arial"/>
                <a:cs typeface="Arial"/>
              </a:rPr>
              <a:t>O</a:t>
            </a:r>
            <a:r>
              <a:rPr dirty="0" sz="1000" spc="225">
                <a:latin typeface="Arial"/>
                <a:cs typeface="Arial"/>
              </a:rPr>
              <a:t>	</a:t>
            </a:r>
            <a:r>
              <a:rPr dirty="0" sz="1000" spc="-500">
                <a:latin typeface="Arial"/>
                <a:cs typeface="Arial"/>
              </a:rPr>
              <a:t>M</a:t>
            </a:r>
            <a:endParaRPr sz="1000">
              <a:latin typeface="Arial"/>
              <a:cs typeface="Arial"/>
            </a:endParaRPr>
          </a:p>
        </p:txBody>
      </p:sp>
      <p:sp>
        <p:nvSpPr>
          <p:cNvPr id="21" name="object 21"/>
          <p:cNvSpPr txBox="1"/>
          <p:nvPr/>
        </p:nvSpPr>
        <p:spPr>
          <a:xfrm>
            <a:off x="4913384" y="1766426"/>
            <a:ext cx="55244" cy="178435"/>
          </a:xfrm>
          <a:prstGeom prst="rect">
            <a:avLst/>
          </a:prstGeom>
        </p:spPr>
        <p:txBody>
          <a:bodyPr wrap="square" lIns="0" tIns="12700" rIns="0" bIns="0" rtlCol="0" vert="horz">
            <a:spAutoFit/>
          </a:bodyPr>
          <a:lstStyle/>
          <a:p>
            <a:pPr>
              <a:lnSpc>
                <a:spcPct val="100000"/>
              </a:lnSpc>
              <a:spcBef>
                <a:spcPts val="100"/>
              </a:spcBef>
            </a:pPr>
            <a:r>
              <a:rPr dirty="0" sz="1000" spc="-500">
                <a:latin typeface="Arial"/>
                <a:cs typeface="Arial"/>
              </a:rPr>
              <a:t>M</a:t>
            </a:r>
            <a:endParaRPr sz="1000">
              <a:latin typeface="Arial"/>
              <a:cs typeface="Arial"/>
            </a:endParaRPr>
          </a:p>
        </p:txBody>
      </p:sp>
      <p:sp>
        <p:nvSpPr>
          <p:cNvPr id="22" name="object 22"/>
          <p:cNvSpPr txBox="1"/>
          <p:nvPr/>
        </p:nvSpPr>
        <p:spPr>
          <a:xfrm>
            <a:off x="4750048" y="1376657"/>
            <a:ext cx="1329055" cy="384810"/>
          </a:xfrm>
          <a:prstGeom prst="rect">
            <a:avLst/>
          </a:prstGeom>
        </p:spPr>
        <p:txBody>
          <a:bodyPr wrap="square" lIns="0" tIns="13970" rIns="0" bIns="0" rtlCol="0" vert="horz">
            <a:spAutoFit/>
          </a:bodyPr>
          <a:lstStyle/>
          <a:p>
            <a:pPr algn="r" marR="68580">
              <a:lnSpc>
                <a:spcPts val="950"/>
              </a:lnSpc>
              <a:spcBef>
                <a:spcPts val="110"/>
              </a:spcBef>
            </a:pPr>
            <a:r>
              <a:rPr dirty="0" sz="1000" spc="445">
                <a:latin typeface="Arial"/>
                <a:cs typeface="Arial"/>
              </a:rPr>
              <a:t>L </a:t>
            </a:r>
            <a:r>
              <a:rPr dirty="0" sz="1050" spc="-30" i="1">
                <a:latin typeface="Symbol"/>
                <a:cs typeface="Symbol"/>
              </a:rPr>
              <a:t></a:t>
            </a:r>
            <a:r>
              <a:rPr dirty="0" sz="1050" spc="-30" i="1">
                <a:latin typeface="Times New Roman"/>
                <a:cs typeface="Times New Roman"/>
              </a:rPr>
              <a:t> </a:t>
            </a:r>
            <a:r>
              <a:rPr dirty="0" baseline="-25252" sz="825" spc="37">
                <a:latin typeface="Times New Roman"/>
                <a:cs typeface="Times New Roman"/>
              </a:rPr>
              <a:t>1</a:t>
            </a:r>
            <a:r>
              <a:rPr dirty="0" baseline="-25252" sz="825" spc="37" i="1">
                <a:latin typeface="Times New Roman"/>
                <a:cs typeface="Times New Roman"/>
              </a:rPr>
              <a:t>m </a:t>
            </a:r>
            <a:r>
              <a:rPr dirty="0" baseline="-25252" sz="825" spc="97" i="1">
                <a:latin typeface="Times New Roman"/>
                <a:cs typeface="Times New Roman"/>
              </a:rPr>
              <a:t> </a:t>
            </a:r>
            <a:r>
              <a:rPr dirty="0" baseline="2777" sz="1500" spc="-540">
                <a:latin typeface="Symbol"/>
                <a:cs typeface="Symbol"/>
              </a:rPr>
              <a:t>⎞</a:t>
            </a:r>
            <a:endParaRPr baseline="2777" sz="1500">
              <a:latin typeface="Symbol"/>
              <a:cs typeface="Symbol"/>
            </a:endParaRPr>
          </a:p>
          <a:p>
            <a:pPr algn="r" marR="68580">
              <a:lnSpc>
                <a:spcPts val="745"/>
              </a:lnSpc>
            </a:pPr>
            <a:r>
              <a:rPr dirty="0" sz="1000" spc="-360">
                <a:latin typeface="Symbol"/>
                <a:cs typeface="Symbol"/>
              </a:rPr>
              <a:t>⎟</a:t>
            </a:r>
            <a:endParaRPr sz="1000">
              <a:latin typeface="Symbol"/>
              <a:cs typeface="Symbol"/>
            </a:endParaRPr>
          </a:p>
          <a:p>
            <a:pPr algn="r" marR="68580">
              <a:lnSpc>
                <a:spcPts val="1120"/>
              </a:lnSpc>
              <a:tabLst>
                <a:tab pos="375285" algn="l"/>
                <a:tab pos="700405" algn="l"/>
                <a:tab pos="1177925" algn="l"/>
              </a:tabLst>
            </a:pPr>
            <a:r>
              <a:rPr dirty="0" sz="1000" spc="-360">
                <a:latin typeface="Symbol"/>
                <a:cs typeface="Symbol"/>
              </a:rPr>
              <a:t>⎜</a:t>
            </a:r>
            <a:r>
              <a:rPr dirty="0" sz="1000" spc="-125">
                <a:latin typeface="Times New Roman"/>
                <a:cs typeface="Times New Roman"/>
              </a:rPr>
              <a:t> </a:t>
            </a:r>
            <a:r>
              <a:rPr dirty="0" baseline="2645" sz="1575" spc="-44" i="1">
                <a:latin typeface="Symbol"/>
                <a:cs typeface="Symbol"/>
              </a:rPr>
              <a:t></a:t>
            </a:r>
            <a:r>
              <a:rPr dirty="0" baseline="2645" sz="1575">
                <a:latin typeface="Times New Roman"/>
                <a:cs typeface="Times New Roman"/>
              </a:rPr>
              <a:t>	</a:t>
            </a:r>
            <a:r>
              <a:rPr dirty="0" baseline="2645" sz="1575" spc="-44" i="1">
                <a:latin typeface="Symbol"/>
                <a:cs typeface="Symbol"/>
              </a:rPr>
              <a:t></a:t>
            </a:r>
            <a:r>
              <a:rPr dirty="0" baseline="2645" sz="1575" spc="-15">
                <a:latin typeface="Times New Roman"/>
                <a:cs typeface="Times New Roman"/>
              </a:rPr>
              <a:t> </a:t>
            </a:r>
            <a:r>
              <a:rPr dirty="0" baseline="50505" sz="825" spc="22">
                <a:latin typeface="Times New Roman"/>
                <a:cs typeface="Times New Roman"/>
              </a:rPr>
              <a:t>2</a:t>
            </a:r>
            <a:r>
              <a:rPr dirty="0" baseline="50505" sz="825" spc="-89">
                <a:latin typeface="Times New Roman"/>
                <a:cs typeface="Times New Roman"/>
              </a:rPr>
              <a:t> </a:t>
            </a:r>
            <a:r>
              <a:rPr dirty="0" sz="550" spc="15">
                <a:latin typeface="Times New Roman"/>
                <a:cs typeface="Times New Roman"/>
              </a:rPr>
              <a:t>2</a:t>
            </a:r>
            <a:r>
              <a:rPr dirty="0" sz="550">
                <a:latin typeface="Times New Roman"/>
                <a:cs typeface="Times New Roman"/>
              </a:rPr>
              <a:t>	</a:t>
            </a:r>
            <a:r>
              <a:rPr dirty="0" baseline="2777" sz="1500" spc="667">
                <a:latin typeface="Arial"/>
                <a:cs typeface="Arial"/>
              </a:rPr>
              <a:t>L</a:t>
            </a:r>
            <a:r>
              <a:rPr dirty="0" baseline="2777" sz="1500">
                <a:latin typeface="Arial"/>
                <a:cs typeface="Arial"/>
              </a:rPr>
              <a:t>  </a:t>
            </a:r>
            <a:r>
              <a:rPr dirty="0" baseline="2777" sz="1500" spc="150">
                <a:latin typeface="Arial"/>
                <a:cs typeface="Arial"/>
              </a:rPr>
              <a:t> </a:t>
            </a:r>
            <a:r>
              <a:rPr dirty="0" baseline="2645" sz="1575" spc="-44" i="1">
                <a:latin typeface="Symbol"/>
                <a:cs typeface="Symbol"/>
              </a:rPr>
              <a:t></a:t>
            </a:r>
            <a:r>
              <a:rPr dirty="0" baseline="2645" sz="1575">
                <a:latin typeface="Times New Roman"/>
                <a:cs typeface="Times New Roman"/>
              </a:rPr>
              <a:t>	</a:t>
            </a:r>
            <a:r>
              <a:rPr dirty="0" sz="1000" spc="-459">
                <a:latin typeface="Symbol"/>
                <a:cs typeface="Symbol"/>
              </a:rPr>
              <a:t>⎟</a:t>
            </a:r>
            <a:endParaRPr sz="1000">
              <a:latin typeface="Symbol"/>
              <a:cs typeface="Symbol"/>
            </a:endParaRPr>
          </a:p>
        </p:txBody>
      </p:sp>
      <p:sp>
        <p:nvSpPr>
          <p:cNvPr id="23" name="object 23"/>
          <p:cNvSpPr txBox="1"/>
          <p:nvPr/>
        </p:nvSpPr>
        <p:spPr>
          <a:xfrm>
            <a:off x="4530608" y="1408001"/>
            <a:ext cx="332105" cy="432434"/>
          </a:xfrm>
          <a:prstGeom prst="rect">
            <a:avLst/>
          </a:prstGeom>
        </p:spPr>
        <p:txBody>
          <a:bodyPr wrap="square" lIns="0" tIns="63500" rIns="0" bIns="0" rtlCol="0" vert="horz">
            <a:spAutoFit/>
          </a:bodyPr>
          <a:lstStyle/>
          <a:p>
            <a:pPr algn="r" marR="30480">
              <a:lnSpc>
                <a:spcPct val="100000"/>
              </a:lnSpc>
              <a:spcBef>
                <a:spcPts val="500"/>
              </a:spcBef>
            </a:pPr>
            <a:r>
              <a:rPr dirty="0" sz="1000" spc="-360">
                <a:latin typeface="Symbol"/>
                <a:cs typeface="Symbol"/>
              </a:rPr>
              <a:t>⎜</a:t>
            </a:r>
            <a:endParaRPr sz="1000">
              <a:latin typeface="Symbol"/>
              <a:cs typeface="Symbol"/>
            </a:endParaRPr>
          </a:p>
          <a:p>
            <a:pPr marL="25400">
              <a:lnSpc>
                <a:spcPct val="100000"/>
              </a:lnSpc>
              <a:spcBef>
                <a:spcPts val="400"/>
              </a:spcBef>
            </a:pPr>
            <a:r>
              <a:rPr dirty="0" sz="1000" b="1">
                <a:latin typeface="Times New Roman"/>
                <a:cs typeface="Times New Roman"/>
              </a:rPr>
              <a:t>Σ </a:t>
            </a:r>
            <a:r>
              <a:rPr dirty="0" sz="1000">
                <a:latin typeface="Symbol"/>
                <a:cs typeface="Symbol"/>
              </a:rPr>
              <a:t></a:t>
            </a:r>
            <a:r>
              <a:rPr dirty="0" sz="1000" spc="-70">
                <a:latin typeface="Times New Roman"/>
                <a:cs typeface="Times New Roman"/>
              </a:rPr>
              <a:t> </a:t>
            </a:r>
            <a:r>
              <a:rPr dirty="0" baseline="-16666" sz="1500" spc="-540">
                <a:latin typeface="Symbol"/>
                <a:cs typeface="Symbol"/>
              </a:rPr>
              <a:t>⎜</a:t>
            </a:r>
            <a:endParaRPr baseline="-16666" sz="1500">
              <a:latin typeface="Symbol"/>
              <a:cs typeface="Symbol"/>
            </a:endParaRPr>
          </a:p>
        </p:txBody>
      </p:sp>
      <p:sp>
        <p:nvSpPr>
          <p:cNvPr id="24" name="object 24"/>
          <p:cNvSpPr/>
          <p:nvPr/>
        </p:nvSpPr>
        <p:spPr>
          <a:xfrm>
            <a:off x="2666999" y="2406395"/>
            <a:ext cx="2411729" cy="2057399"/>
          </a:xfrm>
          <a:prstGeom prst="rect">
            <a:avLst/>
          </a:prstGeom>
          <a:blipFill>
            <a:blip r:embed="rId3" cstate="print"/>
            <a:stretch>
              <a:fillRect/>
            </a:stretch>
          </a:blipFill>
        </p:spPr>
        <p:txBody>
          <a:bodyPr wrap="square" lIns="0" tIns="0" rIns="0" bIns="0" rtlCol="0"/>
          <a:lstStyle/>
          <a:p/>
        </p:txBody>
      </p:sp>
      <p:sp>
        <p:nvSpPr>
          <p:cNvPr id="25" name="object 2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6" name="object 26"/>
          <p:cNvSpPr txBox="1"/>
          <p:nvPr/>
        </p:nvSpPr>
        <p:spPr>
          <a:xfrm>
            <a:off x="1930907" y="5441032"/>
            <a:ext cx="1751964" cy="712470"/>
          </a:xfrm>
          <a:prstGeom prst="rect">
            <a:avLst/>
          </a:prstGeom>
        </p:spPr>
        <p:txBody>
          <a:bodyPr wrap="square" lIns="0" tIns="15875" rIns="0" bIns="0" rtlCol="0" vert="horz">
            <a:spAutoFit/>
          </a:bodyPr>
          <a:lstStyle/>
          <a:p>
            <a:pPr algn="ctr" marR="5080">
              <a:lnSpc>
                <a:spcPts val="2750"/>
              </a:lnSpc>
              <a:spcBef>
                <a:spcPts val="125"/>
              </a:spcBef>
            </a:pPr>
            <a:r>
              <a:rPr dirty="0" sz="2200">
                <a:solidFill>
                  <a:srgbClr val="006500"/>
                </a:solidFill>
                <a:latin typeface="Tahoma"/>
                <a:cs typeface="Tahoma"/>
              </a:rPr>
              <a:t>Aligned:</a:t>
            </a:r>
            <a:r>
              <a:rPr dirty="0" sz="2200" spc="-100">
                <a:solidFill>
                  <a:srgbClr val="006500"/>
                </a:solidFill>
                <a:latin typeface="Tahoma"/>
                <a:cs typeface="Tahoma"/>
              </a:rPr>
              <a:t> </a:t>
            </a:r>
            <a:r>
              <a:rPr dirty="0" sz="2300" spc="-60" i="1">
                <a:solidFill>
                  <a:srgbClr val="006500"/>
                </a:solidFill>
                <a:latin typeface="Tahoma"/>
                <a:cs typeface="Tahoma"/>
              </a:rPr>
              <a:t>O(m)</a:t>
            </a:r>
            <a:endParaRPr sz="2300">
              <a:latin typeface="Tahoma"/>
              <a:cs typeface="Tahoma"/>
            </a:endParaRPr>
          </a:p>
          <a:p>
            <a:pPr algn="ctr" marR="5715">
              <a:lnSpc>
                <a:spcPts val="2630"/>
              </a:lnSpc>
            </a:pPr>
            <a:r>
              <a:rPr dirty="0" sz="2200">
                <a:solidFill>
                  <a:srgbClr val="006500"/>
                </a:solidFill>
                <a:latin typeface="Tahoma"/>
                <a:cs typeface="Tahoma"/>
              </a:rPr>
              <a:t>parameters</a:t>
            </a:r>
            <a:endParaRPr sz="2200">
              <a:latin typeface="Tahoma"/>
              <a:cs typeface="Tahoma"/>
            </a:endParaRPr>
          </a:p>
        </p:txBody>
      </p:sp>
      <p:sp>
        <p:nvSpPr>
          <p:cNvPr id="27" name="object 27"/>
          <p:cNvSpPr txBox="1"/>
          <p:nvPr/>
        </p:nvSpPr>
        <p:spPr>
          <a:xfrm>
            <a:off x="6109715" y="6145315"/>
            <a:ext cx="57785" cy="165100"/>
          </a:xfrm>
          <a:prstGeom prst="rect">
            <a:avLst/>
          </a:prstGeom>
        </p:spPr>
        <p:txBody>
          <a:bodyPr wrap="square" lIns="0" tIns="14604" rIns="0" bIns="0" rtlCol="0" vert="horz">
            <a:spAutoFit/>
          </a:bodyPr>
          <a:lstStyle/>
          <a:p>
            <a:pPr>
              <a:lnSpc>
                <a:spcPct val="100000"/>
              </a:lnSpc>
              <a:spcBef>
                <a:spcPts val="114"/>
              </a:spcBef>
            </a:pPr>
            <a:r>
              <a:rPr dirty="0" sz="900" spc="-315">
                <a:latin typeface="Symbol"/>
                <a:cs typeface="Symbol"/>
              </a:rPr>
              <a:t>⎟</a:t>
            </a:r>
            <a:endParaRPr sz="900">
              <a:latin typeface="Symbol"/>
              <a:cs typeface="Symbol"/>
            </a:endParaRPr>
          </a:p>
        </p:txBody>
      </p:sp>
      <p:sp>
        <p:nvSpPr>
          <p:cNvPr id="28" name="object 28"/>
          <p:cNvSpPr txBox="1"/>
          <p:nvPr/>
        </p:nvSpPr>
        <p:spPr>
          <a:xfrm>
            <a:off x="6109715" y="5810808"/>
            <a:ext cx="57785" cy="165100"/>
          </a:xfrm>
          <a:prstGeom prst="rect">
            <a:avLst/>
          </a:prstGeom>
        </p:spPr>
        <p:txBody>
          <a:bodyPr wrap="square" lIns="0" tIns="14604" rIns="0" bIns="0" rtlCol="0" vert="horz">
            <a:spAutoFit/>
          </a:bodyPr>
          <a:lstStyle/>
          <a:p>
            <a:pPr>
              <a:lnSpc>
                <a:spcPct val="100000"/>
              </a:lnSpc>
              <a:spcBef>
                <a:spcPts val="114"/>
              </a:spcBef>
            </a:pPr>
            <a:r>
              <a:rPr dirty="0" sz="900" spc="-315">
                <a:latin typeface="Symbol"/>
                <a:cs typeface="Symbol"/>
              </a:rPr>
              <a:t>⎟</a:t>
            </a:r>
            <a:endParaRPr sz="900">
              <a:latin typeface="Symbol"/>
              <a:cs typeface="Symbol"/>
            </a:endParaRPr>
          </a:p>
        </p:txBody>
      </p:sp>
      <p:sp>
        <p:nvSpPr>
          <p:cNvPr id="29" name="object 29"/>
          <p:cNvSpPr txBox="1"/>
          <p:nvPr/>
        </p:nvSpPr>
        <p:spPr>
          <a:xfrm>
            <a:off x="1760220" y="6309208"/>
            <a:ext cx="4406900" cy="2462530"/>
          </a:xfrm>
          <a:prstGeom prst="rect">
            <a:avLst/>
          </a:prstGeom>
        </p:spPr>
        <p:txBody>
          <a:bodyPr wrap="square" lIns="0" tIns="14604" rIns="0" bIns="0" rtlCol="0" vert="horz">
            <a:spAutoFit/>
          </a:bodyPr>
          <a:lstStyle/>
          <a:p>
            <a:pPr marL="2612390">
              <a:lnSpc>
                <a:spcPct val="100000"/>
              </a:lnSpc>
              <a:spcBef>
                <a:spcPts val="114"/>
              </a:spcBef>
              <a:tabLst>
                <a:tab pos="4349115" algn="l"/>
              </a:tabLst>
            </a:pPr>
            <a:r>
              <a:rPr dirty="0" sz="900" spc="-315">
                <a:latin typeface="Symbol"/>
                <a:cs typeface="Symbol"/>
              </a:rPr>
              <a:t>⎝</a:t>
            </a:r>
            <a:r>
              <a:rPr dirty="0" sz="900" spc="-315">
                <a:latin typeface="Times New Roman"/>
                <a:cs typeface="Times New Roman"/>
              </a:rPr>
              <a:t>	</a:t>
            </a:r>
            <a:r>
              <a:rPr dirty="0" sz="900" spc="-500">
                <a:latin typeface="Symbol"/>
                <a:cs typeface="Symbol"/>
              </a:rPr>
              <a:t>⎠</a:t>
            </a:r>
            <a:endParaRPr sz="900">
              <a:latin typeface="Symbol"/>
              <a:cs typeface="Symbo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925"/>
              </a:spcBef>
              <a:tabLst>
                <a:tab pos="2786380"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Clustering with Gaussian Mixtures: Slide</a:t>
            </a:r>
            <a:r>
              <a:rPr dirty="0" sz="600" spc="30">
                <a:latin typeface="Tahoma"/>
                <a:cs typeface="Tahoma"/>
              </a:rPr>
              <a:t> </a:t>
            </a:r>
            <a:r>
              <a:rPr dirty="0" sz="600">
                <a:latin typeface="Tahoma"/>
                <a:cs typeface="Tahoma"/>
              </a:rPr>
              <a:t>8</a:t>
            </a:r>
            <a:endParaRPr sz="600">
              <a:latin typeface="Tahoma"/>
              <a:cs typeface="Tahoma"/>
            </a:endParaRPr>
          </a:p>
        </p:txBody>
      </p:sp>
      <p:sp>
        <p:nvSpPr>
          <p:cNvPr id="30" name="object 30"/>
          <p:cNvSpPr txBox="1"/>
          <p:nvPr/>
        </p:nvSpPr>
        <p:spPr>
          <a:xfrm>
            <a:off x="5993124" y="6234466"/>
            <a:ext cx="173990" cy="165100"/>
          </a:xfrm>
          <a:prstGeom prst="rect">
            <a:avLst/>
          </a:prstGeom>
        </p:spPr>
        <p:txBody>
          <a:bodyPr wrap="square" lIns="0" tIns="14604" rIns="0" bIns="0" rtlCol="0" vert="horz">
            <a:spAutoFit/>
          </a:bodyPr>
          <a:lstStyle/>
          <a:p>
            <a:pPr>
              <a:lnSpc>
                <a:spcPct val="100000"/>
              </a:lnSpc>
              <a:spcBef>
                <a:spcPts val="114"/>
              </a:spcBef>
            </a:pPr>
            <a:r>
              <a:rPr dirty="0" baseline="5555" sz="750" spc="22">
                <a:latin typeface="Times New Roman"/>
                <a:cs typeface="Times New Roman"/>
              </a:rPr>
              <a:t>2 </a:t>
            </a:r>
            <a:r>
              <a:rPr dirty="0" sz="900" spc="-500">
                <a:latin typeface="Symbol"/>
                <a:cs typeface="Symbol"/>
              </a:rPr>
              <a:t>⎟</a:t>
            </a:r>
            <a:endParaRPr sz="900">
              <a:latin typeface="Symbol"/>
              <a:cs typeface="Symbol"/>
            </a:endParaRPr>
          </a:p>
        </p:txBody>
      </p:sp>
      <p:sp>
        <p:nvSpPr>
          <p:cNvPr id="31" name="object 31"/>
          <p:cNvSpPr txBox="1"/>
          <p:nvPr/>
        </p:nvSpPr>
        <p:spPr>
          <a:xfrm>
            <a:off x="4347722" y="6234501"/>
            <a:ext cx="235585" cy="165100"/>
          </a:xfrm>
          <a:prstGeom prst="rect">
            <a:avLst/>
          </a:prstGeom>
        </p:spPr>
        <p:txBody>
          <a:bodyPr wrap="square" lIns="0" tIns="14604" rIns="0" bIns="0" rtlCol="0" vert="horz">
            <a:spAutoFit/>
          </a:bodyPr>
          <a:lstStyle/>
          <a:p>
            <a:pPr marL="25400">
              <a:lnSpc>
                <a:spcPct val="100000"/>
              </a:lnSpc>
              <a:spcBef>
                <a:spcPts val="114"/>
              </a:spcBef>
            </a:pPr>
            <a:r>
              <a:rPr dirty="0" sz="900" spc="-315">
                <a:latin typeface="Symbol"/>
                <a:cs typeface="Symbol"/>
              </a:rPr>
              <a:t>⎜</a:t>
            </a:r>
            <a:r>
              <a:rPr dirty="0" sz="900" spc="225">
                <a:latin typeface="Times New Roman"/>
                <a:cs typeface="Times New Roman"/>
              </a:rPr>
              <a:t> </a:t>
            </a:r>
            <a:r>
              <a:rPr dirty="0" baseline="-21604" sz="1350" spc="7">
                <a:latin typeface="Times New Roman"/>
                <a:cs typeface="Times New Roman"/>
              </a:rPr>
              <a:t>0</a:t>
            </a:r>
            <a:endParaRPr baseline="-21604" sz="1350">
              <a:latin typeface="Times New Roman"/>
              <a:cs typeface="Times New Roman"/>
            </a:endParaRPr>
          </a:p>
        </p:txBody>
      </p:sp>
      <p:sp>
        <p:nvSpPr>
          <p:cNvPr id="32" name="object 32"/>
          <p:cNvSpPr txBox="1"/>
          <p:nvPr/>
        </p:nvSpPr>
        <p:spPr>
          <a:xfrm>
            <a:off x="5945634" y="6034068"/>
            <a:ext cx="247015" cy="165100"/>
          </a:xfrm>
          <a:prstGeom prst="rect">
            <a:avLst/>
          </a:prstGeom>
        </p:spPr>
        <p:txBody>
          <a:bodyPr wrap="square" lIns="0" tIns="14604" rIns="0" bIns="0" rtlCol="0" vert="horz">
            <a:spAutoFit/>
          </a:bodyPr>
          <a:lstStyle/>
          <a:p>
            <a:pPr marL="25400">
              <a:lnSpc>
                <a:spcPct val="100000"/>
              </a:lnSpc>
              <a:spcBef>
                <a:spcPts val="114"/>
              </a:spcBef>
            </a:pPr>
            <a:r>
              <a:rPr dirty="0" baseline="-33950" sz="1350" spc="7">
                <a:latin typeface="Times New Roman"/>
                <a:cs typeface="Times New Roman"/>
              </a:rPr>
              <a:t>0</a:t>
            </a:r>
            <a:r>
              <a:rPr dirty="0" baseline="-33950" sz="1350" spc="127">
                <a:latin typeface="Times New Roman"/>
                <a:cs typeface="Times New Roman"/>
              </a:rPr>
              <a:t> </a:t>
            </a:r>
            <a:r>
              <a:rPr dirty="0" sz="900" spc="-315">
                <a:latin typeface="Symbol"/>
                <a:cs typeface="Symbol"/>
              </a:rPr>
              <a:t>⎟</a:t>
            </a:r>
            <a:endParaRPr sz="900">
              <a:latin typeface="Symbol"/>
              <a:cs typeface="Symbol"/>
            </a:endParaRPr>
          </a:p>
        </p:txBody>
      </p:sp>
      <p:sp>
        <p:nvSpPr>
          <p:cNvPr id="33" name="object 33"/>
          <p:cNvSpPr txBox="1"/>
          <p:nvPr/>
        </p:nvSpPr>
        <p:spPr>
          <a:xfrm>
            <a:off x="4347722" y="6034103"/>
            <a:ext cx="235585" cy="165100"/>
          </a:xfrm>
          <a:prstGeom prst="rect">
            <a:avLst/>
          </a:prstGeom>
        </p:spPr>
        <p:txBody>
          <a:bodyPr wrap="square" lIns="0" tIns="14604" rIns="0" bIns="0" rtlCol="0" vert="horz">
            <a:spAutoFit/>
          </a:bodyPr>
          <a:lstStyle/>
          <a:p>
            <a:pPr marL="25400">
              <a:lnSpc>
                <a:spcPct val="100000"/>
              </a:lnSpc>
              <a:spcBef>
                <a:spcPts val="114"/>
              </a:spcBef>
            </a:pPr>
            <a:r>
              <a:rPr dirty="0" sz="900" spc="-315">
                <a:latin typeface="Symbol"/>
                <a:cs typeface="Symbol"/>
              </a:rPr>
              <a:t>⎜</a:t>
            </a:r>
            <a:r>
              <a:rPr dirty="0" sz="900" spc="225">
                <a:latin typeface="Times New Roman"/>
                <a:cs typeface="Times New Roman"/>
              </a:rPr>
              <a:t> </a:t>
            </a:r>
            <a:r>
              <a:rPr dirty="0" baseline="-33950" sz="1350" spc="7">
                <a:latin typeface="Times New Roman"/>
                <a:cs typeface="Times New Roman"/>
              </a:rPr>
              <a:t>0</a:t>
            </a:r>
            <a:endParaRPr baseline="-33950" sz="1350">
              <a:latin typeface="Times New Roman"/>
              <a:cs typeface="Times New Roman"/>
            </a:endParaRPr>
          </a:p>
        </p:txBody>
      </p:sp>
      <p:sp>
        <p:nvSpPr>
          <p:cNvPr id="34" name="object 34"/>
          <p:cNvSpPr txBox="1"/>
          <p:nvPr/>
        </p:nvSpPr>
        <p:spPr>
          <a:xfrm>
            <a:off x="5945634" y="5699561"/>
            <a:ext cx="247015" cy="165100"/>
          </a:xfrm>
          <a:prstGeom prst="rect">
            <a:avLst/>
          </a:prstGeom>
        </p:spPr>
        <p:txBody>
          <a:bodyPr wrap="square" lIns="0" tIns="14604" rIns="0" bIns="0" rtlCol="0" vert="horz">
            <a:spAutoFit/>
          </a:bodyPr>
          <a:lstStyle/>
          <a:p>
            <a:pPr marL="25400">
              <a:lnSpc>
                <a:spcPct val="100000"/>
              </a:lnSpc>
              <a:spcBef>
                <a:spcPts val="114"/>
              </a:spcBef>
            </a:pPr>
            <a:r>
              <a:rPr dirty="0" baseline="-27777" sz="1350" spc="7">
                <a:latin typeface="Times New Roman"/>
                <a:cs typeface="Times New Roman"/>
              </a:rPr>
              <a:t>0</a:t>
            </a:r>
            <a:r>
              <a:rPr dirty="0" baseline="-27777" sz="1350" spc="127">
                <a:latin typeface="Times New Roman"/>
                <a:cs typeface="Times New Roman"/>
              </a:rPr>
              <a:t> </a:t>
            </a:r>
            <a:r>
              <a:rPr dirty="0" sz="900" spc="-315">
                <a:latin typeface="Symbol"/>
                <a:cs typeface="Symbol"/>
              </a:rPr>
              <a:t>⎟</a:t>
            </a:r>
            <a:endParaRPr sz="900">
              <a:latin typeface="Symbol"/>
              <a:cs typeface="Symbol"/>
            </a:endParaRPr>
          </a:p>
        </p:txBody>
      </p:sp>
      <p:sp>
        <p:nvSpPr>
          <p:cNvPr id="35" name="object 35"/>
          <p:cNvSpPr txBox="1"/>
          <p:nvPr/>
        </p:nvSpPr>
        <p:spPr>
          <a:xfrm>
            <a:off x="5893308" y="6279669"/>
            <a:ext cx="204470" cy="173355"/>
          </a:xfrm>
          <a:prstGeom prst="rect">
            <a:avLst/>
          </a:prstGeom>
        </p:spPr>
        <p:txBody>
          <a:bodyPr wrap="square" lIns="0" tIns="14604" rIns="0" bIns="0" rtlCol="0" vert="horz">
            <a:spAutoFit/>
          </a:bodyPr>
          <a:lstStyle/>
          <a:p>
            <a:pPr>
              <a:lnSpc>
                <a:spcPct val="100000"/>
              </a:lnSpc>
              <a:spcBef>
                <a:spcPts val="114"/>
              </a:spcBef>
            </a:pPr>
            <a:r>
              <a:rPr dirty="0" baseline="2923" sz="1425" spc="-37" i="1">
                <a:latin typeface="Symbol"/>
                <a:cs typeface="Symbol"/>
              </a:rPr>
              <a:t></a:t>
            </a:r>
            <a:r>
              <a:rPr dirty="0" baseline="2923" sz="1425" spc="52" i="1">
                <a:latin typeface="Times New Roman"/>
                <a:cs typeface="Times New Roman"/>
              </a:rPr>
              <a:t> </a:t>
            </a:r>
            <a:r>
              <a:rPr dirty="0" sz="500" spc="20" i="1">
                <a:latin typeface="Times New Roman"/>
                <a:cs typeface="Times New Roman"/>
              </a:rPr>
              <a:t>m</a:t>
            </a:r>
            <a:endParaRPr sz="500">
              <a:latin typeface="Times New Roman"/>
              <a:cs typeface="Times New Roman"/>
            </a:endParaRPr>
          </a:p>
        </p:txBody>
      </p:sp>
      <p:sp>
        <p:nvSpPr>
          <p:cNvPr id="36" name="object 36"/>
          <p:cNvSpPr txBox="1"/>
          <p:nvPr/>
        </p:nvSpPr>
        <p:spPr>
          <a:xfrm>
            <a:off x="4347722" y="5407938"/>
            <a:ext cx="283845" cy="173355"/>
          </a:xfrm>
          <a:prstGeom prst="rect">
            <a:avLst/>
          </a:prstGeom>
        </p:spPr>
        <p:txBody>
          <a:bodyPr wrap="square" lIns="0" tIns="14604" rIns="0" bIns="0" rtlCol="0" vert="horz">
            <a:spAutoFit/>
          </a:bodyPr>
          <a:lstStyle/>
          <a:p>
            <a:pPr marL="25400">
              <a:lnSpc>
                <a:spcPct val="100000"/>
              </a:lnSpc>
              <a:spcBef>
                <a:spcPts val="114"/>
              </a:spcBef>
            </a:pPr>
            <a:r>
              <a:rPr dirty="0" baseline="6172" sz="1350" spc="-217">
                <a:latin typeface="Symbol"/>
                <a:cs typeface="Symbol"/>
              </a:rPr>
              <a:t>⎛</a:t>
            </a:r>
            <a:r>
              <a:rPr dirty="0" baseline="2923" sz="1425" spc="-217" i="1">
                <a:latin typeface="Symbol"/>
                <a:cs typeface="Symbol"/>
              </a:rPr>
              <a:t></a:t>
            </a:r>
            <a:r>
              <a:rPr dirty="0" baseline="2923" sz="1425" spc="-104" i="1">
                <a:latin typeface="Times New Roman"/>
                <a:cs typeface="Times New Roman"/>
              </a:rPr>
              <a:t> </a:t>
            </a:r>
            <a:r>
              <a:rPr dirty="0" baseline="50000" sz="750" spc="22">
                <a:latin typeface="Times New Roman"/>
                <a:cs typeface="Times New Roman"/>
              </a:rPr>
              <a:t>2</a:t>
            </a:r>
            <a:r>
              <a:rPr dirty="0" sz="500" spc="15">
                <a:latin typeface="Times New Roman"/>
                <a:cs typeface="Times New Roman"/>
              </a:rPr>
              <a:t>1</a:t>
            </a:r>
            <a:endParaRPr sz="500">
              <a:latin typeface="Times New Roman"/>
              <a:cs typeface="Times New Roman"/>
            </a:endParaRPr>
          </a:p>
        </p:txBody>
      </p:sp>
      <p:sp>
        <p:nvSpPr>
          <p:cNvPr id="37" name="object 37"/>
          <p:cNvSpPr txBox="1"/>
          <p:nvPr/>
        </p:nvSpPr>
        <p:spPr>
          <a:xfrm>
            <a:off x="4309622" y="5409221"/>
            <a:ext cx="1934210" cy="1036955"/>
          </a:xfrm>
          <a:prstGeom prst="rect">
            <a:avLst/>
          </a:prstGeom>
        </p:spPr>
        <p:txBody>
          <a:bodyPr wrap="square" lIns="0" tIns="14604" rIns="0" bIns="0" rtlCol="0" vert="horz">
            <a:spAutoFit/>
          </a:bodyPr>
          <a:lstStyle/>
          <a:p>
            <a:pPr marL="63500">
              <a:lnSpc>
                <a:spcPts val="805"/>
              </a:lnSpc>
              <a:spcBef>
                <a:spcPts val="114"/>
              </a:spcBef>
              <a:tabLst>
                <a:tab pos="466090" algn="l"/>
                <a:tab pos="760095" algn="l"/>
                <a:tab pos="982980" algn="l"/>
                <a:tab pos="1313815" algn="l"/>
                <a:tab pos="1661160" algn="l"/>
              </a:tabLst>
            </a:pPr>
            <a:r>
              <a:rPr dirty="0" baseline="-33950" sz="1350" spc="-472">
                <a:latin typeface="Symbol"/>
                <a:cs typeface="Symbol"/>
              </a:rPr>
              <a:t>⎜</a:t>
            </a:r>
            <a:r>
              <a:rPr dirty="0" baseline="-33950" sz="1350" spc="-472">
                <a:latin typeface="Times New Roman"/>
                <a:cs typeface="Times New Roman"/>
              </a:rPr>
              <a:t>	</a:t>
            </a:r>
            <a:r>
              <a:rPr dirty="0" sz="900" spc="5">
                <a:latin typeface="Times New Roman"/>
                <a:cs typeface="Times New Roman"/>
              </a:rPr>
              <a:t>0	0	</a:t>
            </a:r>
            <a:r>
              <a:rPr dirty="0" sz="900" spc="415">
                <a:latin typeface="Arial"/>
                <a:cs typeface="Arial"/>
              </a:rPr>
              <a:t>L	</a:t>
            </a:r>
            <a:r>
              <a:rPr dirty="0" sz="900" spc="5">
                <a:latin typeface="Times New Roman"/>
                <a:cs typeface="Times New Roman"/>
              </a:rPr>
              <a:t>0	0 </a:t>
            </a:r>
            <a:r>
              <a:rPr dirty="0" sz="900" spc="75">
                <a:latin typeface="Times New Roman"/>
                <a:cs typeface="Times New Roman"/>
              </a:rPr>
              <a:t> </a:t>
            </a:r>
            <a:r>
              <a:rPr dirty="0" baseline="3086" sz="1350" spc="-472">
                <a:latin typeface="Symbol"/>
                <a:cs typeface="Symbol"/>
              </a:rPr>
              <a:t>⎞</a:t>
            </a:r>
            <a:endParaRPr baseline="3086" sz="1350">
              <a:latin typeface="Symbol"/>
              <a:cs typeface="Symbol"/>
            </a:endParaRPr>
          </a:p>
          <a:p>
            <a:pPr algn="r" marR="81280">
              <a:lnSpc>
                <a:spcPts val="685"/>
              </a:lnSpc>
            </a:pPr>
            <a:r>
              <a:rPr dirty="0" sz="900" spc="-315">
                <a:latin typeface="Symbol"/>
                <a:cs typeface="Symbol"/>
              </a:rPr>
              <a:t>⎟</a:t>
            </a:r>
            <a:endParaRPr sz="900">
              <a:latin typeface="Symbol"/>
              <a:cs typeface="Symbol"/>
            </a:endParaRPr>
          </a:p>
          <a:p>
            <a:pPr marL="63500">
              <a:lnSpc>
                <a:spcPts val="1015"/>
              </a:lnSpc>
              <a:tabLst>
                <a:tab pos="396875" algn="l"/>
                <a:tab pos="760095" algn="l"/>
                <a:tab pos="982980" algn="l"/>
                <a:tab pos="1313815" algn="l"/>
                <a:tab pos="1661160" algn="l"/>
              </a:tabLst>
            </a:pPr>
            <a:r>
              <a:rPr dirty="0" sz="900" spc="-315">
                <a:latin typeface="Symbol"/>
                <a:cs typeface="Symbol"/>
              </a:rPr>
              <a:t>⎜</a:t>
            </a:r>
            <a:r>
              <a:rPr dirty="0" sz="900" spc="315">
                <a:latin typeface="Times New Roman"/>
                <a:cs typeface="Times New Roman"/>
              </a:rPr>
              <a:t> </a:t>
            </a:r>
            <a:r>
              <a:rPr dirty="0" baseline="3086" sz="1350" spc="7">
                <a:latin typeface="Times New Roman"/>
                <a:cs typeface="Times New Roman"/>
              </a:rPr>
              <a:t>0	</a:t>
            </a:r>
            <a:r>
              <a:rPr dirty="0" baseline="2923" sz="1425" spc="-37" i="1">
                <a:latin typeface="Symbol"/>
                <a:cs typeface="Symbol"/>
              </a:rPr>
              <a:t></a:t>
            </a:r>
            <a:r>
              <a:rPr dirty="0" baseline="2923" sz="1425" i="1">
                <a:latin typeface="Times New Roman"/>
                <a:cs typeface="Times New Roman"/>
              </a:rPr>
              <a:t> </a:t>
            </a:r>
            <a:r>
              <a:rPr dirty="0" baseline="50000" sz="750" spc="67">
                <a:latin typeface="Times New Roman"/>
                <a:cs typeface="Times New Roman"/>
              </a:rPr>
              <a:t>2</a:t>
            </a:r>
            <a:r>
              <a:rPr dirty="0" sz="500" spc="45">
                <a:latin typeface="Times New Roman"/>
                <a:cs typeface="Times New Roman"/>
              </a:rPr>
              <a:t>2	</a:t>
            </a:r>
            <a:r>
              <a:rPr dirty="0" baseline="3086" sz="1350" spc="7">
                <a:latin typeface="Times New Roman"/>
                <a:cs typeface="Times New Roman"/>
              </a:rPr>
              <a:t>0	</a:t>
            </a:r>
            <a:r>
              <a:rPr dirty="0" baseline="3086" sz="1350" spc="622">
                <a:latin typeface="Arial"/>
                <a:cs typeface="Arial"/>
              </a:rPr>
              <a:t>L	</a:t>
            </a:r>
            <a:r>
              <a:rPr dirty="0" baseline="3086" sz="1350" spc="7">
                <a:latin typeface="Times New Roman"/>
                <a:cs typeface="Times New Roman"/>
              </a:rPr>
              <a:t>0	0 </a:t>
            </a:r>
            <a:r>
              <a:rPr dirty="0" baseline="3086" sz="1350" spc="120">
                <a:latin typeface="Times New Roman"/>
                <a:cs typeface="Times New Roman"/>
              </a:rPr>
              <a:t> </a:t>
            </a:r>
            <a:r>
              <a:rPr dirty="0" sz="900" spc="-315">
                <a:latin typeface="Symbol"/>
                <a:cs typeface="Symbol"/>
              </a:rPr>
              <a:t>⎟</a:t>
            </a:r>
            <a:endParaRPr sz="900">
              <a:latin typeface="Symbol"/>
              <a:cs typeface="Symbol"/>
            </a:endParaRPr>
          </a:p>
          <a:p>
            <a:pPr marL="63500">
              <a:lnSpc>
                <a:spcPct val="100000"/>
              </a:lnSpc>
              <a:spcBef>
                <a:spcPts val="234"/>
              </a:spcBef>
              <a:tabLst>
                <a:tab pos="466090" algn="l"/>
                <a:tab pos="693420" algn="l"/>
                <a:tab pos="1313815" algn="l"/>
              </a:tabLst>
            </a:pPr>
            <a:r>
              <a:rPr dirty="0" baseline="30864" sz="1350" spc="-472">
                <a:latin typeface="Symbol"/>
                <a:cs typeface="Symbol"/>
              </a:rPr>
              <a:t>⎜</a:t>
            </a:r>
            <a:r>
              <a:rPr dirty="0" baseline="30864" sz="1350" spc="472">
                <a:latin typeface="Times New Roman"/>
                <a:cs typeface="Times New Roman"/>
              </a:rPr>
              <a:t> </a:t>
            </a:r>
            <a:r>
              <a:rPr dirty="0" baseline="3086" sz="1350" spc="7">
                <a:latin typeface="Times New Roman"/>
                <a:cs typeface="Times New Roman"/>
              </a:rPr>
              <a:t>0	0	</a:t>
            </a:r>
            <a:r>
              <a:rPr dirty="0" baseline="2923" sz="1425" spc="-37" i="1">
                <a:latin typeface="Symbol"/>
                <a:cs typeface="Symbol"/>
              </a:rPr>
              <a:t></a:t>
            </a:r>
            <a:r>
              <a:rPr dirty="0" baseline="2923" sz="1425" spc="-7" i="1">
                <a:latin typeface="Times New Roman"/>
                <a:cs typeface="Times New Roman"/>
              </a:rPr>
              <a:t> </a:t>
            </a:r>
            <a:r>
              <a:rPr dirty="0" baseline="50000" sz="750" spc="60">
                <a:latin typeface="Times New Roman"/>
                <a:cs typeface="Times New Roman"/>
              </a:rPr>
              <a:t>2</a:t>
            </a:r>
            <a:r>
              <a:rPr dirty="0" sz="500" spc="40">
                <a:latin typeface="Times New Roman"/>
                <a:cs typeface="Times New Roman"/>
              </a:rPr>
              <a:t>3    </a:t>
            </a:r>
            <a:r>
              <a:rPr dirty="0" sz="500" spc="125">
                <a:latin typeface="Times New Roman"/>
                <a:cs typeface="Times New Roman"/>
              </a:rPr>
              <a:t> </a:t>
            </a:r>
            <a:r>
              <a:rPr dirty="0" baseline="3086" sz="1350" spc="622">
                <a:latin typeface="Arial"/>
                <a:cs typeface="Arial"/>
              </a:rPr>
              <a:t>L	</a:t>
            </a:r>
            <a:r>
              <a:rPr dirty="0" baseline="3086" sz="1350" spc="7">
                <a:latin typeface="Times New Roman"/>
                <a:cs typeface="Times New Roman"/>
              </a:rPr>
              <a:t>0</a:t>
            </a:r>
            <a:endParaRPr baseline="3086" sz="1350">
              <a:latin typeface="Times New Roman"/>
              <a:cs typeface="Times New Roman"/>
            </a:endParaRPr>
          </a:p>
          <a:p>
            <a:pPr marL="63500">
              <a:lnSpc>
                <a:spcPct val="100000"/>
              </a:lnSpc>
              <a:spcBef>
                <a:spcPts val="235"/>
              </a:spcBef>
              <a:tabLst>
                <a:tab pos="476250" algn="l"/>
                <a:tab pos="769620" algn="l"/>
                <a:tab pos="982980" algn="l"/>
                <a:tab pos="1323340" algn="l"/>
                <a:tab pos="1670050" algn="l"/>
              </a:tabLst>
            </a:pPr>
            <a:r>
              <a:rPr dirty="0" baseline="3086" sz="1350" spc="-472">
                <a:latin typeface="Symbol"/>
                <a:cs typeface="Symbol"/>
              </a:rPr>
              <a:t>⎜</a:t>
            </a:r>
            <a:r>
              <a:rPr dirty="0" baseline="3086" sz="1350" spc="592">
                <a:latin typeface="Times New Roman"/>
                <a:cs typeface="Times New Roman"/>
              </a:rPr>
              <a:t> </a:t>
            </a:r>
            <a:r>
              <a:rPr dirty="0" sz="900" spc="-445">
                <a:latin typeface="Arial"/>
                <a:cs typeface="Arial"/>
              </a:rPr>
              <a:t>M	M	M	</a:t>
            </a:r>
            <a:r>
              <a:rPr dirty="0" sz="900" spc="215">
                <a:latin typeface="Arial"/>
                <a:cs typeface="Arial"/>
              </a:rPr>
              <a:t>O	</a:t>
            </a:r>
            <a:r>
              <a:rPr dirty="0" sz="900" spc="-445">
                <a:latin typeface="Arial"/>
                <a:cs typeface="Arial"/>
              </a:rPr>
              <a:t>M	M</a:t>
            </a:r>
            <a:r>
              <a:rPr dirty="0" sz="900" spc="405">
                <a:latin typeface="Arial"/>
                <a:cs typeface="Arial"/>
              </a:rPr>
              <a:t> </a:t>
            </a:r>
            <a:r>
              <a:rPr dirty="0" baseline="3086" sz="1350" spc="-472">
                <a:latin typeface="Symbol"/>
                <a:cs typeface="Symbol"/>
              </a:rPr>
              <a:t>⎟</a:t>
            </a:r>
            <a:endParaRPr baseline="3086" sz="1350">
              <a:latin typeface="Symbol"/>
              <a:cs typeface="Symbol"/>
            </a:endParaRPr>
          </a:p>
          <a:p>
            <a:pPr marL="63500">
              <a:lnSpc>
                <a:spcPct val="100000"/>
              </a:lnSpc>
              <a:spcBef>
                <a:spcPts val="290"/>
              </a:spcBef>
              <a:tabLst>
                <a:tab pos="466090" algn="l"/>
                <a:tab pos="760095" algn="l"/>
                <a:tab pos="982980" algn="l"/>
              </a:tabLst>
            </a:pPr>
            <a:r>
              <a:rPr dirty="0" baseline="-15432" sz="1350" spc="-472">
                <a:latin typeface="Symbol"/>
                <a:cs typeface="Symbol"/>
              </a:rPr>
              <a:t>⎜</a:t>
            </a:r>
            <a:r>
              <a:rPr dirty="0" baseline="-15432" sz="1350" spc="-472">
                <a:latin typeface="Times New Roman"/>
                <a:cs typeface="Times New Roman"/>
              </a:rPr>
              <a:t>	</a:t>
            </a:r>
            <a:r>
              <a:rPr dirty="0" baseline="3086" sz="1350" spc="7">
                <a:latin typeface="Times New Roman"/>
                <a:cs typeface="Times New Roman"/>
              </a:rPr>
              <a:t>0	0	</a:t>
            </a:r>
            <a:r>
              <a:rPr dirty="0" baseline="3086" sz="1350" spc="622">
                <a:latin typeface="Arial"/>
                <a:cs typeface="Arial"/>
              </a:rPr>
              <a:t>L </a:t>
            </a:r>
            <a:r>
              <a:rPr dirty="0" baseline="2923" sz="1425" spc="-37" i="1">
                <a:latin typeface="Symbol"/>
                <a:cs typeface="Symbol"/>
              </a:rPr>
              <a:t></a:t>
            </a:r>
            <a:r>
              <a:rPr dirty="0" baseline="2923" sz="1425" spc="-37" i="1">
                <a:latin typeface="Times New Roman"/>
                <a:cs typeface="Times New Roman"/>
              </a:rPr>
              <a:t> </a:t>
            </a:r>
            <a:r>
              <a:rPr dirty="0" baseline="50000" sz="750" spc="22">
                <a:latin typeface="Times New Roman"/>
                <a:cs typeface="Times New Roman"/>
              </a:rPr>
              <a:t>2 </a:t>
            </a:r>
            <a:r>
              <a:rPr dirty="0" sz="500" spc="20" i="1">
                <a:latin typeface="Times New Roman"/>
                <a:cs typeface="Times New Roman"/>
              </a:rPr>
              <a:t>m</a:t>
            </a:r>
            <a:r>
              <a:rPr dirty="0" sz="500" spc="-10" i="1">
                <a:latin typeface="Times New Roman"/>
                <a:cs typeface="Times New Roman"/>
              </a:rPr>
              <a:t> </a:t>
            </a:r>
            <a:r>
              <a:rPr dirty="0" sz="500" spc="5">
                <a:latin typeface="Symbol"/>
                <a:cs typeface="Symbol"/>
              </a:rPr>
              <a:t></a:t>
            </a:r>
            <a:r>
              <a:rPr dirty="0" sz="500" spc="5">
                <a:latin typeface="Times New Roman"/>
                <a:cs typeface="Times New Roman"/>
              </a:rPr>
              <a:t>1</a:t>
            </a:r>
            <a:endParaRPr sz="500">
              <a:latin typeface="Times New Roman"/>
              <a:cs typeface="Times New Roman"/>
            </a:endParaRPr>
          </a:p>
          <a:p>
            <a:pPr marL="466090">
              <a:lnSpc>
                <a:spcPct val="100000"/>
              </a:lnSpc>
              <a:spcBef>
                <a:spcPts val="235"/>
              </a:spcBef>
              <a:tabLst>
                <a:tab pos="760095" algn="l"/>
                <a:tab pos="982980" algn="l"/>
                <a:tab pos="1313815" algn="l"/>
              </a:tabLst>
            </a:pPr>
            <a:r>
              <a:rPr dirty="0" sz="900" spc="5">
                <a:latin typeface="Times New Roman"/>
                <a:cs typeface="Times New Roman"/>
              </a:rPr>
              <a:t>0	0	</a:t>
            </a:r>
            <a:r>
              <a:rPr dirty="0" sz="900" spc="415">
                <a:latin typeface="Arial"/>
                <a:cs typeface="Arial"/>
              </a:rPr>
              <a:t>L	</a:t>
            </a:r>
            <a:r>
              <a:rPr dirty="0" sz="900" spc="5">
                <a:latin typeface="Times New Roman"/>
                <a:cs typeface="Times New Roman"/>
              </a:rPr>
              <a:t>0</a:t>
            </a:r>
            <a:endParaRPr sz="900">
              <a:latin typeface="Times New Roman"/>
              <a:cs typeface="Times New Roman"/>
            </a:endParaRPr>
          </a:p>
        </p:txBody>
      </p:sp>
      <p:sp>
        <p:nvSpPr>
          <p:cNvPr id="38" name="object 38"/>
          <p:cNvSpPr txBox="1"/>
          <p:nvPr/>
        </p:nvSpPr>
        <p:spPr>
          <a:xfrm>
            <a:off x="4148065" y="5835938"/>
            <a:ext cx="307975" cy="165100"/>
          </a:xfrm>
          <a:prstGeom prst="rect">
            <a:avLst/>
          </a:prstGeom>
        </p:spPr>
        <p:txBody>
          <a:bodyPr wrap="square" lIns="0" tIns="14604" rIns="0" bIns="0" rtlCol="0" vert="horz">
            <a:spAutoFit/>
          </a:bodyPr>
          <a:lstStyle/>
          <a:p>
            <a:pPr marL="25400">
              <a:lnSpc>
                <a:spcPct val="100000"/>
              </a:lnSpc>
              <a:spcBef>
                <a:spcPts val="114"/>
              </a:spcBef>
            </a:pPr>
            <a:r>
              <a:rPr dirty="0" sz="900" spc="10" b="1">
                <a:latin typeface="Times New Roman"/>
                <a:cs typeface="Times New Roman"/>
              </a:rPr>
              <a:t>Σ </a:t>
            </a:r>
            <a:r>
              <a:rPr dirty="0" sz="900" spc="5">
                <a:latin typeface="Symbol"/>
                <a:cs typeface="Symbol"/>
              </a:rPr>
              <a:t></a:t>
            </a:r>
            <a:r>
              <a:rPr dirty="0" sz="900" spc="-80">
                <a:latin typeface="Times New Roman"/>
                <a:cs typeface="Times New Roman"/>
              </a:rPr>
              <a:t> </a:t>
            </a:r>
            <a:r>
              <a:rPr dirty="0" baseline="12345" sz="1350" spc="-472">
                <a:latin typeface="Symbol"/>
                <a:cs typeface="Symbol"/>
              </a:rPr>
              <a:t>⎜</a:t>
            </a:r>
            <a:endParaRPr baseline="12345" sz="1350">
              <a:latin typeface="Symbol"/>
              <a:cs typeface="Symbol"/>
            </a:endParaRPr>
          </a:p>
        </p:txBody>
      </p:sp>
      <p:sp>
        <p:nvSpPr>
          <p:cNvPr id="39" name="object 39"/>
          <p:cNvSpPr/>
          <p:nvPr/>
        </p:nvSpPr>
        <p:spPr>
          <a:xfrm>
            <a:off x="1600200" y="6469379"/>
            <a:ext cx="4532375" cy="1805939"/>
          </a:xfrm>
          <a:prstGeom prst="rect">
            <a:avLst/>
          </a:prstGeom>
          <a:blipFill>
            <a:blip r:embed="rId4" cstate="print"/>
            <a:stretch>
              <a:fillRect/>
            </a:stretch>
          </a:blipFill>
        </p:spPr>
        <p:txBody>
          <a:bodyPr wrap="square" lIns="0" tIns="0" rIns="0" bIns="0" rtlCol="0"/>
          <a:lstStyle/>
          <a:p/>
        </p:txBody>
      </p:sp>
      <p:sp>
        <p:nvSpPr>
          <p:cNvPr id="40" name="object 4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1" name="object 4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907" y="1263748"/>
            <a:ext cx="1751964" cy="712470"/>
          </a:xfrm>
          <a:prstGeom prst="rect"/>
        </p:spPr>
        <p:txBody>
          <a:bodyPr wrap="square" lIns="0" tIns="15875" rIns="0" bIns="0" rtlCol="0" vert="horz">
            <a:spAutoFit/>
          </a:bodyPr>
          <a:lstStyle/>
          <a:p>
            <a:pPr algn="ctr" marR="5080">
              <a:lnSpc>
                <a:spcPts val="2750"/>
              </a:lnSpc>
              <a:spcBef>
                <a:spcPts val="125"/>
              </a:spcBef>
            </a:pPr>
            <a:r>
              <a:rPr dirty="0"/>
              <a:t>Aligned:</a:t>
            </a:r>
            <a:r>
              <a:rPr dirty="0" spc="-100"/>
              <a:t> </a:t>
            </a:r>
            <a:r>
              <a:rPr dirty="0" sz="2300" spc="-60" i="1">
                <a:latin typeface="Tahoma"/>
                <a:cs typeface="Tahoma"/>
              </a:rPr>
              <a:t>O(m)</a:t>
            </a:r>
            <a:endParaRPr sz="2300">
              <a:latin typeface="Tahoma"/>
              <a:cs typeface="Tahoma"/>
            </a:endParaRPr>
          </a:p>
          <a:p>
            <a:pPr algn="ctr" marR="5715">
              <a:lnSpc>
                <a:spcPts val="2630"/>
              </a:lnSpc>
            </a:pPr>
            <a:r>
              <a:rPr dirty="0"/>
              <a:t>parameters</a:t>
            </a:r>
          </a:p>
        </p:txBody>
      </p:sp>
      <p:sp>
        <p:nvSpPr>
          <p:cNvPr id="3" name="object 3"/>
          <p:cNvSpPr txBox="1"/>
          <p:nvPr/>
        </p:nvSpPr>
        <p:spPr>
          <a:xfrm>
            <a:off x="6109715" y="1968033"/>
            <a:ext cx="57785" cy="165100"/>
          </a:xfrm>
          <a:prstGeom prst="rect">
            <a:avLst/>
          </a:prstGeom>
        </p:spPr>
        <p:txBody>
          <a:bodyPr wrap="square" lIns="0" tIns="14604" rIns="0" bIns="0" rtlCol="0" vert="horz">
            <a:spAutoFit/>
          </a:bodyPr>
          <a:lstStyle/>
          <a:p>
            <a:pPr>
              <a:lnSpc>
                <a:spcPct val="100000"/>
              </a:lnSpc>
              <a:spcBef>
                <a:spcPts val="114"/>
              </a:spcBef>
            </a:pPr>
            <a:r>
              <a:rPr dirty="0" sz="900" spc="-315">
                <a:latin typeface="Symbol"/>
                <a:cs typeface="Symbol"/>
              </a:rPr>
              <a:t>⎟</a:t>
            </a:r>
            <a:endParaRPr sz="900">
              <a:latin typeface="Symbol"/>
              <a:cs typeface="Symbol"/>
            </a:endParaRPr>
          </a:p>
        </p:txBody>
      </p:sp>
      <p:sp>
        <p:nvSpPr>
          <p:cNvPr id="4" name="object 4"/>
          <p:cNvSpPr txBox="1"/>
          <p:nvPr/>
        </p:nvSpPr>
        <p:spPr>
          <a:xfrm>
            <a:off x="6109715" y="1633525"/>
            <a:ext cx="57785" cy="165100"/>
          </a:xfrm>
          <a:prstGeom prst="rect">
            <a:avLst/>
          </a:prstGeom>
        </p:spPr>
        <p:txBody>
          <a:bodyPr wrap="square" lIns="0" tIns="14604" rIns="0" bIns="0" rtlCol="0" vert="horz">
            <a:spAutoFit/>
          </a:bodyPr>
          <a:lstStyle/>
          <a:p>
            <a:pPr>
              <a:lnSpc>
                <a:spcPct val="100000"/>
              </a:lnSpc>
              <a:spcBef>
                <a:spcPts val="114"/>
              </a:spcBef>
            </a:pPr>
            <a:r>
              <a:rPr dirty="0" sz="900" spc="-315">
                <a:latin typeface="Symbol"/>
                <a:cs typeface="Symbol"/>
              </a:rPr>
              <a:t>⎟</a:t>
            </a:r>
            <a:endParaRPr sz="900">
              <a:latin typeface="Symbol"/>
              <a:cs typeface="Symbol"/>
            </a:endParaRPr>
          </a:p>
        </p:txBody>
      </p:sp>
      <p:sp>
        <p:nvSpPr>
          <p:cNvPr id="5" name="object 5"/>
          <p:cNvSpPr txBox="1"/>
          <p:nvPr/>
        </p:nvSpPr>
        <p:spPr>
          <a:xfrm>
            <a:off x="1760220" y="2131926"/>
            <a:ext cx="4406900" cy="2462530"/>
          </a:xfrm>
          <a:prstGeom prst="rect">
            <a:avLst/>
          </a:prstGeom>
        </p:spPr>
        <p:txBody>
          <a:bodyPr wrap="square" lIns="0" tIns="14604" rIns="0" bIns="0" rtlCol="0" vert="horz">
            <a:spAutoFit/>
          </a:bodyPr>
          <a:lstStyle/>
          <a:p>
            <a:pPr marL="2612390">
              <a:lnSpc>
                <a:spcPct val="100000"/>
              </a:lnSpc>
              <a:spcBef>
                <a:spcPts val="114"/>
              </a:spcBef>
              <a:tabLst>
                <a:tab pos="4349115" algn="l"/>
              </a:tabLst>
            </a:pPr>
            <a:r>
              <a:rPr dirty="0" sz="900" spc="-315">
                <a:latin typeface="Symbol"/>
                <a:cs typeface="Symbol"/>
              </a:rPr>
              <a:t>⎝</a:t>
            </a:r>
            <a:r>
              <a:rPr dirty="0" sz="900" spc="-315">
                <a:latin typeface="Times New Roman"/>
                <a:cs typeface="Times New Roman"/>
              </a:rPr>
              <a:t>	</a:t>
            </a:r>
            <a:r>
              <a:rPr dirty="0" sz="900" spc="-500">
                <a:latin typeface="Symbol"/>
                <a:cs typeface="Symbol"/>
              </a:rPr>
              <a:t>⎠</a:t>
            </a:r>
            <a:endParaRPr sz="900">
              <a:latin typeface="Symbol"/>
              <a:cs typeface="Symbo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925"/>
              </a:spcBef>
              <a:tabLst>
                <a:tab pos="2786380"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Clustering with Gaussian Mixtures: Slide</a:t>
            </a:r>
            <a:r>
              <a:rPr dirty="0" sz="600" spc="30">
                <a:latin typeface="Tahoma"/>
                <a:cs typeface="Tahoma"/>
              </a:rPr>
              <a:t> </a:t>
            </a:r>
            <a:r>
              <a:rPr dirty="0" sz="600">
                <a:latin typeface="Tahoma"/>
                <a:cs typeface="Tahoma"/>
              </a:rPr>
              <a:t>9</a:t>
            </a:r>
            <a:endParaRPr sz="600">
              <a:latin typeface="Tahoma"/>
              <a:cs typeface="Tahoma"/>
            </a:endParaRPr>
          </a:p>
        </p:txBody>
      </p:sp>
      <p:sp>
        <p:nvSpPr>
          <p:cNvPr id="6" name="object 6"/>
          <p:cNvSpPr txBox="1"/>
          <p:nvPr/>
        </p:nvSpPr>
        <p:spPr>
          <a:xfrm>
            <a:off x="5993124" y="2057184"/>
            <a:ext cx="173990" cy="165100"/>
          </a:xfrm>
          <a:prstGeom prst="rect">
            <a:avLst/>
          </a:prstGeom>
        </p:spPr>
        <p:txBody>
          <a:bodyPr wrap="square" lIns="0" tIns="14604" rIns="0" bIns="0" rtlCol="0" vert="horz">
            <a:spAutoFit/>
          </a:bodyPr>
          <a:lstStyle/>
          <a:p>
            <a:pPr>
              <a:lnSpc>
                <a:spcPct val="100000"/>
              </a:lnSpc>
              <a:spcBef>
                <a:spcPts val="114"/>
              </a:spcBef>
            </a:pPr>
            <a:r>
              <a:rPr dirty="0" baseline="5555" sz="750" spc="22">
                <a:latin typeface="Times New Roman"/>
                <a:cs typeface="Times New Roman"/>
              </a:rPr>
              <a:t>2 </a:t>
            </a:r>
            <a:r>
              <a:rPr dirty="0" sz="900" spc="-500">
                <a:latin typeface="Symbol"/>
                <a:cs typeface="Symbol"/>
              </a:rPr>
              <a:t>⎟</a:t>
            </a:r>
            <a:endParaRPr sz="900">
              <a:latin typeface="Symbol"/>
              <a:cs typeface="Symbol"/>
            </a:endParaRPr>
          </a:p>
        </p:txBody>
      </p:sp>
      <p:sp>
        <p:nvSpPr>
          <p:cNvPr id="7" name="object 7"/>
          <p:cNvSpPr txBox="1"/>
          <p:nvPr/>
        </p:nvSpPr>
        <p:spPr>
          <a:xfrm>
            <a:off x="4347722" y="2057219"/>
            <a:ext cx="235585" cy="165100"/>
          </a:xfrm>
          <a:prstGeom prst="rect">
            <a:avLst/>
          </a:prstGeom>
        </p:spPr>
        <p:txBody>
          <a:bodyPr wrap="square" lIns="0" tIns="14604" rIns="0" bIns="0" rtlCol="0" vert="horz">
            <a:spAutoFit/>
          </a:bodyPr>
          <a:lstStyle/>
          <a:p>
            <a:pPr marL="25400">
              <a:lnSpc>
                <a:spcPct val="100000"/>
              </a:lnSpc>
              <a:spcBef>
                <a:spcPts val="114"/>
              </a:spcBef>
            </a:pPr>
            <a:r>
              <a:rPr dirty="0" sz="900" spc="-315">
                <a:latin typeface="Symbol"/>
                <a:cs typeface="Symbol"/>
              </a:rPr>
              <a:t>⎜</a:t>
            </a:r>
            <a:r>
              <a:rPr dirty="0" sz="900" spc="225">
                <a:latin typeface="Times New Roman"/>
                <a:cs typeface="Times New Roman"/>
              </a:rPr>
              <a:t> </a:t>
            </a:r>
            <a:r>
              <a:rPr dirty="0" baseline="-21604" sz="1350" spc="7">
                <a:latin typeface="Times New Roman"/>
                <a:cs typeface="Times New Roman"/>
              </a:rPr>
              <a:t>0</a:t>
            </a:r>
            <a:endParaRPr baseline="-21604" sz="1350">
              <a:latin typeface="Times New Roman"/>
              <a:cs typeface="Times New Roman"/>
            </a:endParaRPr>
          </a:p>
        </p:txBody>
      </p:sp>
      <p:sp>
        <p:nvSpPr>
          <p:cNvPr id="8" name="object 8"/>
          <p:cNvSpPr txBox="1"/>
          <p:nvPr/>
        </p:nvSpPr>
        <p:spPr>
          <a:xfrm>
            <a:off x="5945634" y="1856786"/>
            <a:ext cx="247015" cy="165100"/>
          </a:xfrm>
          <a:prstGeom prst="rect">
            <a:avLst/>
          </a:prstGeom>
        </p:spPr>
        <p:txBody>
          <a:bodyPr wrap="square" lIns="0" tIns="14604" rIns="0" bIns="0" rtlCol="0" vert="horz">
            <a:spAutoFit/>
          </a:bodyPr>
          <a:lstStyle/>
          <a:p>
            <a:pPr marL="25400">
              <a:lnSpc>
                <a:spcPct val="100000"/>
              </a:lnSpc>
              <a:spcBef>
                <a:spcPts val="114"/>
              </a:spcBef>
            </a:pPr>
            <a:r>
              <a:rPr dirty="0" baseline="-33950" sz="1350" spc="7">
                <a:latin typeface="Times New Roman"/>
                <a:cs typeface="Times New Roman"/>
              </a:rPr>
              <a:t>0</a:t>
            </a:r>
            <a:r>
              <a:rPr dirty="0" baseline="-33950" sz="1350" spc="127">
                <a:latin typeface="Times New Roman"/>
                <a:cs typeface="Times New Roman"/>
              </a:rPr>
              <a:t> </a:t>
            </a:r>
            <a:r>
              <a:rPr dirty="0" sz="900" spc="-315">
                <a:latin typeface="Symbol"/>
                <a:cs typeface="Symbol"/>
              </a:rPr>
              <a:t>⎟</a:t>
            </a:r>
            <a:endParaRPr sz="900">
              <a:latin typeface="Symbol"/>
              <a:cs typeface="Symbol"/>
            </a:endParaRPr>
          </a:p>
        </p:txBody>
      </p:sp>
      <p:sp>
        <p:nvSpPr>
          <p:cNvPr id="9" name="object 9"/>
          <p:cNvSpPr txBox="1"/>
          <p:nvPr/>
        </p:nvSpPr>
        <p:spPr>
          <a:xfrm>
            <a:off x="4347722" y="1856821"/>
            <a:ext cx="235585" cy="165100"/>
          </a:xfrm>
          <a:prstGeom prst="rect">
            <a:avLst/>
          </a:prstGeom>
        </p:spPr>
        <p:txBody>
          <a:bodyPr wrap="square" lIns="0" tIns="14604" rIns="0" bIns="0" rtlCol="0" vert="horz">
            <a:spAutoFit/>
          </a:bodyPr>
          <a:lstStyle/>
          <a:p>
            <a:pPr marL="25400">
              <a:lnSpc>
                <a:spcPct val="100000"/>
              </a:lnSpc>
              <a:spcBef>
                <a:spcPts val="114"/>
              </a:spcBef>
            </a:pPr>
            <a:r>
              <a:rPr dirty="0" sz="900" spc="-315">
                <a:latin typeface="Symbol"/>
                <a:cs typeface="Symbol"/>
              </a:rPr>
              <a:t>⎜</a:t>
            </a:r>
            <a:r>
              <a:rPr dirty="0" sz="900" spc="225">
                <a:latin typeface="Times New Roman"/>
                <a:cs typeface="Times New Roman"/>
              </a:rPr>
              <a:t> </a:t>
            </a:r>
            <a:r>
              <a:rPr dirty="0" baseline="-33950" sz="1350" spc="7">
                <a:latin typeface="Times New Roman"/>
                <a:cs typeface="Times New Roman"/>
              </a:rPr>
              <a:t>0</a:t>
            </a:r>
            <a:endParaRPr baseline="-33950" sz="1350">
              <a:latin typeface="Times New Roman"/>
              <a:cs typeface="Times New Roman"/>
            </a:endParaRPr>
          </a:p>
        </p:txBody>
      </p:sp>
      <p:sp>
        <p:nvSpPr>
          <p:cNvPr id="10" name="object 10"/>
          <p:cNvSpPr txBox="1"/>
          <p:nvPr/>
        </p:nvSpPr>
        <p:spPr>
          <a:xfrm>
            <a:off x="5945634" y="1522278"/>
            <a:ext cx="247015" cy="165100"/>
          </a:xfrm>
          <a:prstGeom prst="rect">
            <a:avLst/>
          </a:prstGeom>
        </p:spPr>
        <p:txBody>
          <a:bodyPr wrap="square" lIns="0" tIns="14604" rIns="0" bIns="0" rtlCol="0" vert="horz">
            <a:spAutoFit/>
          </a:bodyPr>
          <a:lstStyle/>
          <a:p>
            <a:pPr marL="25400">
              <a:lnSpc>
                <a:spcPct val="100000"/>
              </a:lnSpc>
              <a:spcBef>
                <a:spcPts val="114"/>
              </a:spcBef>
            </a:pPr>
            <a:r>
              <a:rPr dirty="0" baseline="-27777" sz="1350" spc="7">
                <a:latin typeface="Times New Roman"/>
                <a:cs typeface="Times New Roman"/>
              </a:rPr>
              <a:t>0</a:t>
            </a:r>
            <a:r>
              <a:rPr dirty="0" baseline="-27777" sz="1350" spc="127">
                <a:latin typeface="Times New Roman"/>
                <a:cs typeface="Times New Roman"/>
              </a:rPr>
              <a:t> </a:t>
            </a:r>
            <a:r>
              <a:rPr dirty="0" sz="900" spc="-315">
                <a:latin typeface="Symbol"/>
                <a:cs typeface="Symbol"/>
              </a:rPr>
              <a:t>⎟</a:t>
            </a:r>
            <a:endParaRPr sz="900">
              <a:latin typeface="Symbol"/>
              <a:cs typeface="Symbol"/>
            </a:endParaRPr>
          </a:p>
        </p:txBody>
      </p:sp>
      <p:sp>
        <p:nvSpPr>
          <p:cNvPr id="11" name="object 11"/>
          <p:cNvSpPr txBox="1"/>
          <p:nvPr/>
        </p:nvSpPr>
        <p:spPr>
          <a:xfrm>
            <a:off x="5893308" y="2102385"/>
            <a:ext cx="204470" cy="173355"/>
          </a:xfrm>
          <a:prstGeom prst="rect">
            <a:avLst/>
          </a:prstGeom>
        </p:spPr>
        <p:txBody>
          <a:bodyPr wrap="square" lIns="0" tIns="14604" rIns="0" bIns="0" rtlCol="0" vert="horz">
            <a:spAutoFit/>
          </a:bodyPr>
          <a:lstStyle/>
          <a:p>
            <a:pPr>
              <a:lnSpc>
                <a:spcPct val="100000"/>
              </a:lnSpc>
              <a:spcBef>
                <a:spcPts val="114"/>
              </a:spcBef>
            </a:pPr>
            <a:r>
              <a:rPr dirty="0" baseline="2923" sz="1425" spc="-37" i="1">
                <a:latin typeface="Symbol"/>
                <a:cs typeface="Symbol"/>
              </a:rPr>
              <a:t></a:t>
            </a:r>
            <a:r>
              <a:rPr dirty="0" baseline="2923" sz="1425" spc="52" i="1">
                <a:latin typeface="Times New Roman"/>
                <a:cs typeface="Times New Roman"/>
              </a:rPr>
              <a:t> </a:t>
            </a:r>
            <a:r>
              <a:rPr dirty="0" sz="500" spc="20" i="1">
                <a:latin typeface="Times New Roman"/>
                <a:cs typeface="Times New Roman"/>
              </a:rPr>
              <a:t>m</a:t>
            </a:r>
            <a:endParaRPr sz="500">
              <a:latin typeface="Times New Roman"/>
              <a:cs typeface="Times New Roman"/>
            </a:endParaRPr>
          </a:p>
        </p:txBody>
      </p:sp>
      <p:sp>
        <p:nvSpPr>
          <p:cNvPr id="12" name="object 12"/>
          <p:cNvSpPr txBox="1"/>
          <p:nvPr/>
        </p:nvSpPr>
        <p:spPr>
          <a:xfrm>
            <a:off x="4347722" y="1230654"/>
            <a:ext cx="283845" cy="173355"/>
          </a:xfrm>
          <a:prstGeom prst="rect">
            <a:avLst/>
          </a:prstGeom>
        </p:spPr>
        <p:txBody>
          <a:bodyPr wrap="square" lIns="0" tIns="14604" rIns="0" bIns="0" rtlCol="0" vert="horz">
            <a:spAutoFit/>
          </a:bodyPr>
          <a:lstStyle/>
          <a:p>
            <a:pPr marL="25400">
              <a:lnSpc>
                <a:spcPct val="100000"/>
              </a:lnSpc>
              <a:spcBef>
                <a:spcPts val="114"/>
              </a:spcBef>
            </a:pPr>
            <a:r>
              <a:rPr dirty="0" baseline="6172" sz="1350" spc="-217">
                <a:latin typeface="Symbol"/>
                <a:cs typeface="Symbol"/>
              </a:rPr>
              <a:t>⎛</a:t>
            </a:r>
            <a:r>
              <a:rPr dirty="0" baseline="2923" sz="1425" spc="-217" i="1">
                <a:latin typeface="Symbol"/>
                <a:cs typeface="Symbol"/>
              </a:rPr>
              <a:t></a:t>
            </a:r>
            <a:r>
              <a:rPr dirty="0" baseline="2923" sz="1425" spc="-104" i="1">
                <a:latin typeface="Times New Roman"/>
                <a:cs typeface="Times New Roman"/>
              </a:rPr>
              <a:t> </a:t>
            </a:r>
            <a:r>
              <a:rPr dirty="0" baseline="50000" sz="750" spc="22">
                <a:latin typeface="Times New Roman"/>
                <a:cs typeface="Times New Roman"/>
              </a:rPr>
              <a:t>2</a:t>
            </a:r>
            <a:r>
              <a:rPr dirty="0" sz="500" spc="15">
                <a:latin typeface="Times New Roman"/>
                <a:cs typeface="Times New Roman"/>
              </a:rPr>
              <a:t>1</a:t>
            </a:r>
            <a:endParaRPr sz="500">
              <a:latin typeface="Times New Roman"/>
              <a:cs typeface="Times New Roman"/>
            </a:endParaRPr>
          </a:p>
        </p:txBody>
      </p:sp>
      <p:sp>
        <p:nvSpPr>
          <p:cNvPr id="13" name="object 13"/>
          <p:cNvSpPr txBox="1"/>
          <p:nvPr/>
        </p:nvSpPr>
        <p:spPr>
          <a:xfrm>
            <a:off x="4309622" y="1231938"/>
            <a:ext cx="1934210" cy="1036955"/>
          </a:xfrm>
          <a:prstGeom prst="rect">
            <a:avLst/>
          </a:prstGeom>
        </p:spPr>
        <p:txBody>
          <a:bodyPr wrap="square" lIns="0" tIns="14604" rIns="0" bIns="0" rtlCol="0" vert="horz">
            <a:spAutoFit/>
          </a:bodyPr>
          <a:lstStyle/>
          <a:p>
            <a:pPr marL="63500">
              <a:lnSpc>
                <a:spcPts val="805"/>
              </a:lnSpc>
              <a:spcBef>
                <a:spcPts val="114"/>
              </a:spcBef>
              <a:tabLst>
                <a:tab pos="466090" algn="l"/>
                <a:tab pos="760095" algn="l"/>
                <a:tab pos="982980" algn="l"/>
                <a:tab pos="1313815" algn="l"/>
                <a:tab pos="1661160" algn="l"/>
              </a:tabLst>
            </a:pPr>
            <a:r>
              <a:rPr dirty="0" baseline="-33950" sz="1350" spc="-472">
                <a:latin typeface="Symbol"/>
                <a:cs typeface="Symbol"/>
              </a:rPr>
              <a:t>⎜</a:t>
            </a:r>
            <a:r>
              <a:rPr dirty="0" baseline="-33950" sz="1350" spc="-472">
                <a:latin typeface="Times New Roman"/>
                <a:cs typeface="Times New Roman"/>
              </a:rPr>
              <a:t>	</a:t>
            </a:r>
            <a:r>
              <a:rPr dirty="0" sz="900" spc="5">
                <a:latin typeface="Times New Roman"/>
                <a:cs typeface="Times New Roman"/>
              </a:rPr>
              <a:t>0	0	</a:t>
            </a:r>
            <a:r>
              <a:rPr dirty="0" sz="900" spc="415">
                <a:latin typeface="Arial"/>
                <a:cs typeface="Arial"/>
              </a:rPr>
              <a:t>L	</a:t>
            </a:r>
            <a:r>
              <a:rPr dirty="0" sz="900" spc="5">
                <a:latin typeface="Times New Roman"/>
                <a:cs typeface="Times New Roman"/>
              </a:rPr>
              <a:t>0	0 </a:t>
            </a:r>
            <a:r>
              <a:rPr dirty="0" sz="900" spc="75">
                <a:latin typeface="Times New Roman"/>
                <a:cs typeface="Times New Roman"/>
              </a:rPr>
              <a:t> </a:t>
            </a:r>
            <a:r>
              <a:rPr dirty="0" baseline="3086" sz="1350" spc="-472">
                <a:latin typeface="Symbol"/>
                <a:cs typeface="Symbol"/>
              </a:rPr>
              <a:t>⎞</a:t>
            </a:r>
            <a:endParaRPr baseline="3086" sz="1350">
              <a:latin typeface="Symbol"/>
              <a:cs typeface="Symbol"/>
            </a:endParaRPr>
          </a:p>
          <a:p>
            <a:pPr algn="r" marR="81280">
              <a:lnSpc>
                <a:spcPts val="685"/>
              </a:lnSpc>
            </a:pPr>
            <a:r>
              <a:rPr dirty="0" sz="900" spc="-315">
                <a:latin typeface="Symbol"/>
                <a:cs typeface="Symbol"/>
              </a:rPr>
              <a:t>⎟</a:t>
            </a:r>
            <a:endParaRPr sz="900">
              <a:latin typeface="Symbol"/>
              <a:cs typeface="Symbol"/>
            </a:endParaRPr>
          </a:p>
          <a:p>
            <a:pPr marL="63500">
              <a:lnSpc>
                <a:spcPts val="1015"/>
              </a:lnSpc>
              <a:tabLst>
                <a:tab pos="396875" algn="l"/>
                <a:tab pos="760095" algn="l"/>
                <a:tab pos="982980" algn="l"/>
                <a:tab pos="1313815" algn="l"/>
                <a:tab pos="1661160" algn="l"/>
              </a:tabLst>
            </a:pPr>
            <a:r>
              <a:rPr dirty="0" sz="900" spc="-315">
                <a:latin typeface="Symbol"/>
                <a:cs typeface="Symbol"/>
              </a:rPr>
              <a:t>⎜</a:t>
            </a:r>
            <a:r>
              <a:rPr dirty="0" sz="900" spc="315">
                <a:latin typeface="Times New Roman"/>
                <a:cs typeface="Times New Roman"/>
              </a:rPr>
              <a:t> </a:t>
            </a:r>
            <a:r>
              <a:rPr dirty="0" baseline="3086" sz="1350" spc="7">
                <a:latin typeface="Times New Roman"/>
                <a:cs typeface="Times New Roman"/>
              </a:rPr>
              <a:t>0	</a:t>
            </a:r>
            <a:r>
              <a:rPr dirty="0" baseline="2923" sz="1425" spc="-37" i="1">
                <a:latin typeface="Symbol"/>
                <a:cs typeface="Symbol"/>
              </a:rPr>
              <a:t></a:t>
            </a:r>
            <a:r>
              <a:rPr dirty="0" baseline="2923" sz="1425" i="1">
                <a:latin typeface="Times New Roman"/>
                <a:cs typeface="Times New Roman"/>
              </a:rPr>
              <a:t> </a:t>
            </a:r>
            <a:r>
              <a:rPr dirty="0" baseline="50000" sz="750" spc="67">
                <a:latin typeface="Times New Roman"/>
                <a:cs typeface="Times New Roman"/>
              </a:rPr>
              <a:t>2</a:t>
            </a:r>
            <a:r>
              <a:rPr dirty="0" sz="500" spc="45">
                <a:latin typeface="Times New Roman"/>
                <a:cs typeface="Times New Roman"/>
              </a:rPr>
              <a:t>2	</a:t>
            </a:r>
            <a:r>
              <a:rPr dirty="0" baseline="3086" sz="1350" spc="7">
                <a:latin typeface="Times New Roman"/>
                <a:cs typeface="Times New Roman"/>
              </a:rPr>
              <a:t>0	</a:t>
            </a:r>
            <a:r>
              <a:rPr dirty="0" baseline="3086" sz="1350" spc="622">
                <a:latin typeface="Arial"/>
                <a:cs typeface="Arial"/>
              </a:rPr>
              <a:t>L	</a:t>
            </a:r>
            <a:r>
              <a:rPr dirty="0" baseline="3086" sz="1350" spc="7">
                <a:latin typeface="Times New Roman"/>
                <a:cs typeface="Times New Roman"/>
              </a:rPr>
              <a:t>0	0 </a:t>
            </a:r>
            <a:r>
              <a:rPr dirty="0" baseline="3086" sz="1350" spc="120">
                <a:latin typeface="Times New Roman"/>
                <a:cs typeface="Times New Roman"/>
              </a:rPr>
              <a:t> </a:t>
            </a:r>
            <a:r>
              <a:rPr dirty="0" sz="900" spc="-315">
                <a:latin typeface="Symbol"/>
                <a:cs typeface="Symbol"/>
              </a:rPr>
              <a:t>⎟</a:t>
            </a:r>
            <a:endParaRPr sz="900">
              <a:latin typeface="Symbol"/>
              <a:cs typeface="Symbol"/>
            </a:endParaRPr>
          </a:p>
          <a:p>
            <a:pPr marL="63500">
              <a:lnSpc>
                <a:spcPct val="100000"/>
              </a:lnSpc>
              <a:spcBef>
                <a:spcPts val="234"/>
              </a:spcBef>
              <a:tabLst>
                <a:tab pos="466090" algn="l"/>
                <a:tab pos="693420" algn="l"/>
                <a:tab pos="1313815" algn="l"/>
              </a:tabLst>
            </a:pPr>
            <a:r>
              <a:rPr dirty="0" baseline="30864" sz="1350" spc="-472">
                <a:latin typeface="Symbol"/>
                <a:cs typeface="Symbol"/>
              </a:rPr>
              <a:t>⎜</a:t>
            </a:r>
            <a:r>
              <a:rPr dirty="0" baseline="30864" sz="1350" spc="472">
                <a:latin typeface="Times New Roman"/>
                <a:cs typeface="Times New Roman"/>
              </a:rPr>
              <a:t> </a:t>
            </a:r>
            <a:r>
              <a:rPr dirty="0" baseline="3086" sz="1350" spc="7">
                <a:latin typeface="Times New Roman"/>
                <a:cs typeface="Times New Roman"/>
              </a:rPr>
              <a:t>0	0	</a:t>
            </a:r>
            <a:r>
              <a:rPr dirty="0" baseline="2923" sz="1425" spc="-37" i="1">
                <a:latin typeface="Symbol"/>
                <a:cs typeface="Symbol"/>
              </a:rPr>
              <a:t></a:t>
            </a:r>
            <a:r>
              <a:rPr dirty="0" baseline="2923" sz="1425" spc="-7" i="1">
                <a:latin typeface="Times New Roman"/>
                <a:cs typeface="Times New Roman"/>
              </a:rPr>
              <a:t> </a:t>
            </a:r>
            <a:r>
              <a:rPr dirty="0" baseline="50000" sz="750" spc="60">
                <a:latin typeface="Times New Roman"/>
                <a:cs typeface="Times New Roman"/>
              </a:rPr>
              <a:t>2</a:t>
            </a:r>
            <a:r>
              <a:rPr dirty="0" sz="500" spc="40">
                <a:latin typeface="Times New Roman"/>
                <a:cs typeface="Times New Roman"/>
              </a:rPr>
              <a:t>3    </a:t>
            </a:r>
            <a:r>
              <a:rPr dirty="0" sz="500" spc="125">
                <a:latin typeface="Times New Roman"/>
                <a:cs typeface="Times New Roman"/>
              </a:rPr>
              <a:t> </a:t>
            </a:r>
            <a:r>
              <a:rPr dirty="0" baseline="3086" sz="1350" spc="622">
                <a:latin typeface="Arial"/>
                <a:cs typeface="Arial"/>
              </a:rPr>
              <a:t>L	</a:t>
            </a:r>
            <a:r>
              <a:rPr dirty="0" baseline="3086" sz="1350" spc="7">
                <a:latin typeface="Times New Roman"/>
                <a:cs typeface="Times New Roman"/>
              </a:rPr>
              <a:t>0</a:t>
            </a:r>
            <a:endParaRPr baseline="3086" sz="1350">
              <a:latin typeface="Times New Roman"/>
              <a:cs typeface="Times New Roman"/>
            </a:endParaRPr>
          </a:p>
          <a:p>
            <a:pPr marL="63500">
              <a:lnSpc>
                <a:spcPct val="100000"/>
              </a:lnSpc>
              <a:spcBef>
                <a:spcPts val="235"/>
              </a:spcBef>
              <a:tabLst>
                <a:tab pos="476250" algn="l"/>
                <a:tab pos="769620" algn="l"/>
                <a:tab pos="982980" algn="l"/>
                <a:tab pos="1323340" algn="l"/>
                <a:tab pos="1670050" algn="l"/>
              </a:tabLst>
            </a:pPr>
            <a:r>
              <a:rPr dirty="0" baseline="3086" sz="1350" spc="-472">
                <a:latin typeface="Symbol"/>
                <a:cs typeface="Symbol"/>
              </a:rPr>
              <a:t>⎜</a:t>
            </a:r>
            <a:r>
              <a:rPr dirty="0" baseline="3086" sz="1350" spc="592">
                <a:latin typeface="Times New Roman"/>
                <a:cs typeface="Times New Roman"/>
              </a:rPr>
              <a:t> </a:t>
            </a:r>
            <a:r>
              <a:rPr dirty="0" sz="900" spc="-445">
                <a:latin typeface="Arial"/>
                <a:cs typeface="Arial"/>
              </a:rPr>
              <a:t>M	M	M	</a:t>
            </a:r>
            <a:r>
              <a:rPr dirty="0" sz="900" spc="215">
                <a:latin typeface="Arial"/>
                <a:cs typeface="Arial"/>
              </a:rPr>
              <a:t>O	</a:t>
            </a:r>
            <a:r>
              <a:rPr dirty="0" sz="900" spc="-445">
                <a:latin typeface="Arial"/>
                <a:cs typeface="Arial"/>
              </a:rPr>
              <a:t>M	M</a:t>
            </a:r>
            <a:r>
              <a:rPr dirty="0" sz="900" spc="405">
                <a:latin typeface="Arial"/>
                <a:cs typeface="Arial"/>
              </a:rPr>
              <a:t> </a:t>
            </a:r>
            <a:r>
              <a:rPr dirty="0" baseline="3086" sz="1350" spc="-472">
                <a:latin typeface="Symbol"/>
                <a:cs typeface="Symbol"/>
              </a:rPr>
              <a:t>⎟</a:t>
            </a:r>
            <a:endParaRPr baseline="3086" sz="1350">
              <a:latin typeface="Symbol"/>
              <a:cs typeface="Symbol"/>
            </a:endParaRPr>
          </a:p>
          <a:p>
            <a:pPr marL="63500">
              <a:lnSpc>
                <a:spcPct val="100000"/>
              </a:lnSpc>
              <a:spcBef>
                <a:spcPts val="290"/>
              </a:spcBef>
              <a:tabLst>
                <a:tab pos="466090" algn="l"/>
                <a:tab pos="760095" algn="l"/>
                <a:tab pos="982980" algn="l"/>
              </a:tabLst>
            </a:pPr>
            <a:r>
              <a:rPr dirty="0" baseline="-15432" sz="1350" spc="-472">
                <a:latin typeface="Symbol"/>
                <a:cs typeface="Symbol"/>
              </a:rPr>
              <a:t>⎜</a:t>
            </a:r>
            <a:r>
              <a:rPr dirty="0" baseline="-15432" sz="1350" spc="-472">
                <a:latin typeface="Times New Roman"/>
                <a:cs typeface="Times New Roman"/>
              </a:rPr>
              <a:t>	</a:t>
            </a:r>
            <a:r>
              <a:rPr dirty="0" baseline="3086" sz="1350" spc="7">
                <a:latin typeface="Times New Roman"/>
                <a:cs typeface="Times New Roman"/>
              </a:rPr>
              <a:t>0	0	</a:t>
            </a:r>
            <a:r>
              <a:rPr dirty="0" baseline="3086" sz="1350" spc="622">
                <a:latin typeface="Arial"/>
                <a:cs typeface="Arial"/>
              </a:rPr>
              <a:t>L </a:t>
            </a:r>
            <a:r>
              <a:rPr dirty="0" baseline="2923" sz="1425" spc="-37" i="1">
                <a:latin typeface="Symbol"/>
                <a:cs typeface="Symbol"/>
              </a:rPr>
              <a:t></a:t>
            </a:r>
            <a:r>
              <a:rPr dirty="0" baseline="2923" sz="1425" spc="-37" i="1">
                <a:latin typeface="Times New Roman"/>
                <a:cs typeface="Times New Roman"/>
              </a:rPr>
              <a:t> </a:t>
            </a:r>
            <a:r>
              <a:rPr dirty="0" baseline="50000" sz="750" spc="22">
                <a:latin typeface="Times New Roman"/>
                <a:cs typeface="Times New Roman"/>
              </a:rPr>
              <a:t>2 </a:t>
            </a:r>
            <a:r>
              <a:rPr dirty="0" sz="500" spc="20" i="1">
                <a:latin typeface="Times New Roman"/>
                <a:cs typeface="Times New Roman"/>
              </a:rPr>
              <a:t>m</a:t>
            </a:r>
            <a:r>
              <a:rPr dirty="0" sz="500" spc="-10" i="1">
                <a:latin typeface="Times New Roman"/>
                <a:cs typeface="Times New Roman"/>
              </a:rPr>
              <a:t> </a:t>
            </a:r>
            <a:r>
              <a:rPr dirty="0" sz="500" spc="5">
                <a:latin typeface="Symbol"/>
                <a:cs typeface="Symbol"/>
              </a:rPr>
              <a:t></a:t>
            </a:r>
            <a:r>
              <a:rPr dirty="0" sz="500" spc="5">
                <a:latin typeface="Times New Roman"/>
                <a:cs typeface="Times New Roman"/>
              </a:rPr>
              <a:t>1</a:t>
            </a:r>
            <a:endParaRPr sz="500">
              <a:latin typeface="Times New Roman"/>
              <a:cs typeface="Times New Roman"/>
            </a:endParaRPr>
          </a:p>
          <a:p>
            <a:pPr marL="466090">
              <a:lnSpc>
                <a:spcPct val="100000"/>
              </a:lnSpc>
              <a:spcBef>
                <a:spcPts val="235"/>
              </a:spcBef>
              <a:tabLst>
                <a:tab pos="760095" algn="l"/>
                <a:tab pos="982980" algn="l"/>
                <a:tab pos="1313815" algn="l"/>
              </a:tabLst>
            </a:pPr>
            <a:r>
              <a:rPr dirty="0" sz="900" spc="5">
                <a:latin typeface="Times New Roman"/>
                <a:cs typeface="Times New Roman"/>
              </a:rPr>
              <a:t>0	0	</a:t>
            </a:r>
            <a:r>
              <a:rPr dirty="0" sz="900" spc="415">
                <a:latin typeface="Arial"/>
                <a:cs typeface="Arial"/>
              </a:rPr>
              <a:t>L	</a:t>
            </a:r>
            <a:r>
              <a:rPr dirty="0" sz="900" spc="5">
                <a:latin typeface="Times New Roman"/>
                <a:cs typeface="Times New Roman"/>
              </a:rPr>
              <a:t>0</a:t>
            </a:r>
            <a:endParaRPr sz="900">
              <a:latin typeface="Times New Roman"/>
              <a:cs typeface="Times New Roman"/>
            </a:endParaRPr>
          </a:p>
        </p:txBody>
      </p:sp>
      <p:sp>
        <p:nvSpPr>
          <p:cNvPr id="14" name="object 14"/>
          <p:cNvSpPr txBox="1"/>
          <p:nvPr/>
        </p:nvSpPr>
        <p:spPr>
          <a:xfrm>
            <a:off x="4148065" y="1658655"/>
            <a:ext cx="307975" cy="165100"/>
          </a:xfrm>
          <a:prstGeom prst="rect">
            <a:avLst/>
          </a:prstGeom>
        </p:spPr>
        <p:txBody>
          <a:bodyPr wrap="square" lIns="0" tIns="14604" rIns="0" bIns="0" rtlCol="0" vert="horz">
            <a:spAutoFit/>
          </a:bodyPr>
          <a:lstStyle/>
          <a:p>
            <a:pPr marL="25400">
              <a:lnSpc>
                <a:spcPct val="100000"/>
              </a:lnSpc>
              <a:spcBef>
                <a:spcPts val="114"/>
              </a:spcBef>
            </a:pPr>
            <a:r>
              <a:rPr dirty="0" sz="900" spc="10" b="1">
                <a:latin typeface="Times New Roman"/>
                <a:cs typeface="Times New Roman"/>
              </a:rPr>
              <a:t>Σ </a:t>
            </a:r>
            <a:r>
              <a:rPr dirty="0" sz="900" spc="5">
                <a:latin typeface="Symbol"/>
                <a:cs typeface="Symbol"/>
              </a:rPr>
              <a:t></a:t>
            </a:r>
            <a:r>
              <a:rPr dirty="0" sz="900" spc="-80">
                <a:latin typeface="Times New Roman"/>
                <a:cs typeface="Times New Roman"/>
              </a:rPr>
              <a:t> </a:t>
            </a:r>
            <a:r>
              <a:rPr dirty="0" baseline="12345" sz="1350" spc="-472">
                <a:latin typeface="Symbol"/>
                <a:cs typeface="Symbol"/>
              </a:rPr>
              <a:t>⎜</a:t>
            </a:r>
            <a:endParaRPr baseline="12345" sz="1350">
              <a:latin typeface="Symbol"/>
              <a:cs typeface="Symbol"/>
            </a:endParaRPr>
          </a:p>
        </p:txBody>
      </p:sp>
      <p:sp>
        <p:nvSpPr>
          <p:cNvPr id="15" name="object 15"/>
          <p:cNvSpPr/>
          <p:nvPr/>
        </p:nvSpPr>
        <p:spPr>
          <a:xfrm>
            <a:off x="1600200" y="2292095"/>
            <a:ext cx="4532375" cy="1805939"/>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2666999" y="2406395"/>
            <a:ext cx="2411729" cy="2057399"/>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p:nvPr/>
        </p:nvSpPr>
        <p:spPr>
          <a:xfrm>
            <a:off x="1847850" y="5441032"/>
            <a:ext cx="1917064" cy="712470"/>
          </a:xfrm>
          <a:prstGeom prst="rect">
            <a:avLst/>
          </a:prstGeom>
        </p:spPr>
        <p:txBody>
          <a:bodyPr wrap="square" lIns="0" tIns="15875" rIns="0" bIns="0" rtlCol="0" vert="horz">
            <a:spAutoFit/>
          </a:bodyPr>
          <a:lstStyle/>
          <a:p>
            <a:pPr marL="19050">
              <a:lnSpc>
                <a:spcPts val="2750"/>
              </a:lnSpc>
              <a:spcBef>
                <a:spcPts val="125"/>
              </a:spcBef>
            </a:pPr>
            <a:r>
              <a:rPr dirty="0" sz="2200" spc="-5">
                <a:solidFill>
                  <a:srgbClr val="006500"/>
                </a:solidFill>
                <a:latin typeface="Tahoma"/>
                <a:cs typeface="Tahoma"/>
              </a:rPr>
              <a:t>Spherical:</a:t>
            </a:r>
            <a:r>
              <a:rPr dirty="0" sz="2200" spc="-85">
                <a:solidFill>
                  <a:srgbClr val="006500"/>
                </a:solidFill>
                <a:latin typeface="Tahoma"/>
                <a:cs typeface="Tahoma"/>
              </a:rPr>
              <a:t> </a:t>
            </a:r>
            <a:r>
              <a:rPr dirty="0" sz="2300" spc="-55" i="1">
                <a:solidFill>
                  <a:srgbClr val="006500"/>
                </a:solidFill>
                <a:latin typeface="Tahoma"/>
                <a:cs typeface="Tahoma"/>
              </a:rPr>
              <a:t>O(1)</a:t>
            </a:r>
            <a:endParaRPr sz="2300">
              <a:latin typeface="Tahoma"/>
              <a:cs typeface="Tahoma"/>
            </a:endParaRPr>
          </a:p>
          <a:p>
            <a:pPr>
              <a:lnSpc>
                <a:spcPts val="2630"/>
              </a:lnSpc>
            </a:pPr>
            <a:r>
              <a:rPr dirty="0" sz="2200" spc="-5">
                <a:solidFill>
                  <a:srgbClr val="006500"/>
                </a:solidFill>
                <a:latin typeface="Tahoma"/>
                <a:cs typeface="Tahoma"/>
              </a:rPr>
              <a:t>cov</a:t>
            </a:r>
            <a:r>
              <a:rPr dirty="0" sz="2200" spc="-85">
                <a:solidFill>
                  <a:srgbClr val="006500"/>
                </a:solidFill>
                <a:latin typeface="Tahoma"/>
                <a:cs typeface="Tahoma"/>
              </a:rPr>
              <a:t> </a:t>
            </a:r>
            <a:r>
              <a:rPr dirty="0" sz="2200" spc="-5">
                <a:solidFill>
                  <a:srgbClr val="006500"/>
                </a:solidFill>
                <a:latin typeface="Tahoma"/>
                <a:cs typeface="Tahoma"/>
              </a:rPr>
              <a:t>parameters</a:t>
            </a:r>
            <a:endParaRPr sz="2200">
              <a:latin typeface="Tahoma"/>
              <a:cs typeface="Tahoma"/>
            </a:endParaRPr>
          </a:p>
        </p:txBody>
      </p:sp>
      <p:sp>
        <p:nvSpPr>
          <p:cNvPr id="19" name="object 19"/>
          <p:cNvSpPr txBox="1"/>
          <p:nvPr/>
        </p:nvSpPr>
        <p:spPr>
          <a:xfrm>
            <a:off x="6105905" y="6157195"/>
            <a:ext cx="58419" cy="167640"/>
          </a:xfrm>
          <a:prstGeom prst="rect">
            <a:avLst/>
          </a:prstGeom>
        </p:spPr>
        <p:txBody>
          <a:bodyPr wrap="square" lIns="0" tIns="16510" rIns="0" bIns="0" rtlCol="0" vert="horz">
            <a:spAutoFit/>
          </a:bodyPr>
          <a:lstStyle/>
          <a:p>
            <a:pPr>
              <a:lnSpc>
                <a:spcPct val="100000"/>
              </a:lnSpc>
              <a:spcBef>
                <a:spcPts val="130"/>
              </a:spcBef>
            </a:pPr>
            <a:r>
              <a:rPr dirty="0" sz="900" spc="-310">
                <a:latin typeface="Symbol"/>
                <a:cs typeface="Symbol"/>
              </a:rPr>
              <a:t>⎟</a:t>
            </a:r>
            <a:endParaRPr sz="900">
              <a:latin typeface="Symbol"/>
              <a:cs typeface="Symbol"/>
            </a:endParaRPr>
          </a:p>
        </p:txBody>
      </p:sp>
      <p:sp>
        <p:nvSpPr>
          <p:cNvPr id="20" name="object 20"/>
          <p:cNvSpPr txBox="1"/>
          <p:nvPr/>
        </p:nvSpPr>
        <p:spPr>
          <a:xfrm>
            <a:off x="6105905" y="5818112"/>
            <a:ext cx="58419" cy="167640"/>
          </a:xfrm>
          <a:prstGeom prst="rect">
            <a:avLst/>
          </a:prstGeom>
        </p:spPr>
        <p:txBody>
          <a:bodyPr wrap="square" lIns="0" tIns="16510" rIns="0" bIns="0" rtlCol="0" vert="horz">
            <a:spAutoFit/>
          </a:bodyPr>
          <a:lstStyle/>
          <a:p>
            <a:pPr>
              <a:lnSpc>
                <a:spcPct val="100000"/>
              </a:lnSpc>
              <a:spcBef>
                <a:spcPts val="130"/>
              </a:spcBef>
            </a:pPr>
            <a:r>
              <a:rPr dirty="0" sz="900" spc="-310">
                <a:latin typeface="Symbol"/>
                <a:cs typeface="Symbol"/>
              </a:rPr>
              <a:t>⎟</a:t>
            </a:r>
            <a:endParaRPr sz="900">
              <a:latin typeface="Symbol"/>
              <a:cs typeface="Symbol"/>
            </a:endParaRPr>
          </a:p>
        </p:txBody>
      </p:sp>
      <p:sp>
        <p:nvSpPr>
          <p:cNvPr id="21" name="object 21"/>
          <p:cNvSpPr txBox="1"/>
          <p:nvPr/>
        </p:nvSpPr>
        <p:spPr>
          <a:xfrm>
            <a:off x="4642861" y="6157207"/>
            <a:ext cx="58419" cy="167640"/>
          </a:xfrm>
          <a:prstGeom prst="rect">
            <a:avLst/>
          </a:prstGeom>
        </p:spPr>
        <p:txBody>
          <a:bodyPr wrap="square" lIns="0" tIns="16510" rIns="0" bIns="0" rtlCol="0" vert="horz">
            <a:spAutoFit/>
          </a:bodyPr>
          <a:lstStyle/>
          <a:p>
            <a:pPr>
              <a:lnSpc>
                <a:spcPct val="100000"/>
              </a:lnSpc>
              <a:spcBef>
                <a:spcPts val="130"/>
              </a:spcBef>
            </a:pPr>
            <a:r>
              <a:rPr dirty="0" sz="900" spc="-310">
                <a:latin typeface="Symbol"/>
                <a:cs typeface="Symbol"/>
              </a:rPr>
              <a:t>⎜</a:t>
            </a:r>
            <a:endParaRPr sz="900">
              <a:latin typeface="Symbol"/>
              <a:cs typeface="Symbol"/>
            </a:endParaRPr>
          </a:p>
        </p:txBody>
      </p:sp>
      <p:sp>
        <p:nvSpPr>
          <p:cNvPr id="22" name="object 22"/>
          <p:cNvSpPr txBox="1"/>
          <p:nvPr/>
        </p:nvSpPr>
        <p:spPr>
          <a:xfrm>
            <a:off x="1760220" y="6323334"/>
            <a:ext cx="4403725" cy="2447925"/>
          </a:xfrm>
          <a:prstGeom prst="rect">
            <a:avLst/>
          </a:prstGeom>
        </p:spPr>
        <p:txBody>
          <a:bodyPr wrap="square" lIns="0" tIns="16510" rIns="0" bIns="0" rtlCol="0" vert="horz">
            <a:spAutoFit/>
          </a:bodyPr>
          <a:lstStyle/>
          <a:p>
            <a:pPr marL="2882265">
              <a:lnSpc>
                <a:spcPct val="100000"/>
              </a:lnSpc>
              <a:spcBef>
                <a:spcPts val="130"/>
              </a:spcBef>
              <a:tabLst>
                <a:tab pos="4345305" algn="l"/>
              </a:tabLst>
            </a:pPr>
            <a:r>
              <a:rPr dirty="0" sz="900" spc="-310">
                <a:latin typeface="Symbol"/>
                <a:cs typeface="Symbol"/>
              </a:rPr>
              <a:t>⎝</a:t>
            </a:r>
            <a:r>
              <a:rPr dirty="0" sz="900" spc="-310">
                <a:latin typeface="Times New Roman"/>
                <a:cs typeface="Times New Roman"/>
              </a:rPr>
              <a:t>	</a:t>
            </a:r>
            <a:r>
              <a:rPr dirty="0" sz="900" spc="-495">
                <a:latin typeface="Symbol"/>
                <a:cs typeface="Symbol"/>
              </a:rPr>
              <a:t>⎠</a:t>
            </a:r>
            <a:endParaRPr sz="900">
              <a:latin typeface="Symbol"/>
              <a:cs typeface="Symbo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800"/>
              </a:spcBef>
              <a:tabLst>
                <a:tab pos="2744470"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Clustering with Gaussian Mixtures: Slide</a:t>
            </a:r>
            <a:r>
              <a:rPr dirty="0" sz="600" spc="30">
                <a:latin typeface="Tahoma"/>
                <a:cs typeface="Tahoma"/>
              </a:rPr>
              <a:t> </a:t>
            </a:r>
            <a:r>
              <a:rPr dirty="0" sz="600">
                <a:latin typeface="Tahoma"/>
                <a:cs typeface="Tahoma"/>
              </a:rPr>
              <a:t>10</a:t>
            </a:r>
            <a:endParaRPr sz="600">
              <a:latin typeface="Tahoma"/>
              <a:cs typeface="Tahoma"/>
            </a:endParaRPr>
          </a:p>
        </p:txBody>
      </p:sp>
      <p:sp>
        <p:nvSpPr>
          <p:cNvPr id="23" name="object 23"/>
          <p:cNvSpPr txBox="1"/>
          <p:nvPr/>
        </p:nvSpPr>
        <p:spPr>
          <a:xfrm>
            <a:off x="6047994" y="6247877"/>
            <a:ext cx="116205" cy="167640"/>
          </a:xfrm>
          <a:prstGeom prst="rect">
            <a:avLst/>
          </a:prstGeom>
        </p:spPr>
        <p:txBody>
          <a:bodyPr wrap="square" lIns="0" tIns="16510" rIns="0" bIns="0" rtlCol="0" vert="horz">
            <a:spAutoFit/>
          </a:bodyPr>
          <a:lstStyle/>
          <a:p>
            <a:pPr>
              <a:lnSpc>
                <a:spcPct val="100000"/>
              </a:lnSpc>
              <a:spcBef>
                <a:spcPts val="130"/>
              </a:spcBef>
            </a:pPr>
            <a:r>
              <a:rPr dirty="0" baseline="5050" sz="825" spc="-7">
                <a:latin typeface="Times New Roman"/>
                <a:cs typeface="Times New Roman"/>
              </a:rPr>
              <a:t>2</a:t>
            </a:r>
            <a:r>
              <a:rPr dirty="0" baseline="5050" sz="825" spc="-37">
                <a:latin typeface="Times New Roman"/>
                <a:cs typeface="Times New Roman"/>
              </a:rPr>
              <a:t> </a:t>
            </a:r>
            <a:r>
              <a:rPr dirty="0" sz="900" spc="-500">
                <a:latin typeface="Symbol"/>
                <a:cs typeface="Symbol"/>
              </a:rPr>
              <a:t>⎟</a:t>
            </a:r>
            <a:endParaRPr sz="900">
              <a:latin typeface="Symbol"/>
              <a:cs typeface="Symbol"/>
            </a:endParaRPr>
          </a:p>
        </p:txBody>
      </p:sp>
      <p:sp>
        <p:nvSpPr>
          <p:cNvPr id="24" name="object 24"/>
          <p:cNvSpPr txBox="1"/>
          <p:nvPr/>
        </p:nvSpPr>
        <p:spPr>
          <a:xfrm>
            <a:off x="4617461" y="6247889"/>
            <a:ext cx="224154" cy="167640"/>
          </a:xfrm>
          <a:prstGeom prst="rect">
            <a:avLst/>
          </a:prstGeom>
        </p:spPr>
        <p:txBody>
          <a:bodyPr wrap="square" lIns="0" tIns="16510" rIns="0" bIns="0" rtlCol="0" vert="horz">
            <a:spAutoFit/>
          </a:bodyPr>
          <a:lstStyle/>
          <a:p>
            <a:pPr marL="25400">
              <a:lnSpc>
                <a:spcPct val="100000"/>
              </a:lnSpc>
              <a:spcBef>
                <a:spcPts val="130"/>
              </a:spcBef>
            </a:pPr>
            <a:r>
              <a:rPr dirty="0" sz="900" spc="-310">
                <a:latin typeface="Symbol"/>
                <a:cs typeface="Symbol"/>
              </a:rPr>
              <a:t>⎜</a:t>
            </a:r>
            <a:r>
              <a:rPr dirty="0" sz="900" spc="130">
                <a:latin typeface="Times New Roman"/>
                <a:cs typeface="Times New Roman"/>
              </a:rPr>
              <a:t> </a:t>
            </a:r>
            <a:r>
              <a:rPr dirty="0" baseline="-21604" sz="1350" spc="22">
                <a:latin typeface="Times New Roman"/>
                <a:cs typeface="Times New Roman"/>
              </a:rPr>
              <a:t>0</a:t>
            </a:r>
            <a:endParaRPr baseline="-21604" sz="1350">
              <a:latin typeface="Times New Roman"/>
              <a:cs typeface="Times New Roman"/>
            </a:endParaRPr>
          </a:p>
        </p:txBody>
      </p:sp>
      <p:sp>
        <p:nvSpPr>
          <p:cNvPr id="25" name="object 25"/>
          <p:cNvSpPr txBox="1"/>
          <p:nvPr/>
        </p:nvSpPr>
        <p:spPr>
          <a:xfrm>
            <a:off x="5970026" y="6044423"/>
            <a:ext cx="219710" cy="167640"/>
          </a:xfrm>
          <a:prstGeom prst="rect">
            <a:avLst/>
          </a:prstGeom>
        </p:spPr>
        <p:txBody>
          <a:bodyPr wrap="square" lIns="0" tIns="16510" rIns="0" bIns="0" rtlCol="0" vert="horz">
            <a:spAutoFit/>
          </a:bodyPr>
          <a:lstStyle/>
          <a:p>
            <a:pPr marL="25400">
              <a:lnSpc>
                <a:spcPct val="100000"/>
              </a:lnSpc>
              <a:spcBef>
                <a:spcPts val="130"/>
              </a:spcBef>
            </a:pPr>
            <a:r>
              <a:rPr dirty="0" baseline="-37037" sz="1350" spc="22">
                <a:latin typeface="Times New Roman"/>
                <a:cs typeface="Times New Roman"/>
              </a:rPr>
              <a:t>0</a:t>
            </a:r>
            <a:r>
              <a:rPr dirty="0" baseline="-37037" sz="1350" spc="135">
                <a:latin typeface="Times New Roman"/>
                <a:cs typeface="Times New Roman"/>
              </a:rPr>
              <a:t> </a:t>
            </a:r>
            <a:r>
              <a:rPr dirty="0" sz="900" spc="-310">
                <a:latin typeface="Symbol"/>
                <a:cs typeface="Symbol"/>
              </a:rPr>
              <a:t>⎟</a:t>
            </a:r>
            <a:endParaRPr sz="900">
              <a:latin typeface="Symbol"/>
              <a:cs typeface="Symbol"/>
            </a:endParaRPr>
          </a:p>
        </p:txBody>
      </p:sp>
      <p:sp>
        <p:nvSpPr>
          <p:cNvPr id="26" name="object 26"/>
          <p:cNvSpPr txBox="1"/>
          <p:nvPr/>
        </p:nvSpPr>
        <p:spPr>
          <a:xfrm>
            <a:off x="4617461" y="6044435"/>
            <a:ext cx="224154" cy="167640"/>
          </a:xfrm>
          <a:prstGeom prst="rect">
            <a:avLst/>
          </a:prstGeom>
        </p:spPr>
        <p:txBody>
          <a:bodyPr wrap="square" lIns="0" tIns="16510" rIns="0" bIns="0" rtlCol="0" vert="horz">
            <a:spAutoFit/>
          </a:bodyPr>
          <a:lstStyle/>
          <a:p>
            <a:pPr marL="25400">
              <a:lnSpc>
                <a:spcPct val="100000"/>
              </a:lnSpc>
              <a:spcBef>
                <a:spcPts val="130"/>
              </a:spcBef>
            </a:pPr>
            <a:r>
              <a:rPr dirty="0" sz="900" spc="-310">
                <a:latin typeface="Symbol"/>
                <a:cs typeface="Symbol"/>
              </a:rPr>
              <a:t>⎜</a:t>
            </a:r>
            <a:r>
              <a:rPr dirty="0" sz="900" spc="130">
                <a:latin typeface="Times New Roman"/>
                <a:cs typeface="Times New Roman"/>
              </a:rPr>
              <a:t> </a:t>
            </a:r>
            <a:r>
              <a:rPr dirty="0" baseline="-37037" sz="1350" spc="22">
                <a:latin typeface="Times New Roman"/>
                <a:cs typeface="Times New Roman"/>
              </a:rPr>
              <a:t>0</a:t>
            </a:r>
            <a:endParaRPr baseline="-37037" sz="1350">
              <a:latin typeface="Times New Roman"/>
              <a:cs typeface="Times New Roman"/>
            </a:endParaRPr>
          </a:p>
        </p:txBody>
      </p:sp>
      <p:sp>
        <p:nvSpPr>
          <p:cNvPr id="27" name="object 27"/>
          <p:cNvSpPr txBox="1"/>
          <p:nvPr/>
        </p:nvSpPr>
        <p:spPr>
          <a:xfrm>
            <a:off x="5970038" y="5704572"/>
            <a:ext cx="219710" cy="167640"/>
          </a:xfrm>
          <a:prstGeom prst="rect">
            <a:avLst/>
          </a:prstGeom>
        </p:spPr>
        <p:txBody>
          <a:bodyPr wrap="square" lIns="0" tIns="16510" rIns="0" bIns="0" rtlCol="0" vert="horz">
            <a:spAutoFit/>
          </a:bodyPr>
          <a:lstStyle/>
          <a:p>
            <a:pPr marL="25400">
              <a:lnSpc>
                <a:spcPct val="100000"/>
              </a:lnSpc>
              <a:spcBef>
                <a:spcPts val="130"/>
              </a:spcBef>
            </a:pPr>
            <a:r>
              <a:rPr dirty="0" baseline="-27777" sz="1350" spc="22">
                <a:latin typeface="Times New Roman"/>
                <a:cs typeface="Times New Roman"/>
              </a:rPr>
              <a:t>0</a:t>
            </a:r>
            <a:r>
              <a:rPr dirty="0" baseline="-27777" sz="1350" spc="135">
                <a:latin typeface="Times New Roman"/>
                <a:cs typeface="Times New Roman"/>
              </a:rPr>
              <a:t> </a:t>
            </a:r>
            <a:r>
              <a:rPr dirty="0" sz="900" spc="-310">
                <a:latin typeface="Symbol"/>
                <a:cs typeface="Symbol"/>
              </a:rPr>
              <a:t>⎟</a:t>
            </a:r>
            <a:endParaRPr sz="900">
              <a:latin typeface="Symbol"/>
              <a:cs typeface="Symbol"/>
            </a:endParaRPr>
          </a:p>
        </p:txBody>
      </p:sp>
      <p:sp>
        <p:nvSpPr>
          <p:cNvPr id="28" name="object 28"/>
          <p:cNvSpPr txBox="1"/>
          <p:nvPr/>
        </p:nvSpPr>
        <p:spPr>
          <a:xfrm>
            <a:off x="4541261" y="5402189"/>
            <a:ext cx="1737360" cy="1061720"/>
          </a:xfrm>
          <a:prstGeom prst="rect">
            <a:avLst/>
          </a:prstGeom>
        </p:spPr>
        <p:txBody>
          <a:bodyPr wrap="square" lIns="0" tIns="16510" rIns="0" bIns="0" rtlCol="0" vert="horz">
            <a:spAutoFit/>
          </a:bodyPr>
          <a:lstStyle/>
          <a:p>
            <a:pPr marL="101600">
              <a:lnSpc>
                <a:spcPts val="869"/>
              </a:lnSpc>
              <a:spcBef>
                <a:spcPts val="130"/>
              </a:spcBef>
              <a:tabLst>
                <a:tab pos="460375" algn="l"/>
                <a:tab pos="717550" algn="l"/>
                <a:tab pos="925194" algn="l"/>
                <a:tab pos="1196340" algn="l"/>
                <a:tab pos="1453515" algn="l"/>
              </a:tabLst>
            </a:pPr>
            <a:r>
              <a:rPr dirty="0" baseline="3086" sz="1350" spc="-202">
                <a:latin typeface="Symbol"/>
                <a:cs typeface="Symbol"/>
              </a:rPr>
              <a:t>⎛</a:t>
            </a:r>
            <a:r>
              <a:rPr dirty="0" sz="950" spc="-135" i="1">
                <a:latin typeface="Symbol"/>
                <a:cs typeface="Symbol"/>
              </a:rPr>
              <a:t></a:t>
            </a:r>
            <a:r>
              <a:rPr dirty="0" sz="950" spc="-135" i="1">
                <a:latin typeface="Times New Roman"/>
                <a:cs typeface="Times New Roman"/>
              </a:rPr>
              <a:t> </a:t>
            </a:r>
            <a:r>
              <a:rPr dirty="0" sz="950" spc="-105" i="1">
                <a:latin typeface="Times New Roman"/>
                <a:cs typeface="Times New Roman"/>
              </a:rPr>
              <a:t> </a:t>
            </a:r>
            <a:r>
              <a:rPr dirty="0" baseline="40404" sz="825" spc="-7">
                <a:latin typeface="Times New Roman"/>
                <a:cs typeface="Times New Roman"/>
              </a:rPr>
              <a:t>2	</a:t>
            </a:r>
            <a:r>
              <a:rPr dirty="0" sz="900" spc="15">
                <a:latin typeface="Times New Roman"/>
                <a:cs typeface="Times New Roman"/>
              </a:rPr>
              <a:t>0	0	</a:t>
            </a:r>
            <a:r>
              <a:rPr dirty="0" sz="900" spc="425">
                <a:latin typeface="Arial"/>
                <a:cs typeface="Arial"/>
              </a:rPr>
              <a:t>L	</a:t>
            </a:r>
            <a:r>
              <a:rPr dirty="0" sz="900" spc="15">
                <a:latin typeface="Times New Roman"/>
                <a:cs typeface="Times New Roman"/>
              </a:rPr>
              <a:t>0	0</a:t>
            </a:r>
            <a:r>
              <a:rPr dirty="0" sz="900" spc="75">
                <a:latin typeface="Times New Roman"/>
                <a:cs typeface="Times New Roman"/>
              </a:rPr>
              <a:t> </a:t>
            </a:r>
            <a:r>
              <a:rPr dirty="0" baseline="3086" sz="1350" spc="-465">
                <a:latin typeface="Symbol"/>
                <a:cs typeface="Symbol"/>
              </a:rPr>
              <a:t>⎞</a:t>
            </a:r>
            <a:endParaRPr baseline="3086" sz="1350">
              <a:latin typeface="Symbol"/>
              <a:cs typeface="Symbol"/>
            </a:endParaRPr>
          </a:p>
          <a:p>
            <a:pPr marL="101600">
              <a:lnSpc>
                <a:spcPts val="685"/>
              </a:lnSpc>
              <a:tabLst>
                <a:tab pos="1564005" algn="l"/>
              </a:tabLst>
            </a:pPr>
            <a:r>
              <a:rPr dirty="0" sz="900" spc="-310">
                <a:latin typeface="Symbol"/>
                <a:cs typeface="Symbol"/>
              </a:rPr>
              <a:t>⎜</a:t>
            </a:r>
            <a:r>
              <a:rPr dirty="0" sz="900" spc="-310">
                <a:latin typeface="Times New Roman"/>
                <a:cs typeface="Times New Roman"/>
              </a:rPr>
              <a:t>	</a:t>
            </a:r>
            <a:r>
              <a:rPr dirty="0" sz="900" spc="-310">
                <a:latin typeface="Symbol"/>
                <a:cs typeface="Symbol"/>
              </a:rPr>
              <a:t>⎟</a:t>
            </a:r>
            <a:endParaRPr sz="900">
              <a:latin typeface="Symbol"/>
              <a:cs typeface="Symbol"/>
            </a:endParaRPr>
          </a:p>
          <a:p>
            <a:pPr marL="101600">
              <a:lnSpc>
                <a:spcPts val="1019"/>
              </a:lnSpc>
              <a:tabLst>
                <a:tab pos="411480" algn="l"/>
                <a:tab pos="717550" algn="l"/>
                <a:tab pos="925194" algn="l"/>
                <a:tab pos="1196340" algn="l"/>
                <a:tab pos="1453515" algn="l"/>
              </a:tabLst>
            </a:pPr>
            <a:r>
              <a:rPr dirty="0" sz="900" spc="-310">
                <a:latin typeface="Symbol"/>
                <a:cs typeface="Symbol"/>
              </a:rPr>
              <a:t>⎜</a:t>
            </a:r>
            <a:r>
              <a:rPr dirty="0" sz="900" spc="215">
                <a:latin typeface="Times New Roman"/>
                <a:cs typeface="Times New Roman"/>
              </a:rPr>
              <a:t> </a:t>
            </a:r>
            <a:r>
              <a:rPr dirty="0" baseline="3086" sz="1350" spc="22">
                <a:latin typeface="Times New Roman"/>
                <a:cs typeface="Times New Roman"/>
              </a:rPr>
              <a:t>0	</a:t>
            </a:r>
            <a:r>
              <a:rPr dirty="0" baseline="2923" sz="1425" spc="-22" i="1">
                <a:latin typeface="Symbol"/>
                <a:cs typeface="Symbol"/>
              </a:rPr>
              <a:t></a:t>
            </a:r>
            <a:r>
              <a:rPr dirty="0" baseline="2923" sz="1425" spc="-7" i="1">
                <a:latin typeface="Times New Roman"/>
                <a:cs typeface="Times New Roman"/>
              </a:rPr>
              <a:t> </a:t>
            </a:r>
            <a:r>
              <a:rPr dirty="0" baseline="45454" sz="825" spc="-7">
                <a:latin typeface="Times New Roman"/>
                <a:cs typeface="Times New Roman"/>
              </a:rPr>
              <a:t>2	</a:t>
            </a:r>
            <a:r>
              <a:rPr dirty="0" baseline="3086" sz="1350" spc="22">
                <a:latin typeface="Times New Roman"/>
                <a:cs typeface="Times New Roman"/>
              </a:rPr>
              <a:t>0	</a:t>
            </a:r>
            <a:r>
              <a:rPr dirty="0" baseline="3086" sz="1350" spc="637">
                <a:latin typeface="Arial"/>
                <a:cs typeface="Arial"/>
              </a:rPr>
              <a:t>L	</a:t>
            </a:r>
            <a:r>
              <a:rPr dirty="0" baseline="3086" sz="1350" spc="22">
                <a:latin typeface="Times New Roman"/>
                <a:cs typeface="Times New Roman"/>
              </a:rPr>
              <a:t>0	0</a:t>
            </a:r>
            <a:r>
              <a:rPr dirty="0" baseline="3086" sz="1350" spc="120">
                <a:latin typeface="Times New Roman"/>
                <a:cs typeface="Times New Roman"/>
              </a:rPr>
              <a:t> </a:t>
            </a:r>
            <a:r>
              <a:rPr dirty="0" sz="900" spc="-310">
                <a:latin typeface="Symbol"/>
                <a:cs typeface="Symbol"/>
              </a:rPr>
              <a:t>⎟</a:t>
            </a:r>
            <a:endParaRPr sz="900">
              <a:latin typeface="Symbol"/>
              <a:cs typeface="Symbol"/>
            </a:endParaRPr>
          </a:p>
          <a:p>
            <a:pPr marL="101600">
              <a:lnSpc>
                <a:spcPct val="100000"/>
              </a:lnSpc>
              <a:spcBef>
                <a:spcPts val="225"/>
              </a:spcBef>
              <a:tabLst>
                <a:tab pos="460375" algn="l"/>
                <a:tab pos="668655" algn="l"/>
                <a:tab pos="1196340" algn="l"/>
              </a:tabLst>
            </a:pPr>
            <a:r>
              <a:rPr dirty="0" baseline="27777" sz="1350" spc="-465">
                <a:latin typeface="Symbol"/>
                <a:cs typeface="Symbol"/>
              </a:rPr>
              <a:t>⎜</a:t>
            </a:r>
            <a:r>
              <a:rPr dirty="0" baseline="27777" sz="1350" spc="322">
                <a:latin typeface="Times New Roman"/>
                <a:cs typeface="Times New Roman"/>
              </a:rPr>
              <a:t> </a:t>
            </a:r>
            <a:r>
              <a:rPr dirty="0" sz="900" spc="15">
                <a:latin typeface="Times New Roman"/>
                <a:cs typeface="Times New Roman"/>
              </a:rPr>
              <a:t>0	0	</a:t>
            </a:r>
            <a:r>
              <a:rPr dirty="0" sz="950" spc="-15" i="1">
                <a:latin typeface="Symbol"/>
                <a:cs typeface="Symbol"/>
              </a:rPr>
              <a:t></a:t>
            </a:r>
            <a:r>
              <a:rPr dirty="0" sz="950" spc="5" i="1">
                <a:latin typeface="Times New Roman"/>
                <a:cs typeface="Times New Roman"/>
              </a:rPr>
              <a:t> </a:t>
            </a:r>
            <a:r>
              <a:rPr dirty="0" baseline="40404" sz="825" spc="-7">
                <a:latin typeface="Times New Roman"/>
                <a:cs typeface="Times New Roman"/>
              </a:rPr>
              <a:t>2      </a:t>
            </a:r>
            <a:r>
              <a:rPr dirty="0" baseline="40404" sz="825" spc="15">
                <a:latin typeface="Times New Roman"/>
                <a:cs typeface="Times New Roman"/>
              </a:rPr>
              <a:t> </a:t>
            </a:r>
            <a:r>
              <a:rPr dirty="0" sz="900" spc="425">
                <a:latin typeface="Arial"/>
                <a:cs typeface="Arial"/>
              </a:rPr>
              <a:t>L	</a:t>
            </a:r>
            <a:r>
              <a:rPr dirty="0" sz="900" spc="15">
                <a:latin typeface="Times New Roman"/>
                <a:cs typeface="Times New Roman"/>
              </a:rPr>
              <a:t>0</a:t>
            </a:r>
            <a:endParaRPr sz="900">
              <a:latin typeface="Times New Roman"/>
              <a:cs typeface="Times New Roman"/>
            </a:endParaRPr>
          </a:p>
          <a:p>
            <a:pPr marL="101600">
              <a:lnSpc>
                <a:spcPct val="100000"/>
              </a:lnSpc>
              <a:spcBef>
                <a:spcPts val="300"/>
              </a:spcBef>
              <a:tabLst>
                <a:tab pos="469900" algn="l"/>
                <a:tab pos="727710" algn="l"/>
                <a:tab pos="925194" algn="l"/>
                <a:tab pos="1205230" algn="l"/>
                <a:tab pos="1463675" algn="l"/>
              </a:tabLst>
            </a:pPr>
            <a:r>
              <a:rPr dirty="0" baseline="6172" sz="1350" spc="-465">
                <a:latin typeface="Symbol"/>
                <a:cs typeface="Symbol"/>
              </a:rPr>
              <a:t>⎜</a:t>
            </a:r>
            <a:r>
              <a:rPr dirty="0" baseline="6172" sz="1350" spc="427">
                <a:latin typeface="Times New Roman"/>
                <a:cs typeface="Times New Roman"/>
              </a:rPr>
              <a:t> </a:t>
            </a:r>
            <a:r>
              <a:rPr dirty="0" sz="900" spc="-440">
                <a:latin typeface="Arial"/>
                <a:cs typeface="Arial"/>
              </a:rPr>
              <a:t>M	M	M	</a:t>
            </a:r>
            <a:r>
              <a:rPr dirty="0" sz="900" spc="229">
                <a:latin typeface="Arial"/>
                <a:cs typeface="Arial"/>
              </a:rPr>
              <a:t>O	</a:t>
            </a:r>
            <a:r>
              <a:rPr dirty="0" sz="900" spc="-440">
                <a:latin typeface="Arial"/>
                <a:cs typeface="Arial"/>
              </a:rPr>
              <a:t>M	M</a:t>
            </a:r>
            <a:r>
              <a:rPr dirty="0" sz="900" spc="195">
                <a:latin typeface="Arial"/>
                <a:cs typeface="Arial"/>
              </a:rPr>
              <a:t> </a:t>
            </a:r>
            <a:r>
              <a:rPr dirty="0" baseline="6172" sz="1350" spc="-465">
                <a:latin typeface="Symbol"/>
                <a:cs typeface="Symbol"/>
              </a:rPr>
              <a:t>⎟</a:t>
            </a:r>
            <a:endParaRPr baseline="6172" sz="1350">
              <a:latin typeface="Symbol"/>
              <a:cs typeface="Symbol"/>
            </a:endParaRPr>
          </a:p>
          <a:p>
            <a:pPr marL="460375">
              <a:lnSpc>
                <a:spcPct val="100000"/>
              </a:lnSpc>
              <a:spcBef>
                <a:spcPts val="270"/>
              </a:spcBef>
              <a:tabLst>
                <a:tab pos="717550" algn="l"/>
                <a:tab pos="925194" algn="l"/>
              </a:tabLst>
            </a:pPr>
            <a:r>
              <a:rPr dirty="0" sz="900" spc="15">
                <a:latin typeface="Times New Roman"/>
                <a:cs typeface="Times New Roman"/>
              </a:rPr>
              <a:t>0	0	</a:t>
            </a:r>
            <a:r>
              <a:rPr dirty="0" sz="900" spc="425">
                <a:latin typeface="Arial"/>
                <a:cs typeface="Arial"/>
              </a:rPr>
              <a:t>L </a:t>
            </a:r>
            <a:r>
              <a:rPr dirty="0" sz="950" spc="-15" i="1">
                <a:latin typeface="Symbol"/>
                <a:cs typeface="Symbol"/>
              </a:rPr>
              <a:t></a:t>
            </a:r>
            <a:r>
              <a:rPr dirty="0" sz="950" spc="114" i="1">
                <a:latin typeface="Times New Roman"/>
                <a:cs typeface="Times New Roman"/>
              </a:rPr>
              <a:t> </a:t>
            </a:r>
            <a:r>
              <a:rPr dirty="0" baseline="40404" sz="825" spc="-7">
                <a:latin typeface="Times New Roman"/>
                <a:cs typeface="Times New Roman"/>
              </a:rPr>
              <a:t>2</a:t>
            </a:r>
            <a:endParaRPr baseline="40404" sz="825">
              <a:latin typeface="Times New Roman"/>
              <a:cs typeface="Times New Roman"/>
            </a:endParaRPr>
          </a:p>
          <a:p>
            <a:pPr marL="460375">
              <a:lnSpc>
                <a:spcPct val="100000"/>
              </a:lnSpc>
              <a:spcBef>
                <a:spcPts val="250"/>
              </a:spcBef>
              <a:tabLst>
                <a:tab pos="717550" algn="l"/>
                <a:tab pos="925194" algn="l"/>
                <a:tab pos="1196340" algn="l"/>
                <a:tab pos="1405255" algn="l"/>
              </a:tabLst>
            </a:pPr>
            <a:r>
              <a:rPr dirty="0" sz="900" spc="15">
                <a:latin typeface="Times New Roman"/>
                <a:cs typeface="Times New Roman"/>
              </a:rPr>
              <a:t>0	0	</a:t>
            </a:r>
            <a:r>
              <a:rPr dirty="0" sz="900" spc="425">
                <a:latin typeface="Arial"/>
                <a:cs typeface="Arial"/>
              </a:rPr>
              <a:t>L	</a:t>
            </a:r>
            <a:r>
              <a:rPr dirty="0" sz="900" spc="15">
                <a:latin typeface="Times New Roman"/>
                <a:cs typeface="Times New Roman"/>
              </a:rPr>
              <a:t>0	</a:t>
            </a:r>
            <a:r>
              <a:rPr dirty="0" sz="950" spc="-15" i="1">
                <a:latin typeface="Symbol"/>
                <a:cs typeface="Symbol"/>
              </a:rPr>
              <a:t></a:t>
            </a:r>
            <a:endParaRPr sz="950">
              <a:latin typeface="Symbol"/>
              <a:cs typeface="Symbol"/>
            </a:endParaRPr>
          </a:p>
        </p:txBody>
      </p:sp>
      <p:sp>
        <p:nvSpPr>
          <p:cNvPr id="29" name="object 29"/>
          <p:cNvSpPr txBox="1"/>
          <p:nvPr/>
        </p:nvSpPr>
        <p:spPr>
          <a:xfrm>
            <a:off x="4414772" y="5842487"/>
            <a:ext cx="311785" cy="167640"/>
          </a:xfrm>
          <a:prstGeom prst="rect">
            <a:avLst/>
          </a:prstGeom>
        </p:spPr>
        <p:txBody>
          <a:bodyPr wrap="square" lIns="0" tIns="16510" rIns="0" bIns="0" rtlCol="0" vert="horz">
            <a:spAutoFit/>
          </a:bodyPr>
          <a:lstStyle/>
          <a:p>
            <a:pPr marL="25400">
              <a:lnSpc>
                <a:spcPct val="100000"/>
              </a:lnSpc>
              <a:spcBef>
                <a:spcPts val="130"/>
              </a:spcBef>
            </a:pPr>
            <a:r>
              <a:rPr dirty="0" sz="900" spc="15" b="1">
                <a:latin typeface="Times New Roman"/>
                <a:cs typeface="Times New Roman"/>
              </a:rPr>
              <a:t>Σ </a:t>
            </a:r>
            <a:r>
              <a:rPr dirty="0" sz="900" spc="15">
                <a:latin typeface="Symbol"/>
                <a:cs typeface="Symbol"/>
              </a:rPr>
              <a:t></a:t>
            </a:r>
            <a:r>
              <a:rPr dirty="0" sz="900" spc="-70">
                <a:latin typeface="Times New Roman"/>
                <a:cs typeface="Times New Roman"/>
              </a:rPr>
              <a:t> </a:t>
            </a:r>
            <a:r>
              <a:rPr dirty="0" baseline="12345" sz="1350" spc="-465">
                <a:latin typeface="Symbol"/>
                <a:cs typeface="Symbol"/>
              </a:rPr>
              <a:t>⎜</a:t>
            </a:r>
            <a:endParaRPr baseline="12345" sz="1350">
              <a:latin typeface="Symbol"/>
              <a:cs typeface="Symbol"/>
            </a:endParaRPr>
          </a:p>
        </p:txBody>
      </p:sp>
      <p:sp>
        <p:nvSpPr>
          <p:cNvPr id="30" name="object 30"/>
          <p:cNvSpPr/>
          <p:nvPr/>
        </p:nvSpPr>
        <p:spPr>
          <a:xfrm>
            <a:off x="1600200" y="6469379"/>
            <a:ext cx="4532375" cy="1805939"/>
          </a:xfrm>
          <a:prstGeom prst="rect">
            <a:avLst/>
          </a:prstGeom>
          <a:blipFill>
            <a:blip r:embed="rId4" cstate="print"/>
            <a:stretch>
              <a:fillRect/>
            </a:stretch>
          </a:blipFill>
        </p:spPr>
        <p:txBody>
          <a:bodyPr wrap="square" lIns="0" tIns="0" rIns="0" bIns="0" rtlCol="0"/>
          <a:lstStyle/>
          <a:p/>
        </p:txBody>
      </p:sp>
      <p:sp>
        <p:nvSpPr>
          <p:cNvPr id="31" name="object 3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2" name="object 3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7850" y="1263748"/>
            <a:ext cx="1917064" cy="712470"/>
          </a:xfrm>
          <a:prstGeom prst="rect"/>
        </p:spPr>
        <p:txBody>
          <a:bodyPr wrap="square" lIns="0" tIns="15875" rIns="0" bIns="0" rtlCol="0" vert="horz">
            <a:spAutoFit/>
          </a:bodyPr>
          <a:lstStyle/>
          <a:p>
            <a:pPr marL="19050">
              <a:lnSpc>
                <a:spcPts val="2750"/>
              </a:lnSpc>
              <a:spcBef>
                <a:spcPts val="125"/>
              </a:spcBef>
            </a:pPr>
            <a:r>
              <a:rPr dirty="0" spc="-5"/>
              <a:t>Spherical:</a:t>
            </a:r>
            <a:r>
              <a:rPr dirty="0" spc="-85"/>
              <a:t> </a:t>
            </a:r>
            <a:r>
              <a:rPr dirty="0" sz="2300" spc="-55" i="1">
                <a:latin typeface="Tahoma"/>
                <a:cs typeface="Tahoma"/>
              </a:rPr>
              <a:t>O(1)</a:t>
            </a:r>
            <a:endParaRPr sz="2300">
              <a:latin typeface="Tahoma"/>
              <a:cs typeface="Tahoma"/>
            </a:endParaRPr>
          </a:p>
          <a:p>
            <a:pPr>
              <a:lnSpc>
                <a:spcPts val="2630"/>
              </a:lnSpc>
            </a:pPr>
            <a:r>
              <a:rPr dirty="0" spc="-5"/>
              <a:t>cov</a:t>
            </a:r>
            <a:r>
              <a:rPr dirty="0" spc="-85"/>
              <a:t> </a:t>
            </a:r>
            <a:r>
              <a:rPr dirty="0" spc="-5"/>
              <a:t>parameters</a:t>
            </a:r>
          </a:p>
        </p:txBody>
      </p:sp>
      <p:sp>
        <p:nvSpPr>
          <p:cNvPr id="3" name="object 3"/>
          <p:cNvSpPr txBox="1"/>
          <p:nvPr/>
        </p:nvSpPr>
        <p:spPr>
          <a:xfrm>
            <a:off x="6105905" y="1979912"/>
            <a:ext cx="58419" cy="167640"/>
          </a:xfrm>
          <a:prstGeom prst="rect">
            <a:avLst/>
          </a:prstGeom>
        </p:spPr>
        <p:txBody>
          <a:bodyPr wrap="square" lIns="0" tIns="16510" rIns="0" bIns="0" rtlCol="0" vert="horz">
            <a:spAutoFit/>
          </a:bodyPr>
          <a:lstStyle/>
          <a:p>
            <a:pPr>
              <a:lnSpc>
                <a:spcPct val="100000"/>
              </a:lnSpc>
              <a:spcBef>
                <a:spcPts val="130"/>
              </a:spcBef>
            </a:pPr>
            <a:r>
              <a:rPr dirty="0" sz="900" spc="-310">
                <a:latin typeface="Symbol"/>
                <a:cs typeface="Symbol"/>
              </a:rPr>
              <a:t>⎟</a:t>
            </a:r>
            <a:endParaRPr sz="900">
              <a:latin typeface="Symbol"/>
              <a:cs typeface="Symbol"/>
            </a:endParaRPr>
          </a:p>
        </p:txBody>
      </p:sp>
      <p:sp>
        <p:nvSpPr>
          <p:cNvPr id="4" name="object 4"/>
          <p:cNvSpPr txBox="1"/>
          <p:nvPr/>
        </p:nvSpPr>
        <p:spPr>
          <a:xfrm>
            <a:off x="6105905" y="1640829"/>
            <a:ext cx="58419" cy="167640"/>
          </a:xfrm>
          <a:prstGeom prst="rect">
            <a:avLst/>
          </a:prstGeom>
        </p:spPr>
        <p:txBody>
          <a:bodyPr wrap="square" lIns="0" tIns="16510" rIns="0" bIns="0" rtlCol="0" vert="horz">
            <a:spAutoFit/>
          </a:bodyPr>
          <a:lstStyle/>
          <a:p>
            <a:pPr>
              <a:lnSpc>
                <a:spcPct val="100000"/>
              </a:lnSpc>
              <a:spcBef>
                <a:spcPts val="130"/>
              </a:spcBef>
            </a:pPr>
            <a:r>
              <a:rPr dirty="0" sz="900" spc="-310">
                <a:latin typeface="Symbol"/>
                <a:cs typeface="Symbol"/>
              </a:rPr>
              <a:t>⎟</a:t>
            </a:r>
            <a:endParaRPr sz="900">
              <a:latin typeface="Symbol"/>
              <a:cs typeface="Symbol"/>
            </a:endParaRPr>
          </a:p>
        </p:txBody>
      </p:sp>
      <p:sp>
        <p:nvSpPr>
          <p:cNvPr id="5" name="object 5"/>
          <p:cNvSpPr txBox="1"/>
          <p:nvPr/>
        </p:nvSpPr>
        <p:spPr>
          <a:xfrm>
            <a:off x="4642861" y="1979924"/>
            <a:ext cx="58419" cy="167640"/>
          </a:xfrm>
          <a:prstGeom prst="rect">
            <a:avLst/>
          </a:prstGeom>
        </p:spPr>
        <p:txBody>
          <a:bodyPr wrap="square" lIns="0" tIns="16510" rIns="0" bIns="0" rtlCol="0" vert="horz">
            <a:spAutoFit/>
          </a:bodyPr>
          <a:lstStyle/>
          <a:p>
            <a:pPr>
              <a:lnSpc>
                <a:spcPct val="100000"/>
              </a:lnSpc>
              <a:spcBef>
                <a:spcPts val="130"/>
              </a:spcBef>
            </a:pPr>
            <a:r>
              <a:rPr dirty="0" sz="900" spc="-310">
                <a:latin typeface="Symbol"/>
                <a:cs typeface="Symbol"/>
              </a:rPr>
              <a:t>⎜</a:t>
            </a:r>
            <a:endParaRPr sz="900">
              <a:latin typeface="Symbol"/>
              <a:cs typeface="Symbol"/>
            </a:endParaRPr>
          </a:p>
        </p:txBody>
      </p:sp>
      <p:sp>
        <p:nvSpPr>
          <p:cNvPr id="6" name="object 6"/>
          <p:cNvSpPr txBox="1"/>
          <p:nvPr/>
        </p:nvSpPr>
        <p:spPr>
          <a:xfrm>
            <a:off x="1760220" y="2146052"/>
            <a:ext cx="4403725" cy="2447925"/>
          </a:xfrm>
          <a:prstGeom prst="rect">
            <a:avLst/>
          </a:prstGeom>
        </p:spPr>
        <p:txBody>
          <a:bodyPr wrap="square" lIns="0" tIns="16510" rIns="0" bIns="0" rtlCol="0" vert="horz">
            <a:spAutoFit/>
          </a:bodyPr>
          <a:lstStyle/>
          <a:p>
            <a:pPr marL="2882265">
              <a:lnSpc>
                <a:spcPct val="100000"/>
              </a:lnSpc>
              <a:spcBef>
                <a:spcPts val="130"/>
              </a:spcBef>
              <a:tabLst>
                <a:tab pos="4345305" algn="l"/>
              </a:tabLst>
            </a:pPr>
            <a:r>
              <a:rPr dirty="0" sz="900" spc="-310">
                <a:latin typeface="Symbol"/>
                <a:cs typeface="Symbol"/>
              </a:rPr>
              <a:t>⎝</a:t>
            </a:r>
            <a:r>
              <a:rPr dirty="0" sz="900" spc="-310">
                <a:latin typeface="Times New Roman"/>
                <a:cs typeface="Times New Roman"/>
              </a:rPr>
              <a:t>	</a:t>
            </a:r>
            <a:r>
              <a:rPr dirty="0" sz="900" spc="-495">
                <a:latin typeface="Symbol"/>
                <a:cs typeface="Symbol"/>
              </a:rPr>
              <a:t>⎠</a:t>
            </a:r>
            <a:endParaRPr sz="900">
              <a:latin typeface="Symbol"/>
              <a:cs typeface="Symbo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800"/>
              </a:spcBef>
              <a:tabLst>
                <a:tab pos="2744470"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Clustering with Gaussian Mixtures: Slide</a:t>
            </a:r>
            <a:r>
              <a:rPr dirty="0" sz="600" spc="30">
                <a:latin typeface="Tahoma"/>
                <a:cs typeface="Tahoma"/>
              </a:rPr>
              <a:t> </a:t>
            </a:r>
            <a:r>
              <a:rPr dirty="0" sz="600">
                <a:latin typeface="Tahoma"/>
                <a:cs typeface="Tahoma"/>
              </a:rPr>
              <a:t>11</a:t>
            </a:r>
            <a:endParaRPr sz="600">
              <a:latin typeface="Tahoma"/>
              <a:cs typeface="Tahoma"/>
            </a:endParaRPr>
          </a:p>
        </p:txBody>
      </p:sp>
      <p:sp>
        <p:nvSpPr>
          <p:cNvPr id="7" name="object 7"/>
          <p:cNvSpPr txBox="1"/>
          <p:nvPr/>
        </p:nvSpPr>
        <p:spPr>
          <a:xfrm>
            <a:off x="6047994" y="2070595"/>
            <a:ext cx="116205" cy="167640"/>
          </a:xfrm>
          <a:prstGeom prst="rect">
            <a:avLst/>
          </a:prstGeom>
        </p:spPr>
        <p:txBody>
          <a:bodyPr wrap="square" lIns="0" tIns="16510" rIns="0" bIns="0" rtlCol="0" vert="horz">
            <a:spAutoFit/>
          </a:bodyPr>
          <a:lstStyle/>
          <a:p>
            <a:pPr>
              <a:lnSpc>
                <a:spcPct val="100000"/>
              </a:lnSpc>
              <a:spcBef>
                <a:spcPts val="130"/>
              </a:spcBef>
            </a:pPr>
            <a:r>
              <a:rPr dirty="0" baseline="5050" sz="825" spc="-7">
                <a:latin typeface="Times New Roman"/>
                <a:cs typeface="Times New Roman"/>
              </a:rPr>
              <a:t>2</a:t>
            </a:r>
            <a:r>
              <a:rPr dirty="0" baseline="5050" sz="825" spc="-37">
                <a:latin typeface="Times New Roman"/>
                <a:cs typeface="Times New Roman"/>
              </a:rPr>
              <a:t> </a:t>
            </a:r>
            <a:r>
              <a:rPr dirty="0" sz="900" spc="-500">
                <a:latin typeface="Symbol"/>
                <a:cs typeface="Symbol"/>
              </a:rPr>
              <a:t>⎟</a:t>
            </a:r>
            <a:endParaRPr sz="900">
              <a:latin typeface="Symbol"/>
              <a:cs typeface="Symbol"/>
            </a:endParaRPr>
          </a:p>
        </p:txBody>
      </p:sp>
      <p:sp>
        <p:nvSpPr>
          <p:cNvPr id="8" name="object 8"/>
          <p:cNvSpPr txBox="1"/>
          <p:nvPr/>
        </p:nvSpPr>
        <p:spPr>
          <a:xfrm>
            <a:off x="4617461" y="2070607"/>
            <a:ext cx="224154" cy="167640"/>
          </a:xfrm>
          <a:prstGeom prst="rect">
            <a:avLst/>
          </a:prstGeom>
        </p:spPr>
        <p:txBody>
          <a:bodyPr wrap="square" lIns="0" tIns="16510" rIns="0" bIns="0" rtlCol="0" vert="horz">
            <a:spAutoFit/>
          </a:bodyPr>
          <a:lstStyle/>
          <a:p>
            <a:pPr marL="25400">
              <a:lnSpc>
                <a:spcPct val="100000"/>
              </a:lnSpc>
              <a:spcBef>
                <a:spcPts val="130"/>
              </a:spcBef>
            </a:pPr>
            <a:r>
              <a:rPr dirty="0" sz="900" spc="-310">
                <a:latin typeface="Symbol"/>
                <a:cs typeface="Symbol"/>
              </a:rPr>
              <a:t>⎜</a:t>
            </a:r>
            <a:r>
              <a:rPr dirty="0" sz="900" spc="130">
                <a:latin typeface="Times New Roman"/>
                <a:cs typeface="Times New Roman"/>
              </a:rPr>
              <a:t> </a:t>
            </a:r>
            <a:r>
              <a:rPr dirty="0" baseline="-21604" sz="1350" spc="22">
                <a:latin typeface="Times New Roman"/>
                <a:cs typeface="Times New Roman"/>
              </a:rPr>
              <a:t>0</a:t>
            </a:r>
            <a:endParaRPr baseline="-21604" sz="1350">
              <a:latin typeface="Times New Roman"/>
              <a:cs typeface="Times New Roman"/>
            </a:endParaRPr>
          </a:p>
        </p:txBody>
      </p:sp>
      <p:sp>
        <p:nvSpPr>
          <p:cNvPr id="9" name="object 9"/>
          <p:cNvSpPr txBox="1"/>
          <p:nvPr/>
        </p:nvSpPr>
        <p:spPr>
          <a:xfrm>
            <a:off x="5970026" y="1867140"/>
            <a:ext cx="219710" cy="167640"/>
          </a:xfrm>
          <a:prstGeom prst="rect">
            <a:avLst/>
          </a:prstGeom>
        </p:spPr>
        <p:txBody>
          <a:bodyPr wrap="square" lIns="0" tIns="16510" rIns="0" bIns="0" rtlCol="0" vert="horz">
            <a:spAutoFit/>
          </a:bodyPr>
          <a:lstStyle/>
          <a:p>
            <a:pPr marL="25400">
              <a:lnSpc>
                <a:spcPct val="100000"/>
              </a:lnSpc>
              <a:spcBef>
                <a:spcPts val="130"/>
              </a:spcBef>
            </a:pPr>
            <a:r>
              <a:rPr dirty="0" baseline="-37037" sz="1350" spc="22">
                <a:latin typeface="Times New Roman"/>
                <a:cs typeface="Times New Roman"/>
              </a:rPr>
              <a:t>0</a:t>
            </a:r>
            <a:r>
              <a:rPr dirty="0" baseline="-37037" sz="1350" spc="135">
                <a:latin typeface="Times New Roman"/>
                <a:cs typeface="Times New Roman"/>
              </a:rPr>
              <a:t> </a:t>
            </a:r>
            <a:r>
              <a:rPr dirty="0" sz="900" spc="-310">
                <a:latin typeface="Symbol"/>
                <a:cs typeface="Symbol"/>
              </a:rPr>
              <a:t>⎟</a:t>
            </a:r>
            <a:endParaRPr sz="900">
              <a:latin typeface="Symbol"/>
              <a:cs typeface="Symbol"/>
            </a:endParaRPr>
          </a:p>
        </p:txBody>
      </p:sp>
      <p:sp>
        <p:nvSpPr>
          <p:cNvPr id="10" name="object 10"/>
          <p:cNvSpPr txBox="1"/>
          <p:nvPr/>
        </p:nvSpPr>
        <p:spPr>
          <a:xfrm>
            <a:off x="4617461" y="1867152"/>
            <a:ext cx="224154" cy="167640"/>
          </a:xfrm>
          <a:prstGeom prst="rect">
            <a:avLst/>
          </a:prstGeom>
        </p:spPr>
        <p:txBody>
          <a:bodyPr wrap="square" lIns="0" tIns="16510" rIns="0" bIns="0" rtlCol="0" vert="horz">
            <a:spAutoFit/>
          </a:bodyPr>
          <a:lstStyle/>
          <a:p>
            <a:pPr marL="25400">
              <a:lnSpc>
                <a:spcPct val="100000"/>
              </a:lnSpc>
              <a:spcBef>
                <a:spcPts val="130"/>
              </a:spcBef>
            </a:pPr>
            <a:r>
              <a:rPr dirty="0" sz="900" spc="-310">
                <a:latin typeface="Symbol"/>
                <a:cs typeface="Symbol"/>
              </a:rPr>
              <a:t>⎜</a:t>
            </a:r>
            <a:r>
              <a:rPr dirty="0" sz="900" spc="130">
                <a:latin typeface="Times New Roman"/>
                <a:cs typeface="Times New Roman"/>
              </a:rPr>
              <a:t> </a:t>
            </a:r>
            <a:r>
              <a:rPr dirty="0" baseline="-37037" sz="1350" spc="22">
                <a:latin typeface="Times New Roman"/>
                <a:cs typeface="Times New Roman"/>
              </a:rPr>
              <a:t>0</a:t>
            </a:r>
            <a:endParaRPr baseline="-37037" sz="1350">
              <a:latin typeface="Times New Roman"/>
              <a:cs typeface="Times New Roman"/>
            </a:endParaRPr>
          </a:p>
        </p:txBody>
      </p:sp>
      <p:sp>
        <p:nvSpPr>
          <p:cNvPr id="11" name="object 11"/>
          <p:cNvSpPr txBox="1"/>
          <p:nvPr/>
        </p:nvSpPr>
        <p:spPr>
          <a:xfrm>
            <a:off x="5970038" y="1527290"/>
            <a:ext cx="219710" cy="167640"/>
          </a:xfrm>
          <a:prstGeom prst="rect">
            <a:avLst/>
          </a:prstGeom>
        </p:spPr>
        <p:txBody>
          <a:bodyPr wrap="square" lIns="0" tIns="16510" rIns="0" bIns="0" rtlCol="0" vert="horz">
            <a:spAutoFit/>
          </a:bodyPr>
          <a:lstStyle/>
          <a:p>
            <a:pPr marL="25400">
              <a:lnSpc>
                <a:spcPct val="100000"/>
              </a:lnSpc>
              <a:spcBef>
                <a:spcPts val="130"/>
              </a:spcBef>
            </a:pPr>
            <a:r>
              <a:rPr dirty="0" baseline="-27777" sz="1350" spc="22">
                <a:latin typeface="Times New Roman"/>
                <a:cs typeface="Times New Roman"/>
              </a:rPr>
              <a:t>0</a:t>
            </a:r>
            <a:r>
              <a:rPr dirty="0" baseline="-27777" sz="1350" spc="135">
                <a:latin typeface="Times New Roman"/>
                <a:cs typeface="Times New Roman"/>
              </a:rPr>
              <a:t> </a:t>
            </a:r>
            <a:r>
              <a:rPr dirty="0" sz="900" spc="-310">
                <a:latin typeface="Symbol"/>
                <a:cs typeface="Symbol"/>
              </a:rPr>
              <a:t>⎟</a:t>
            </a:r>
            <a:endParaRPr sz="900">
              <a:latin typeface="Symbol"/>
              <a:cs typeface="Symbol"/>
            </a:endParaRPr>
          </a:p>
        </p:txBody>
      </p:sp>
      <p:sp>
        <p:nvSpPr>
          <p:cNvPr id="12" name="object 12"/>
          <p:cNvSpPr txBox="1"/>
          <p:nvPr/>
        </p:nvSpPr>
        <p:spPr>
          <a:xfrm>
            <a:off x="4541261" y="1224906"/>
            <a:ext cx="1737360" cy="1061720"/>
          </a:xfrm>
          <a:prstGeom prst="rect">
            <a:avLst/>
          </a:prstGeom>
        </p:spPr>
        <p:txBody>
          <a:bodyPr wrap="square" lIns="0" tIns="16510" rIns="0" bIns="0" rtlCol="0" vert="horz">
            <a:spAutoFit/>
          </a:bodyPr>
          <a:lstStyle/>
          <a:p>
            <a:pPr marL="101600">
              <a:lnSpc>
                <a:spcPts val="869"/>
              </a:lnSpc>
              <a:spcBef>
                <a:spcPts val="130"/>
              </a:spcBef>
              <a:tabLst>
                <a:tab pos="460375" algn="l"/>
                <a:tab pos="717550" algn="l"/>
                <a:tab pos="925194" algn="l"/>
                <a:tab pos="1196340" algn="l"/>
                <a:tab pos="1453515" algn="l"/>
              </a:tabLst>
            </a:pPr>
            <a:r>
              <a:rPr dirty="0" baseline="3086" sz="1350" spc="-202">
                <a:latin typeface="Symbol"/>
                <a:cs typeface="Symbol"/>
              </a:rPr>
              <a:t>⎛</a:t>
            </a:r>
            <a:r>
              <a:rPr dirty="0" sz="950" spc="-135" i="1">
                <a:latin typeface="Symbol"/>
                <a:cs typeface="Symbol"/>
              </a:rPr>
              <a:t></a:t>
            </a:r>
            <a:r>
              <a:rPr dirty="0" sz="950" spc="-135" i="1">
                <a:latin typeface="Times New Roman"/>
                <a:cs typeface="Times New Roman"/>
              </a:rPr>
              <a:t> </a:t>
            </a:r>
            <a:r>
              <a:rPr dirty="0" sz="950" spc="-105" i="1">
                <a:latin typeface="Times New Roman"/>
                <a:cs typeface="Times New Roman"/>
              </a:rPr>
              <a:t> </a:t>
            </a:r>
            <a:r>
              <a:rPr dirty="0" baseline="40404" sz="825" spc="-7">
                <a:latin typeface="Times New Roman"/>
                <a:cs typeface="Times New Roman"/>
              </a:rPr>
              <a:t>2	</a:t>
            </a:r>
            <a:r>
              <a:rPr dirty="0" sz="900" spc="15">
                <a:latin typeface="Times New Roman"/>
                <a:cs typeface="Times New Roman"/>
              </a:rPr>
              <a:t>0	0	</a:t>
            </a:r>
            <a:r>
              <a:rPr dirty="0" sz="900" spc="425">
                <a:latin typeface="Arial"/>
                <a:cs typeface="Arial"/>
              </a:rPr>
              <a:t>L	</a:t>
            </a:r>
            <a:r>
              <a:rPr dirty="0" sz="900" spc="15">
                <a:latin typeface="Times New Roman"/>
                <a:cs typeface="Times New Roman"/>
              </a:rPr>
              <a:t>0	0</a:t>
            </a:r>
            <a:r>
              <a:rPr dirty="0" sz="900" spc="75">
                <a:latin typeface="Times New Roman"/>
                <a:cs typeface="Times New Roman"/>
              </a:rPr>
              <a:t> </a:t>
            </a:r>
            <a:r>
              <a:rPr dirty="0" baseline="3086" sz="1350" spc="-465">
                <a:latin typeface="Symbol"/>
                <a:cs typeface="Symbol"/>
              </a:rPr>
              <a:t>⎞</a:t>
            </a:r>
            <a:endParaRPr baseline="3086" sz="1350">
              <a:latin typeface="Symbol"/>
              <a:cs typeface="Symbol"/>
            </a:endParaRPr>
          </a:p>
          <a:p>
            <a:pPr marL="101600">
              <a:lnSpc>
                <a:spcPts val="685"/>
              </a:lnSpc>
              <a:tabLst>
                <a:tab pos="1564005" algn="l"/>
              </a:tabLst>
            </a:pPr>
            <a:r>
              <a:rPr dirty="0" sz="900" spc="-310">
                <a:latin typeface="Symbol"/>
                <a:cs typeface="Symbol"/>
              </a:rPr>
              <a:t>⎜</a:t>
            </a:r>
            <a:r>
              <a:rPr dirty="0" sz="900" spc="-310">
                <a:latin typeface="Times New Roman"/>
                <a:cs typeface="Times New Roman"/>
              </a:rPr>
              <a:t>	</a:t>
            </a:r>
            <a:r>
              <a:rPr dirty="0" sz="900" spc="-310">
                <a:latin typeface="Symbol"/>
                <a:cs typeface="Symbol"/>
              </a:rPr>
              <a:t>⎟</a:t>
            </a:r>
            <a:endParaRPr sz="900">
              <a:latin typeface="Symbol"/>
              <a:cs typeface="Symbol"/>
            </a:endParaRPr>
          </a:p>
          <a:p>
            <a:pPr marL="101600">
              <a:lnSpc>
                <a:spcPts val="1019"/>
              </a:lnSpc>
              <a:tabLst>
                <a:tab pos="411480" algn="l"/>
                <a:tab pos="717550" algn="l"/>
                <a:tab pos="925194" algn="l"/>
                <a:tab pos="1196340" algn="l"/>
                <a:tab pos="1453515" algn="l"/>
              </a:tabLst>
            </a:pPr>
            <a:r>
              <a:rPr dirty="0" sz="900" spc="-310">
                <a:latin typeface="Symbol"/>
                <a:cs typeface="Symbol"/>
              </a:rPr>
              <a:t>⎜</a:t>
            </a:r>
            <a:r>
              <a:rPr dirty="0" sz="900" spc="215">
                <a:latin typeface="Times New Roman"/>
                <a:cs typeface="Times New Roman"/>
              </a:rPr>
              <a:t> </a:t>
            </a:r>
            <a:r>
              <a:rPr dirty="0" baseline="3086" sz="1350" spc="22">
                <a:latin typeface="Times New Roman"/>
                <a:cs typeface="Times New Roman"/>
              </a:rPr>
              <a:t>0	</a:t>
            </a:r>
            <a:r>
              <a:rPr dirty="0" baseline="2923" sz="1425" spc="-22" i="1">
                <a:latin typeface="Symbol"/>
                <a:cs typeface="Symbol"/>
              </a:rPr>
              <a:t></a:t>
            </a:r>
            <a:r>
              <a:rPr dirty="0" baseline="2923" sz="1425" spc="-7" i="1">
                <a:latin typeface="Times New Roman"/>
                <a:cs typeface="Times New Roman"/>
              </a:rPr>
              <a:t> </a:t>
            </a:r>
            <a:r>
              <a:rPr dirty="0" baseline="45454" sz="825" spc="-7">
                <a:latin typeface="Times New Roman"/>
                <a:cs typeface="Times New Roman"/>
              </a:rPr>
              <a:t>2	</a:t>
            </a:r>
            <a:r>
              <a:rPr dirty="0" baseline="3086" sz="1350" spc="22">
                <a:latin typeface="Times New Roman"/>
                <a:cs typeface="Times New Roman"/>
              </a:rPr>
              <a:t>0	</a:t>
            </a:r>
            <a:r>
              <a:rPr dirty="0" baseline="3086" sz="1350" spc="637">
                <a:latin typeface="Arial"/>
                <a:cs typeface="Arial"/>
              </a:rPr>
              <a:t>L	</a:t>
            </a:r>
            <a:r>
              <a:rPr dirty="0" baseline="3086" sz="1350" spc="22">
                <a:latin typeface="Times New Roman"/>
                <a:cs typeface="Times New Roman"/>
              </a:rPr>
              <a:t>0	0</a:t>
            </a:r>
            <a:r>
              <a:rPr dirty="0" baseline="3086" sz="1350" spc="120">
                <a:latin typeface="Times New Roman"/>
                <a:cs typeface="Times New Roman"/>
              </a:rPr>
              <a:t> </a:t>
            </a:r>
            <a:r>
              <a:rPr dirty="0" sz="900" spc="-310">
                <a:latin typeface="Symbol"/>
                <a:cs typeface="Symbol"/>
              </a:rPr>
              <a:t>⎟</a:t>
            </a:r>
            <a:endParaRPr sz="900">
              <a:latin typeface="Symbol"/>
              <a:cs typeface="Symbol"/>
            </a:endParaRPr>
          </a:p>
          <a:p>
            <a:pPr marL="101600">
              <a:lnSpc>
                <a:spcPct val="100000"/>
              </a:lnSpc>
              <a:spcBef>
                <a:spcPts val="225"/>
              </a:spcBef>
              <a:tabLst>
                <a:tab pos="460375" algn="l"/>
                <a:tab pos="668655" algn="l"/>
                <a:tab pos="1196340" algn="l"/>
              </a:tabLst>
            </a:pPr>
            <a:r>
              <a:rPr dirty="0" baseline="27777" sz="1350" spc="-465">
                <a:latin typeface="Symbol"/>
                <a:cs typeface="Symbol"/>
              </a:rPr>
              <a:t>⎜</a:t>
            </a:r>
            <a:r>
              <a:rPr dirty="0" baseline="27777" sz="1350" spc="322">
                <a:latin typeface="Times New Roman"/>
                <a:cs typeface="Times New Roman"/>
              </a:rPr>
              <a:t> </a:t>
            </a:r>
            <a:r>
              <a:rPr dirty="0" sz="900" spc="15">
                <a:latin typeface="Times New Roman"/>
                <a:cs typeface="Times New Roman"/>
              </a:rPr>
              <a:t>0	0	</a:t>
            </a:r>
            <a:r>
              <a:rPr dirty="0" sz="950" spc="-15" i="1">
                <a:latin typeface="Symbol"/>
                <a:cs typeface="Symbol"/>
              </a:rPr>
              <a:t></a:t>
            </a:r>
            <a:r>
              <a:rPr dirty="0" sz="950" spc="5" i="1">
                <a:latin typeface="Times New Roman"/>
                <a:cs typeface="Times New Roman"/>
              </a:rPr>
              <a:t> </a:t>
            </a:r>
            <a:r>
              <a:rPr dirty="0" baseline="40404" sz="825" spc="-7">
                <a:latin typeface="Times New Roman"/>
                <a:cs typeface="Times New Roman"/>
              </a:rPr>
              <a:t>2      </a:t>
            </a:r>
            <a:r>
              <a:rPr dirty="0" baseline="40404" sz="825" spc="15">
                <a:latin typeface="Times New Roman"/>
                <a:cs typeface="Times New Roman"/>
              </a:rPr>
              <a:t> </a:t>
            </a:r>
            <a:r>
              <a:rPr dirty="0" sz="900" spc="425">
                <a:latin typeface="Arial"/>
                <a:cs typeface="Arial"/>
              </a:rPr>
              <a:t>L	</a:t>
            </a:r>
            <a:r>
              <a:rPr dirty="0" sz="900" spc="15">
                <a:latin typeface="Times New Roman"/>
                <a:cs typeface="Times New Roman"/>
              </a:rPr>
              <a:t>0</a:t>
            </a:r>
            <a:endParaRPr sz="900">
              <a:latin typeface="Times New Roman"/>
              <a:cs typeface="Times New Roman"/>
            </a:endParaRPr>
          </a:p>
          <a:p>
            <a:pPr marL="101600">
              <a:lnSpc>
                <a:spcPct val="100000"/>
              </a:lnSpc>
              <a:spcBef>
                <a:spcPts val="300"/>
              </a:spcBef>
              <a:tabLst>
                <a:tab pos="469900" algn="l"/>
                <a:tab pos="727710" algn="l"/>
                <a:tab pos="925194" algn="l"/>
                <a:tab pos="1205230" algn="l"/>
                <a:tab pos="1463675" algn="l"/>
              </a:tabLst>
            </a:pPr>
            <a:r>
              <a:rPr dirty="0" baseline="6172" sz="1350" spc="-465">
                <a:latin typeface="Symbol"/>
                <a:cs typeface="Symbol"/>
              </a:rPr>
              <a:t>⎜</a:t>
            </a:r>
            <a:r>
              <a:rPr dirty="0" baseline="6172" sz="1350" spc="427">
                <a:latin typeface="Times New Roman"/>
                <a:cs typeface="Times New Roman"/>
              </a:rPr>
              <a:t> </a:t>
            </a:r>
            <a:r>
              <a:rPr dirty="0" sz="900" spc="-440">
                <a:latin typeface="Arial"/>
                <a:cs typeface="Arial"/>
              </a:rPr>
              <a:t>M	M	M	</a:t>
            </a:r>
            <a:r>
              <a:rPr dirty="0" sz="900" spc="229">
                <a:latin typeface="Arial"/>
                <a:cs typeface="Arial"/>
              </a:rPr>
              <a:t>O	</a:t>
            </a:r>
            <a:r>
              <a:rPr dirty="0" sz="900" spc="-440">
                <a:latin typeface="Arial"/>
                <a:cs typeface="Arial"/>
              </a:rPr>
              <a:t>M	M</a:t>
            </a:r>
            <a:r>
              <a:rPr dirty="0" sz="900" spc="195">
                <a:latin typeface="Arial"/>
                <a:cs typeface="Arial"/>
              </a:rPr>
              <a:t> </a:t>
            </a:r>
            <a:r>
              <a:rPr dirty="0" baseline="6172" sz="1350" spc="-465">
                <a:latin typeface="Symbol"/>
                <a:cs typeface="Symbol"/>
              </a:rPr>
              <a:t>⎟</a:t>
            </a:r>
            <a:endParaRPr baseline="6172" sz="1350">
              <a:latin typeface="Symbol"/>
              <a:cs typeface="Symbol"/>
            </a:endParaRPr>
          </a:p>
          <a:p>
            <a:pPr marL="460375">
              <a:lnSpc>
                <a:spcPct val="100000"/>
              </a:lnSpc>
              <a:spcBef>
                <a:spcPts val="270"/>
              </a:spcBef>
              <a:tabLst>
                <a:tab pos="717550" algn="l"/>
                <a:tab pos="925194" algn="l"/>
              </a:tabLst>
            </a:pPr>
            <a:r>
              <a:rPr dirty="0" sz="900" spc="15">
                <a:latin typeface="Times New Roman"/>
                <a:cs typeface="Times New Roman"/>
              </a:rPr>
              <a:t>0	0	</a:t>
            </a:r>
            <a:r>
              <a:rPr dirty="0" sz="900" spc="425">
                <a:latin typeface="Arial"/>
                <a:cs typeface="Arial"/>
              </a:rPr>
              <a:t>L </a:t>
            </a:r>
            <a:r>
              <a:rPr dirty="0" sz="950" spc="-15" i="1">
                <a:latin typeface="Symbol"/>
                <a:cs typeface="Symbol"/>
              </a:rPr>
              <a:t></a:t>
            </a:r>
            <a:r>
              <a:rPr dirty="0" sz="950" spc="114" i="1">
                <a:latin typeface="Times New Roman"/>
                <a:cs typeface="Times New Roman"/>
              </a:rPr>
              <a:t> </a:t>
            </a:r>
            <a:r>
              <a:rPr dirty="0" baseline="40404" sz="825" spc="-7">
                <a:latin typeface="Times New Roman"/>
                <a:cs typeface="Times New Roman"/>
              </a:rPr>
              <a:t>2</a:t>
            </a:r>
            <a:endParaRPr baseline="40404" sz="825">
              <a:latin typeface="Times New Roman"/>
              <a:cs typeface="Times New Roman"/>
            </a:endParaRPr>
          </a:p>
          <a:p>
            <a:pPr marL="460375">
              <a:lnSpc>
                <a:spcPct val="100000"/>
              </a:lnSpc>
              <a:spcBef>
                <a:spcPts val="250"/>
              </a:spcBef>
              <a:tabLst>
                <a:tab pos="717550" algn="l"/>
                <a:tab pos="925194" algn="l"/>
                <a:tab pos="1196340" algn="l"/>
                <a:tab pos="1405255" algn="l"/>
              </a:tabLst>
            </a:pPr>
            <a:r>
              <a:rPr dirty="0" sz="900" spc="15">
                <a:latin typeface="Times New Roman"/>
                <a:cs typeface="Times New Roman"/>
              </a:rPr>
              <a:t>0	0	</a:t>
            </a:r>
            <a:r>
              <a:rPr dirty="0" sz="900" spc="425">
                <a:latin typeface="Arial"/>
                <a:cs typeface="Arial"/>
              </a:rPr>
              <a:t>L	</a:t>
            </a:r>
            <a:r>
              <a:rPr dirty="0" sz="900" spc="15">
                <a:latin typeface="Times New Roman"/>
                <a:cs typeface="Times New Roman"/>
              </a:rPr>
              <a:t>0	</a:t>
            </a:r>
            <a:r>
              <a:rPr dirty="0" sz="950" spc="-15" i="1">
                <a:latin typeface="Symbol"/>
                <a:cs typeface="Symbol"/>
              </a:rPr>
              <a:t></a:t>
            </a:r>
            <a:endParaRPr sz="950">
              <a:latin typeface="Symbol"/>
              <a:cs typeface="Symbol"/>
            </a:endParaRPr>
          </a:p>
        </p:txBody>
      </p:sp>
      <p:sp>
        <p:nvSpPr>
          <p:cNvPr id="13" name="object 13"/>
          <p:cNvSpPr txBox="1"/>
          <p:nvPr/>
        </p:nvSpPr>
        <p:spPr>
          <a:xfrm>
            <a:off x="4414772" y="1665204"/>
            <a:ext cx="311785" cy="167640"/>
          </a:xfrm>
          <a:prstGeom prst="rect">
            <a:avLst/>
          </a:prstGeom>
        </p:spPr>
        <p:txBody>
          <a:bodyPr wrap="square" lIns="0" tIns="16510" rIns="0" bIns="0" rtlCol="0" vert="horz">
            <a:spAutoFit/>
          </a:bodyPr>
          <a:lstStyle/>
          <a:p>
            <a:pPr marL="25400">
              <a:lnSpc>
                <a:spcPct val="100000"/>
              </a:lnSpc>
              <a:spcBef>
                <a:spcPts val="130"/>
              </a:spcBef>
            </a:pPr>
            <a:r>
              <a:rPr dirty="0" sz="900" spc="15" b="1">
                <a:latin typeface="Times New Roman"/>
                <a:cs typeface="Times New Roman"/>
              </a:rPr>
              <a:t>Σ </a:t>
            </a:r>
            <a:r>
              <a:rPr dirty="0" sz="900" spc="15">
                <a:latin typeface="Symbol"/>
                <a:cs typeface="Symbol"/>
              </a:rPr>
              <a:t></a:t>
            </a:r>
            <a:r>
              <a:rPr dirty="0" sz="900" spc="-70">
                <a:latin typeface="Times New Roman"/>
                <a:cs typeface="Times New Roman"/>
              </a:rPr>
              <a:t> </a:t>
            </a:r>
            <a:r>
              <a:rPr dirty="0" baseline="12345" sz="1350" spc="-465">
                <a:latin typeface="Symbol"/>
                <a:cs typeface="Symbol"/>
              </a:rPr>
              <a:t>⎜</a:t>
            </a:r>
            <a:endParaRPr baseline="12345" sz="1350">
              <a:latin typeface="Symbol"/>
              <a:cs typeface="Symbol"/>
            </a:endParaRPr>
          </a:p>
        </p:txBody>
      </p:sp>
      <p:sp>
        <p:nvSpPr>
          <p:cNvPr id="14" name="object 14"/>
          <p:cNvSpPr/>
          <p:nvPr/>
        </p:nvSpPr>
        <p:spPr>
          <a:xfrm>
            <a:off x="1600200" y="2292095"/>
            <a:ext cx="4532375" cy="1805939"/>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2666999" y="2406395"/>
            <a:ext cx="2411729" cy="2057399"/>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p:nvPr/>
        </p:nvSpPr>
        <p:spPr>
          <a:xfrm>
            <a:off x="1747520" y="8654286"/>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8" name="object 18"/>
          <p:cNvSpPr txBox="1"/>
          <p:nvPr/>
        </p:nvSpPr>
        <p:spPr>
          <a:xfrm>
            <a:off x="4492244" y="8654286"/>
            <a:ext cx="147955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12</a:t>
            </a:r>
            <a:endParaRPr sz="600">
              <a:latin typeface="Tahoma"/>
              <a:cs typeface="Tahoma"/>
            </a:endParaRPr>
          </a:p>
        </p:txBody>
      </p:sp>
      <p:sp>
        <p:nvSpPr>
          <p:cNvPr id="19" name="object 19"/>
          <p:cNvSpPr txBox="1"/>
          <p:nvPr/>
        </p:nvSpPr>
        <p:spPr>
          <a:xfrm>
            <a:off x="2242057" y="5342636"/>
            <a:ext cx="3216910" cy="696595"/>
          </a:xfrm>
          <a:prstGeom prst="rect">
            <a:avLst/>
          </a:prstGeom>
        </p:spPr>
        <p:txBody>
          <a:bodyPr wrap="square" lIns="0" tIns="12700" rIns="0" bIns="0" rtlCol="0" vert="horz">
            <a:spAutoFit/>
          </a:bodyPr>
          <a:lstStyle/>
          <a:p>
            <a:pPr marL="521970" marR="5080" indent="-509905">
              <a:lnSpc>
                <a:spcPct val="100000"/>
              </a:lnSpc>
              <a:spcBef>
                <a:spcPts val="100"/>
              </a:spcBef>
            </a:pPr>
            <a:r>
              <a:rPr dirty="0" sz="2200">
                <a:solidFill>
                  <a:srgbClr val="006500"/>
                </a:solidFill>
                <a:latin typeface="Tahoma"/>
                <a:cs typeface="Tahoma"/>
              </a:rPr>
              <a:t>Making a Classifier </a:t>
            </a:r>
            <a:r>
              <a:rPr dirty="0" sz="2200" spc="-5">
                <a:solidFill>
                  <a:srgbClr val="006500"/>
                </a:solidFill>
                <a:latin typeface="Tahoma"/>
                <a:cs typeface="Tahoma"/>
              </a:rPr>
              <a:t>from</a:t>
            </a:r>
            <a:r>
              <a:rPr dirty="0" sz="2200" spc="-70">
                <a:solidFill>
                  <a:srgbClr val="006500"/>
                </a:solidFill>
                <a:latin typeface="Tahoma"/>
                <a:cs typeface="Tahoma"/>
              </a:rPr>
              <a:t> </a:t>
            </a:r>
            <a:r>
              <a:rPr dirty="0" sz="2200">
                <a:solidFill>
                  <a:srgbClr val="006500"/>
                </a:solidFill>
                <a:latin typeface="Tahoma"/>
                <a:cs typeface="Tahoma"/>
              </a:rPr>
              <a:t>a  </a:t>
            </a:r>
            <a:r>
              <a:rPr dirty="0" sz="2200" spc="-5">
                <a:solidFill>
                  <a:srgbClr val="006500"/>
                </a:solidFill>
                <a:latin typeface="Tahoma"/>
                <a:cs typeface="Tahoma"/>
              </a:rPr>
              <a:t>Density</a:t>
            </a:r>
            <a:r>
              <a:rPr dirty="0" sz="2200" spc="-20">
                <a:solidFill>
                  <a:srgbClr val="006500"/>
                </a:solidFill>
                <a:latin typeface="Tahoma"/>
                <a:cs typeface="Tahoma"/>
              </a:rPr>
              <a:t> </a:t>
            </a:r>
            <a:r>
              <a:rPr dirty="0" sz="2200" spc="-5">
                <a:solidFill>
                  <a:srgbClr val="006500"/>
                </a:solidFill>
                <a:latin typeface="Tahoma"/>
                <a:cs typeface="Tahoma"/>
              </a:rPr>
              <a:t>Estimator</a:t>
            </a:r>
            <a:endParaRPr sz="2200">
              <a:latin typeface="Tahoma"/>
              <a:cs typeface="Tahoma"/>
            </a:endParaRPr>
          </a:p>
        </p:txBody>
      </p:sp>
      <p:sp>
        <p:nvSpPr>
          <p:cNvPr id="20" name="object 20"/>
          <p:cNvSpPr txBox="1"/>
          <p:nvPr/>
        </p:nvSpPr>
        <p:spPr>
          <a:xfrm>
            <a:off x="2171700" y="7078980"/>
            <a:ext cx="590550" cy="200025"/>
          </a:xfrm>
          <a:prstGeom prst="rect">
            <a:avLst/>
          </a:prstGeom>
          <a:solidFill>
            <a:srgbClr val="FFCF02"/>
          </a:solidFill>
          <a:ln w="3175">
            <a:solidFill>
              <a:srgbClr val="010101"/>
            </a:solidFill>
          </a:ln>
        </p:spPr>
        <p:txBody>
          <a:bodyPr wrap="square" lIns="0" tIns="22860" rIns="0" bIns="0" rtlCol="0" vert="horz">
            <a:spAutoFit/>
          </a:bodyPr>
          <a:lstStyle/>
          <a:p>
            <a:pPr marL="46355">
              <a:lnSpc>
                <a:spcPct val="100000"/>
              </a:lnSpc>
              <a:spcBef>
                <a:spcPts val="180"/>
              </a:spcBef>
            </a:pPr>
            <a:r>
              <a:rPr dirty="0" sz="1000">
                <a:latin typeface="Tahoma"/>
                <a:cs typeface="Tahoma"/>
              </a:rPr>
              <a:t>Classifier</a:t>
            </a:r>
            <a:endParaRPr sz="1000">
              <a:latin typeface="Tahoma"/>
              <a:cs typeface="Tahoma"/>
            </a:endParaRPr>
          </a:p>
        </p:txBody>
      </p:sp>
      <p:sp>
        <p:nvSpPr>
          <p:cNvPr id="21" name="object 21"/>
          <p:cNvSpPr txBox="1"/>
          <p:nvPr/>
        </p:nvSpPr>
        <p:spPr>
          <a:xfrm>
            <a:off x="2877573" y="6997695"/>
            <a:ext cx="509270" cy="330835"/>
          </a:xfrm>
          <a:prstGeom prst="rect">
            <a:avLst/>
          </a:prstGeom>
        </p:spPr>
        <p:txBody>
          <a:bodyPr wrap="square" lIns="0" tIns="12700" rIns="0" bIns="0" rtlCol="0" vert="horz">
            <a:spAutoFit/>
          </a:bodyPr>
          <a:lstStyle/>
          <a:p>
            <a:pPr marL="12700" marR="5080" indent="49530">
              <a:lnSpc>
                <a:spcPct val="100000"/>
              </a:lnSpc>
              <a:spcBef>
                <a:spcPts val="100"/>
              </a:spcBef>
            </a:pPr>
            <a:r>
              <a:rPr dirty="0" sz="1000" spc="-5">
                <a:solidFill>
                  <a:srgbClr val="3333CC"/>
                </a:solidFill>
                <a:latin typeface="Tahoma"/>
                <a:cs typeface="Tahoma"/>
              </a:rPr>
              <a:t>Predict  </a:t>
            </a:r>
            <a:r>
              <a:rPr dirty="0" sz="1000" spc="-5">
                <a:solidFill>
                  <a:srgbClr val="3333CC"/>
                </a:solidFill>
                <a:latin typeface="Tahoma"/>
                <a:cs typeface="Tahoma"/>
              </a:rPr>
              <a:t>category</a:t>
            </a:r>
            <a:endParaRPr sz="1000">
              <a:latin typeface="Tahoma"/>
              <a:cs typeface="Tahoma"/>
            </a:endParaRPr>
          </a:p>
        </p:txBody>
      </p:sp>
      <p:sp>
        <p:nvSpPr>
          <p:cNvPr id="22" name="object 22"/>
          <p:cNvSpPr/>
          <p:nvPr/>
        </p:nvSpPr>
        <p:spPr>
          <a:xfrm>
            <a:off x="1966722" y="70073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3" name="object 23"/>
          <p:cNvSpPr/>
          <p:nvPr/>
        </p:nvSpPr>
        <p:spPr>
          <a:xfrm>
            <a:off x="2766822" y="7159752"/>
            <a:ext cx="153670" cy="38100"/>
          </a:xfrm>
          <a:custGeom>
            <a:avLst/>
            <a:gdLst/>
            <a:ahLst/>
            <a:cxnLst/>
            <a:rect l="l" t="t" r="r" b="b"/>
            <a:pathLst>
              <a:path w="153669" h="38100">
                <a:moveTo>
                  <a:pt x="115061" y="0"/>
                </a:moveTo>
                <a:lnTo>
                  <a:pt x="115061" y="38100"/>
                </a:lnTo>
                <a:lnTo>
                  <a:pt x="151637" y="19812"/>
                </a:lnTo>
                <a:lnTo>
                  <a:pt x="122681" y="19812"/>
                </a:lnTo>
                <a:lnTo>
                  <a:pt x="122681" y="19050"/>
                </a:lnTo>
                <a:lnTo>
                  <a:pt x="121919" y="18287"/>
                </a:lnTo>
                <a:lnTo>
                  <a:pt x="151637" y="18287"/>
                </a:lnTo>
                <a:lnTo>
                  <a:pt x="115061" y="0"/>
                </a:lnTo>
                <a:close/>
              </a:path>
              <a:path w="153669" h="38100">
                <a:moveTo>
                  <a:pt x="115061" y="18287"/>
                </a:moveTo>
                <a:lnTo>
                  <a:pt x="761" y="18287"/>
                </a:lnTo>
                <a:lnTo>
                  <a:pt x="0" y="19050"/>
                </a:lnTo>
                <a:lnTo>
                  <a:pt x="0" y="19812"/>
                </a:lnTo>
                <a:lnTo>
                  <a:pt x="115061" y="19812"/>
                </a:lnTo>
                <a:lnTo>
                  <a:pt x="115061" y="18287"/>
                </a:lnTo>
                <a:close/>
              </a:path>
              <a:path w="153669" h="38100">
                <a:moveTo>
                  <a:pt x="151637" y="18287"/>
                </a:moveTo>
                <a:lnTo>
                  <a:pt x="121919" y="18287"/>
                </a:lnTo>
                <a:lnTo>
                  <a:pt x="122681" y="19050"/>
                </a:lnTo>
                <a:lnTo>
                  <a:pt x="122681" y="19812"/>
                </a:lnTo>
                <a:lnTo>
                  <a:pt x="151637" y="19812"/>
                </a:lnTo>
                <a:lnTo>
                  <a:pt x="153161" y="19050"/>
                </a:lnTo>
                <a:lnTo>
                  <a:pt x="151637" y="18287"/>
                </a:lnTo>
                <a:close/>
              </a:path>
            </a:pathLst>
          </a:custGeom>
          <a:solidFill>
            <a:srgbClr val="010101"/>
          </a:solidFill>
        </p:spPr>
        <p:txBody>
          <a:bodyPr wrap="square" lIns="0" tIns="0" rIns="0" bIns="0" rtlCol="0"/>
          <a:lstStyle/>
          <a:p/>
        </p:txBody>
      </p:sp>
      <p:sp>
        <p:nvSpPr>
          <p:cNvPr id="24" name="object 24"/>
          <p:cNvSpPr/>
          <p:nvPr/>
        </p:nvSpPr>
        <p:spPr>
          <a:xfrm>
            <a:off x="1966722" y="70835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5" name="object 25"/>
          <p:cNvSpPr/>
          <p:nvPr/>
        </p:nvSpPr>
        <p:spPr>
          <a:xfrm>
            <a:off x="1966722" y="71597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6" name="object 26"/>
          <p:cNvSpPr/>
          <p:nvPr/>
        </p:nvSpPr>
        <p:spPr>
          <a:xfrm>
            <a:off x="1966722" y="72359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7" name="object 27"/>
          <p:cNvSpPr/>
          <p:nvPr/>
        </p:nvSpPr>
        <p:spPr>
          <a:xfrm>
            <a:off x="1966722" y="73121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28" name="object 28"/>
          <p:cNvSpPr txBox="1"/>
          <p:nvPr/>
        </p:nvSpPr>
        <p:spPr>
          <a:xfrm>
            <a:off x="2154935" y="7498080"/>
            <a:ext cx="624840" cy="352425"/>
          </a:xfrm>
          <a:prstGeom prst="rect">
            <a:avLst/>
          </a:prstGeom>
          <a:solidFill>
            <a:srgbClr val="FFCF02"/>
          </a:solidFill>
          <a:ln w="3175">
            <a:solidFill>
              <a:srgbClr val="010101"/>
            </a:solidFill>
          </a:ln>
        </p:spPr>
        <p:txBody>
          <a:bodyPr wrap="square" lIns="0" tIns="22860" rIns="0" bIns="0" rtlCol="0" vert="horz">
            <a:spAutoFit/>
          </a:bodyPr>
          <a:lstStyle/>
          <a:p>
            <a:pPr marL="46990" marR="38735" indent="57150">
              <a:lnSpc>
                <a:spcPct val="100000"/>
              </a:lnSpc>
              <a:spcBef>
                <a:spcPts val="180"/>
              </a:spcBef>
            </a:pPr>
            <a:r>
              <a:rPr dirty="0" sz="1000">
                <a:latin typeface="Tahoma"/>
                <a:cs typeface="Tahoma"/>
              </a:rPr>
              <a:t>Density  </a:t>
            </a:r>
            <a:r>
              <a:rPr dirty="0" sz="1000">
                <a:latin typeface="Tahoma"/>
                <a:cs typeface="Tahoma"/>
              </a:rPr>
              <a:t>Estima</a:t>
            </a:r>
            <a:r>
              <a:rPr dirty="0" sz="1000" spc="-10">
                <a:latin typeface="Tahoma"/>
                <a:cs typeface="Tahoma"/>
              </a:rPr>
              <a:t>t</a:t>
            </a:r>
            <a:r>
              <a:rPr dirty="0" sz="1000">
                <a:latin typeface="Tahoma"/>
                <a:cs typeface="Tahoma"/>
              </a:rPr>
              <a:t>or</a:t>
            </a:r>
            <a:endParaRPr sz="1000">
              <a:latin typeface="Tahoma"/>
              <a:cs typeface="Tahoma"/>
            </a:endParaRPr>
          </a:p>
        </p:txBody>
      </p:sp>
      <p:sp>
        <p:nvSpPr>
          <p:cNvPr id="29" name="object 29"/>
          <p:cNvSpPr txBox="1"/>
          <p:nvPr/>
        </p:nvSpPr>
        <p:spPr>
          <a:xfrm>
            <a:off x="2953754" y="7492995"/>
            <a:ext cx="355600" cy="330835"/>
          </a:xfrm>
          <a:prstGeom prst="rect">
            <a:avLst/>
          </a:prstGeom>
        </p:spPr>
        <p:txBody>
          <a:bodyPr wrap="square" lIns="0" tIns="12700" rIns="0" bIns="0" rtlCol="0" vert="horz">
            <a:spAutoFit/>
          </a:bodyPr>
          <a:lstStyle/>
          <a:p>
            <a:pPr marL="12700" marR="5080" indent="15240">
              <a:lnSpc>
                <a:spcPct val="100000"/>
              </a:lnSpc>
              <a:spcBef>
                <a:spcPts val="100"/>
              </a:spcBef>
            </a:pPr>
            <a:r>
              <a:rPr dirty="0" sz="1000" spc="-5">
                <a:solidFill>
                  <a:srgbClr val="3333CC"/>
                </a:solidFill>
                <a:latin typeface="Tahoma"/>
                <a:cs typeface="Tahoma"/>
              </a:rPr>
              <a:t>Prob-  ability</a:t>
            </a:r>
            <a:endParaRPr sz="1000">
              <a:latin typeface="Tahoma"/>
              <a:cs typeface="Tahoma"/>
            </a:endParaRPr>
          </a:p>
        </p:txBody>
      </p:sp>
      <p:sp>
        <p:nvSpPr>
          <p:cNvPr id="30" name="object 30"/>
          <p:cNvSpPr/>
          <p:nvPr/>
        </p:nvSpPr>
        <p:spPr>
          <a:xfrm>
            <a:off x="1966722" y="75026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31" name="object 31"/>
          <p:cNvSpPr/>
          <p:nvPr/>
        </p:nvSpPr>
        <p:spPr>
          <a:xfrm>
            <a:off x="2766822" y="7655052"/>
            <a:ext cx="153670" cy="38100"/>
          </a:xfrm>
          <a:custGeom>
            <a:avLst/>
            <a:gdLst/>
            <a:ahLst/>
            <a:cxnLst/>
            <a:rect l="l" t="t" r="r" b="b"/>
            <a:pathLst>
              <a:path w="153669" h="38100">
                <a:moveTo>
                  <a:pt x="115061" y="0"/>
                </a:moveTo>
                <a:lnTo>
                  <a:pt x="115061" y="38100"/>
                </a:lnTo>
                <a:lnTo>
                  <a:pt x="151637" y="19812"/>
                </a:lnTo>
                <a:lnTo>
                  <a:pt x="122681" y="19812"/>
                </a:lnTo>
                <a:lnTo>
                  <a:pt x="122681" y="19050"/>
                </a:lnTo>
                <a:lnTo>
                  <a:pt x="121919" y="18287"/>
                </a:lnTo>
                <a:lnTo>
                  <a:pt x="151637" y="18287"/>
                </a:lnTo>
                <a:lnTo>
                  <a:pt x="115061" y="0"/>
                </a:lnTo>
                <a:close/>
              </a:path>
              <a:path w="153669" h="38100">
                <a:moveTo>
                  <a:pt x="115061" y="18287"/>
                </a:moveTo>
                <a:lnTo>
                  <a:pt x="761" y="18287"/>
                </a:lnTo>
                <a:lnTo>
                  <a:pt x="0" y="19050"/>
                </a:lnTo>
                <a:lnTo>
                  <a:pt x="0" y="19812"/>
                </a:lnTo>
                <a:lnTo>
                  <a:pt x="115061" y="19812"/>
                </a:lnTo>
                <a:lnTo>
                  <a:pt x="115061" y="18287"/>
                </a:lnTo>
                <a:close/>
              </a:path>
              <a:path w="153669" h="38100">
                <a:moveTo>
                  <a:pt x="151637" y="18287"/>
                </a:moveTo>
                <a:lnTo>
                  <a:pt x="121919" y="18287"/>
                </a:lnTo>
                <a:lnTo>
                  <a:pt x="122681" y="19050"/>
                </a:lnTo>
                <a:lnTo>
                  <a:pt x="122681" y="19812"/>
                </a:lnTo>
                <a:lnTo>
                  <a:pt x="151637" y="19812"/>
                </a:lnTo>
                <a:lnTo>
                  <a:pt x="153161" y="19050"/>
                </a:lnTo>
                <a:lnTo>
                  <a:pt x="151637" y="18287"/>
                </a:lnTo>
                <a:close/>
              </a:path>
            </a:pathLst>
          </a:custGeom>
          <a:solidFill>
            <a:srgbClr val="010101"/>
          </a:solidFill>
        </p:spPr>
        <p:txBody>
          <a:bodyPr wrap="square" lIns="0" tIns="0" rIns="0" bIns="0" rtlCol="0"/>
          <a:lstStyle/>
          <a:p/>
        </p:txBody>
      </p:sp>
      <p:sp>
        <p:nvSpPr>
          <p:cNvPr id="32" name="object 32"/>
          <p:cNvSpPr/>
          <p:nvPr/>
        </p:nvSpPr>
        <p:spPr>
          <a:xfrm>
            <a:off x="1966722" y="75788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33" name="object 33"/>
          <p:cNvSpPr/>
          <p:nvPr/>
        </p:nvSpPr>
        <p:spPr>
          <a:xfrm>
            <a:off x="1966722" y="76550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34" name="object 34"/>
          <p:cNvSpPr/>
          <p:nvPr/>
        </p:nvSpPr>
        <p:spPr>
          <a:xfrm>
            <a:off x="1966722" y="77312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35" name="object 35"/>
          <p:cNvSpPr/>
          <p:nvPr/>
        </p:nvSpPr>
        <p:spPr>
          <a:xfrm>
            <a:off x="1966722" y="78074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36" name="object 36"/>
          <p:cNvSpPr txBox="1"/>
          <p:nvPr/>
        </p:nvSpPr>
        <p:spPr>
          <a:xfrm>
            <a:off x="1800035" y="6997175"/>
            <a:ext cx="179070" cy="1336675"/>
          </a:xfrm>
          <a:prstGeom prst="rect">
            <a:avLst/>
          </a:prstGeom>
        </p:spPr>
        <p:txBody>
          <a:bodyPr wrap="square" lIns="0" tIns="12700" rIns="0" bIns="0" rtlCol="0" vert="vert270">
            <a:spAutoFit/>
          </a:bodyPr>
          <a:lstStyle/>
          <a:p>
            <a:pPr marL="12700">
              <a:lnSpc>
                <a:spcPct val="100000"/>
              </a:lnSpc>
              <a:spcBef>
                <a:spcPts val="100"/>
              </a:spcBef>
              <a:tabLst>
                <a:tab pos="964565" algn="l"/>
              </a:tabLst>
            </a:pPr>
            <a:r>
              <a:rPr dirty="0" sz="1000" spc="-5">
                <a:solidFill>
                  <a:srgbClr val="048D0A"/>
                </a:solidFill>
                <a:latin typeface="Tahoma"/>
                <a:cs typeface="Tahoma"/>
              </a:rPr>
              <a:t>Input</a:t>
            </a:r>
            <a:r>
              <a:rPr dirty="0" sz="1000">
                <a:solidFill>
                  <a:srgbClr val="048D0A"/>
                </a:solidFill>
                <a:latin typeface="Tahoma"/>
                <a:cs typeface="Tahoma"/>
              </a:rPr>
              <a:t>s</a:t>
            </a:r>
            <a:r>
              <a:rPr dirty="0" sz="1000">
                <a:solidFill>
                  <a:srgbClr val="048D0A"/>
                </a:solidFill>
                <a:latin typeface="Tahoma"/>
                <a:cs typeface="Tahoma"/>
              </a:rPr>
              <a:t> </a:t>
            </a:r>
            <a:r>
              <a:rPr dirty="0" sz="1000" spc="150">
                <a:solidFill>
                  <a:srgbClr val="048D0A"/>
                </a:solidFill>
                <a:latin typeface="Tahoma"/>
                <a:cs typeface="Tahoma"/>
              </a:rPr>
              <a:t> </a:t>
            </a:r>
            <a:r>
              <a:rPr dirty="0" sz="1000" spc="-5">
                <a:solidFill>
                  <a:srgbClr val="048D0A"/>
                </a:solidFill>
                <a:latin typeface="Tahoma"/>
                <a:cs typeface="Tahoma"/>
              </a:rPr>
              <a:t>Input</a:t>
            </a:r>
            <a:r>
              <a:rPr dirty="0" sz="1000">
                <a:solidFill>
                  <a:srgbClr val="048D0A"/>
                </a:solidFill>
                <a:latin typeface="Tahoma"/>
                <a:cs typeface="Tahoma"/>
              </a:rPr>
              <a:t>s</a:t>
            </a:r>
            <a:r>
              <a:rPr dirty="0" sz="1000">
                <a:solidFill>
                  <a:srgbClr val="048D0A"/>
                </a:solidFill>
                <a:latin typeface="Tahoma"/>
                <a:cs typeface="Tahoma"/>
              </a:rPr>
              <a:t>	</a:t>
            </a:r>
            <a:r>
              <a:rPr dirty="0" sz="1000" spc="-5">
                <a:solidFill>
                  <a:srgbClr val="048D0A"/>
                </a:solidFill>
                <a:latin typeface="Tahoma"/>
                <a:cs typeface="Tahoma"/>
              </a:rPr>
              <a:t>Inputs</a:t>
            </a:r>
            <a:endParaRPr sz="1000">
              <a:latin typeface="Tahoma"/>
              <a:cs typeface="Tahoma"/>
            </a:endParaRPr>
          </a:p>
        </p:txBody>
      </p:sp>
      <p:sp>
        <p:nvSpPr>
          <p:cNvPr id="37" name="object 37"/>
          <p:cNvSpPr txBox="1"/>
          <p:nvPr/>
        </p:nvSpPr>
        <p:spPr>
          <a:xfrm>
            <a:off x="2141982" y="8031480"/>
            <a:ext cx="650240" cy="200025"/>
          </a:xfrm>
          <a:prstGeom prst="rect">
            <a:avLst/>
          </a:prstGeom>
          <a:solidFill>
            <a:srgbClr val="FFCF02"/>
          </a:solidFill>
          <a:ln w="3175">
            <a:solidFill>
              <a:srgbClr val="010101"/>
            </a:solidFill>
          </a:ln>
        </p:spPr>
        <p:txBody>
          <a:bodyPr wrap="square" lIns="0" tIns="22860" rIns="0" bIns="0" rtlCol="0" vert="horz">
            <a:spAutoFit/>
          </a:bodyPr>
          <a:lstStyle/>
          <a:p>
            <a:pPr marL="46990">
              <a:lnSpc>
                <a:spcPct val="100000"/>
              </a:lnSpc>
              <a:spcBef>
                <a:spcPts val="180"/>
              </a:spcBef>
            </a:pPr>
            <a:r>
              <a:rPr dirty="0" sz="1000" spc="-5">
                <a:latin typeface="Tahoma"/>
                <a:cs typeface="Tahoma"/>
              </a:rPr>
              <a:t>Regressor</a:t>
            </a:r>
            <a:endParaRPr sz="1000">
              <a:latin typeface="Tahoma"/>
              <a:cs typeface="Tahoma"/>
            </a:endParaRPr>
          </a:p>
        </p:txBody>
      </p:sp>
      <p:sp>
        <p:nvSpPr>
          <p:cNvPr id="38" name="object 38"/>
          <p:cNvSpPr txBox="1"/>
          <p:nvPr/>
        </p:nvSpPr>
        <p:spPr>
          <a:xfrm>
            <a:off x="2905755" y="7950195"/>
            <a:ext cx="451484" cy="330835"/>
          </a:xfrm>
          <a:prstGeom prst="rect">
            <a:avLst/>
          </a:prstGeom>
        </p:spPr>
        <p:txBody>
          <a:bodyPr wrap="square" lIns="0" tIns="12700" rIns="0" bIns="0" rtlCol="0" vert="horz">
            <a:spAutoFit/>
          </a:bodyPr>
          <a:lstStyle/>
          <a:p>
            <a:pPr marL="12700" marR="5080" indent="20955">
              <a:lnSpc>
                <a:spcPct val="100000"/>
              </a:lnSpc>
              <a:spcBef>
                <a:spcPts val="100"/>
              </a:spcBef>
            </a:pPr>
            <a:r>
              <a:rPr dirty="0" sz="1000" spc="-5">
                <a:solidFill>
                  <a:srgbClr val="3333CC"/>
                </a:solidFill>
                <a:latin typeface="Tahoma"/>
                <a:cs typeface="Tahoma"/>
              </a:rPr>
              <a:t>Predict  real</a:t>
            </a:r>
            <a:r>
              <a:rPr dirty="0" sz="1000" spc="-85">
                <a:solidFill>
                  <a:srgbClr val="3333CC"/>
                </a:solidFill>
                <a:latin typeface="Tahoma"/>
                <a:cs typeface="Tahoma"/>
              </a:rPr>
              <a:t> </a:t>
            </a:r>
            <a:r>
              <a:rPr dirty="0" sz="1000" spc="-5">
                <a:solidFill>
                  <a:srgbClr val="3333CC"/>
                </a:solidFill>
                <a:latin typeface="Tahoma"/>
                <a:cs typeface="Tahoma"/>
              </a:rPr>
              <a:t>no.</a:t>
            </a:r>
            <a:endParaRPr sz="1000">
              <a:latin typeface="Tahoma"/>
              <a:cs typeface="Tahoma"/>
            </a:endParaRPr>
          </a:p>
        </p:txBody>
      </p:sp>
      <p:sp>
        <p:nvSpPr>
          <p:cNvPr id="39" name="object 39"/>
          <p:cNvSpPr/>
          <p:nvPr/>
        </p:nvSpPr>
        <p:spPr>
          <a:xfrm>
            <a:off x="1966722" y="79598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40" name="object 40"/>
          <p:cNvSpPr/>
          <p:nvPr/>
        </p:nvSpPr>
        <p:spPr>
          <a:xfrm>
            <a:off x="2766822" y="8112252"/>
            <a:ext cx="153670" cy="38100"/>
          </a:xfrm>
          <a:custGeom>
            <a:avLst/>
            <a:gdLst/>
            <a:ahLst/>
            <a:cxnLst/>
            <a:rect l="l" t="t" r="r" b="b"/>
            <a:pathLst>
              <a:path w="153669" h="38100">
                <a:moveTo>
                  <a:pt x="115061" y="0"/>
                </a:moveTo>
                <a:lnTo>
                  <a:pt x="115061" y="38100"/>
                </a:lnTo>
                <a:lnTo>
                  <a:pt x="151637" y="19812"/>
                </a:lnTo>
                <a:lnTo>
                  <a:pt x="122681" y="19812"/>
                </a:lnTo>
                <a:lnTo>
                  <a:pt x="122681" y="19050"/>
                </a:lnTo>
                <a:lnTo>
                  <a:pt x="121919" y="18287"/>
                </a:lnTo>
                <a:lnTo>
                  <a:pt x="151637" y="18287"/>
                </a:lnTo>
                <a:lnTo>
                  <a:pt x="115061" y="0"/>
                </a:lnTo>
                <a:close/>
              </a:path>
              <a:path w="153669" h="38100">
                <a:moveTo>
                  <a:pt x="115061" y="18287"/>
                </a:moveTo>
                <a:lnTo>
                  <a:pt x="761" y="18287"/>
                </a:lnTo>
                <a:lnTo>
                  <a:pt x="0" y="19050"/>
                </a:lnTo>
                <a:lnTo>
                  <a:pt x="0" y="19812"/>
                </a:lnTo>
                <a:lnTo>
                  <a:pt x="115061" y="19812"/>
                </a:lnTo>
                <a:lnTo>
                  <a:pt x="115061" y="18287"/>
                </a:lnTo>
                <a:close/>
              </a:path>
              <a:path w="153669" h="38100">
                <a:moveTo>
                  <a:pt x="151637" y="18287"/>
                </a:moveTo>
                <a:lnTo>
                  <a:pt x="121919" y="18287"/>
                </a:lnTo>
                <a:lnTo>
                  <a:pt x="122681" y="19050"/>
                </a:lnTo>
                <a:lnTo>
                  <a:pt x="122681" y="19812"/>
                </a:lnTo>
                <a:lnTo>
                  <a:pt x="151637" y="19812"/>
                </a:lnTo>
                <a:lnTo>
                  <a:pt x="153161" y="19050"/>
                </a:lnTo>
                <a:lnTo>
                  <a:pt x="151637" y="18287"/>
                </a:lnTo>
                <a:close/>
              </a:path>
            </a:pathLst>
          </a:custGeom>
          <a:solidFill>
            <a:srgbClr val="010101"/>
          </a:solidFill>
        </p:spPr>
        <p:txBody>
          <a:bodyPr wrap="square" lIns="0" tIns="0" rIns="0" bIns="0" rtlCol="0"/>
          <a:lstStyle/>
          <a:p/>
        </p:txBody>
      </p:sp>
      <p:sp>
        <p:nvSpPr>
          <p:cNvPr id="41" name="object 41"/>
          <p:cNvSpPr/>
          <p:nvPr/>
        </p:nvSpPr>
        <p:spPr>
          <a:xfrm>
            <a:off x="1966722" y="80360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42" name="object 42"/>
          <p:cNvSpPr/>
          <p:nvPr/>
        </p:nvSpPr>
        <p:spPr>
          <a:xfrm>
            <a:off x="1966722" y="81122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43" name="object 43"/>
          <p:cNvSpPr/>
          <p:nvPr/>
        </p:nvSpPr>
        <p:spPr>
          <a:xfrm>
            <a:off x="1966722" y="81884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44" name="object 44"/>
          <p:cNvSpPr/>
          <p:nvPr/>
        </p:nvSpPr>
        <p:spPr>
          <a:xfrm>
            <a:off x="1966722" y="8264652"/>
            <a:ext cx="191770" cy="38100"/>
          </a:xfrm>
          <a:custGeom>
            <a:avLst/>
            <a:gdLst/>
            <a:ahLst/>
            <a:cxnLst/>
            <a:rect l="l" t="t" r="r" b="b"/>
            <a:pathLst>
              <a:path w="191769" h="38100">
                <a:moveTo>
                  <a:pt x="153161" y="0"/>
                </a:moveTo>
                <a:lnTo>
                  <a:pt x="153161" y="38100"/>
                </a:lnTo>
                <a:lnTo>
                  <a:pt x="189737" y="19812"/>
                </a:lnTo>
                <a:lnTo>
                  <a:pt x="160781" y="19812"/>
                </a:lnTo>
                <a:lnTo>
                  <a:pt x="160781" y="19050"/>
                </a:lnTo>
                <a:lnTo>
                  <a:pt x="160019" y="18287"/>
                </a:lnTo>
                <a:lnTo>
                  <a:pt x="189737" y="18287"/>
                </a:lnTo>
                <a:lnTo>
                  <a:pt x="153161" y="0"/>
                </a:lnTo>
                <a:close/>
              </a:path>
              <a:path w="191769" h="38100">
                <a:moveTo>
                  <a:pt x="153161" y="18287"/>
                </a:moveTo>
                <a:lnTo>
                  <a:pt x="761" y="18287"/>
                </a:lnTo>
                <a:lnTo>
                  <a:pt x="0" y="19050"/>
                </a:lnTo>
                <a:lnTo>
                  <a:pt x="0" y="19812"/>
                </a:lnTo>
                <a:lnTo>
                  <a:pt x="153161" y="19812"/>
                </a:lnTo>
                <a:lnTo>
                  <a:pt x="153161" y="18287"/>
                </a:lnTo>
                <a:close/>
              </a:path>
              <a:path w="191769" h="38100">
                <a:moveTo>
                  <a:pt x="189737" y="18287"/>
                </a:moveTo>
                <a:lnTo>
                  <a:pt x="160019" y="18287"/>
                </a:lnTo>
                <a:lnTo>
                  <a:pt x="160781" y="19050"/>
                </a:lnTo>
                <a:lnTo>
                  <a:pt x="160781" y="19812"/>
                </a:lnTo>
                <a:lnTo>
                  <a:pt x="189737" y="19812"/>
                </a:lnTo>
                <a:lnTo>
                  <a:pt x="191261" y="19050"/>
                </a:lnTo>
                <a:lnTo>
                  <a:pt x="189737" y="18287"/>
                </a:lnTo>
                <a:close/>
              </a:path>
            </a:pathLst>
          </a:custGeom>
          <a:solidFill>
            <a:srgbClr val="010101"/>
          </a:solidFill>
        </p:spPr>
        <p:txBody>
          <a:bodyPr wrap="square" lIns="0" tIns="0" rIns="0" bIns="0" rtlCol="0"/>
          <a:lstStyle/>
          <a:p/>
        </p:txBody>
      </p:sp>
      <p:sp>
        <p:nvSpPr>
          <p:cNvPr id="45" name="object 45"/>
          <p:cNvSpPr/>
          <p:nvPr/>
        </p:nvSpPr>
        <p:spPr>
          <a:xfrm>
            <a:off x="1676400" y="7421880"/>
            <a:ext cx="4267200" cy="0"/>
          </a:xfrm>
          <a:custGeom>
            <a:avLst/>
            <a:gdLst/>
            <a:ahLst/>
            <a:cxnLst/>
            <a:rect l="l" t="t" r="r" b="b"/>
            <a:pathLst>
              <a:path w="4267200" h="0">
                <a:moveTo>
                  <a:pt x="0" y="0"/>
                </a:moveTo>
                <a:lnTo>
                  <a:pt x="4267200" y="0"/>
                </a:lnTo>
              </a:path>
            </a:pathLst>
          </a:custGeom>
          <a:ln w="9525">
            <a:solidFill>
              <a:srgbClr val="3434CC"/>
            </a:solidFill>
          </a:ln>
        </p:spPr>
        <p:txBody>
          <a:bodyPr wrap="square" lIns="0" tIns="0" rIns="0" bIns="0" rtlCol="0"/>
          <a:lstStyle/>
          <a:p/>
        </p:txBody>
      </p:sp>
      <p:sp>
        <p:nvSpPr>
          <p:cNvPr id="46" name="object 46"/>
          <p:cNvSpPr/>
          <p:nvPr/>
        </p:nvSpPr>
        <p:spPr>
          <a:xfrm>
            <a:off x="1676400" y="7917180"/>
            <a:ext cx="4267200" cy="0"/>
          </a:xfrm>
          <a:custGeom>
            <a:avLst/>
            <a:gdLst/>
            <a:ahLst/>
            <a:cxnLst/>
            <a:rect l="l" t="t" r="r" b="b"/>
            <a:pathLst>
              <a:path w="4267200" h="0">
                <a:moveTo>
                  <a:pt x="0" y="0"/>
                </a:moveTo>
                <a:lnTo>
                  <a:pt x="4267200" y="0"/>
                </a:lnTo>
              </a:path>
            </a:pathLst>
          </a:custGeom>
          <a:ln w="9525">
            <a:solidFill>
              <a:srgbClr val="3434CC"/>
            </a:solidFill>
          </a:ln>
        </p:spPr>
        <p:txBody>
          <a:bodyPr wrap="square" lIns="0" tIns="0" rIns="0" bIns="0" rtlCol="0"/>
          <a:lstStyle/>
          <a:p/>
        </p:txBody>
      </p:sp>
      <p:sp>
        <p:nvSpPr>
          <p:cNvPr id="47" name="object 47"/>
          <p:cNvSpPr/>
          <p:nvPr/>
        </p:nvSpPr>
        <p:spPr>
          <a:xfrm>
            <a:off x="3429000" y="6431279"/>
            <a:ext cx="0" cy="2019300"/>
          </a:xfrm>
          <a:custGeom>
            <a:avLst/>
            <a:gdLst/>
            <a:ahLst/>
            <a:cxnLst/>
            <a:rect l="l" t="t" r="r" b="b"/>
            <a:pathLst>
              <a:path w="0" h="2019300">
                <a:moveTo>
                  <a:pt x="0" y="2019300"/>
                </a:moveTo>
                <a:lnTo>
                  <a:pt x="0" y="0"/>
                </a:lnTo>
              </a:path>
            </a:pathLst>
          </a:custGeom>
          <a:ln w="9525">
            <a:solidFill>
              <a:srgbClr val="3434CC"/>
            </a:solidFill>
          </a:ln>
        </p:spPr>
        <p:txBody>
          <a:bodyPr wrap="square" lIns="0" tIns="0" rIns="0" bIns="0" rtlCol="0"/>
          <a:lstStyle/>
          <a:p/>
        </p:txBody>
      </p:sp>
      <p:sp>
        <p:nvSpPr>
          <p:cNvPr id="48" name="object 48"/>
          <p:cNvSpPr/>
          <p:nvPr/>
        </p:nvSpPr>
        <p:spPr>
          <a:xfrm>
            <a:off x="1676400" y="6926580"/>
            <a:ext cx="4267200" cy="0"/>
          </a:xfrm>
          <a:custGeom>
            <a:avLst/>
            <a:gdLst/>
            <a:ahLst/>
            <a:cxnLst/>
            <a:rect l="l" t="t" r="r" b="b"/>
            <a:pathLst>
              <a:path w="4267200" h="0">
                <a:moveTo>
                  <a:pt x="0" y="0"/>
                </a:moveTo>
                <a:lnTo>
                  <a:pt x="4267200" y="0"/>
                </a:lnTo>
              </a:path>
            </a:pathLst>
          </a:custGeom>
          <a:ln w="9525">
            <a:solidFill>
              <a:srgbClr val="3434CC"/>
            </a:solidFill>
          </a:ln>
        </p:spPr>
        <p:txBody>
          <a:bodyPr wrap="square" lIns="0" tIns="0" rIns="0" bIns="0" rtlCol="0"/>
          <a:lstStyle/>
          <a:p/>
        </p:txBody>
      </p:sp>
      <p:sp>
        <p:nvSpPr>
          <p:cNvPr id="49" name="object 49"/>
          <p:cNvSpPr/>
          <p:nvPr/>
        </p:nvSpPr>
        <p:spPr>
          <a:xfrm>
            <a:off x="5219700" y="6431279"/>
            <a:ext cx="0" cy="2019300"/>
          </a:xfrm>
          <a:custGeom>
            <a:avLst/>
            <a:gdLst/>
            <a:ahLst/>
            <a:cxnLst/>
            <a:rect l="l" t="t" r="r" b="b"/>
            <a:pathLst>
              <a:path w="0" h="2019300">
                <a:moveTo>
                  <a:pt x="0" y="2019300"/>
                </a:moveTo>
                <a:lnTo>
                  <a:pt x="0" y="0"/>
                </a:lnTo>
              </a:path>
            </a:pathLst>
          </a:custGeom>
          <a:ln w="9525">
            <a:solidFill>
              <a:srgbClr val="3434CC"/>
            </a:solidFill>
          </a:ln>
        </p:spPr>
        <p:txBody>
          <a:bodyPr wrap="square" lIns="0" tIns="0" rIns="0" bIns="0" rtlCol="0"/>
          <a:lstStyle/>
          <a:p/>
        </p:txBody>
      </p:sp>
      <p:sp>
        <p:nvSpPr>
          <p:cNvPr id="50" name="object 50"/>
          <p:cNvSpPr/>
          <p:nvPr/>
        </p:nvSpPr>
        <p:spPr>
          <a:xfrm>
            <a:off x="4305300" y="6431279"/>
            <a:ext cx="0" cy="2019300"/>
          </a:xfrm>
          <a:custGeom>
            <a:avLst/>
            <a:gdLst/>
            <a:ahLst/>
            <a:cxnLst/>
            <a:rect l="l" t="t" r="r" b="b"/>
            <a:pathLst>
              <a:path w="0" h="2019300">
                <a:moveTo>
                  <a:pt x="0" y="2019300"/>
                </a:moveTo>
                <a:lnTo>
                  <a:pt x="0" y="0"/>
                </a:lnTo>
              </a:path>
            </a:pathLst>
          </a:custGeom>
          <a:ln w="9525">
            <a:solidFill>
              <a:srgbClr val="3434CC"/>
            </a:solidFill>
          </a:ln>
        </p:spPr>
        <p:txBody>
          <a:bodyPr wrap="square" lIns="0" tIns="0" rIns="0" bIns="0" rtlCol="0"/>
          <a:lstStyle/>
          <a:p/>
        </p:txBody>
      </p:sp>
      <p:sp>
        <p:nvSpPr>
          <p:cNvPr id="51" name="object 51"/>
          <p:cNvSpPr txBox="1"/>
          <p:nvPr/>
        </p:nvSpPr>
        <p:spPr>
          <a:xfrm>
            <a:off x="3462020" y="6478777"/>
            <a:ext cx="648335" cy="330835"/>
          </a:xfrm>
          <a:prstGeom prst="rect">
            <a:avLst/>
          </a:prstGeom>
        </p:spPr>
        <p:txBody>
          <a:bodyPr wrap="square" lIns="0" tIns="12700" rIns="0" bIns="0" rtlCol="0" vert="horz">
            <a:spAutoFit/>
          </a:bodyPr>
          <a:lstStyle/>
          <a:p>
            <a:pPr marL="12700" marR="5080">
              <a:lnSpc>
                <a:spcPct val="100000"/>
              </a:lnSpc>
              <a:spcBef>
                <a:spcPts val="100"/>
              </a:spcBef>
            </a:pPr>
            <a:r>
              <a:rPr dirty="0" sz="1000">
                <a:latin typeface="Tahoma"/>
                <a:cs typeface="Tahoma"/>
              </a:rPr>
              <a:t>Categorical  </a:t>
            </a:r>
            <a:r>
              <a:rPr dirty="0" sz="1000">
                <a:latin typeface="Tahoma"/>
                <a:cs typeface="Tahoma"/>
              </a:rPr>
              <a:t>inputs</a:t>
            </a:r>
            <a:r>
              <a:rPr dirty="0" sz="1000" spc="-70">
                <a:latin typeface="Tahoma"/>
                <a:cs typeface="Tahoma"/>
              </a:rPr>
              <a:t> </a:t>
            </a:r>
            <a:r>
              <a:rPr dirty="0" sz="1000" spc="-5">
                <a:latin typeface="Tahoma"/>
                <a:cs typeface="Tahoma"/>
              </a:rPr>
              <a:t>only</a:t>
            </a:r>
            <a:endParaRPr sz="1000">
              <a:latin typeface="Tahoma"/>
              <a:cs typeface="Tahoma"/>
            </a:endParaRPr>
          </a:p>
        </p:txBody>
      </p:sp>
      <p:sp>
        <p:nvSpPr>
          <p:cNvPr id="52" name="object 52"/>
          <p:cNvSpPr txBox="1"/>
          <p:nvPr/>
        </p:nvSpPr>
        <p:spPr>
          <a:xfrm>
            <a:off x="5252725" y="6478777"/>
            <a:ext cx="721995" cy="330835"/>
          </a:xfrm>
          <a:prstGeom prst="rect">
            <a:avLst/>
          </a:prstGeom>
        </p:spPr>
        <p:txBody>
          <a:bodyPr wrap="square" lIns="0" tIns="12700" rIns="0" bIns="0" rtlCol="0" vert="horz">
            <a:spAutoFit/>
          </a:bodyPr>
          <a:lstStyle/>
          <a:p>
            <a:pPr marL="12700" marR="5080">
              <a:lnSpc>
                <a:spcPct val="100000"/>
              </a:lnSpc>
              <a:spcBef>
                <a:spcPts val="100"/>
              </a:spcBef>
            </a:pPr>
            <a:r>
              <a:rPr dirty="0" sz="1000">
                <a:latin typeface="Tahoma"/>
                <a:cs typeface="Tahoma"/>
              </a:rPr>
              <a:t>Mixed </a:t>
            </a:r>
            <a:r>
              <a:rPr dirty="0" sz="1000" spc="-5">
                <a:latin typeface="Tahoma"/>
                <a:cs typeface="Tahoma"/>
              </a:rPr>
              <a:t>Real</a:t>
            </a:r>
            <a:r>
              <a:rPr dirty="0" sz="1000" spc="-90">
                <a:latin typeface="Tahoma"/>
                <a:cs typeface="Tahoma"/>
              </a:rPr>
              <a:t> </a:t>
            </a:r>
            <a:r>
              <a:rPr dirty="0" sz="1000">
                <a:latin typeface="Tahoma"/>
                <a:cs typeface="Tahoma"/>
              </a:rPr>
              <a:t>/  Cat</a:t>
            </a:r>
            <a:r>
              <a:rPr dirty="0" sz="1000" spc="-15">
                <a:latin typeface="Tahoma"/>
                <a:cs typeface="Tahoma"/>
              </a:rPr>
              <a:t> </a:t>
            </a:r>
            <a:r>
              <a:rPr dirty="0" sz="1000">
                <a:latin typeface="Tahoma"/>
                <a:cs typeface="Tahoma"/>
              </a:rPr>
              <a:t>okay</a:t>
            </a:r>
            <a:endParaRPr sz="1000">
              <a:latin typeface="Tahoma"/>
              <a:cs typeface="Tahoma"/>
            </a:endParaRPr>
          </a:p>
        </p:txBody>
      </p:sp>
      <p:sp>
        <p:nvSpPr>
          <p:cNvPr id="53" name="object 53"/>
          <p:cNvSpPr txBox="1"/>
          <p:nvPr/>
        </p:nvSpPr>
        <p:spPr>
          <a:xfrm>
            <a:off x="4338329" y="6478777"/>
            <a:ext cx="680085" cy="330835"/>
          </a:xfrm>
          <a:prstGeom prst="rect">
            <a:avLst/>
          </a:prstGeom>
        </p:spPr>
        <p:txBody>
          <a:bodyPr wrap="square" lIns="0" tIns="12700" rIns="0" bIns="0" rtlCol="0" vert="horz">
            <a:spAutoFit/>
          </a:bodyPr>
          <a:lstStyle/>
          <a:p>
            <a:pPr marL="12700" marR="5080">
              <a:lnSpc>
                <a:spcPct val="100000"/>
              </a:lnSpc>
              <a:spcBef>
                <a:spcPts val="100"/>
              </a:spcBef>
            </a:pPr>
            <a:r>
              <a:rPr dirty="0" sz="1000">
                <a:latin typeface="Tahoma"/>
                <a:cs typeface="Tahoma"/>
              </a:rPr>
              <a:t>R</a:t>
            </a:r>
            <a:r>
              <a:rPr dirty="0" sz="1000" spc="-5">
                <a:latin typeface="Tahoma"/>
                <a:cs typeface="Tahoma"/>
              </a:rPr>
              <a:t>e</a:t>
            </a:r>
            <a:r>
              <a:rPr dirty="0" sz="1000">
                <a:latin typeface="Tahoma"/>
                <a:cs typeface="Tahoma"/>
              </a:rPr>
              <a:t>al-valu</a:t>
            </a:r>
            <a:r>
              <a:rPr dirty="0" sz="1000" spc="-10">
                <a:latin typeface="Tahoma"/>
                <a:cs typeface="Tahoma"/>
              </a:rPr>
              <a:t>e</a:t>
            </a:r>
            <a:r>
              <a:rPr dirty="0" sz="1000">
                <a:latin typeface="Tahoma"/>
                <a:cs typeface="Tahoma"/>
              </a:rPr>
              <a:t>d  </a:t>
            </a:r>
            <a:r>
              <a:rPr dirty="0" sz="1000">
                <a:latin typeface="Tahoma"/>
                <a:cs typeface="Tahoma"/>
              </a:rPr>
              <a:t>inputs</a:t>
            </a:r>
            <a:r>
              <a:rPr dirty="0" sz="1000" spc="-45">
                <a:latin typeface="Tahoma"/>
                <a:cs typeface="Tahoma"/>
              </a:rPr>
              <a:t> </a:t>
            </a:r>
            <a:r>
              <a:rPr dirty="0" sz="1000" spc="-5">
                <a:latin typeface="Tahoma"/>
                <a:cs typeface="Tahoma"/>
              </a:rPr>
              <a:t>only</a:t>
            </a:r>
            <a:endParaRPr sz="1000">
              <a:latin typeface="Tahoma"/>
              <a:cs typeface="Tahoma"/>
            </a:endParaRPr>
          </a:p>
        </p:txBody>
      </p:sp>
      <p:sp>
        <p:nvSpPr>
          <p:cNvPr id="54" name="object 54"/>
          <p:cNvSpPr txBox="1"/>
          <p:nvPr/>
        </p:nvSpPr>
        <p:spPr>
          <a:xfrm>
            <a:off x="5290825" y="7012174"/>
            <a:ext cx="53022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Tahoma"/>
                <a:cs typeface="Tahoma"/>
              </a:rPr>
              <a:t>Dec</a:t>
            </a:r>
            <a:r>
              <a:rPr dirty="0" sz="1000" spc="-70">
                <a:latin typeface="Tahoma"/>
                <a:cs typeface="Tahoma"/>
              </a:rPr>
              <a:t> </a:t>
            </a:r>
            <a:r>
              <a:rPr dirty="0" sz="1000" spc="-5">
                <a:latin typeface="Tahoma"/>
                <a:cs typeface="Tahoma"/>
              </a:rPr>
              <a:t>Tree</a:t>
            </a:r>
            <a:endParaRPr sz="1000">
              <a:latin typeface="Tahoma"/>
              <a:cs typeface="Tahoma"/>
            </a:endParaRPr>
          </a:p>
        </p:txBody>
      </p:sp>
      <p:sp>
        <p:nvSpPr>
          <p:cNvPr id="55" name="object 55"/>
          <p:cNvSpPr txBox="1"/>
          <p:nvPr/>
        </p:nvSpPr>
        <p:spPr>
          <a:xfrm>
            <a:off x="3429000" y="6926580"/>
            <a:ext cx="876300" cy="495300"/>
          </a:xfrm>
          <a:prstGeom prst="rect">
            <a:avLst/>
          </a:prstGeom>
          <a:ln w="9525">
            <a:solidFill>
              <a:srgbClr val="3434CC"/>
            </a:solidFill>
          </a:ln>
        </p:spPr>
        <p:txBody>
          <a:bodyPr wrap="square" lIns="0" tIns="22225" rIns="0" bIns="0" rtlCol="0" vert="horz">
            <a:spAutoFit/>
          </a:bodyPr>
          <a:lstStyle/>
          <a:p>
            <a:pPr marL="45720">
              <a:lnSpc>
                <a:spcPct val="100000"/>
              </a:lnSpc>
              <a:spcBef>
                <a:spcPts val="175"/>
              </a:spcBef>
            </a:pPr>
            <a:r>
              <a:rPr dirty="0" sz="1000">
                <a:latin typeface="Tahoma"/>
                <a:cs typeface="Tahoma"/>
              </a:rPr>
              <a:t>Joint</a:t>
            </a:r>
            <a:r>
              <a:rPr dirty="0" sz="1000" spc="-10">
                <a:latin typeface="Tahoma"/>
                <a:cs typeface="Tahoma"/>
              </a:rPr>
              <a:t> </a:t>
            </a:r>
            <a:r>
              <a:rPr dirty="0" sz="1000" spc="-5">
                <a:latin typeface="Tahoma"/>
                <a:cs typeface="Tahoma"/>
              </a:rPr>
              <a:t>BC</a:t>
            </a:r>
            <a:endParaRPr sz="1000">
              <a:latin typeface="Tahoma"/>
              <a:cs typeface="Tahoma"/>
            </a:endParaRPr>
          </a:p>
          <a:p>
            <a:pPr marL="45720">
              <a:lnSpc>
                <a:spcPct val="100000"/>
              </a:lnSpc>
              <a:spcBef>
                <a:spcPts val="600"/>
              </a:spcBef>
            </a:pPr>
            <a:r>
              <a:rPr dirty="0" sz="1000" spc="-5">
                <a:latin typeface="Tahoma"/>
                <a:cs typeface="Tahoma"/>
              </a:rPr>
              <a:t>Naïve</a:t>
            </a:r>
            <a:r>
              <a:rPr dirty="0" sz="1000" spc="-15">
                <a:latin typeface="Tahoma"/>
                <a:cs typeface="Tahoma"/>
              </a:rPr>
              <a:t> </a:t>
            </a:r>
            <a:r>
              <a:rPr dirty="0" sz="1000" spc="-5">
                <a:latin typeface="Tahoma"/>
                <a:cs typeface="Tahoma"/>
              </a:rPr>
              <a:t>BC</a:t>
            </a:r>
            <a:endParaRPr sz="1000">
              <a:latin typeface="Tahoma"/>
              <a:cs typeface="Tahoma"/>
            </a:endParaRPr>
          </a:p>
        </p:txBody>
      </p:sp>
      <p:sp>
        <p:nvSpPr>
          <p:cNvPr id="56" name="object 56"/>
          <p:cNvSpPr txBox="1"/>
          <p:nvPr/>
        </p:nvSpPr>
        <p:spPr>
          <a:xfrm>
            <a:off x="3429000" y="7421880"/>
            <a:ext cx="876300" cy="495300"/>
          </a:xfrm>
          <a:prstGeom prst="rect">
            <a:avLst/>
          </a:prstGeom>
          <a:ln w="9525">
            <a:solidFill>
              <a:srgbClr val="3434CC"/>
            </a:solidFill>
          </a:ln>
        </p:spPr>
        <p:txBody>
          <a:bodyPr wrap="square" lIns="0" tIns="4445" rIns="0" bIns="0" rtlCol="0" vert="horz">
            <a:spAutoFit/>
          </a:bodyPr>
          <a:lstStyle/>
          <a:p>
            <a:pPr marL="45720" marR="315595">
              <a:lnSpc>
                <a:spcPts val="1800"/>
              </a:lnSpc>
              <a:spcBef>
                <a:spcPts val="35"/>
              </a:spcBef>
            </a:pPr>
            <a:r>
              <a:rPr dirty="0" sz="1000">
                <a:latin typeface="Tahoma"/>
                <a:cs typeface="Tahoma"/>
              </a:rPr>
              <a:t>Joint DE  </a:t>
            </a:r>
            <a:r>
              <a:rPr dirty="0" sz="1000" spc="-5">
                <a:latin typeface="Tahoma"/>
                <a:cs typeface="Tahoma"/>
              </a:rPr>
              <a:t>Naïve</a:t>
            </a:r>
            <a:r>
              <a:rPr dirty="0" sz="1000" spc="-85">
                <a:latin typeface="Tahoma"/>
                <a:cs typeface="Tahoma"/>
              </a:rPr>
              <a:t> </a:t>
            </a:r>
            <a:r>
              <a:rPr dirty="0" sz="1000" spc="-5">
                <a:latin typeface="Tahoma"/>
                <a:cs typeface="Tahoma"/>
              </a:rPr>
              <a:t>DE</a:t>
            </a:r>
            <a:endParaRPr sz="1000">
              <a:latin typeface="Tahoma"/>
              <a:cs typeface="Tahoma"/>
            </a:endParaRPr>
          </a:p>
        </p:txBody>
      </p:sp>
      <p:sp>
        <p:nvSpPr>
          <p:cNvPr id="57" name="object 57"/>
          <p:cNvSpPr txBox="1"/>
          <p:nvPr/>
        </p:nvSpPr>
        <p:spPr>
          <a:xfrm>
            <a:off x="4305300" y="7421880"/>
            <a:ext cx="914400" cy="495300"/>
          </a:xfrm>
          <a:prstGeom prst="rect">
            <a:avLst/>
          </a:prstGeom>
          <a:ln w="9525">
            <a:solidFill>
              <a:srgbClr val="3434CC"/>
            </a:solidFill>
          </a:ln>
        </p:spPr>
        <p:txBody>
          <a:bodyPr wrap="square" lIns="0" tIns="60325" rIns="0" bIns="0" rtlCol="0" vert="horz">
            <a:spAutoFit/>
          </a:bodyPr>
          <a:lstStyle/>
          <a:p>
            <a:pPr marL="83185">
              <a:lnSpc>
                <a:spcPct val="100000"/>
              </a:lnSpc>
              <a:spcBef>
                <a:spcPts val="475"/>
              </a:spcBef>
            </a:pPr>
            <a:r>
              <a:rPr dirty="0" sz="1000" spc="-5">
                <a:latin typeface="Tahoma"/>
                <a:cs typeface="Tahoma"/>
              </a:rPr>
              <a:t>Gauss</a:t>
            </a:r>
            <a:r>
              <a:rPr dirty="0" sz="1000" spc="-15">
                <a:latin typeface="Tahoma"/>
                <a:cs typeface="Tahoma"/>
              </a:rPr>
              <a:t> </a:t>
            </a:r>
            <a:r>
              <a:rPr dirty="0" sz="1000" spc="-5">
                <a:latin typeface="Tahoma"/>
                <a:cs typeface="Tahoma"/>
              </a:rPr>
              <a:t>DE</a:t>
            </a:r>
            <a:endParaRPr sz="1000">
              <a:latin typeface="Tahoma"/>
              <a:cs typeface="Tahoma"/>
            </a:endParaRPr>
          </a:p>
        </p:txBody>
      </p:sp>
      <p:sp>
        <p:nvSpPr>
          <p:cNvPr id="58" name="object 58"/>
          <p:cNvSpPr txBox="1"/>
          <p:nvPr/>
        </p:nvSpPr>
        <p:spPr>
          <a:xfrm>
            <a:off x="4305300" y="6926580"/>
            <a:ext cx="914400" cy="495300"/>
          </a:xfrm>
          <a:prstGeom prst="rect">
            <a:avLst/>
          </a:prstGeom>
          <a:ln w="9525">
            <a:solidFill>
              <a:srgbClr val="3434CC"/>
            </a:solidFill>
          </a:ln>
        </p:spPr>
        <p:txBody>
          <a:bodyPr wrap="square" lIns="0" tIns="22225" rIns="0" bIns="0" rtlCol="0" vert="horz">
            <a:spAutoFit/>
          </a:bodyPr>
          <a:lstStyle/>
          <a:p>
            <a:pPr marL="45085">
              <a:lnSpc>
                <a:spcPct val="100000"/>
              </a:lnSpc>
              <a:spcBef>
                <a:spcPts val="175"/>
              </a:spcBef>
            </a:pPr>
            <a:r>
              <a:rPr dirty="0" sz="1000" spc="-5">
                <a:solidFill>
                  <a:srgbClr val="FF0000"/>
                </a:solidFill>
                <a:latin typeface="Tahoma"/>
                <a:cs typeface="Tahoma"/>
              </a:rPr>
              <a:t>Gauss</a:t>
            </a:r>
            <a:r>
              <a:rPr dirty="0" sz="1000" spc="-10">
                <a:solidFill>
                  <a:srgbClr val="FF0000"/>
                </a:solidFill>
                <a:latin typeface="Tahoma"/>
                <a:cs typeface="Tahoma"/>
              </a:rPr>
              <a:t> </a:t>
            </a:r>
            <a:r>
              <a:rPr dirty="0" sz="1000" spc="-5">
                <a:solidFill>
                  <a:srgbClr val="FF0000"/>
                </a:solidFill>
                <a:latin typeface="Tahoma"/>
                <a:cs typeface="Tahoma"/>
              </a:rPr>
              <a:t>BC</a:t>
            </a:r>
            <a:endParaRPr sz="1000">
              <a:latin typeface="Tahoma"/>
              <a:cs typeface="Tahoma"/>
            </a:endParaRPr>
          </a:p>
        </p:txBody>
      </p:sp>
      <p:sp>
        <p:nvSpPr>
          <p:cNvPr id="59" name="object 59"/>
          <p:cNvSpPr/>
          <p:nvPr/>
        </p:nvSpPr>
        <p:spPr>
          <a:xfrm>
            <a:off x="4773167" y="7137654"/>
            <a:ext cx="304800" cy="453390"/>
          </a:xfrm>
          <a:custGeom>
            <a:avLst/>
            <a:gdLst/>
            <a:ahLst/>
            <a:cxnLst/>
            <a:rect l="l" t="t" r="r" b="b"/>
            <a:pathLst>
              <a:path w="304800" h="453390">
                <a:moveTo>
                  <a:pt x="278892" y="393954"/>
                </a:moveTo>
                <a:lnTo>
                  <a:pt x="255270" y="393954"/>
                </a:lnTo>
                <a:lnTo>
                  <a:pt x="252984" y="396240"/>
                </a:lnTo>
                <a:lnTo>
                  <a:pt x="252222" y="396240"/>
                </a:lnTo>
                <a:lnTo>
                  <a:pt x="249174" y="398526"/>
                </a:lnTo>
                <a:lnTo>
                  <a:pt x="245364" y="400812"/>
                </a:lnTo>
                <a:lnTo>
                  <a:pt x="236220" y="406908"/>
                </a:lnTo>
                <a:lnTo>
                  <a:pt x="224790" y="413766"/>
                </a:lnTo>
                <a:lnTo>
                  <a:pt x="220980" y="415290"/>
                </a:lnTo>
                <a:lnTo>
                  <a:pt x="217932" y="417576"/>
                </a:lnTo>
                <a:lnTo>
                  <a:pt x="211836" y="420624"/>
                </a:lnTo>
                <a:lnTo>
                  <a:pt x="209550" y="421386"/>
                </a:lnTo>
                <a:lnTo>
                  <a:pt x="204978" y="424434"/>
                </a:lnTo>
                <a:lnTo>
                  <a:pt x="201930" y="425958"/>
                </a:lnTo>
                <a:lnTo>
                  <a:pt x="199644" y="427482"/>
                </a:lnTo>
                <a:lnTo>
                  <a:pt x="196596" y="429006"/>
                </a:lnTo>
                <a:lnTo>
                  <a:pt x="193548" y="429768"/>
                </a:lnTo>
                <a:lnTo>
                  <a:pt x="192024" y="430530"/>
                </a:lnTo>
                <a:lnTo>
                  <a:pt x="188976" y="430530"/>
                </a:lnTo>
                <a:lnTo>
                  <a:pt x="185928" y="431292"/>
                </a:lnTo>
                <a:lnTo>
                  <a:pt x="181356" y="432054"/>
                </a:lnTo>
                <a:lnTo>
                  <a:pt x="176784" y="433578"/>
                </a:lnTo>
                <a:lnTo>
                  <a:pt x="173736" y="433578"/>
                </a:lnTo>
                <a:lnTo>
                  <a:pt x="169926" y="434340"/>
                </a:lnTo>
                <a:lnTo>
                  <a:pt x="173736" y="453390"/>
                </a:lnTo>
                <a:lnTo>
                  <a:pt x="182880" y="451104"/>
                </a:lnTo>
                <a:lnTo>
                  <a:pt x="185166" y="451104"/>
                </a:lnTo>
                <a:lnTo>
                  <a:pt x="192786" y="449580"/>
                </a:lnTo>
                <a:lnTo>
                  <a:pt x="195834" y="448818"/>
                </a:lnTo>
                <a:lnTo>
                  <a:pt x="202692" y="446532"/>
                </a:lnTo>
                <a:lnTo>
                  <a:pt x="205740" y="445770"/>
                </a:lnTo>
                <a:lnTo>
                  <a:pt x="208787" y="444246"/>
                </a:lnTo>
                <a:lnTo>
                  <a:pt x="211074" y="442722"/>
                </a:lnTo>
                <a:lnTo>
                  <a:pt x="218694" y="438150"/>
                </a:lnTo>
                <a:lnTo>
                  <a:pt x="220980" y="437388"/>
                </a:lnTo>
                <a:lnTo>
                  <a:pt x="224028" y="435864"/>
                </a:lnTo>
                <a:lnTo>
                  <a:pt x="226314" y="434340"/>
                </a:lnTo>
                <a:lnTo>
                  <a:pt x="230124" y="432054"/>
                </a:lnTo>
                <a:lnTo>
                  <a:pt x="237744" y="428244"/>
                </a:lnTo>
                <a:lnTo>
                  <a:pt x="241554" y="425958"/>
                </a:lnTo>
                <a:lnTo>
                  <a:pt x="246126" y="422910"/>
                </a:lnTo>
                <a:lnTo>
                  <a:pt x="251460" y="419862"/>
                </a:lnTo>
                <a:lnTo>
                  <a:pt x="256032" y="416814"/>
                </a:lnTo>
                <a:lnTo>
                  <a:pt x="259842" y="413766"/>
                </a:lnTo>
                <a:lnTo>
                  <a:pt x="263652" y="411480"/>
                </a:lnTo>
                <a:lnTo>
                  <a:pt x="264414" y="410718"/>
                </a:lnTo>
                <a:lnTo>
                  <a:pt x="265938" y="409956"/>
                </a:lnTo>
                <a:lnTo>
                  <a:pt x="267462" y="408432"/>
                </a:lnTo>
                <a:lnTo>
                  <a:pt x="268224" y="408432"/>
                </a:lnTo>
                <a:lnTo>
                  <a:pt x="268224" y="407670"/>
                </a:lnTo>
                <a:lnTo>
                  <a:pt x="277114" y="396240"/>
                </a:lnTo>
                <a:lnTo>
                  <a:pt x="252984" y="396240"/>
                </a:lnTo>
                <a:lnTo>
                  <a:pt x="253468" y="395616"/>
                </a:lnTo>
                <a:lnTo>
                  <a:pt x="277598" y="395616"/>
                </a:lnTo>
                <a:lnTo>
                  <a:pt x="278892" y="393954"/>
                </a:lnTo>
                <a:close/>
              </a:path>
              <a:path w="304800" h="453390">
                <a:moveTo>
                  <a:pt x="253746" y="395478"/>
                </a:moveTo>
                <a:lnTo>
                  <a:pt x="253468" y="395616"/>
                </a:lnTo>
                <a:lnTo>
                  <a:pt x="252984" y="396240"/>
                </a:lnTo>
                <a:lnTo>
                  <a:pt x="253746" y="395478"/>
                </a:lnTo>
                <a:close/>
              </a:path>
              <a:path w="304800" h="453390">
                <a:moveTo>
                  <a:pt x="298773" y="342138"/>
                </a:moveTo>
                <a:lnTo>
                  <a:pt x="279654" y="342138"/>
                </a:lnTo>
                <a:lnTo>
                  <a:pt x="279654" y="342900"/>
                </a:lnTo>
                <a:lnTo>
                  <a:pt x="278892" y="344424"/>
                </a:lnTo>
                <a:lnTo>
                  <a:pt x="278892" y="345186"/>
                </a:lnTo>
                <a:lnTo>
                  <a:pt x="275844" y="352806"/>
                </a:lnTo>
                <a:lnTo>
                  <a:pt x="274320" y="357378"/>
                </a:lnTo>
                <a:lnTo>
                  <a:pt x="272796" y="362712"/>
                </a:lnTo>
                <a:lnTo>
                  <a:pt x="271272" y="367284"/>
                </a:lnTo>
                <a:lnTo>
                  <a:pt x="270510" y="370332"/>
                </a:lnTo>
                <a:lnTo>
                  <a:pt x="265938" y="379476"/>
                </a:lnTo>
                <a:lnTo>
                  <a:pt x="263652" y="382524"/>
                </a:lnTo>
                <a:lnTo>
                  <a:pt x="253468" y="395616"/>
                </a:lnTo>
                <a:lnTo>
                  <a:pt x="253746" y="395478"/>
                </a:lnTo>
                <a:lnTo>
                  <a:pt x="255270" y="393954"/>
                </a:lnTo>
                <a:lnTo>
                  <a:pt x="278892" y="393954"/>
                </a:lnTo>
                <a:lnTo>
                  <a:pt x="283464" y="386334"/>
                </a:lnTo>
                <a:lnTo>
                  <a:pt x="288036" y="377190"/>
                </a:lnTo>
                <a:lnTo>
                  <a:pt x="289560" y="373380"/>
                </a:lnTo>
                <a:lnTo>
                  <a:pt x="291084" y="368046"/>
                </a:lnTo>
                <a:lnTo>
                  <a:pt x="294132" y="358902"/>
                </a:lnTo>
                <a:lnTo>
                  <a:pt x="295656" y="355092"/>
                </a:lnTo>
                <a:lnTo>
                  <a:pt x="296418" y="351282"/>
                </a:lnTo>
                <a:lnTo>
                  <a:pt x="297180" y="349758"/>
                </a:lnTo>
                <a:lnTo>
                  <a:pt x="297180" y="348996"/>
                </a:lnTo>
                <a:lnTo>
                  <a:pt x="297942" y="348234"/>
                </a:lnTo>
                <a:lnTo>
                  <a:pt x="297942" y="346710"/>
                </a:lnTo>
                <a:lnTo>
                  <a:pt x="298773" y="342138"/>
                </a:lnTo>
                <a:close/>
              </a:path>
              <a:path w="304800" h="453390">
                <a:moveTo>
                  <a:pt x="52670" y="23993"/>
                </a:moveTo>
                <a:lnTo>
                  <a:pt x="41810" y="40024"/>
                </a:lnTo>
                <a:lnTo>
                  <a:pt x="43434" y="41148"/>
                </a:lnTo>
                <a:lnTo>
                  <a:pt x="51816" y="45720"/>
                </a:lnTo>
                <a:lnTo>
                  <a:pt x="60960" y="51054"/>
                </a:lnTo>
                <a:lnTo>
                  <a:pt x="67818" y="54102"/>
                </a:lnTo>
                <a:lnTo>
                  <a:pt x="73914" y="56388"/>
                </a:lnTo>
                <a:lnTo>
                  <a:pt x="79248" y="59436"/>
                </a:lnTo>
                <a:lnTo>
                  <a:pt x="106680" y="79248"/>
                </a:lnTo>
                <a:lnTo>
                  <a:pt x="107442" y="79248"/>
                </a:lnTo>
                <a:lnTo>
                  <a:pt x="147828" y="100584"/>
                </a:lnTo>
                <a:lnTo>
                  <a:pt x="175260" y="121920"/>
                </a:lnTo>
                <a:lnTo>
                  <a:pt x="185166" y="129540"/>
                </a:lnTo>
                <a:lnTo>
                  <a:pt x="192024" y="134112"/>
                </a:lnTo>
                <a:lnTo>
                  <a:pt x="199644" y="139446"/>
                </a:lnTo>
                <a:lnTo>
                  <a:pt x="214122" y="149352"/>
                </a:lnTo>
                <a:lnTo>
                  <a:pt x="228600" y="160782"/>
                </a:lnTo>
                <a:lnTo>
                  <a:pt x="236220" y="166116"/>
                </a:lnTo>
                <a:lnTo>
                  <a:pt x="243078" y="171450"/>
                </a:lnTo>
                <a:lnTo>
                  <a:pt x="270510" y="203454"/>
                </a:lnTo>
                <a:lnTo>
                  <a:pt x="278892" y="226314"/>
                </a:lnTo>
                <a:lnTo>
                  <a:pt x="281178" y="236220"/>
                </a:lnTo>
                <a:lnTo>
                  <a:pt x="282702" y="245364"/>
                </a:lnTo>
                <a:lnTo>
                  <a:pt x="283464" y="253746"/>
                </a:lnTo>
                <a:lnTo>
                  <a:pt x="284226" y="261366"/>
                </a:lnTo>
                <a:lnTo>
                  <a:pt x="284903" y="267462"/>
                </a:lnTo>
                <a:lnTo>
                  <a:pt x="284988" y="275082"/>
                </a:lnTo>
                <a:lnTo>
                  <a:pt x="285750" y="281178"/>
                </a:lnTo>
                <a:lnTo>
                  <a:pt x="284988" y="288036"/>
                </a:lnTo>
                <a:lnTo>
                  <a:pt x="284226" y="300228"/>
                </a:lnTo>
                <a:lnTo>
                  <a:pt x="283464" y="313182"/>
                </a:lnTo>
                <a:lnTo>
                  <a:pt x="282702" y="320040"/>
                </a:lnTo>
                <a:lnTo>
                  <a:pt x="281178" y="327660"/>
                </a:lnTo>
                <a:lnTo>
                  <a:pt x="280416" y="335280"/>
                </a:lnTo>
                <a:lnTo>
                  <a:pt x="278892" y="344424"/>
                </a:lnTo>
                <a:lnTo>
                  <a:pt x="279654" y="342138"/>
                </a:lnTo>
                <a:lnTo>
                  <a:pt x="298773" y="342138"/>
                </a:lnTo>
                <a:lnTo>
                  <a:pt x="299466" y="338328"/>
                </a:lnTo>
                <a:lnTo>
                  <a:pt x="300228" y="329946"/>
                </a:lnTo>
                <a:lnTo>
                  <a:pt x="300990" y="323088"/>
                </a:lnTo>
                <a:lnTo>
                  <a:pt x="302514" y="315468"/>
                </a:lnTo>
                <a:lnTo>
                  <a:pt x="303403" y="300228"/>
                </a:lnTo>
                <a:lnTo>
                  <a:pt x="304038" y="288798"/>
                </a:lnTo>
                <a:lnTo>
                  <a:pt x="304800" y="281940"/>
                </a:lnTo>
                <a:lnTo>
                  <a:pt x="304038" y="275082"/>
                </a:lnTo>
                <a:lnTo>
                  <a:pt x="304038" y="267462"/>
                </a:lnTo>
                <a:lnTo>
                  <a:pt x="303276" y="259842"/>
                </a:lnTo>
                <a:lnTo>
                  <a:pt x="302514" y="251460"/>
                </a:lnTo>
                <a:lnTo>
                  <a:pt x="299466" y="233172"/>
                </a:lnTo>
                <a:lnTo>
                  <a:pt x="297942" y="223266"/>
                </a:lnTo>
                <a:lnTo>
                  <a:pt x="295656" y="213360"/>
                </a:lnTo>
                <a:lnTo>
                  <a:pt x="276606" y="179070"/>
                </a:lnTo>
                <a:lnTo>
                  <a:pt x="240792" y="145542"/>
                </a:lnTo>
                <a:lnTo>
                  <a:pt x="203454" y="118872"/>
                </a:lnTo>
                <a:lnTo>
                  <a:pt x="196596" y="113538"/>
                </a:lnTo>
                <a:lnTo>
                  <a:pt x="186690" y="106680"/>
                </a:lnTo>
                <a:lnTo>
                  <a:pt x="177546" y="99060"/>
                </a:lnTo>
                <a:lnTo>
                  <a:pt x="168402" y="92202"/>
                </a:lnTo>
                <a:lnTo>
                  <a:pt x="148590" y="78486"/>
                </a:lnTo>
                <a:lnTo>
                  <a:pt x="137922" y="72390"/>
                </a:lnTo>
                <a:lnTo>
                  <a:pt x="127254" y="67056"/>
                </a:lnTo>
                <a:lnTo>
                  <a:pt x="120287" y="64008"/>
                </a:lnTo>
                <a:lnTo>
                  <a:pt x="118110" y="64008"/>
                </a:lnTo>
                <a:lnTo>
                  <a:pt x="115062" y="61722"/>
                </a:lnTo>
                <a:lnTo>
                  <a:pt x="115497" y="61722"/>
                </a:lnTo>
                <a:lnTo>
                  <a:pt x="105918" y="53340"/>
                </a:lnTo>
                <a:lnTo>
                  <a:pt x="100584" y="49530"/>
                </a:lnTo>
                <a:lnTo>
                  <a:pt x="94487" y="45720"/>
                </a:lnTo>
                <a:lnTo>
                  <a:pt x="82296" y="39624"/>
                </a:lnTo>
                <a:lnTo>
                  <a:pt x="68580" y="33528"/>
                </a:lnTo>
                <a:lnTo>
                  <a:pt x="52670" y="23993"/>
                </a:lnTo>
                <a:close/>
              </a:path>
              <a:path w="304800" h="453390">
                <a:moveTo>
                  <a:pt x="115062" y="61722"/>
                </a:moveTo>
                <a:lnTo>
                  <a:pt x="118110" y="64008"/>
                </a:lnTo>
                <a:lnTo>
                  <a:pt x="115932" y="62103"/>
                </a:lnTo>
                <a:lnTo>
                  <a:pt x="115062" y="61722"/>
                </a:lnTo>
                <a:close/>
              </a:path>
              <a:path w="304800" h="453390">
                <a:moveTo>
                  <a:pt x="115932" y="62103"/>
                </a:moveTo>
                <a:lnTo>
                  <a:pt x="118110" y="64008"/>
                </a:lnTo>
                <a:lnTo>
                  <a:pt x="120287" y="64008"/>
                </a:lnTo>
                <a:lnTo>
                  <a:pt x="115932" y="62103"/>
                </a:lnTo>
                <a:close/>
              </a:path>
              <a:path w="304800" h="453390">
                <a:moveTo>
                  <a:pt x="115497" y="61722"/>
                </a:moveTo>
                <a:lnTo>
                  <a:pt x="115062" y="61722"/>
                </a:lnTo>
                <a:lnTo>
                  <a:pt x="115932" y="62103"/>
                </a:lnTo>
                <a:lnTo>
                  <a:pt x="115497" y="61722"/>
                </a:lnTo>
                <a:close/>
              </a:path>
              <a:path w="304800" h="453390">
                <a:moveTo>
                  <a:pt x="0" y="0"/>
                </a:moveTo>
                <a:lnTo>
                  <a:pt x="31242" y="55626"/>
                </a:lnTo>
                <a:lnTo>
                  <a:pt x="41810" y="40024"/>
                </a:lnTo>
                <a:lnTo>
                  <a:pt x="33528" y="34290"/>
                </a:lnTo>
                <a:lnTo>
                  <a:pt x="44196" y="19050"/>
                </a:lnTo>
                <a:lnTo>
                  <a:pt x="56019" y="19050"/>
                </a:lnTo>
                <a:lnTo>
                  <a:pt x="63246" y="8382"/>
                </a:lnTo>
                <a:lnTo>
                  <a:pt x="0" y="0"/>
                </a:lnTo>
                <a:close/>
              </a:path>
              <a:path w="304800" h="453390">
                <a:moveTo>
                  <a:pt x="44196" y="19050"/>
                </a:moveTo>
                <a:lnTo>
                  <a:pt x="33528" y="34290"/>
                </a:lnTo>
                <a:lnTo>
                  <a:pt x="41810" y="40024"/>
                </a:lnTo>
                <a:lnTo>
                  <a:pt x="52670" y="23993"/>
                </a:lnTo>
                <a:lnTo>
                  <a:pt x="44196" y="19050"/>
                </a:lnTo>
                <a:close/>
              </a:path>
              <a:path w="304800" h="453390">
                <a:moveTo>
                  <a:pt x="56019" y="19050"/>
                </a:moveTo>
                <a:lnTo>
                  <a:pt x="44196" y="19050"/>
                </a:lnTo>
                <a:lnTo>
                  <a:pt x="52670" y="23993"/>
                </a:lnTo>
                <a:lnTo>
                  <a:pt x="56019" y="19050"/>
                </a:lnTo>
                <a:close/>
              </a:path>
            </a:pathLst>
          </a:custGeom>
          <a:solidFill>
            <a:srgbClr val="FF0101"/>
          </a:solidFill>
        </p:spPr>
        <p:txBody>
          <a:bodyPr wrap="square" lIns="0" tIns="0" rIns="0" bIns="0" rtlCol="0"/>
          <a:lstStyle/>
          <a:p/>
        </p:txBody>
      </p:sp>
      <p:sp>
        <p:nvSpPr>
          <p:cNvPr id="60" name="object 6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1" name="object 6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13</a:t>
            </a:r>
            <a:endParaRPr sz="600">
              <a:latin typeface="Tahoma"/>
              <a:cs typeface="Tahoma"/>
            </a:endParaRPr>
          </a:p>
        </p:txBody>
      </p:sp>
      <p:sp>
        <p:nvSpPr>
          <p:cNvPr id="4" name="object 4"/>
          <p:cNvSpPr txBox="1"/>
          <p:nvPr/>
        </p:nvSpPr>
        <p:spPr>
          <a:xfrm>
            <a:off x="1778503" y="1317752"/>
            <a:ext cx="4149090" cy="1001394"/>
          </a:xfrm>
          <a:prstGeom prst="rect">
            <a:avLst/>
          </a:prstGeom>
        </p:spPr>
        <p:txBody>
          <a:bodyPr wrap="square" lIns="0" tIns="12700" rIns="0" bIns="0" rtlCol="0" vert="horz">
            <a:spAutoFit/>
          </a:bodyPr>
          <a:lstStyle/>
          <a:p>
            <a:pPr algn="ctr" marR="4445">
              <a:lnSpc>
                <a:spcPct val="100000"/>
              </a:lnSpc>
              <a:spcBef>
                <a:spcPts val="100"/>
              </a:spcBef>
              <a:tabLst>
                <a:tab pos="767715" algn="l"/>
              </a:tabLst>
            </a:pPr>
            <a:r>
              <a:rPr dirty="0" sz="1600" spc="-5">
                <a:solidFill>
                  <a:srgbClr val="006500"/>
                </a:solidFill>
                <a:latin typeface="Tahoma"/>
                <a:cs typeface="Tahoma"/>
              </a:rPr>
              <a:t>Next…	</a:t>
            </a:r>
            <a:r>
              <a:rPr dirty="0" sz="1600">
                <a:solidFill>
                  <a:srgbClr val="006500"/>
                </a:solidFill>
                <a:latin typeface="Tahoma"/>
                <a:cs typeface="Tahoma"/>
              </a:rPr>
              <a:t>back </a:t>
            </a:r>
            <a:r>
              <a:rPr dirty="0" sz="1600" spc="-5">
                <a:solidFill>
                  <a:srgbClr val="006500"/>
                </a:solidFill>
                <a:latin typeface="Tahoma"/>
                <a:cs typeface="Tahoma"/>
              </a:rPr>
              <a:t>to Density</a:t>
            </a:r>
            <a:r>
              <a:rPr dirty="0" sz="1600" spc="-15">
                <a:solidFill>
                  <a:srgbClr val="006500"/>
                </a:solidFill>
                <a:latin typeface="Tahoma"/>
                <a:cs typeface="Tahoma"/>
              </a:rPr>
              <a:t> </a:t>
            </a:r>
            <a:r>
              <a:rPr dirty="0" sz="1600" spc="-5">
                <a:solidFill>
                  <a:srgbClr val="006500"/>
                </a:solidFill>
                <a:latin typeface="Tahoma"/>
                <a:cs typeface="Tahoma"/>
              </a:rPr>
              <a:t>Estimation</a:t>
            </a:r>
            <a:endParaRPr sz="1600">
              <a:latin typeface="Tahoma"/>
              <a:cs typeface="Tahoma"/>
            </a:endParaRPr>
          </a:p>
          <a:p>
            <a:pPr>
              <a:lnSpc>
                <a:spcPct val="100000"/>
              </a:lnSpc>
              <a:spcBef>
                <a:spcPts val="20"/>
              </a:spcBef>
            </a:pPr>
            <a:endParaRPr sz="1650">
              <a:latin typeface="Times New Roman"/>
              <a:cs typeface="Times New Roman"/>
            </a:endParaRPr>
          </a:p>
          <a:p>
            <a:pPr algn="ctr" marR="5080">
              <a:lnSpc>
                <a:spcPct val="100000"/>
              </a:lnSpc>
              <a:spcBef>
                <a:spcPts val="5"/>
              </a:spcBef>
            </a:pPr>
            <a:r>
              <a:rPr dirty="0" sz="1600">
                <a:solidFill>
                  <a:srgbClr val="006500"/>
                </a:solidFill>
                <a:latin typeface="Tahoma"/>
                <a:cs typeface="Tahoma"/>
              </a:rPr>
              <a:t>What if </a:t>
            </a:r>
            <a:r>
              <a:rPr dirty="0" sz="1600" spc="-5">
                <a:solidFill>
                  <a:srgbClr val="006500"/>
                </a:solidFill>
                <a:latin typeface="Tahoma"/>
                <a:cs typeface="Tahoma"/>
              </a:rPr>
              <a:t>we want to </a:t>
            </a:r>
            <a:r>
              <a:rPr dirty="0" sz="1600">
                <a:solidFill>
                  <a:srgbClr val="006500"/>
                </a:solidFill>
                <a:latin typeface="Tahoma"/>
                <a:cs typeface="Tahoma"/>
              </a:rPr>
              <a:t>do density </a:t>
            </a:r>
            <a:r>
              <a:rPr dirty="0" sz="1600" spc="-5">
                <a:solidFill>
                  <a:srgbClr val="006500"/>
                </a:solidFill>
                <a:latin typeface="Tahoma"/>
                <a:cs typeface="Tahoma"/>
              </a:rPr>
              <a:t>estimation with  </a:t>
            </a:r>
            <a:r>
              <a:rPr dirty="0" sz="1600">
                <a:solidFill>
                  <a:srgbClr val="006500"/>
                </a:solidFill>
                <a:latin typeface="Tahoma"/>
                <a:cs typeface="Tahoma"/>
              </a:rPr>
              <a:t>multimodal or </a:t>
            </a:r>
            <a:r>
              <a:rPr dirty="0" sz="1600" spc="-5">
                <a:solidFill>
                  <a:srgbClr val="006500"/>
                </a:solidFill>
                <a:latin typeface="Tahoma"/>
                <a:cs typeface="Tahoma"/>
              </a:rPr>
              <a:t>clumpy</a:t>
            </a:r>
            <a:r>
              <a:rPr dirty="0" sz="1600" spc="-30">
                <a:solidFill>
                  <a:srgbClr val="006500"/>
                </a:solidFill>
                <a:latin typeface="Tahoma"/>
                <a:cs typeface="Tahoma"/>
              </a:rPr>
              <a:t> </a:t>
            </a:r>
            <a:r>
              <a:rPr dirty="0" sz="1600">
                <a:solidFill>
                  <a:srgbClr val="006500"/>
                </a:solidFill>
                <a:latin typeface="Tahoma"/>
                <a:cs typeface="Tahoma"/>
              </a:rPr>
              <a:t>data?</a:t>
            </a:r>
            <a:endParaRPr sz="1600">
              <a:latin typeface="Tahoma"/>
              <a:cs typeface="Tahoma"/>
            </a:endParaRPr>
          </a:p>
        </p:txBody>
      </p:sp>
      <p:sp>
        <p:nvSpPr>
          <p:cNvPr id="5" name="object 5"/>
          <p:cNvSpPr/>
          <p:nvPr/>
        </p:nvSpPr>
        <p:spPr>
          <a:xfrm>
            <a:off x="3581399" y="2330195"/>
            <a:ext cx="1989573" cy="204596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14</a:t>
            </a:r>
            <a:endParaRPr sz="600">
              <a:latin typeface="Tahoma"/>
              <a:cs typeface="Tahoma"/>
            </a:endParaRPr>
          </a:p>
        </p:txBody>
      </p:sp>
      <p:sp>
        <p:nvSpPr>
          <p:cNvPr id="9" name="object 9"/>
          <p:cNvSpPr txBox="1"/>
          <p:nvPr/>
        </p:nvSpPr>
        <p:spPr>
          <a:xfrm>
            <a:off x="1696720" y="5593183"/>
            <a:ext cx="3531870" cy="1019175"/>
          </a:xfrm>
          <a:prstGeom prst="rect">
            <a:avLst/>
          </a:prstGeom>
        </p:spPr>
        <p:txBody>
          <a:bodyPr wrap="square" lIns="0" tIns="97790" rIns="0" bIns="0" rtlCol="0" vert="horz">
            <a:spAutoFit/>
          </a:bodyPr>
          <a:lstStyle/>
          <a:p>
            <a:pPr marL="818515">
              <a:lnSpc>
                <a:spcPct val="100000"/>
              </a:lnSpc>
              <a:spcBef>
                <a:spcPts val="770"/>
              </a:spcBef>
            </a:pPr>
            <a:r>
              <a:rPr dirty="0" sz="2200" spc="-5">
                <a:solidFill>
                  <a:srgbClr val="006500"/>
                </a:solidFill>
                <a:latin typeface="Tahoma"/>
                <a:cs typeface="Tahoma"/>
              </a:rPr>
              <a:t>The GMM</a:t>
            </a:r>
            <a:r>
              <a:rPr dirty="0" sz="2200" spc="-55">
                <a:solidFill>
                  <a:srgbClr val="006500"/>
                </a:solidFill>
                <a:latin typeface="Tahoma"/>
                <a:cs typeface="Tahoma"/>
              </a:rPr>
              <a:t> </a:t>
            </a:r>
            <a:r>
              <a:rPr dirty="0" sz="2200" spc="-5">
                <a:solidFill>
                  <a:srgbClr val="006500"/>
                </a:solidFill>
                <a:latin typeface="Tahoma"/>
                <a:cs typeface="Tahoma"/>
              </a:rPr>
              <a:t>assumption</a:t>
            </a:r>
            <a:endParaRPr sz="2200">
              <a:latin typeface="Tahoma"/>
              <a:cs typeface="Tahoma"/>
            </a:endParaRPr>
          </a:p>
          <a:p>
            <a:pPr marL="253365" marR="1614170" indent="-228600">
              <a:lnSpc>
                <a:spcPts val="1190"/>
              </a:lnSpc>
              <a:spcBef>
                <a:spcPts val="350"/>
              </a:spcBef>
              <a:buChar char="•"/>
              <a:tabLst>
                <a:tab pos="253365" algn="l"/>
                <a:tab pos="254635" algn="l"/>
              </a:tabLst>
            </a:pPr>
            <a:r>
              <a:rPr dirty="0" sz="1000" spc="-5">
                <a:latin typeface="Tahoma"/>
                <a:cs typeface="Tahoma"/>
              </a:rPr>
              <a:t>There are </a:t>
            </a:r>
            <a:r>
              <a:rPr dirty="0" sz="1000">
                <a:latin typeface="Tahoma"/>
                <a:cs typeface="Tahoma"/>
              </a:rPr>
              <a:t>k </a:t>
            </a:r>
            <a:r>
              <a:rPr dirty="0" sz="1000" spc="-5">
                <a:latin typeface="Tahoma"/>
                <a:cs typeface="Tahoma"/>
              </a:rPr>
              <a:t>components. </a:t>
            </a:r>
            <a:r>
              <a:rPr dirty="0" sz="1000">
                <a:latin typeface="Tahoma"/>
                <a:cs typeface="Tahoma"/>
              </a:rPr>
              <a:t>The  i’th </a:t>
            </a:r>
            <a:r>
              <a:rPr dirty="0" sz="1000" spc="-5">
                <a:latin typeface="Tahoma"/>
                <a:cs typeface="Tahoma"/>
              </a:rPr>
              <a:t>component </a:t>
            </a:r>
            <a:r>
              <a:rPr dirty="0" sz="1000">
                <a:latin typeface="Tahoma"/>
                <a:cs typeface="Tahoma"/>
              </a:rPr>
              <a:t>is </a:t>
            </a:r>
            <a:r>
              <a:rPr dirty="0" sz="1000" spc="-5">
                <a:latin typeface="Tahoma"/>
                <a:cs typeface="Tahoma"/>
              </a:rPr>
              <a:t>called</a:t>
            </a:r>
            <a:r>
              <a:rPr dirty="0" sz="1000" spc="-20">
                <a:latin typeface="Tahoma"/>
                <a:cs typeface="Tahoma"/>
              </a:rPr>
              <a:t> </a:t>
            </a:r>
            <a:r>
              <a:rPr dirty="0" sz="1050" spc="-30" i="1">
                <a:latin typeface="Symbol"/>
                <a:cs typeface="Symbol"/>
              </a:rPr>
              <a:t></a:t>
            </a:r>
            <a:r>
              <a:rPr dirty="0" baseline="-21367" sz="975" spc="-44" i="1">
                <a:latin typeface="Tahoma"/>
                <a:cs typeface="Tahoma"/>
              </a:rPr>
              <a:t>i</a:t>
            </a:r>
            <a:endParaRPr baseline="-21367" sz="975">
              <a:latin typeface="Tahoma"/>
              <a:cs typeface="Tahoma"/>
            </a:endParaRPr>
          </a:p>
          <a:p>
            <a:pPr marL="254000" indent="-229235">
              <a:lnSpc>
                <a:spcPct val="100000"/>
              </a:lnSpc>
              <a:spcBef>
                <a:spcPts val="520"/>
              </a:spcBef>
              <a:buChar char="•"/>
              <a:tabLst>
                <a:tab pos="253365" algn="l"/>
                <a:tab pos="254635" algn="l"/>
              </a:tabLst>
            </a:pPr>
            <a:r>
              <a:rPr dirty="0" sz="1000" spc="-5">
                <a:latin typeface="Tahoma"/>
                <a:cs typeface="Tahoma"/>
              </a:rPr>
              <a:t>Component </a:t>
            </a:r>
            <a:r>
              <a:rPr dirty="0" sz="1050" spc="-25" i="1">
                <a:latin typeface="Symbol"/>
                <a:cs typeface="Symbol"/>
              </a:rPr>
              <a:t></a:t>
            </a:r>
            <a:r>
              <a:rPr dirty="0" baseline="-21367" sz="975" spc="-37" i="1">
                <a:latin typeface="Tahoma"/>
                <a:cs typeface="Tahoma"/>
              </a:rPr>
              <a:t>i </a:t>
            </a:r>
            <a:r>
              <a:rPr dirty="0" sz="1000">
                <a:latin typeface="Tahoma"/>
                <a:cs typeface="Tahoma"/>
              </a:rPr>
              <a:t>has</a:t>
            </a:r>
            <a:r>
              <a:rPr dirty="0" sz="1000" spc="-45">
                <a:latin typeface="Tahoma"/>
                <a:cs typeface="Tahoma"/>
              </a:rPr>
              <a:t> </a:t>
            </a:r>
            <a:r>
              <a:rPr dirty="0" sz="1000">
                <a:latin typeface="Tahoma"/>
                <a:cs typeface="Tahoma"/>
              </a:rPr>
              <a:t>an</a:t>
            </a:r>
            <a:endParaRPr sz="1000">
              <a:latin typeface="Tahoma"/>
              <a:cs typeface="Tahoma"/>
            </a:endParaRPr>
          </a:p>
        </p:txBody>
      </p:sp>
      <p:sp>
        <p:nvSpPr>
          <p:cNvPr id="10" name="object 10"/>
          <p:cNvSpPr/>
          <p:nvPr/>
        </p:nvSpPr>
        <p:spPr>
          <a:xfrm>
            <a:off x="3810000" y="6240779"/>
            <a:ext cx="0" cy="1714500"/>
          </a:xfrm>
          <a:custGeom>
            <a:avLst/>
            <a:gdLst/>
            <a:ahLst/>
            <a:cxnLst/>
            <a:rect l="l" t="t" r="r" b="b"/>
            <a:pathLst>
              <a:path w="0" h="1714500">
                <a:moveTo>
                  <a:pt x="0" y="0"/>
                </a:moveTo>
                <a:lnTo>
                  <a:pt x="0" y="1714500"/>
                </a:lnTo>
              </a:path>
            </a:pathLst>
          </a:custGeom>
          <a:ln w="19050">
            <a:solidFill>
              <a:srgbClr val="FF0101"/>
            </a:solidFill>
          </a:ln>
        </p:spPr>
        <p:txBody>
          <a:bodyPr wrap="square" lIns="0" tIns="0" rIns="0" bIns="0" rtlCol="0"/>
          <a:lstStyle/>
          <a:p/>
        </p:txBody>
      </p:sp>
      <p:sp>
        <p:nvSpPr>
          <p:cNvPr id="11" name="object 11"/>
          <p:cNvSpPr/>
          <p:nvPr/>
        </p:nvSpPr>
        <p:spPr>
          <a:xfrm>
            <a:off x="3733800" y="7879080"/>
            <a:ext cx="2209800" cy="0"/>
          </a:xfrm>
          <a:custGeom>
            <a:avLst/>
            <a:gdLst/>
            <a:ahLst/>
            <a:cxnLst/>
            <a:rect l="l" t="t" r="r" b="b"/>
            <a:pathLst>
              <a:path w="2209800" h="0">
                <a:moveTo>
                  <a:pt x="2209800" y="0"/>
                </a:moveTo>
                <a:lnTo>
                  <a:pt x="0" y="0"/>
                </a:lnTo>
              </a:path>
            </a:pathLst>
          </a:custGeom>
          <a:ln w="19050">
            <a:solidFill>
              <a:srgbClr val="FF0101"/>
            </a:solidFill>
          </a:ln>
        </p:spPr>
        <p:txBody>
          <a:bodyPr wrap="square" lIns="0" tIns="0" rIns="0" bIns="0" rtlCol="0"/>
          <a:lstStyle/>
          <a:p/>
        </p:txBody>
      </p:sp>
      <p:sp>
        <p:nvSpPr>
          <p:cNvPr id="12" name="object 12"/>
          <p:cNvSpPr/>
          <p:nvPr/>
        </p:nvSpPr>
        <p:spPr>
          <a:xfrm>
            <a:off x="4229100" y="69646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FF0101"/>
          </a:solidFill>
        </p:spPr>
        <p:txBody>
          <a:bodyPr wrap="square" lIns="0" tIns="0" rIns="0" bIns="0" rtlCol="0"/>
          <a:lstStyle/>
          <a:p/>
        </p:txBody>
      </p:sp>
      <p:sp>
        <p:nvSpPr>
          <p:cNvPr id="13" name="object 13"/>
          <p:cNvSpPr/>
          <p:nvPr/>
        </p:nvSpPr>
        <p:spPr>
          <a:xfrm>
            <a:off x="4724400" y="67360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3434CC"/>
          </a:solidFill>
        </p:spPr>
        <p:txBody>
          <a:bodyPr wrap="square" lIns="0" tIns="0" rIns="0" bIns="0" rtlCol="0"/>
          <a:lstStyle/>
          <a:p/>
        </p:txBody>
      </p:sp>
      <p:sp>
        <p:nvSpPr>
          <p:cNvPr id="14" name="object 14"/>
          <p:cNvSpPr txBox="1"/>
          <p:nvPr/>
        </p:nvSpPr>
        <p:spPr>
          <a:xfrm>
            <a:off x="1925320" y="6517867"/>
            <a:ext cx="3038475" cy="482600"/>
          </a:xfrm>
          <a:prstGeom prst="rect">
            <a:avLst/>
          </a:prstGeom>
        </p:spPr>
        <p:txBody>
          <a:bodyPr wrap="square" lIns="0" tIns="80645" rIns="0" bIns="0" rtlCol="0" vert="horz">
            <a:spAutoFit/>
          </a:bodyPr>
          <a:lstStyle/>
          <a:p>
            <a:pPr marL="25400">
              <a:lnSpc>
                <a:spcPct val="100000"/>
              </a:lnSpc>
              <a:spcBef>
                <a:spcPts val="635"/>
              </a:spcBef>
              <a:tabLst>
                <a:tab pos="2882265" algn="l"/>
              </a:tabLst>
            </a:pPr>
            <a:r>
              <a:rPr dirty="0" baseline="2777" sz="1500" spc="-7">
                <a:latin typeface="Tahoma"/>
                <a:cs typeface="Tahoma"/>
              </a:rPr>
              <a:t>associated mean</a:t>
            </a:r>
            <a:r>
              <a:rPr dirty="0" baseline="2777" sz="1500" spc="7">
                <a:latin typeface="Tahoma"/>
                <a:cs typeface="Tahoma"/>
              </a:rPr>
              <a:t> </a:t>
            </a:r>
            <a:r>
              <a:rPr dirty="0" baseline="2777" sz="1500">
                <a:latin typeface="Tahoma"/>
                <a:cs typeface="Tahoma"/>
              </a:rPr>
              <a:t>vector</a:t>
            </a:r>
            <a:r>
              <a:rPr dirty="0" baseline="2777" sz="1500" spc="7">
                <a:latin typeface="Tahoma"/>
                <a:cs typeface="Tahoma"/>
              </a:rPr>
              <a:t> </a:t>
            </a:r>
            <a:r>
              <a:rPr dirty="0" baseline="2645" sz="1575" spc="-30" i="1">
                <a:latin typeface="Symbol"/>
                <a:cs typeface="Symbol"/>
              </a:rPr>
              <a:t></a:t>
            </a:r>
            <a:r>
              <a:rPr dirty="0" baseline="-17094" sz="975" spc="-30" i="1">
                <a:latin typeface="Tahoma"/>
                <a:cs typeface="Tahoma"/>
              </a:rPr>
              <a:t>i	</a:t>
            </a:r>
            <a:r>
              <a:rPr dirty="0" sz="1050" spc="-20" i="1">
                <a:solidFill>
                  <a:srgbClr val="3333CC"/>
                </a:solidFill>
                <a:latin typeface="Symbol"/>
                <a:cs typeface="Symbol"/>
              </a:rPr>
              <a:t></a:t>
            </a:r>
            <a:r>
              <a:rPr dirty="0" baseline="-21367" sz="975" spc="-30" i="1">
                <a:solidFill>
                  <a:srgbClr val="3333CC"/>
                </a:solidFill>
                <a:latin typeface="Tahoma"/>
                <a:cs typeface="Tahoma"/>
              </a:rPr>
              <a:t>2</a:t>
            </a:r>
            <a:endParaRPr baseline="-21367" sz="975">
              <a:latin typeface="Tahoma"/>
              <a:cs typeface="Tahoma"/>
            </a:endParaRPr>
          </a:p>
          <a:p>
            <a:pPr algn="r" marR="525780">
              <a:lnSpc>
                <a:spcPct val="100000"/>
              </a:lnSpc>
              <a:spcBef>
                <a:spcPts val="540"/>
              </a:spcBef>
            </a:pPr>
            <a:r>
              <a:rPr dirty="0" sz="1050" spc="-40" i="1">
                <a:solidFill>
                  <a:srgbClr val="FF0000"/>
                </a:solidFill>
                <a:latin typeface="Symbol"/>
                <a:cs typeface="Symbol"/>
              </a:rPr>
              <a:t></a:t>
            </a:r>
            <a:r>
              <a:rPr dirty="0" baseline="-21367" sz="975" spc="-7" i="1">
                <a:solidFill>
                  <a:srgbClr val="FF0000"/>
                </a:solidFill>
                <a:latin typeface="Tahoma"/>
                <a:cs typeface="Tahoma"/>
              </a:rPr>
              <a:t>1</a:t>
            </a:r>
            <a:endParaRPr baseline="-21367" sz="975">
              <a:latin typeface="Tahoma"/>
              <a:cs typeface="Tahoma"/>
            </a:endParaRPr>
          </a:p>
        </p:txBody>
      </p:sp>
      <p:sp>
        <p:nvSpPr>
          <p:cNvPr id="15" name="object 15"/>
          <p:cNvSpPr/>
          <p:nvPr/>
        </p:nvSpPr>
        <p:spPr>
          <a:xfrm>
            <a:off x="4800600" y="74599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34CC34"/>
          </a:solidFill>
        </p:spPr>
        <p:txBody>
          <a:bodyPr wrap="square" lIns="0" tIns="0" rIns="0" bIns="0" rtlCol="0"/>
          <a:lstStyle/>
          <a:p/>
        </p:txBody>
      </p:sp>
      <p:sp>
        <p:nvSpPr>
          <p:cNvPr id="16" name="object 16"/>
          <p:cNvSpPr txBox="1"/>
          <p:nvPr/>
        </p:nvSpPr>
        <p:spPr>
          <a:xfrm>
            <a:off x="4859020" y="7308977"/>
            <a:ext cx="180975" cy="187325"/>
          </a:xfrm>
          <a:prstGeom prst="rect">
            <a:avLst/>
          </a:prstGeom>
        </p:spPr>
        <p:txBody>
          <a:bodyPr wrap="square" lIns="0" tIns="13335" rIns="0" bIns="0" rtlCol="0" vert="horz">
            <a:spAutoFit/>
          </a:bodyPr>
          <a:lstStyle/>
          <a:p>
            <a:pPr marL="25400">
              <a:lnSpc>
                <a:spcPct val="100000"/>
              </a:lnSpc>
              <a:spcBef>
                <a:spcPts val="105"/>
              </a:spcBef>
            </a:pPr>
            <a:r>
              <a:rPr dirty="0" sz="1050" spc="-20" i="1">
                <a:solidFill>
                  <a:srgbClr val="33CC33"/>
                </a:solidFill>
                <a:latin typeface="Symbol"/>
                <a:cs typeface="Symbol"/>
              </a:rPr>
              <a:t></a:t>
            </a:r>
            <a:r>
              <a:rPr dirty="0" baseline="-21367" sz="975" spc="-30" i="1">
                <a:solidFill>
                  <a:srgbClr val="33CC33"/>
                </a:solidFill>
                <a:latin typeface="Tahoma"/>
                <a:cs typeface="Tahoma"/>
              </a:rPr>
              <a:t>3</a:t>
            </a:r>
            <a:endParaRPr baseline="-21367" sz="975">
              <a:latin typeface="Tahoma"/>
              <a:cs typeface="Tahoma"/>
            </a:endParaRPr>
          </a:p>
        </p:txBody>
      </p:sp>
      <p:sp>
        <p:nvSpPr>
          <p:cNvPr id="17" name="object 1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504944" y="4477003"/>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15</a:t>
            </a:r>
            <a:endParaRPr sz="600">
              <a:latin typeface="Tahoma"/>
              <a:cs typeface="Tahoma"/>
            </a:endParaRPr>
          </a:p>
        </p:txBody>
      </p:sp>
      <p:sp>
        <p:nvSpPr>
          <p:cNvPr id="4" name="object 4"/>
          <p:cNvSpPr txBox="1">
            <a:spLocks noGrp="1"/>
          </p:cNvSpPr>
          <p:nvPr>
            <p:ph type="title"/>
          </p:nvPr>
        </p:nvSpPr>
        <p:spPr>
          <a:xfrm>
            <a:off x="2502661" y="1500630"/>
            <a:ext cx="2687955" cy="361315"/>
          </a:xfrm>
          <a:prstGeom prst="rect"/>
        </p:spPr>
        <p:txBody>
          <a:bodyPr wrap="square" lIns="0" tIns="12700" rIns="0" bIns="0" rtlCol="0" vert="horz">
            <a:spAutoFit/>
          </a:bodyPr>
          <a:lstStyle/>
          <a:p>
            <a:pPr marL="12700">
              <a:lnSpc>
                <a:spcPct val="100000"/>
              </a:lnSpc>
              <a:spcBef>
                <a:spcPts val="100"/>
              </a:spcBef>
            </a:pPr>
            <a:r>
              <a:rPr dirty="0" spc="-5"/>
              <a:t>The GMM</a:t>
            </a:r>
            <a:r>
              <a:rPr dirty="0" spc="-65"/>
              <a:t> </a:t>
            </a:r>
            <a:r>
              <a:rPr dirty="0" spc="-5"/>
              <a:t>assumption</a:t>
            </a:r>
          </a:p>
        </p:txBody>
      </p:sp>
      <p:sp>
        <p:nvSpPr>
          <p:cNvPr id="5" name="object 5"/>
          <p:cNvSpPr txBox="1"/>
          <p:nvPr/>
        </p:nvSpPr>
        <p:spPr>
          <a:xfrm>
            <a:off x="1696720" y="1874774"/>
            <a:ext cx="1935480" cy="560070"/>
          </a:xfrm>
          <a:prstGeom prst="rect">
            <a:avLst/>
          </a:prstGeom>
        </p:spPr>
        <p:txBody>
          <a:bodyPr wrap="square" lIns="0" tIns="19050" rIns="0" bIns="0" rtlCol="0" vert="horz">
            <a:spAutoFit/>
          </a:bodyPr>
          <a:lstStyle/>
          <a:p>
            <a:pPr marL="253365" marR="17780" indent="-228600">
              <a:lnSpc>
                <a:spcPts val="1190"/>
              </a:lnSpc>
              <a:spcBef>
                <a:spcPts val="150"/>
              </a:spcBef>
              <a:buChar char="•"/>
              <a:tabLst>
                <a:tab pos="253365" algn="l"/>
                <a:tab pos="254635" algn="l"/>
              </a:tabLst>
            </a:pPr>
            <a:r>
              <a:rPr dirty="0" sz="1000" spc="-5">
                <a:latin typeface="Tahoma"/>
                <a:cs typeface="Tahoma"/>
              </a:rPr>
              <a:t>There are </a:t>
            </a:r>
            <a:r>
              <a:rPr dirty="0" sz="1000">
                <a:latin typeface="Tahoma"/>
                <a:cs typeface="Tahoma"/>
              </a:rPr>
              <a:t>k </a:t>
            </a:r>
            <a:r>
              <a:rPr dirty="0" sz="1000" spc="-5">
                <a:latin typeface="Tahoma"/>
                <a:cs typeface="Tahoma"/>
              </a:rPr>
              <a:t>components. </a:t>
            </a:r>
            <a:r>
              <a:rPr dirty="0" sz="1000">
                <a:latin typeface="Tahoma"/>
                <a:cs typeface="Tahoma"/>
              </a:rPr>
              <a:t>The  i’th </a:t>
            </a:r>
            <a:r>
              <a:rPr dirty="0" sz="1000" spc="-5">
                <a:latin typeface="Tahoma"/>
                <a:cs typeface="Tahoma"/>
              </a:rPr>
              <a:t>component </a:t>
            </a:r>
            <a:r>
              <a:rPr dirty="0" sz="1000">
                <a:latin typeface="Tahoma"/>
                <a:cs typeface="Tahoma"/>
              </a:rPr>
              <a:t>is </a:t>
            </a:r>
            <a:r>
              <a:rPr dirty="0" sz="1000" spc="-5">
                <a:latin typeface="Tahoma"/>
                <a:cs typeface="Tahoma"/>
              </a:rPr>
              <a:t>called</a:t>
            </a:r>
            <a:r>
              <a:rPr dirty="0" sz="1000" spc="-20">
                <a:latin typeface="Tahoma"/>
                <a:cs typeface="Tahoma"/>
              </a:rPr>
              <a:t> </a:t>
            </a:r>
            <a:r>
              <a:rPr dirty="0" sz="1050" spc="-30" i="1">
                <a:latin typeface="Symbol"/>
                <a:cs typeface="Symbol"/>
              </a:rPr>
              <a:t></a:t>
            </a:r>
            <a:r>
              <a:rPr dirty="0" baseline="-21367" sz="975" spc="-44" i="1">
                <a:latin typeface="Tahoma"/>
                <a:cs typeface="Tahoma"/>
              </a:rPr>
              <a:t>i</a:t>
            </a:r>
            <a:endParaRPr baseline="-21367" sz="975">
              <a:latin typeface="Tahoma"/>
              <a:cs typeface="Tahoma"/>
            </a:endParaRPr>
          </a:p>
          <a:p>
            <a:pPr marL="254000" indent="-229235">
              <a:lnSpc>
                <a:spcPct val="100000"/>
              </a:lnSpc>
              <a:spcBef>
                <a:spcPts val="515"/>
              </a:spcBef>
              <a:buChar char="•"/>
              <a:tabLst>
                <a:tab pos="253365" algn="l"/>
                <a:tab pos="254635" algn="l"/>
              </a:tabLst>
            </a:pPr>
            <a:r>
              <a:rPr dirty="0" sz="1000" spc="-5">
                <a:latin typeface="Tahoma"/>
                <a:cs typeface="Tahoma"/>
              </a:rPr>
              <a:t>Component </a:t>
            </a:r>
            <a:r>
              <a:rPr dirty="0" sz="1050" spc="-25" i="1">
                <a:latin typeface="Symbol"/>
                <a:cs typeface="Symbol"/>
              </a:rPr>
              <a:t></a:t>
            </a:r>
            <a:r>
              <a:rPr dirty="0" baseline="-21367" sz="975" spc="-37" i="1">
                <a:latin typeface="Tahoma"/>
                <a:cs typeface="Tahoma"/>
              </a:rPr>
              <a:t>i </a:t>
            </a:r>
            <a:r>
              <a:rPr dirty="0" sz="1000">
                <a:latin typeface="Tahoma"/>
                <a:cs typeface="Tahoma"/>
              </a:rPr>
              <a:t>has</a:t>
            </a:r>
            <a:r>
              <a:rPr dirty="0" sz="1000" spc="-55">
                <a:latin typeface="Tahoma"/>
                <a:cs typeface="Tahoma"/>
              </a:rPr>
              <a:t> </a:t>
            </a:r>
            <a:r>
              <a:rPr dirty="0" sz="1000">
                <a:latin typeface="Tahoma"/>
                <a:cs typeface="Tahoma"/>
              </a:rPr>
              <a:t>an</a:t>
            </a:r>
            <a:endParaRPr sz="1000">
              <a:latin typeface="Tahoma"/>
              <a:cs typeface="Tahoma"/>
            </a:endParaRPr>
          </a:p>
        </p:txBody>
      </p:sp>
      <p:sp>
        <p:nvSpPr>
          <p:cNvPr id="6" name="object 6"/>
          <p:cNvSpPr txBox="1"/>
          <p:nvPr/>
        </p:nvSpPr>
        <p:spPr>
          <a:xfrm>
            <a:off x="1696720" y="2320686"/>
            <a:ext cx="2114550" cy="800100"/>
          </a:xfrm>
          <a:prstGeom prst="rect">
            <a:avLst/>
          </a:prstGeom>
        </p:spPr>
        <p:txBody>
          <a:bodyPr wrap="square" lIns="0" tIns="93345" rIns="0" bIns="0" rtlCol="0" vert="horz">
            <a:spAutoFit/>
          </a:bodyPr>
          <a:lstStyle/>
          <a:p>
            <a:pPr marL="254000">
              <a:lnSpc>
                <a:spcPct val="100000"/>
              </a:lnSpc>
              <a:spcBef>
                <a:spcPts val="735"/>
              </a:spcBef>
            </a:pPr>
            <a:r>
              <a:rPr dirty="0" sz="1000" spc="-5">
                <a:latin typeface="Tahoma"/>
                <a:cs typeface="Tahoma"/>
              </a:rPr>
              <a:t>associated mean </a:t>
            </a:r>
            <a:r>
              <a:rPr dirty="0" sz="1000">
                <a:latin typeface="Tahoma"/>
                <a:cs typeface="Tahoma"/>
              </a:rPr>
              <a:t>vector</a:t>
            </a:r>
            <a:r>
              <a:rPr dirty="0" sz="1000" spc="-15">
                <a:latin typeface="Tahoma"/>
                <a:cs typeface="Tahoma"/>
              </a:rPr>
              <a:t> </a:t>
            </a:r>
            <a:r>
              <a:rPr dirty="0" sz="1050" spc="-20" i="1">
                <a:latin typeface="Symbol"/>
                <a:cs typeface="Symbol"/>
              </a:rPr>
              <a:t></a:t>
            </a:r>
            <a:r>
              <a:rPr dirty="0" baseline="-21367" sz="975" spc="-30" i="1">
                <a:latin typeface="Tahoma"/>
                <a:cs typeface="Tahoma"/>
              </a:rPr>
              <a:t>i</a:t>
            </a:r>
            <a:endParaRPr baseline="-21367" sz="975">
              <a:latin typeface="Tahoma"/>
              <a:cs typeface="Tahoma"/>
            </a:endParaRPr>
          </a:p>
          <a:p>
            <a:pPr marL="253365" marR="43180" indent="-228600">
              <a:lnSpc>
                <a:spcPct val="95400"/>
              </a:lnSpc>
              <a:spcBef>
                <a:spcPts val="650"/>
              </a:spcBef>
              <a:buChar char="•"/>
              <a:tabLst>
                <a:tab pos="253365" algn="l"/>
                <a:tab pos="254635" algn="l"/>
              </a:tabLst>
            </a:pPr>
            <a:r>
              <a:rPr dirty="0" sz="1000" spc="-5">
                <a:latin typeface="Tahoma"/>
                <a:cs typeface="Tahoma"/>
              </a:rPr>
              <a:t>Each component generates data  from </a:t>
            </a:r>
            <a:r>
              <a:rPr dirty="0" sz="1000">
                <a:latin typeface="Tahoma"/>
                <a:cs typeface="Tahoma"/>
              </a:rPr>
              <a:t>a </a:t>
            </a:r>
            <a:r>
              <a:rPr dirty="0" sz="1000" spc="-5">
                <a:latin typeface="Tahoma"/>
                <a:cs typeface="Tahoma"/>
              </a:rPr>
              <a:t>Gaussian with mean </a:t>
            </a:r>
            <a:r>
              <a:rPr dirty="0" sz="1050" spc="-20" i="1">
                <a:latin typeface="Symbol"/>
                <a:cs typeface="Symbol"/>
              </a:rPr>
              <a:t></a:t>
            </a:r>
            <a:r>
              <a:rPr dirty="0" baseline="-21367" sz="975" spc="-30" i="1">
                <a:latin typeface="Tahoma"/>
                <a:cs typeface="Tahoma"/>
              </a:rPr>
              <a:t>i </a:t>
            </a:r>
            <a:r>
              <a:rPr dirty="0" sz="650" spc="-20" i="1">
                <a:latin typeface="Tahoma"/>
                <a:cs typeface="Tahoma"/>
              </a:rPr>
              <a:t> </a:t>
            </a:r>
            <a:r>
              <a:rPr dirty="0" sz="1000">
                <a:latin typeface="Tahoma"/>
                <a:cs typeface="Tahoma"/>
              </a:rPr>
              <a:t>and </a:t>
            </a:r>
            <a:r>
              <a:rPr dirty="0" sz="1000" spc="-5">
                <a:latin typeface="Tahoma"/>
                <a:cs typeface="Tahoma"/>
              </a:rPr>
              <a:t>covariance </a:t>
            </a:r>
            <a:r>
              <a:rPr dirty="0" sz="1000">
                <a:latin typeface="Tahoma"/>
                <a:cs typeface="Tahoma"/>
              </a:rPr>
              <a:t>matrix</a:t>
            </a:r>
            <a:r>
              <a:rPr dirty="0" sz="1000" spc="-25">
                <a:latin typeface="Tahoma"/>
                <a:cs typeface="Tahoma"/>
              </a:rPr>
              <a:t> </a:t>
            </a:r>
            <a:r>
              <a:rPr dirty="0" sz="1050" spc="-20" i="1">
                <a:latin typeface="Symbol"/>
                <a:cs typeface="Symbol"/>
              </a:rPr>
              <a:t></a:t>
            </a:r>
            <a:r>
              <a:rPr dirty="0" baseline="25641" sz="975" spc="-30" i="1">
                <a:latin typeface="Tahoma"/>
                <a:cs typeface="Tahoma"/>
              </a:rPr>
              <a:t>2</a:t>
            </a:r>
            <a:r>
              <a:rPr dirty="0" sz="1050" spc="-20" b="1" i="1">
                <a:latin typeface="Tahoma"/>
                <a:cs typeface="Tahoma"/>
              </a:rPr>
              <a:t>I</a:t>
            </a:r>
            <a:endParaRPr sz="1050">
              <a:latin typeface="Tahoma"/>
              <a:cs typeface="Tahoma"/>
            </a:endParaRPr>
          </a:p>
        </p:txBody>
      </p:sp>
      <p:sp>
        <p:nvSpPr>
          <p:cNvPr id="7" name="object 7"/>
          <p:cNvSpPr txBox="1"/>
          <p:nvPr/>
        </p:nvSpPr>
        <p:spPr>
          <a:xfrm>
            <a:off x="1722120" y="3170174"/>
            <a:ext cx="1758314" cy="483234"/>
          </a:xfrm>
          <a:prstGeom prst="rect">
            <a:avLst/>
          </a:prstGeom>
        </p:spPr>
        <p:txBody>
          <a:bodyPr wrap="square" lIns="0" tIns="12700" rIns="0" bIns="0" rtlCol="0" vert="horz">
            <a:spAutoFit/>
          </a:bodyPr>
          <a:lstStyle/>
          <a:p>
            <a:pPr marL="227965" marR="5080" indent="-228600">
              <a:lnSpc>
                <a:spcPct val="100000"/>
              </a:lnSpc>
              <a:spcBef>
                <a:spcPts val="100"/>
              </a:spcBef>
            </a:pPr>
            <a:r>
              <a:rPr dirty="0" sz="1000" spc="-5">
                <a:latin typeface="Tahoma"/>
                <a:cs typeface="Tahoma"/>
              </a:rPr>
              <a:t>Assume that each datapoint </a:t>
            </a:r>
            <a:r>
              <a:rPr dirty="0" sz="1000">
                <a:latin typeface="Tahoma"/>
                <a:cs typeface="Tahoma"/>
              </a:rPr>
              <a:t>is  </a:t>
            </a:r>
            <a:r>
              <a:rPr dirty="0" sz="1000" spc="-5">
                <a:latin typeface="Tahoma"/>
                <a:cs typeface="Tahoma"/>
              </a:rPr>
              <a:t>generated according to the  following</a:t>
            </a:r>
            <a:r>
              <a:rPr dirty="0" sz="1000" spc="-10">
                <a:latin typeface="Tahoma"/>
                <a:cs typeface="Tahoma"/>
              </a:rPr>
              <a:t> </a:t>
            </a:r>
            <a:r>
              <a:rPr dirty="0" sz="1000" spc="-5">
                <a:latin typeface="Tahoma"/>
                <a:cs typeface="Tahoma"/>
              </a:rPr>
              <a:t>recipe:</a:t>
            </a:r>
            <a:endParaRPr sz="1000">
              <a:latin typeface="Tahoma"/>
              <a:cs typeface="Tahoma"/>
            </a:endParaRPr>
          </a:p>
        </p:txBody>
      </p:sp>
      <p:sp>
        <p:nvSpPr>
          <p:cNvPr id="8" name="object 8"/>
          <p:cNvSpPr/>
          <p:nvPr/>
        </p:nvSpPr>
        <p:spPr>
          <a:xfrm>
            <a:off x="3810000" y="2063495"/>
            <a:ext cx="0" cy="1714500"/>
          </a:xfrm>
          <a:custGeom>
            <a:avLst/>
            <a:gdLst/>
            <a:ahLst/>
            <a:cxnLst/>
            <a:rect l="l" t="t" r="r" b="b"/>
            <a:pathLst>
              <a:path w="0" h="1714500">
                <a:moveTo>
                  <a:pt x="0" y="0"/>
                </a:moveTo>
                <a:lnTo>
                  <a:pt x="0" y="1714500"/>
                </a:lnTo>
              </a:path>
            </a:pathLst>
          </a:custGeom>
          <a:ln w="19050">
            <a:solidFill>
              <a:srgbClr val="FF0101"/>
            </a:solidFill>
          </a:ln>
        </p:spPr>
        <p:txBody>
          <a:bodyPr wrap="square" lIns="0" tIns="0" rIns="0" bIns="0" rtlCol="0"/>
          <a:lstStyle/>
          <a:p/>
        </p:txBody>
      </p:sp>
      <p:sp>
        <p:nvSpPr>
          <p:cNvPr id="9" name="object 9"/>
          <p:cNvSpPr/>
          <p:nvPr/>
        </p:nvSpPr>
        <p:spPr>
          <a:xfrm>
            <a:off x="3733800" y="3701796"/>
            <a:ext cx="2209800" cy="0"/>
          </a:xfrm>
          <a:custGeom>
            <a:avLst/>
            <a:gdLst/>
            <a:ahLst/>
            <a:cxnLst/>
            <a:rect l="l" t="t" r="r" b="b"/>
            <a:pathLst>
              <a:path w="2209800" h="0">
                <a:moveTo>
                  <a:pt x="2209800" y="0"/>
                </a:moveTo>
                <a:lnTo>
                  <a:pt x="0" y="0"/>
                </a:lnTo>
              </a:path>
            </a:pathLst>
          </a:custGeom>
          <a:ln w="19050">
            <a:solidFill>
              <a:srgbClr val="FF0101"/>
            </a:solidFill>
          </a:ln>
        </p:spPr>
        <p:txBody>
          <a:bodyPr wrap="square" lIns="0" tIns="0" rIns="0" bIns="0" rtlCol="0"/>
          <a:lstStyle/>
          <a:p/>
        </p:txBody>
      </p:sp>
      <p:sp>
        <p:nvSpPr>
          <p:cNvPr id="10" name="object 10"/>
          <p:cNvSpPr/>
          <p:nvPr/>
        </p:nvSpPr>
        <p:spPr>
          <a:xfrm>
            <a:off x="4229100" y="2787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FF0101"/>
          </a:solidFill>
        </p:spPr>
        <p:txBody>
          <a:bodyPr wrap="square" lIns="0" tIns="0" rIns="0" bIns="0" rtlCol="0"/>
          <a:lstStyle/>
          <a:p/>
        </p:txBody>
      </p:sp>
      <p:sp>
        <p:nvSpPr>
          <p:cNvPr id="11" name="object 11"/>
          <p:cNvSpPr txBox="1"/>
          <p:nvPr/>
        </p:nvSpPr>
        <p:spPr>
          <a:xfrm>
            <a:off x="4287520" y="2636394"/>
            <a:ext cx="180975" cy="187325"/>
          </a:xfrm>
          <a:prstGeom prst="rect">
            <a:avLst/>
          </a:prstGeom>
        </p:spPr>
        <p:txBody>
          <a:bodyPr wrap="square" lIns="0" tIns="13335" rIns="0" bIns="0" rtlCol="0" vert="horz">
            <a:spAutoFit/>
          </a:bodyPr>
          <a:lstStyle/>
          <a:p>
            <a:pPr marL="25400">
              <a:lnSpc>
                <a:spcPct val="100000"/>
              </a:lnSpc>
              <a:spcBef>
                <a:spcPts val="105"/>
              </a:spcBef>
            </a:pPr>
            <a:r>
              <a:rPr dirty="0" sz="1050" spc="-20" i="1">
                <a:solidFill>
                  <a:srgbClr val="FF0000"/>
                </a:solidFill>
                <a:latin typeface="Symbol"/>
                <a:cs typeface="Symbol"/>
              </a:rPr>
              <a:t></a:t>
            </a:r>
            <a:r>
              <a:rPr dirty="0" baseline="-21367" sz="975" spc="-30" i="1">
                <a:solidFill>
                  <a:srgbClr val="FF0000"/>
                </a:solidFill>
                <a:latin typeface="Tahoma"/>
                <a:cs typeface="Tahoma"/>
              </a:rPr>
              <a:t>1</a:t>
            </a:r>
            <a:endParaRPr baseline="-21367" sz="975">
              <a:latin typeface="Tahoma"/>
              <a:cs typeface="Tahoma"/>
            </a:endParaRPr>
          </a:p>
        </p:txBody>
      </p:sp>
      <p:sp>
        <p:nvSpPr>
          <p:cNvPr id="12" name="object 12"/>
          <p:cNvSpPr/>
          <p:nvPr/>
        </p:nvSpPr>
        <p:spPr>
          <a:xfrm>
            <a:off x="4724400" y="2558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3434CC"/>
          </a:solidFill>
        </p:spPr>
        <p:txBody>
          <a:bodyPr wrap="square" lIns="0" tIns="0" rIns="0" bIns="0" rtlCol="0"/>
          <a:lstStyle/>
          <a:p/>
        </p:txBody>
      </p:sp>
      <p:sp>
        <p:nvSpPr>
          <p:cNvPr id="13" name="object 13"/>
          <p:cNvSpPr txBox="1"/>
          <p:nvPr/>
        </p:nvSpPr>
        <p:spPr>
          <a:xfrm>
            <a:off x="4782820" y="2407794"/>
            <a:ext cx="180975" cy="187325"/>
          </a:xfrm>
          <a:prstGeom prst="rect">
            <a:avLst/>
          </a:prstGeom>
        </p:spPr>
        <p:txBody>
          <a:bodyPr wrap="square" lIns="0" tIns="13335" rIns="0" bIns="0" rtlCol="0" vert="horz">
            <a:spAutoFit/>
          </a:bodyPr>
          <a:lstStyle/>
          <a:p>
            <a:pPr marL="25400">
              <a:lnSpc>
                <a:spcPct val="100000"/>
              </a:lnSpc>
              <a:spcBef>
                <a:spcPts val="105"/>
              </a:spcBef>
            </a:pPr>
            <a:r>
              <a:rPr dirty="0" sz="1050" spc="-20" i="1">
                <a:solidFill>
                  <a:srgbClr val="3333CC"/>
                </a:solidFill>
                <a:latin typeface="Symbol"/>
                <a:cs typeface="Symbol"/>
              </a:rPr>
              <a:t></a:t>
            </a:r>
            <a:r>
              <a:rPr dirty="0" baseline="-21367" sz="975" spc="-30" i="1">
                <a:solidFill>
                  <a:srgbClr val="3333CC"/>
                </a:solidFill>
                <a:latin typeface="Tahoma"/>
                <a:cs typeface="Tahoma"/>
              </a:rPr>
              <a:t>2</a:t>
            </a:r>
            <a:endParaRPr baseline="-21367" sz="975">
              <a:latin typeface="Tahoma"/>
              <a:cs typeface="Tahoma"/>
            </a:endParaRPr>
          </a:p>
        </p:txBody>
      </p:sp>
      <p:sp>
        <p:nvSpPr>
          <p:cNvPr id="14" name="object 14"/>
          <p:cNvSpPr/>
          <p:nvPr/>
        </p:nvSpPr>
        <p:spPr>
          <a:xfrm>
            <a:off x="4800600" y="3282696"/>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34CC34"/>
          </a:solidFill>
        </p:spPr>
        <p:txBody>
          <a:bodyPr wrap="square" lIns="0" tIns="0" rIns="0" bIns="0" rtlCol="0"/>
          <a:lstStyle/>
          <a:p/>
        </p:txBody>
      </p:sp>
      <p:sp>
        <p:nvSpPr>
          <p:cNvPr id="15" name="object 15"/>
          <p:cNvSpPr txBox="1"/>
          <p:nvPr/>
        </p:nvSpPr>
        <p:spPr>
          <a:xfrm>
            <a:off x="4859020" y="3131693"/>
            <a:ext cx="180975" cy="187325"/>
          </a:xfrm>
          <a:prstGeom prst="rect">
            <a:avLst/>
          </a:prstGeom>
        </p:spPr>
        <p:txBody>
          <a:bodyPr wrap="square" lIns="0" tIns="13335" rIns="0" bIns="0" rtlCol="0" vert="horz">
            <a:spAutoFit/>
          </a:bodyPr>
          <a:lstStyle/>
          <a:p>
            <a:pPr marL="25400">
              <a:lnSpc>
                <a:spcPct val="100000"/>
              </a:lnSpc>
              <a:spcBef>
                <a:spcPts val="105"/>
              </a:spcBef>
            </a:pPr>
            <a:r>
              <a:rPr dirty="0" sz="1050" spc="-20" i="1">
                <a:solidFill>
                  <a:srgbClr val="33CC33"/>
                </a:solidFill>
                <a:latin typeface="Symbol"/>
                <a:cs typeface="Symbol"/>
              </a:rPr>
              <a:t></a:t>
            </a:r>
            <a:r>
              <a:rPr dirty="0" baseline="-21367" sz="975" spc="-30" i="1">
                <a:solidFill>
                  <a:srgbClr val="33CC33"/>
                </a:solidFill>
                <a:latin typeface="Tahoma"/>
                <a:cs typeface="Tahoma"/>
              </a:rPr>
              <a:t>3</a:t>
            </a:r>
            <a:endParaRPr baseline="-21367" sz="975">
              <a:latin typeface="Tahoma"/>
              <a:cs typeface="Tahoma"/>
            </a:endParaRPr>
          </a:p>
        </p:txBody>
      </p:sp>
      <p:sp>
        <p:nvSpPr>
          <p:cNvPr id="16" name="object 16"/>
          <p:cNvSpPr/>
          <p:nvPr/>
        </p:nvSpPr>
        <p:spPr>
          <a:xfrm>
            <a:off x="3924300" y="2444495"/>
            <a:ext cx="685800" cy="685800"/>
          </a:xfrm>
          <a:custGeom>
            <a:avLst/>
            <a:gdLst/>
            <a:ahLst/>
            <a:cxnLst/>
            <a:rect l="l" t="t" r="r" b="b"/>
            <a:pathLst>
              <a:path w="685800" h="685800">
                <a:moveTo>
                  <a:pt x="342900" y="0"/>
                </a:moveTo>
                <a:lnTo>
                  <a:pt x="296294" y="3123"/>
                </a:lnTo>
                <a:lnTo>
                  <a:pt x="251618" y="12223"/>
                </a:lnTo>
                <a:lnTo>
                  <a:pt x="209276" y="26896"/>
                </a:lnTo>
                <a:lnTo>
                  <a:pt x="169671" y="46736"/>
                </a:lnTo>
                <a:lnTo>
                  <a:pt x="133211" y="71338"/>
                </a:lnTo>
                <a:lnTo>
                  <a:pt x="100298" y="100298"/>
                </a:lnTo>
                <a:lnTo>
                  <a:pt x="71338" y="133211"/>
                </a:lnTo>
                <a:lnTo>
                  <a:pt x="46735" y="169672"/>
                </a:lnTo>
                <a:lnTo>
                  <a:pt x="26896" y="209276"/>
                </a:lnTo>
                <a:lnTo>
                  <a:pt x="12223" y="251618"/>
                </a:lnTo>
                <a:lnTo>
                  <a:pt x="3123" y="296294"/>
                </a:lnTo>
                <a:lnTo>
                  <a:pt x="0" y="342900"/>
                </a:lnTo>
                <a:lnTo>
                  <a:pt x="3123" y="389505"/>
                </a:lnTo>
                <a:lnTo>
                  <a:pt x="12223" y="434181"/>
                </a:lnTo>
                <a:lnTo>
                  <a:pt x="26896" y="476523"/>
                </a:lnTo>
                <a:lnTo>
                  <a:pt x="46736" y="516127"/>
                </a:lnTo>
                <a:lnTo>
                  <a:pt x="71338" y="552588"/>
                </a:lnTo>
                <a:lnTo>
                  <a:pt x="100298" y="585501"/>
                </a:lnTo>
                <a:lnTo>
                  <a:pt x="133211" y="614461"/>
                </a:lnTo>
                <a:lnTo>
                  <a:pt x="169672" y="639064"/>
                </a:lnTo>
                <a:lnTo>
                  <a:pt x="209276" y="658903"/>
                </a:lnTo>
                <a:lnTo>
                  <a:pt x="251618" y="673576"/>
                </a:lnTo>
                <a:lnTo>
                  <a:pt x="296294" y="682676"/>
                </a:lnTo>
                <a:lnTo>
                  <a:pt x="342900" y="685800"/>
                </a:lnTo>
                <a:lnTo>
                  <a:pt x="389505" y="682676"/>
                </a:lnTo>
                <a:lnTo>
                  <a:pt x="434181" y="673576"/>
                </a:lnTo>
                <a:lnTo>
                  <a:pt x="476523" y="658903"/>
                </a:lnTo>
                <a:lnTo>
                  <a:pt x="516128" y="639063"/>
                </a:lnTo>
                <a:lnTo>
                  <a:pt x="552588" y="614461"/>
                </a:lnTo>
                <a:lnTo>
                  <a:pt x="585501" y="585501"/>
                </a:lnTo>
                <a:lnTo>
                  <a:pt x="614461" y="552588"/>
                </a:lnTo>
                <a:lnTo>
                  <a:pt x="639064" y="516127"/>
                </a:lnTo>
                <a:lnTo>
                  <a:pt x="658903" y="476523"/>
                </a:lnTo>
                <a:lnTo>
                  <a:pt x="673576" y="434181"/>
                </a:lnTo>
                <a:lnTo>
                  <a:pt x="682676" y="389505"/>
                </a:lnTo>
                <a:lnTo>
                  <a:pt x="685800" y="342900"/>
                </a:lnTo>
                <a:lnTo>
                  <a:pt x="682676" y="296294"/>
                </a:lnTo>
                <a:lnTo>
                  <a:pt x="673576" y="251618"/>
                </a:lnTo>
                <a:lnTo>
                  <a:pt x="658903" y="209276"/>
                </a:lnTo>
                <a:lnTo>
                  <a:pt x="639063" y="169672"/>
                </a:lnTo>
                <a:lnTo>
                  <a:pt x="614461" y="133211"/>
                </a:lnTo>
                <a:lnTo>
                  <a:pt x="585501" y="100298"/>
                </a:lnTo>
                <a:lnTo>
                  <a:pt x="552588" y="71338"/>
                </a:lnTo>
                <a:lnTo>
                  <a:pt x="516127" y="46735"/>
                </a:lnTo>
                <a:lnTo>
                  <a:pt x="476523" y="26896"/>
                </a:lnTo>
                <a:lnTo>
                  <a:pt x="434181" y="12223"/>
                </a:lnTo>
                <a:lnTo>
                  <a:pt x="389505" y="3123"/>
                </a:lnTo>
                <a:lnTo>
                  <a:pt x="342900" y="0"/>
                </a:lnTo>
                <a:close/>
              </a:path>
            </a:pathLst>
          </a:custGeom>
          <a:ln w="6350">
            <a:solidFill>
              <a:srgbClr val="FF0101"/>
            </a:solidFill>
          </a:ln>
        </p:spPr>
        <p:txBody>
          <a:bodyPr wrap="square" lIns="0" tIns="0" rIns="0" bIns="0" rtlCol="0"/>
          <a:lstStyle/>
          <a:p/>
        </p:txBody>
      </p:sp>
      <p:sp>
        <p:nvSpPr>
          <p:cNvPr id="17" name="object 17"/>
          <p:cNvSpPr/>
          <p:nvPr/>
        </p:nvSpPr>
        <p:spPr>
          <a:xfrm>
            <a:off x="4419600" y="2215895"/>
            <a:ext cx="685800" cy="685800"/>
          </a:xfrm>
          <a:custGeom>
            <a:avLst/>
            <a:gdLst/>
            <a:ahLst/>
            <a:cxnLst/>
            <a:rect l="l" t="t" r="r" b="b"/>
            <a:pathLst>
              <a:path w="685800" h="685800">
                <a:moveTo>
                  <a:pt x="342900" y="0"/>
                </a:moveTo>
                <a:lnTo>
                  <a:pt x="296294" y="3123"/>
                </a:lnTo>
                <a:lnTo>
                  <a:pt x="251618" y="12223"/>
                </a:lnTo>
                <a:lnTo>
                  <a:pt x="209276" y="26896"/>
                </a:lnTo>
                <a:lnTo>
                  <a:pt x="169671" y="46736"/>
                </a:lnTo>
                <a:lnTo>
                  <a:pt x="133211" y="71338"/>
                </a:lnTo>
                <a:lnTo>
                  <a:pt x="100298" y="100298"/>
                </a:lnTo>
                <a:lnTo>
                  <a:pt x="71338" y="133211"/>
                </a:lnTo>
                <a:lnTo>
                  <a:pt x="46735" y="169672"/>
                </a:lnTo>
                <a:lnTo>
                  <a:pt x="26896" y="209276"/>
                </a:lnTo>
                <a:lnTo>
                  <a:pt x="12223" y="251618"/>
                </a:lnTo>
                <a:lnTo>
                  <a:pt x="3123" y="296294"/>
                </a:lnTo>
                <a:lnTo>
                  <a:pt x="0" y="342900"/>
                </a:lnTo>
                <a:lnTo>
                  <a:pt x="3123" y="389505"/>
                </a:lnTo>
                <a:lnTo>
                  <a:pt x="12223" y="434181"/>
                </a:lnTo>
                <a:lnTo>
                  <a:pt x="26896" y="476523"/>
                </a:lnTo>
                <a:lnTo>
                  <a:pt x="46736" y="516127"/>
                </a:lnTo>
                <a:lnTo>
                  <a:pt x="71338" y="552588"/>
                </a:lnTo>
                <a:lnTo>
                  <a:pt x="100298" y="585501"/>
                </a:lnTo>
                <a:lnTo>
                  <a:pt x="133211" y="614461"/>
                </a:lnTo>
                <a:lnTo>
                  <a:pt x="169672" y="639064"/>
                </a:lnTo>
                <a:lnTo>
                  <a:pt x="209276" y="658903"/>
                </a:lnTo>
                <a:lnTo>
                  <a:pt x="251618" y="673576"/>
                </a:lnTo>
                <a:lnTo>
                  <a:pt x="296294" y="682676"/>
                </a:lnTo>
                <a:lnTo>
                  <a:pt x="342900" y="685800"/>
                </a:lnTo>
                <a:lnTo>
                  <a:pt x="389505" y="682676"/>
                </a:lnTo>
                <a:lnTo>
                  <a:pt x="434181" y="673576"/>
                </a:lnTo>
                <a:lnTo>
                  <a:pt x="476523" y="658903"/>
                </a:lnTo>
                <a:lnTo>
                  <a:pt x="516128" y="639063"/>
                </a:lnTo>
                <a:lnTo>
                  <a:pt x="552588" y="614461"/>
                </a:lnTo>
                <a:lnTo>
                  <a:pt x="585501" y="585501"/>
                </a:lnTo>
                <a:lnTo>
                  <a:pt x="614461" y="552588"/>
                </a:lnTo>
                <a:lnTo>
                  <a:pt x="639064" y="516127"/>
                </a:lnTo>
                <a:lnTo>
                  <a:pt x="658903" y="476523"/>
                </a:lnTo>
                <a:lnTo>
                  <a:pt x="673576" y="434181"/>
                </a:lnTo>
                <a:lnTo>
                  <a:pt x="682676" y="389505"/>
                </a:lnTo>
                <a:lnTo>
                  <a:pt x="685800" y="342900"/>
                </a:lnTo>
                <a:lnTo>
                  <a:pt x="682676" y="296294"/>
                </a:lnTo>
                <a:lnTo>
                  <a:pt x="673576" y="251618"/>
                </a:lnTo>
                <a:lnTo>
                  <a:pt x="658903" y="209276"/>
                </a:lnTo>
                <a:lnTo>
                  <a:pt x="639063" y="169672"/>
                </a:lnTo>
                <a:lnTo>
                  <a:pt x="614461" y="133211"/>
                </a:lnTo>
                <a:lnTo>
                  <a:pt x="585501" y="100298"/>
                </a:lnTo>
                <a:lnTo>
                  <a:pt x="552588" y="71338"/>
                </a:lnTo>
                <a:lnTo>
                  <a:pt x="516127" y="46735"/>
                </a:lnTo>
                <a:lnTo>
                  <a:pt x="476523" y="26896"/>
                </a:lnTo>
                <a:lnTo>
                  <a:pt x="434181" y="12223"/>
                </a:lnTo>
                <a:lnTo>
                  <a:pt x="389505" y="3123"/>
                </a:lnTo>
                <a:lnTo>
                  <a:pt x="342900" y="0"/>
                </a:lnTo>
                <a:close/>
              </a:path>
            </a:pathLst>
          </a:custGeom>
          <a:ln w="6350">
            <a:solidFill>
              <a:srgbClr val="3434CC"/>
            </a:solidFill>
          </a:ln>
        </p:spPr>
        <p:txBody>
          <a:bodyPr wrap="square" lIns="0" tIns="0" rIns="0" bIns="0" rtlCol="0"/>
          <a:lstStyle/>
          <a:p/>
        </p:txBody>
      </p:sp>
      <p:sp>
        <p:nvSpPr>
          <p:cNvPr id="18" name="object 18"/>
          <p:cNvSpPr/>
          <p:nvPr/>
        </p:nvSpPr>
        <p:spPr>
          <a:xfrm>
            <a:off x="4457700" y="2939795"/>
            <a:ext cx="685800" cy="685800"/>
          </a:xfrm>
          <a:custGeom>
            <a:avLst/>
            <a:gdLst/>
            <a:ahLst/>
            <a:cxnLst/>
            <a:rect l="l" t="t" r="r" b="b"/>
            <a:pathLst>
              <a:path w="685800" h="685800">
                <a:moveTo>
                  <a:pt x="342900" y="0"/>
                </a:moveTo>
                <a:lnTo>
                  <a:pt x="296294" y="3123"/>
                </a:lnTo>
                <a:lnTo>
                  <a:pt x="251618" y="12223"/>
                </a:lnTo>
                <a:lnTo>
                  <a:pt x="209276" y="26896"/>
                </a:lnTo>
                <a:lnTo>
                  <a:pt x="169671" y="46736"/>
                </a:lnTo>
                <a:lnTo>
                  <a:pt x="133211" y="71338"/>
                </a:lnTo>
                <a:lnTo>
                  <a:pt x="100298" y="100298"/>
                </a:lnTo>
                <a:lnTo>
                  <a:pt x="71338" y="133211"/>
                </a:lnTo>
                <a:lnTo>
                  <a:pt x="46735" y="169672"/>
                </a:lnTo>
                <a:lnTo>
                  <a:pt x="26896" y="209276"/>
                </a:lnTo>
                <a:lnTo>
                  <a:pt x="12223" y="251618"/>
                </a:lnTo>
                <a:lnTo>
                  <a:pt x="3123" y="296294"/>
                </a:lnTo>
                <a:lnTo>
                  <a:pt x="0" y="342900"/>
                </a:lnTo>
                <a:lnTo>
                  <a:pt x="3123" y="389505"/>
                </a:lnTo>
                <a:lnTo>
                  <a:pt x="12223" y="434181"/>
                </a:lnTo>
                <a:lnTo>
                  <a:pt x="26896" y="476523"/>
                </a:lnTo>
                <a:lnTo>
                  <a:pt x="46736" y="516127"/>
                </a:lnTo>
                <a:lnTo>
                  <a:pt x="71338" y="552588"/>
                </a:lnTo>
                <a:lnTo>
                  <a:pt x="100298" y="585501"/>
                </a:lnTo>
                <a:lnTo>
                  <a:pt x="133211" y="614461"/>
                </a:lnTo>
                <a:lnTo>
                  <a:pt x="169672" y="639063"/>
                </a:lnTo>
                <a:lnTo>
                  <a:pt x="209276" y="658903"/>
                </a:lnTo>
                <a:lnTo>
                  <a:pt x="251618" y="673576"/>
                </a:lnTo>
                <a:lnTo>
                  <a:pt x="296294" y="682676"/>
                </a:lnTo>
                <a:lnTo>
                  <a:pt x="342900" y="685800"/>
                </a:lnTo>
                <a:lnTo>
                  <a:pt x="389505" y="682676"/>
                </a:lnTo>
                <a:lnTo>
                  <a:pt x="434181" y="673576"/>
                </a:lnTo>
                <a:lnTo>
                  <a:pt x="476523" y="658903"/>
                </a:lnTo>
                <a:lnTo>
                  <a:pt x="516128" y="639063"/>
                </a:lnTo>
                <a:lnTo>
                  <a:pt x="552588" y="614461"/>
                </a:lnTo>
                <a:lnTo>
                  <a:pt x="585501" y="585501"/>
                </a:lnTo>
                <a:lnTo>
                  <a:pt x="614461" y="552588"/>
                </a:lnTo>
                <a:lnTo>
                  <a:pt x="639064" y="516127"/>
                </a:lnTo>
                <a:lnTo>
                  <a:pt x="658903" y="476523"/>
                </a:lnTo>
                <a:lnTo>
                  <a:pt x="673576" y="434181"/>
                </a:lnTo>
                <a:lnTo>
                  <a:pt x="682676" y="389505"/>
                </a:lnTo>
                <a:lnTo>
                  <a:pt x="685800" y="342900"/>
                </a:lnTo>
                <a:lnTo>
                  <a:pt x="682676" y="296294"/>
                </a:lnTo>
                <a:lnTo>
                  <a:pt x="673576" y="251618"/>
                </a:lnTo>
                <a:lnTo>
                  <a:pt x="658903" y="209276"/>
                </a:lnTo>
                <a:lnTo>
                  <a:pt x="639063" y="169672"/>
                </a:lnTo>
                <a:lnTo>
                  <a:pt x="614461" y="133211"/>
                </a:lnTo>
                <a:lnTo>
                  <a:pt x="585501" y="100298"/>
                </a:lnTo>
                <a:lnTo>
                  <a:pt x="552588" y="71338"/>
                </a:lnTo>
                <a:lnTo>
                  <a:pt x="516127" y="46735"/>
                </a:lnTo>
                <a:lnTo>
                  <a:pt x="476523" y="26896"/>
                </a:lnTo>
                <a:lnTo>
                  <a:pt x="434181" y="12223"/>
                </a:lnTo>
                <a:lnTo>
                  <a:pt x="389505" y="3123"/>
                </a:lnTo>
                <a:lnTo>
                  <a:pt x="342900" y="0"/>
                </a:lnTo>
                <a:close/>
              </a:path>
            </a:pathLst>
          </a:custGeom>
          <a:ln w="6350">
            <a:solidFill>
              <a:srgbClr val="34CC34"/>
            </a:solidFill>
          </a:ln>
        </p:spPr>
        <p:txBody>
          <a:bodyPr wrap="square" lIns="0" tIns="0" rIns="0" bIns="0" rtlCol="0"/>
          <a:lstStyle/>
          <a:p/>
        </p:txBody>
      </p:sp>
      <p:sp>
        <p:nvSpPr>
          <p:cNvPr id="19" name="object 1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21" name="object 21"/>
          <p:cNvSpPr txBox="1"/>
          <p:nvPr/>
        </p:nvSpPr>
        <p:spPr>
          <a:xfrm>
            <a:off x="4504944" y="8654286"/>
            <a:ext cx="146685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Clustering with Gaussian Mixtures: Slide</a:t>
            </a:r>
            <a:r>
              <a:rPr dirty="0" sz="600" spc="40">
                <a:latin typeface="Tahoma"/>
                <a:cs typeface="Tahoma"/>
              </a:rPr>
              <a:t> </a:t>
            </a:r>
            <a:r>
              <a:rPr dirty="0" sz="600">
                <a:latin typeface="Tahoma"/>
                <a:cs typeface="Tahoma"/>
              </a:rPr>
              <a:t>16</a:t>
            </a:r>
            <a:endParaRPr sz="600">
              <a:latin typeface="Tahoma"/>
              <a:cs typeface="Tahoma"/>
            </a:endParaRPr>
          </a:p>
        </p:txBody>
      </p:sp>
      <p:sp>
        <p:nvSpPr>
          <p:cNvPr id="22" name="object 22"/>
          <p:cNvSpPr txBox="1"/>
          <p:nvPr/>
        </p:nvSpPr>
        <p:spPr>
          <a:xfrm>
            <a:off x="1696720" y="5593183"/>
            <a:ext cx="3531870" cy="1019175"/>
          </a:xfrm>
          <a:prstGeom prst="rect">
            <a:avLst/>
          </a:prstGeom>
        </p:spPr>
        <p:txBody>
          <a:bodyPr wrap="square" lIns="0" tIns="97790" rIns="0" bIns="0" rtlCol="0" vert="horz">
            <a:spAutoFit/>
          </a:bodyPr>
          <a:lstStyle/>
          <a:p>
            <a:pPr marL="818515">
              <a:lnSpc>
                <a:spcPct val="100000"/>
              </a:lnSpc>
              <a:spcBef>
                <a:spcPts val="770"/>
              </a:spcBef>
            </a:pPr>
            <a:r>
              <a:rPr dirty="0" sz="2200" spc="-5">
                <a:solidFill>
                  <a:srgbClr val="006500"/>
                </a:solidFill>
                <a:latin typeface="Tahoma"/>
                <a:cs typeface="Tahoma"/>
              </a:rPr>
              <a:t>The GMM</a:t>
            </a:r>
            <a:r>
              <a:rPr dirty="0" sz="2200" spc="-55">
                <a:solidFill>
                  <a:srgbClr val="006500"/>
                </a:solidFill>
                <a:latin typeface="Tahoma"/>
                <a:cs typeface="Tahoma"/>
              </a:rPr>
              <a:t> </a:t>
            </a:r>
            <a:r>
              <a:rPr dirty="0" sz="2200" spc="-5">
                <a:solidFill>
                  <a:srgbClr val="006500"/>
                </a:solidFill>
                <a:latin typeface="Tahoma"/>
                <a:cs typeface="Tahoma"/>
              </a:rPr>
              <a:t>assumption</a:t>
            </a:r>
            <a:endParaRPr sz="2200">
              <a:latin typeface="Tahoma"/>
              <a:cs typeface="Tahoma"/>
            </a:endParaRPr>
          </a:p>
          <a:p>
            <a:pPr marL="253365" marR="1614170" indent="-228600">
              <a:lnSpc>
                <a:spcPts val="1190"/>
              </a:lnSpc>
              <a:spcBef>
                <a:spcPts val="350"/>
              </a:spcBef>
              <a:buChar char="•"/>
              <a:tabLst>
                <a:tab pos="253365" algn="l"/>
                <a:tab pos="254635" algn="l"/>
              </a:tabLst>
            </a:pPr>
            <a:r>
              <a:rPr dirty="0" sz="1000" spc="-5">
                <a:latin typeface="Tahoma"/>
                <a:cs typeface="Tahoma"/>
              </a:rPr>
              <a:t>There are </a:t>
            </a:r>
            <a:r>
              <a:rPr dirty="0" sz="1000">
                <a:latin typeface="Tahoma"/>
                <a:cs typeface="Tahoma"/>
              </a:rPr>
              <a:t>k </a:t>
            </a:r>
            <a:r>
              <a:rPr dirty="0" sz="1000" spc="-5">
                <a:latin typeface="Tahoma"/>
                <a:cs typeface="Tahoma"/>
              </a:rPr>
              <a:t>components. </a:t>
            </a:r>
            <a:r>
              <a:rPr dirty="0" sz="1000">
                <a:latin typeface="Tahoma"/>
                <a:cs typeface="Tahoma"/>
              </a:rPr>
              <a:t>The  i’th </a:t>
            </a:r>
            <a:r>
              <a:rPr dirty="0" sz="1000" spc="-5">
                <a:latin typeface="Tahoma"/>
                <a:cs typeface="Tahoma"/>
              </a:rPr>
              <a:t>component </a:t>
            </a:r>
            <a:r>
              <a:rPr dirty="0" sz="1000">
                <a:latin typeface="Tahoma"/>
                <a:cs typeface="Tahoma"/>
              </a:rPr>
              <a:t>is </a:t>
            </a:r>
            <a:r>
              <a:rPr dirty="0" sz="1000" spc="-5">
                <a:latin typeface="Tahoma"/>
                <a:cs typeface="Tahoma"/>
              </a:rPr>
              <a:t>called</a:t>
            </a:r>
            <a:r>
              <a:rPr dirty="0" sz="1000" spc="-20">
                <a:latin typeface="Tahoma"/>
                <a:cs typeface="Tahoma"/>
              </a:rPr>
              <a:t> </a:t>
            </a:r>
            <a:r>
              <a:rPr dirty="0" sz="1050" spc="-30" i="1">
                <a:latin typeface="Symbol"/>
                <a:cs typeface="Symbol"/>
              </a:rPr>
              <a:t></a:t>
            </a:r>
            <a:r>
              <a:rPr dirty="0" baseline="-21367" sz="975" spc="-44" i="1">
                <a:latin typeface="Tahoma"/>
                <a:cs typeface="Tahoma"/>
              </a:rPr>
              <a:t>i</a:t>
            </a:r>
            <a:endParaRPr baseline="-21367" sz="975">
              <a:latin typeface="Tahoma"/>
              <a:cs typeface="Tahoma"/>
            </a:endParaRPr>
          </a:p>
          <a:p>
            <a:pPr marL="254000" indent="-229235">
              <a:lnSpc>
                <a:spcPct val="100000"/>
              </a:lnSpc>
              <a:spcBef>
                <a:spcPts val="520"/>
              </a:spcBef>
              <a:buChar char="•"/>
              <a:tabLst>
                <a:tab pos="253365" algn="l"/>
                <a:tab pos="254635" algn="l"/>
              </a:tabLst>
            </a:pPr>
            <a:r>
              <a:rPr dirty="0" sz="1000" spc="-5">
                <a:latin typeface="Tahoma"/>
                <a:cs typeface="Tahoma"/>
              </a:rPr>
              <a:t>Component </a:t>
            </a:r>
            <a:r>
              <a:rPr dirty="0" sz="1050" spc="-25" i="1">
                <a:latin typeface="Symbol"/>
                <a:cs typeface="Symbol"/>
              </a:rPr>
              <a:t></a:t>
            </a:r>
            <a:r>
              <a:rPr dirty="0" baseline="-21367" sz="975" spc="-37" i="1">
                <a:latin typeface="Tahoma"/>
                <a:cs typeface="Tahoma"/>
              </a:rPr>
              <a:t>i </a:t>
            </a:r>
            <a:r>
              <a:rPr dirty="0" sz="1000">
                <a:latin typeface="Tahoma"/>
                <a:cs typeface="Tahoma"/>
              </a:rPr>
              <a:t>has</a:t>
            </a:r>
            <a:r>
              <a:rPr dirty="0" sz="1000" spc="-45">
                <a:latin typeface="Tahoma"/>
                <a:cs typeface="Tahoma"/>
              </a:rPr>
              <a:t> </a:t>
            </a:r>
            <a:r>
              <a:rPr dirty="0" sz="1000">
                <a:latin typeface="Tahoma"/>
                <a:cs typeface="Tahoma"/>
              </a:rPr>
              <a:t>an</a:t>
            </a:r>
            <a:endParaRPr sz="1000">
              <a:latin typeface="Tahoma"/>
              <a:cs typeface="Tahoma"/>
            </a:endParaRPr>
          </a:p>
        </p:txBody>
      </p:sp>
      <p:sp>
        <p:nvSpPr>
          <p:cNvPr id="23" name="object 23"/>
          <p:cNvSpPr txBox="1"/>
          <p:nvPr/>
        </p:nvSpPr>
        <p:spPr>
          <a:xfrm>
            <a:off x="1696720" y="6497968"/>
            <a:ext cx="2114550" cy="800100"/>
          </a:xfrm>
          <a:prstGeom prst="rect">
            <a:avLst/>
          </a:prstGeom>
        </p:spPr>
        <p:txBody>
          <a:bodyPr wrap="square" lIns="0" tIns="93345" rIns="0" bIns="0" rtlCol="0" vert="horz">
            <a:spAutoFit/>
          </a:bodyPr>
          <a:lstStyle/>
          <a:p>
            <a:pPr marL="254000">
              <a:lnSpc>
                <a:spcPct val="100000"/>
              </a:lnSpc>
              <a:spcBef>
                <a:spcPts val="735"/>
              </a:spcBef>
            </a:pPr>
            <a:r>
              <a:rPr dirty="0" sz="1000" spc="-5">
                <a:latin typeface="Tahoma"/>
                <a:cs typeface="Tahoma"/>
              </a:rPr>
              <a:t>associated mean </a:t>
            </a:r>
            <a:r>
              <a:rPr dirty="0" sz="1000">
                <a:latin typeface="Tahoma"/>
                <a:cs typeface="Tahoma"/>
              </a:rPr>
              <a:t>vector</a:t>
            </a:r>
            <a:r>
              <a:rPr dirty="0" sz="1000" spc="-15">
                <a:latin typeface="Tahoma"/>
                <a:cs typeface="Tahoma"/>
              </a:rPr>
              <a:t> </a:t>
            </a:r>
            <a:r>
              <a:rPr dirty="0" sz="1050" spc="-20" i="1">
                <a:latin typeface="Symbol"/>
                <a:cs typeface="Symbol"/>
              </a:rPr>
              <a:t></a:t>
            </a:r>
            <a:r>
              <a:rPr dirty="0" baseline="-21367" sz="975" spc="-30" i="1">
                <a:latin typeface="Tahoma"/>
                <a:cs typeface="Tahoma"/>
              </a:rPr>
              <a:t>i</a:t>
            </a:r>
            <a:endParaRPr baseline="-21367" sz="975">
              <a:latin typeface="Tahoma"/>
              <a:cs typeface="Tahoma"/>
            </a:endParaRPr>
          </a:p>
          <a:p>
            <a:pPr marL="253365" marR="43180" indent="-228600">
              <a:lnSpc>
                <a:spcPct val="95400"/>
              </a:lnSpc>
              <a:spcBef>
                <a:spcPts val="650"/>
              </a:spcBef>
              <a:buChar char="•"/>
              <a:tabLst>
                <a:tab pos="253365" algn="l"/>
                <a:tab pos="254635" algn="l"/>
              </a:tabLst>
            </a:pPr>
            <a:r>
              <a:rPr dirty="0" sz="1000" spc="-5">
                <a:latin typeface="Tahoma"/>
                <a:cs typeface="Tahoma"/>
              </a:rPr>
              <a:t>Each component generates data  from </a:t>
            </a:r>
            <a:r>
              <a:rPr dirty="0" sz="1000">
                <a:latin typeface="Tahoma"/>
                <a:cs typeface="Tahoma"/>
              </a:rPr>
              <a:t>a </a:t>
            </a:r>
            <a:r>
              <a:rPr dirty="0" sz="1000" spc="-5">
                <a:latin typeface="Tahoma"/>
                <a:cs typeface="Tahoma"/>
              </a:rPr>
              <a:t>Gaussian with mean </a:t>
            </a:r>
            <a:r>
              <a:rPr dirty="0" sz="1050" spc="-20" i="1">
                <a:latin typeface="Symbol"/>
                <a:cs typeface="Symbol"/>
              </a:rPr>
              <a:t></a:t>
            </a:r>
            <a:r>
              <a:rPr dirty="0" baseline="-21367" sz="975" spc="-30" i="1">
                <a:latin typeface="Tahoma"/>
                <a:cs typeface="Tahoma"/>
              </a:rPr>
              <a:t>i </a:t>
            </a:r>
            <a:r>
              <a:rPr dirty="0" sz="650" spc="-20" i="1">
                <a:latin typeface="Tahoma"/>
                <a:cs typeface="Tahoma"/>
              </a:rPr>
              <a:t> </a:t>
            </a:r>
            <a:r>
              <a:rPr dirty="0" sz="1000">
                <a:latin typeface="Tahoma"/>
                <a:cs typeface="Tahoma"/>
              </a:rPr>
              <a:t>and </a:t>
            </a:r>
            <a:r>
              <a:rPr dirty="0" sz="1000" spc="-5">
                <a:latin typeface="Tahoma"/>
                <a:cs typeface="Tahoma"/>
              </a:rPr>
              <a:t>covariance </a:t>
            </a:r>
            <a:r>
              <a:rPr dirty="0" sz="1000">
                <a:latin typeface="Tahoma"/>
                <a:cs typeface="Tahoma"/>
              </a:rPr>
              <a:t>matrix</a:t>
            </a:r>
            <a:r>
              <a:rPr dirty="0" sz="1000" spc="-25">
                <a:latin typeface="Tahoma"/>
                <a:cs typeface="Tahoma"/>
              </a:rPr>
              <a:t> </a:t>
            </a:r>
            <a:r>
              <a:rPr dirty="0" sz="1050" spc="-20" i="1">
                <a:latin typeface="Symbol"/>
                <a:cs typeface="Symbol"/>
              </a:rPr>
              <a:t></a:t>
            </a:r>
            <a:r>
              <a:rPr dirty="0" baseline="25641" sz="975" spc="-30" i="1">
                <a:latin typeface="Tahoma"/>
                <a:cs typeface="Tahoma"/>
              </a:rPr>
              <a:t>2</a:t>
            </a:r>
            <a:r>
              <a:rPr dirty="0" sz="1050" spc="-20" b="1" i="1">
                <a:latin typeface="Tahoma"/>
                <a:cs typeface="Tahoma"/>
              </a:rPr>
              <a:t>I</a:t>
            </a:r>
            <a:endParaRPr sz="1050">
              <a:latin typeface="Tahoma"/>
              <a:cs typeface="Tahoma"/>
            </a:endParaRPr>
          </a:p>
        </p:txBody>
      </p:sp>
      <p:sp>
        <p:nvSpPr>
          <p:cNvPr id="24" name="object 24"/>
          <p:cNvSpPr txBox="1"/>
          <p:nvPr/>
        </p:nvSpPr>
        <p:spPr>
          <a:xfrm>
            <a:off x="1696720" y="7347457"/>
            <a:ext cx="1939925" cy="1017269"/>
          </a:xfrm>
          <a:prstGeom prst="rect">
            <a:avLst/>
          </a:prstGeom>
        </p:spPr>
        <p:txBody>
          <a:bodyPr wrap="square" lIns="0" tIns="12700" rIns="0" bIns="0" rtlCol="0" vert="horz">
            <a:spAutoFit/>
          </a:bodyPr>
          <a:lstStyle/>
          <a:p>
            <a:pPr marL="253365" marR="161290" indent="-228600">
              <a:lnSpc>
                <a:spcPct val="100000"/>
              </a:lnSpc>
              <a:spcBef>
                <a:spcPts val="100"/>
              </a:spcBef>
            </a:pPr>
            <a:r>
              <a:rPr dirty="0" sz="1000" spc="-5">
                <a:latin typeface="Tahoma"/>
                <a:cs typeface="Tahoma"/>
              </a:rPr>
              <a:t>Assume that each datapoint </a:t>
            </a:r>
            <a:r>
              <a:rPr dirty="0" sz="1000">
                <a:latin typeface="Tahoma"/>
                <a:cs typeface="Tahoma"/>
              </a:rPr>
              <a:t>is  </a:t>
            </a:r>
            <a:r>
              <a:rPr dirty="0" sz="1000" spc="-5">
                <a:latin typeface="Tahoma"/>
                <a:cs typeface="Tahoma"/>
              </a:rPr>
              <a:t>generated according to the  following</a:t>
            </a:r>
            <a:r>
              <a:rPr dirty="0" sz="1000" spc="-10">
                <a:latin typeface="Tahoma"/>
                <a:cs typeface="Tahoma"/>
              </a:rPr>
              <a:t> </a:t>
            </a:r>
            <a:r>
              <a:rPr dirty="0" sz="1000" spc="-5">
                <a:latin typeface="Tahoma"/>
                <a:cs typeface="Tahoma"/>
              </a:rPr>
              <a:t>recipe:</a:t>
            </a:r>
            <a:endParaRPr sz="1000">
              <a:latin typeface="Tahoma"/>
              <a:cs typeface="Tahoma"/>
            </a:endParaRPr>
          </a:p>
          <a:p>
            <a:pPr marL="253365" marR="30480" indent="-228600">
              <a:lnSpc>
                <a:spcPct val="97700"/>
              </a:lnSpc>
              <a:spcBef>
                <a:spcPts val="630"/>
              </a:spcBef>
            </a:pPr>
            <a:r>
              <a:rPr dirty="0" sz="1000">
                <a:latin typeface="Tahoma"/>
                <a:cs typeface="Tahoma"/>
              </a:rPr>
              <a:t>1. </a:t>
            </a:r>
            <a:r>
              <a:rPr dirty="0" sz="1000" spc="-5">
                <a:latin typeface="Tahoma"/>
                <a:cs typeface="Tahoma"/>
              </a:rPr>
              <a:t>Pick </a:t>
            </a:r>
            <a:r>
              <a:rPr dirty="0" sz="1000">
                <a:latin typeface="Tahoma"/>
                <a:cs typeface="Tahoma"/>
              </a:rPr>
              <a:t>a </a:t>
            </a:r>
            <a:r>
              <a:rPr dirty="0" sz="1000" spc="-5">
                <a:latin typeface="Tahoma"/>
                <a:cs typeface="Tahoma"/>
              </a:rPr>
              <a:t>component </a:t>
            </a:r>
            <a:r>
              <a:rPr dirty="0" sz="1000">
                <a:latin typeface="Tahoma"/>
                <a:cs typeface="Tahoma"/>
              </a:rPr>
              <a:t>at </a:t>
            </a:r>
            <a:r>
              <a:rPr dirty="0" sz="1000" spc="-5">
                <a:latin typeface="Tahoma"/>
                <a:cs typeface="Tahoma"/>
              </a:rPr>
              <a:t>random.  Choose component </a:t>
            </a:r>
            <a:r>
              <a:rPr dirty="0" sz="1000">
                <a:latin typeface="Tahoma"/>
                <a:cs typeface="Tahoma"/>
              </a:rPr>
              <a:t>i </a:t>
            </a:r>
            <a:r>
              <a:rPr dirty="0" sz="1000" spc="-5">
                <a:latin typeface="Tahoma"/>
                <a:cs typeface="Tahoma"/>
              </a:rPr>
              <a:t>with  probability</a:t>
            </a:r>
            <a:r>
              <a:rPr dirty="0" sz="1000" spc="-15">
                <a:latin typeface="Tahoma"/>
                <a:cs typeface="Tahoma"/>
              </a:rPr>
              <a:t> </a:t>
            </a:r>
            <a:r>
              <a:rPr dirty="0" sz="1050" spc="-20" i="1">
                <a:latin typeface="Tahoma"/>
                <a:cs typeface="Tahoma"/>
              </a:rPr>
              <a:t>P(</a:t>
            </a:r>
            <a:r>
              <a:rPr dirty="0" sz="1050" spc="-20" i="1">
                <a:latin typeface="Symbol"/>
                <a:cs typeface="Symbol"/>
              </a:rPr>
              <a:t></a:t>
            </a:r>
            <a:r>
              <a:rPr dirty="0" baseline="-21367" sz="975" spc="-30" i="1">
                <a:latin typeface="Tahoma"/>
                <a:cs typeface="Tahoma"/>
              </a:rPr>
              <a:t>i</a:t>
            </a:r>
            <a:r>
              <a:rPr dirty="0" sz="1050" spc="-20" i="1">
                <a:latin typeface="Tahoma"/>
                <a:cs typeface="Tahoma"/>
              </a:rPr>
              <a:t>)</a:t>
            </a:r>
            <a:r>
              <a:rPr dirty="0" sz="1000" spc="-20">
                <a:latin typeface="Tahoma"/>
                <a:cs typeface="Tahoma"/>
              </a:rPr>
              <a:t>.</a:t>
            </a:r>
            <a:endParaRPr sz="1000">
              <a:latin typeface="Tahoma"/>
              <a:cs typeface="Tahoma"/>
            </a:endParaRPr>
          </a:p>
        </p:txBody>
      </p:sp>
      <p:sp>
        <p:nvSpPr>
          <p:cNvPr id="25" name="object 25"/>
          <p:cNvSpPr/>
          <p:nvPr/>
        </p:nvSpPr>
        <p:spPr>
          <a:xfrm>
            <a:off x="3810000" y="6240779"/>
            <a:ext cx="0" cy="1714500"/>
          </a:xfrm>
          <a:custGeom>
            <a:avLst/>
            <a:gdLst/>
            <a:ahLst/>
            <a:cxnLst/>
            <a:rect l="l" t="t" r="r" b="b"/>
            <a:pathLst>
              <a:path w="0" h="1714500">
                <a:moveTo>
                  <a:pt x="0" y="0"/>
                </a:moveTo>
                <a:lnTo>
                  <a:pt x="0" y="1714500"/>
                </a:lnTo>
              </a:path>
            </a:pathLst>
          </a:custGeom>
          <a:ln w="19050">
            <a:solidFill>
              <a:srgbClr val="FF0101"/>
            </a:solidFill>
          </a:ln>
        </p:spPr>
        <p:txBody>
          <a:bodyPr wrap="square" lIns="0" tIns="0" rIns="0" bIns="0" rtlCol="0"/>
          <a:lstStyle/>
          <a:p/>
        </p:txBody>
      </p:sp>
      <p:sp>
        <p:nvSpPr>
          <p:cNvPr id="26" name="object 26"/>
          <p:cNvSpPr/>
          <p:nvPr/>
        </p:nvSpPr>
        <p:spPr>
          <a:xfrm>
            <a:off x="3733800" y="7879080"/>
            <a:ext cx="2209800" cy="0"/>
          </a:xfrm>
          <a:custGeom>
            <a:avLst/>
            <a:gdLst/>
            <a:ahLst/>
            <a:cxnLst/>
            <a:rect l="l" t="t" r="r" b="b"/>
            <a:pathLst>
              <a:path w="2209800" h="0">
                <a:moveTo>
                  <a:pt x="2209800" y="0"/>
                </a:moveTo>
                <a:lnTo>
                  <a:pt x="0" y="0"/>
                </a:lnTo>
              </a:path>
            </a:pathLst>
          </a:custGeom>
          <a:ln w="19050">
            <a:solidFill>
              <a:srgbClr val="FF0101"/>
            </a:solidFill>
          </a:ln>
        </p:spPr>
        <p:txBody>
          <a:bodyPr wrap="square" lIns="0" tIns="0" rIns="0" bIns="0" rtlCol="0"/>
          <a:lstStyle/>
          <a:p/>
        </p:txBody>
      </p:sp>
      <p:sp>
        <p:nvSpPr>
          <p:cNvPr id="27" name="object 27"/>
          <p:cNvSpPr/>
          <p:nvPr/>
        </p:nvSpPr>
        <p:spPr>
          <a:xfrm>
            <a:off x="4724400" y="67360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3434CC"/>
          </a:solidFill>
        </p:spPr>
        <p:txBody>
          <a:bodyPr wrap="square" lIns="0" tIns="0" rIns="0" bIns="0" rtlCol="0"/>
          <a:lstStyle/>
          <a:p/>
        </p:txBody>
      </p:sp>
      <p:sp>
        <p:nvSpPr>
          <p:cNvPr id="28" name="object 28"/>
          <p:cNvSpPr txBox="1"/>
          <p:nvPr/>
        </p:nvSpPr>
        <p:spPr>
          <a:xfrm>
            <a:off x="4782820" y="6585077"/>
            <a:ext cx="180975" cy="187325"/>
          </a:xfrm>
          <a:prstGeom prst="rect">
            <a:avLst/>
          </a:prstGeom>
        </p:spPr>
        <p:txBody>
          <a:bodyPr wrap="square" lIns="0" tIns="13335" rIns="0" bIns="0" rtlCol="0" vert="horz">
            <a:spAutoFit/>
          </a:bodyPr>
          <a:lstStyle/>
          <a:p>
            <a:pPr marL="25400">
              <a:lnSpc>
                <a:spcPct val="100000"/>
              </a:lnSpc>
              <a:spcBef>
                <a:spcPts val="105"/>
              </a:spcBef>
            </a:pPr>
            <a:r>
              <a:rPr dirty="0" sz="1050" spc="-20" i="1">
                <a:solidFill>
                  <a:srgbClr val="3333CC"/>
                </a:solidFill>
                <a:latin typeface="Symbol"/>
                <a:cs typeface="Symbol"/>
              </a:rPr>
              <a:t></a:t>
            </a:r>
            <a:r>
              <a:rPr dirty="0" baseline="-21367" sz="975" spc="-30" i="1">
                <a:solidFill>
                  <a:srgbClr val="3333CC"/>
                </a:solidFill>
                <a:latin typeface="Tahoma"/>
                <a:cs typeface="Tahoma"/>
              </a:rPr>
              <a:t>2</a:t>
            </a:r>
            <a:endParaRPr baseline="-21367" sz="975">
              <a:latin typeface="Tahoma"/>
              <a:cs typeface="Tahoma"/>
            </a:endParaRPr>
          </a:p>
        </p:txBody>
      </p:sp>
      <p:sp>
        <p:nvSpPr>
          <p:cNvPr id="29" name="object 29"/>
          <p:cNvSpPr/>
          <p:nvPr/>
        </p:nvSpPr>
        <p:spPr>
          <a:xfrm>
            <a:off x="4419600" y="6393179"/>
            <a:ext cx="685800" cy="685800"/>
          </a:xfrm>
          <a:custGeom>
            <a:avLst/>
            <a:gdLst/>
            <a:ahLst/>
            <a:cxnLst/>
            <a:rect l="l" t="t" r="r" b="b"/>
            <a:pathLst>
              <a:path w="685800" h="685800">
                <a:moveTo>
                  <a:pt x="342900" y="0"/>
                </a:moveTo>
                <a:lnTo>
                  <a:pt x="296294" y="3123"/>
                </a:lnTo>
                <a:lnTo>
                  <a:pt x="251618" y="12223"/>
                </a:lnTo>
                <a:lnTo>
                  <a:pt x="209276" y="26896"/>
                </a:lnTo>
                <a:lnTo>
                  <a:pt x="169671" y="46736"/>
                </a:lnTo>
                <a:lnTo>
                  <a:pt x="133211" y="71338"/>
                </a:lnTo>
                <a:lnTo>
                  <a:pt x="100298" y="100298"/>
                </a:lnTo>
                <a:lnTo>
                  <a:pt x="71338" y="133211"/>
                </a:lnTo>
                <a:lnTo>
                  <a:pt x="46735" y="169672"/>
                </a:lnTo>
                <a:lnTo>
                  <a:pt x="26896" y="209276"/>
                </a:lnTo>
                <a:lnTo>
                  <a:pt x="12223" y="251618"/>
                </a:lnTo>
                <a:lnTo>
                  <a:pt x="3123" y="296294"/>
                </a:lnTo>
                <a:lnTo>
                  <a:pt x="0" y="342900"/>
                </a:lnTo>
                <a:lnTo>
                  <a:pt x="3123" y="389505"/>
                </a:lnTo>
                <a:lnTo>
                  <a:pt x="12223" y="434181"/>
                </a:lnTo>
                <a:lnTo>
                  <a:pt x="26896" y="476523"/>
                </a:lnTo>
                <a:lnTo>
                  <a:pt x="46736" y="516128"/>
                </a:lnTo>
                <a:lnTo>
                  <a:pt x="71338" y="552588"/>
                </a:lnTo>
                <a:lnTo>
                  <a:pt x="100298" y="585501"/>
                </a:lnTo>
                <a:lnTo>
                  <a:pt x="133211" y="614461"/>
                </a:lnTo>
                <a:lnTo>
                  <a:pt x="169672" y="639064"/>
                </a:lnTo>
                <a:lnTo>
                  <a:pt x="209276" y="658903"/>
                </a:lnTo>
                <a:lnTo>
                  <a:pt x="251618" y="673576"/>
                </a:lnTo>
                <a:lnTo>
                  <a:pt x="296294" y="682676"/>
                </a:lnTo>
                <a:lnTo>
                  <a:pt x="342900" y="685800"/>
                </a:lnTo>
                <a:lnTo>
                  <a:pt x="389505" y="682676"/>
                </a:lnTo>
                <a:lnTo>
                  <a:pt x="434181" y="673576"/>
                </a:lnTo>
                <a:lnTo>
                  <a:pt x="476523" y="658903"/>
                </a:lnTo>
                <a:lnTo>
                  <a:pt x="516128" y="639064"/>
                </a:lnTo>
                <a:lnTo>
                  <a:pt x="552588" y="614461"/>
                </a:lnTo>
                <a:lnTo>
                  <a:pt x="585501" y="585501"/>
                </a:lnTo>
                <a:lnTo>
                  <a:pt x="614461" y="552588"/>
                </a:lnTo>
                <a:lnTo>
                  <a:pt x="639064" y="516128"/>
                </a:lnTo>
                <a:lnTo>
                  <a:pt x="658903" y="476523"/>
                </a:lnTo>
                <a:lnTo>
                  <a:pt x="673576" y="434181"/>
                </a:lnTo>
                <a:lnTo>
                  <a:pt x="682676" y="389505"/>
                </a:lnTo>
                <a:lnTo>
                  <a:pt x="685800" y="342900"/>
                </a:lnTo>
                <a:lnTo>
                  <a:pt x="682676" y="296294"/>
                </a:lnTo>
                <a:lnTo>
                  <a:pt x="673576" y="251618"/>
                </a:lnTo>
                <a:lnTo>
                  <a:pt x="658903" y="209276"/>
                </a:lnTo>
                <a:lnTo>
                  <a:pt x="639063" y="169671"/>
                </a:lnTo>
                <a:lnTo>
                  <a:pt x="614461" y="133211"/>
                </a:lnTo>
                <a:lnTo>
                  <a:pt x="585501" y="100298"/>
                </a:lnTo>
                <a:lnTo>
                  <a:pt x="552588" y="71338"/>
                </a:lnTo>
                <a:lnTo>
                  <a:pt x="516127" y="46735"/>
                </a:lnTo>
                <a:lnTo>
                  <a:pt x="476523" y="26896"/>
                </a:lnTo>
                <a:lnTo>
                  <a:pt x="434181" y="12223"/>
                </a:lnTo>
                <a:lnTo>
                  <a:pt x="389505" y="3123"/>
                </a:lnTo>
                <a:lnTo>
                  <a:pt x="342900" y="0"/>
                </a:lnTo>
                <a:close/>
              </a:path>
            </a:pathLst>
          </a:custGeom>
          <a:ln w="6349">
            <a:solidFill>
              <a:srgbClr val="3434CC"/>
            </a:solidFill>
          </a:ln>
        </p:spPr>
        <p:txBody>
          <a:bodyPr wrap="square" lIns="0" tIns="0" rIns="0" bIns="0" rtlCol="0"/>
          <a:lstStyle/>
          <a:p/>
        </p:txBody>
      </p:sp>
      <p:sp>
        <p:nvSpPr>
          <p:cNvPr id="30" name="object 3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1" name="object 3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2661" y="1500630"/>
            <a:ext cx="2687955" cy="361315"/>
          </a:xfrm>
          <a:prstGeom prst="rect"/>
        </p:spPr>
        <p:txBody>
          <a:bodyPr wrap="square" lIns="0" tIns="12700" rIns="0" bIns="0" rtlCol="0" vert="horz">
            <a:spAutoFit/>
          </a:bodyPr>
          <a:lstStyle/>
          <a:p>
            <a:pPr marL="12700">
              <a:lnSpc>
                <a:spcPct val="100000"/>
              </a:lnSpc>
              <a:spcBef>
                <a:spcPts val="100"/>
              </a:spcBef>
            </a:pPr>
            <a:r>
              <a:rPr dirty="0" spc="-5"/>
              <a:t>The GMM</a:t>
            </a:r>
            <a:r>
              <a:rPr dirty="0" spc="-65"/>
              <a:t> </a:t>
            </a:r>
            <a:r>
              <a:rPr dirty="0" spc="-5"/>
              <a:t>assumption</a:t>
            </a:r>
          </a:p>
        </p:txBody>
      </p:sp>
      <p:sp>
        <p:nvSpPr>
          <p:cNvPr id="3" name="object 3"/>
          <p:cNvSpPr txBox="1"/>
          <p:nvPr/>
        </p:nvSpPr>
        <p:spPr>
          <a:xfrm>
            <a:off x="1696720" y="1874774"/>
            <a:ext cx="1935480" cy="560070"/>
          </a:xfrm>
          <a:prstGeom prst="rect">
            <a:avLst/>
          </a:prstGeom>
        </p:spPr>
        <p:txBody>
          <a:bodyPr wrap="square" lIns="0" tIns="19050" rIns="0" bIns="0" rtlCol="0" vert="horz">
            <a:spAutoFit/>
          </a:bodyPr>
          <a:lstStyle/>
          <a:p>
            <a:pPr marL="253365" marR="17780" indent="-228600">
              <a:lnSpc>
                <a:spcPts val="1190"/>
              </a:lnSpc>
              <a:spcBef>
                <a:spcPts val="150"/>
              </a:spcBef>
              <a:buChar char="•"/>
              <a:tabLst>
                <a:tab pos="253365" algn="l"/>
                <a:tab pos="254635" algn="l"/>
              </a:tabLst>
            </a:pPr>
            <a:r>
              <a:rPr dirty="0" sz="1000" spc="-5">
                <a:latin typeface="Tahoma"/>
                <a:cs typeface="Tahoma"/>
              </a:rPr>
              <a:t>There are </a:t>
            </a:r>
            <a:r>
              <a:rPr dirty="0" sz="1000">
                <a:latin typeface="Tahoma"/>
                <a:cs typeface="Tahoma"/>
              </a:rPr>
              <a:t>k </a:t>
            </a:r>
            <a:r>
              <a:rPr dirty="0" sz="1000" spc="-5">
                <a:latin typeface="Tahoma"/>
                <a:cs typeface="Tahoma"/>
              </a:rPr>
              <a:t>components. </a:t>
            </a:r>
            <a:r>
              <a:rPr dirty="0" sz="1000">
                <a:latin typeface="Tahoma"/>
                <a:cs typeface="Tahoma"/>
              </a:rPr>
              <a:t>The  i’th </a:t>
            </a:r>
            <a:r>
              <a:rPr dirty="0" sz="1000" spc="-5">
                <a:latin typeface="Tahoma"/>
                <a:cs typeface="Tahoma"/>
              </a:rPr>
              <a:t>component </a:t>
            </a:r>
            <a:r>
              <a:rPr dirty="0" sz="1000">
                <a:latin typeface="Tahoma"/>
                <a:cs typeface="Tahoma"/>
              </a:rPr>
              <a:t>is </a:t>
            </a:r>
            <a:r>
              <a:rPr dirty="0" sz="1000" spc="-5">
                <a:latin typeface="Tahoma"/>
                <a:cs typeface="Tahoma"/>
              </a:rPr>
              <a:t>called</a:t>
            </a:r>
            <a:r>
              <a:rPr dirty="0" sz="1000" spc="-20">
                <a:latin typeface="Tahoma"/>
                <a:cs typeface="Tahoma"/>
              </a:rPr>
              <a:t> </a:t>
            </a:r>
            <a:r>
              <a:rPr dirty="0" sz="1050" spc="-30" i="1">
                <a:latin typeface="Symbol"/>
                <a:cs typeface="Symbol"/>
              </a:rPr>
              <a:t></a:t>
            </a:r>
            <a:r>
              <a:rPr dirty="0" baseline="-21367" sz="975" spc="-44" i="1">
                <a:latin typeface="Tahoma"/>
                <a:cs typeface="Tahoma"/>
              </a:rPr>
              <a:t>i</a:t>
            </a:r>
            <a:endParaRPr baseline="-21367" sz="975">
              <a:latin typeface="Tahoma"/>
              <a:cs typeface="Tahoma"/>
            </a:endParaRPr>
          </a:p>
          <a:p>
            <a:pPr marL="254000" indent="-229235">
              <a:lnSpc>
                <a:spcPct val="100000"/>
              </a:lnSpc>
              <a:spcBef>
                <a:spcPts val="515"/>
              </a:spcBef>
              <a:buChar char="•"/>
              <a:tabLst>
                <a:tab pos="253365" algn="l"/>
                <a:tab pos="254635" algn="l"/>
              </a:tabLst>
            </a:pPr>
            <a:r>
              <a:rPr dirty="0" sz="1000" spc="-5">
                <a:latin typeface="Tahoma"/>
                <a:cs typeface="Tahoma"/>
              </a:rPr>
              <a:t>Component </a:t>
            </a:r>
            <a:r>
              <a:rPr dirty="0" sz="1050" spc="-25" i="1">
                <a:latin typeface="Symbol"/>
                <a:cs typeface="Symbol"/>
              </a:rPr>
              <a:t></a:t>
            </a:r>
            <a:r>
              <a:rPr dirty="0" baseline="-21367" sz="975" spc="-37" i="1">
                <a:latin typeface="Tahoma"/>
                <a:cs typeface="Tahoma"/>
              </a:rPr>
              <a:t>i </a:t>
            </a:r>
            <a:r>
              <a:rPr dirty="0" sz="1000">
                <a:latin typeface="Tahoma"/>
                <a:cs typeface="Tahoma"/>
              </a:rPr>
              <a:t>has</a:t>
            </a:r>
            <a:r>
              <a:rPr dirty="0" sz="1000" spc="-55">
                <a:latin typeface="Tahoma"/>
                <a:cs typeface="Tahoma"/>
              </a:rPr>
              <a:t> </a:t>
            </a:r>
            <a:r>
              <a:rPr dirty="0" sz="1000">
                <a:latin typeface="Tahoma"/>
                <a:cs typeface="Tahoma"/>
              </a:rPr>
              <a:t>an</a:t>
            </a:r>
            <a:endParaRPr sz="1000">
              <a:latin typeface="Tahoma"/>
              <a:cs typeface="Tahoma"/>
            </a:endParaRPr>
          </a:p>
        </p:txBody>
      </p:sp>
      <p:sp>
        <p:nvSpPr>
          <p:cNvPr id="4" name="object 4"/>
          <p:cNvSpPr txBox="1"/>
          <p:nvPr/>
        </p:nvSpPr>
        <p:spPr>
          <a:xfrm>
            <a:off x="1696720" y="2320686"/>
            <a:ext cx="2114550" cy="800100"/>
          </a:xfrm>
          <a:prstGeom prst="rect">
            <a:avLst/>
          </a:prstGeom>
        </p:spPr>
        <p:txBody>
          <a:bodyPr wrap="square" lIns="0" tIns="93345" rIns="0" bIns="0" rtlCol="0" vert="horz">
            <a:spAutoFit/>
          </a:bodyPr>
          <a:lstStyle/>
          <a:p>
            <a:pPr marL="254000">
              <a:lnSpc>
                <a:spcPct val="100000"/>
              </a:lnSpc>
              <a:spcBef>
                <a:spcPts val="735"/>
              </a:spcBef>
            </a:pPr>
            <a:r>
              <a:rPr dirty="0" sz="1000" spc="-5">
                <a:latin typeface="Tahoma"/>
                <a:cs typeface="Tahoma"/>
              </a:rPr>
              <a:t>associated mean </a:t>
            </a:r>
            <a:r>
              <a:rPr dirty="0" sz="1000">
                <a:latin typeface="Tahoma"/>
                <a:cs typeface="Tahoma"/>
              </a:rPr>
              <a:t>vector</a:t>
            </a:r>
            <a:r>
              <a:rPr dirty="0" sz="1000" spc="-15">
                <a:latin typeface="Tahoma"/>
                <a:cs typeface="Tahoma"/>
              </a:rPr>
              <a:t> </a:t>
            </a:r>
            <a:r>
              <a:rPr dirty="0" sz="1050" spc="-20" i="1">
                <a:latin typeface="Symbol"/>
                <a:cs typeface="Symbol"/>
              </a:rPr>
              <a:t></a:t>
            </a:r>
            <a:r>
              <a:rPr dirty="0" baseline="-21367" sz="975" spc="-30" i="1">
                <a:latin typeface="Tahoma"/>
                <a:cs typeface="Tahoma"/>
              </a:rPr>
              <a:t>i</a:t>
            </a:r>
            <a:endParaRPr baseline="-21367" sz="975">
              <a:latin typeface="Tahoma"/>
              <a:cs typeface="Tahoma"/>
            </a:endParaRPr>
          </a:p>
          <a:p>
            <a:pPr marL="253365" marR="43180" indent="-228600">
              <a:lnSpc>
                <a:spcPct val="95400"/>
              </a:lnSpc>
              <a:spcBef>
                <a:spcPts val="650"/>
              </a:spcBef>
              <a:buChar char="•"/>
              <a:tabLst>
                <a:tab pos="253365" algn="l"/>
                <a:tab pos="254635" algn="l"/>
              </a:tabLst>
            </a:pPr>
            <a:r>
              <a:rPr dirty="0" sz="1000" spc="-5">
                <a:latin typeface="Tahoma"/>
                <a:cs typeface="Tahoma"/>
              </a:rPr>
              <a:t>Each component generates data  from </a:t>
            </a:r>
            <a:r>
              <a:rPr dirty="0" sz="1000">
                <a:latin typeface="Tahoma"/>
                <a:cs typeface="Tahoma"/>
              </a:rPr>
              <a:t>a </a:t>
            </a:r>
            <a:r>
              <a:rPr dirty="0" sz="1000" spc="-5">
                <a:latin typeface="Tahoma"/>
                <a:cs typeface="Tahoma"/>
              </a:rPr>
              <a:t>Gaussian with mean </a:t>
            </a:r>
            <a:r>
              <a:rPr dirty="0" sz="1050" spc="-20" i="1">
                <a:latin typeface="Symbol"/>
                <a:cs typeface="Symbol"/>
              </a:rPr>
              <a:t></a:t>
            </a:r>
            <a:r>
              <a:rPr dirty="0" baseline="-21367" sz="975" spc="-30" i="1">
                <a:latin typeface="Tahoma"/>
                <a:cs typeface="Tahoma"/>
              </a:rPr>
              <a:t>i </a:t>
            </a:r>
            <a:r>
              <a:rPr dirty="0" sz="650" spc="-20" i="1">
                <a:latin typeface="Tahoma"/>
                <a:cs typeface="Tahoma"/>
              </a:rPr>
              <a:t> </a:t>
            </a:r>
            <a:r>
              <a:rPr dirty="0" sz="1000">
                <a:latin typeface="Tahoma"/>
                <a:cs typeface="Tahoma"/>
              </a:rPr>
              <a:t>and </a:t>
            </a:r>
            <a:r>
              <a:rPr dirty="0" sz="1000" spc="-5">
                <a:latin typeface="Tahoma"/>
                <a:cs typeface="Tahoma"/>
              </a:rPr>
              <a:t>covariance </a:t>
            </a:r>
            <a:r>
              <a:rPr dirty="0" sz="1000">
                <a:latin typeface="Tahoma"/>
                <a:cs typeface="Tahoma"/>
              </a:rPr>
              <a:t>matrix</a:t>
            </a:r>
            <a:r>
              <a:rPr dirty="0" sz="1000" spc="-25">
                <a:latin typeface="Tahoma"/>
                <a:cs typeface="Tahoma"/>
              </a:rPr>
              <a:t> </a:t>
            </a:r>
            <a:r>
              <a:rPr dirty="0" sz="1050" spc="-20" i="1">
                <a:latin typeface="Symbol"/>
                <a:cs typeface="Symbol"/>
              </a:rPr>
              <a:t></a:t>
            </a:r>
            <a:r>
              <a:rPr dirty="0" baseline="25641" sz="975" spc="-30" i="1">
                <a:latin typeface="Tahoma"/>
                <a:cs typeface="Tahoma"/>
              </a:rPr>
              <a:t>2</a:t>
            </a:r>
            <a:r>
              <a:rPr dirty="0" sz="1050" spc="-20" b="1" i="1">
                <a:latin typeface="Tahoma"/>
                <a:cs typeface="Tahoma"/>
              </a:rPr>
              <a:t>I</a:t>
            </a:r>
            <a:endParaRPr sz="1050">
              <a:latin typeface="Tahoma"/>
              <a:cs typeface="Tahoma"/>
            </a:endParaRPr>
          </a:p>
        </p:txBody>
      </p:sp>
      <p:sp>
        <p:nvSpPr>
          <p:cNvPr id="5" name="object 5"/>
          <p:cNvSpPr txBox="1"/>
          <p:nvPr/>
        </p:nvSpPr>
        <p:spPr>
          <a:xfrm>
            <a:off x="1696719" y="3170174"/>
            <a:ext cx="4300220" cy="1423670"/>
          </a:xfrm>
          <a:prstGeom prst="rect">
            <a:avLst/>
          </a:prstGeom>
        </p:spPr>
        <p:txBody>
          <a:bodyPr wrap="square" lIns="0" tIns="12700" rIns="0" bIns="0" rtlCol="0" vert="horz">
            <a:spAutoFit/>
          </a:bodyPr>
          <a:lstStyle/>
          <a:p>
            <a:pPr marL="253365" marR="2521585" indent="-228600">
              <a:lnSpc>
                <a:spcPct val="100000"/>
              </a:lnSpc>
              <a:spcBef>
                <a:spcPts val="100"/>
              </a:spcBef>
            </a:pPr>
            <a:r>
              <a:rPr dirty="0" sz="1000" spc="-5">
                <a:latin typeface="Tahoma"/>
                <a:cs typeface="Tahoma"/>
              </a:rPr>
              <a:t>Assume that each datapoint </a:t>
            </a:r>
            <a:r>
              <a:rPr dirty="0" sz="1000">
                <a:latin typeface="Tahoma"/>
                <a:cs typeface="Tahoma"/>
              </a:rPr>
              <a:t>is  </a:t>
            </a:r>
            <a:r>
              <a:rPr dirty="0" sz="1000" spc="-5">
                <a:latin typeface="Tahoma"/>
                <a:cs typeface="Tahoma"/>
              </a:rPr>
              <a:t>generated according to the  following</a:t>
            </a:r>
            <a:r>
              <a:rPr dirty="0" sz="1000" spc="-10">
                <a:latin typeface="Tahoma"/>
                <a:cs typeface="Tahoma"/>
              </a:rPr>
              <a:t> </a:t>
            </a:r>
            <a:r>
              <a:rPr dirty="0" sz="1000" spc="-5">
                <a:latin typeface="Tahoma"/>
                <a:cs typeface="Tahoma"/>
              </a:rPr>
              <a:t>recipe:</a:t>
            </a:r>
            <a:endParaRPr sz="1000">
              <a:latin typeface="Tahoma"/>
              <a:cs typeface="Tahoma"/>
            </a:endParaRPr>
          </a:p>
          <a:p>
            <a:pPr marL="253365" marR="2390140" indent="-228600">
              <a:lnSpc>
                <a:spcPct val="97700"/>
              </a:lnSpc>
              <a:spcBef>
                <a:spcPts val="630"/>
              </a:spcBef>
              <a:buAutoNum type="arabicPeriod"/>
              <a:tabLst>
                <a:tab pos="254635" algn="l"/>
              </a:tabLst>
            </a:pPr>
            <a:r>
              <a:rPr dirty="0" sz="1000" spc="-5">
                <a:latin typeface="Tahoma"/>
                <a:cs typeface="Tahoma"/>
              </a:rPr>
              <a:t>Pick </a:t>
            </a:r>
            <a:r>
              <a:rPr dirty="0" sz="1000">
                <a:latin typeface="Tahoma"/>
                <a:cs typeface="Tahoma"/>
              </a:rPr>
              <a:t>a </a:t>
            </a:r>
            <a:r>
              <a:rPr dirty="0" sz="1000" spc="-5">
                <a:latin typeface="Tahoma"/>
                <a:cs typeface="Tahoma"/>
              </a:rPr>
              <a:t>component </a:t>
            </a:r>
            <a:r>
              <a:rPr dirty="0" sz="1000">
                <a:latin typeface="Tahoma"/>
                <a:cs typeface="Tahoma"/>
              </a:rPr>
              <a:t>at </a:t>
            </a:r>
            <a:r>
              <a:rPr dirty="0" sz="1000" spc="-5">
                <a:latin typeface="Tahoma"/>
                <a:cs typeface="Tahoma"/>
              </a:rPr>
              <a:t>random.  Choose component </a:t>
            </a:r>
            <a:r>
              <a:rPr dirty="0" sz="1000">
                <a:latin typeface="Tahoma"/>
                <a:cs typeface="Tahoma"/>
              </a:rPr>
              <a:t>i </a:t>
            </a:r>
            <a:r>
              <a:rPr dirty="0" sz="1000" spc="-5">
                <a:latin typeface="Tahoma"/>
                <a:cs typeface="Tahoma"/>
              </a:rPr>
              <a:t>with  probability</a:t>
            </a:r>
            <a:r>
              <a:rPr dirty="0" sz="1000" spc="-15">
                <a:latin typeface="Tahoma"/>
                <a:cs typeface="Tahoma"/>
              </a:rPr>
              <a:t> </a:t>
            </a:r>
            <a:r>
              <a:rPr dirty="0" sz="1050" spc="-20" i="1">
                <a:latin typeface="Tahoma"/>
                <a:cs typeface="Tahoma"/>
              </a:rPr>
              <a:t>P(</a:t>
            </a:r>
            <a:r>
              <a:rPr dirty="0" sz="1050" spc="-20" i="1">
                <a:latin typeface="Symbol"/>
                <a:cs typeface="Symbol"/>
              </a:rPr>
              <a:t></a:t>
            </a:r>
            <a:r>
              <a:rPr dirty="0" baseline="-21367" sz="975" spc="-30" i="1">
                <a:latin typeface="Tahoma"/>
                <a:cs typeface="Tahoma"/>
              </a:rPr>
              <a:t>i</a:t>
            </a:r>
            <a:r>
              <a:rPr dirty="0" sz="1050" spc="-20" i="1">
                <a:latin typeface="Tahoma"/>
                <a:cs typeface="Tahoma"/>
              </a:rPr>
              <a:t>)</a:t>
            </a:r>
            <a:r>
              <a:rPr dirty="0" sz="1000" spc="-20">
                <a:latin typeface="Tahoma"/>
                <a:cs typeface="Tahoma"/>
              </a:rPr>
              <a:t>.</a:t>
            </a:r>
            <a:endParaRPr sz="1000">
              <a:latin typeface="Tahoma"/>
              <a:cs typeface="Tahoma"/>
            </a:endParaRPr>
          </a:p>
          <a:p>
            <a:pPr marL="254000" indent="-229235">
              <a:lnSpc>
                <a:spcPct val="100000"/>
              </a:lnSpc>
              <a:spcBef>
                <a:spcPts val="540"/>
              </a:spcBef>
              <a:buAutoNum type="arabicPeriod"/>
              <a:tabLst>
                <a:tab pos="254635" algn="l"/>
              </a:tabLst>
            </a:pPr>
            <a:r>
              <a:rPr dirty="0" sz="1000" spc="-5">
                <a:latin typeface="Tahoma"/>
                <a:cs typeface="Tahoma"/>
              </a:rPr>
              <a:t>Datapoint </a:t>
            </a:r>
            <a:r>
              <a:rPr dirty="0" sz="1000">
                <a:latin typeface="Tahoma"/>
                <a:cs typeface="Tahoma"/>
              </a:rPr>
              <a:t>~ </a:t>
            </a:r>
            <a:r>
              <a:rPr dirty="0" sz="1000" spc="-10">
                <a:latin typeface="Tahoma"/>
                <a:cs typeface="Tahoma"/>
              </a:rPr>
              <a:t>N(</a:t>
            </a:r>
            <a:r>
              <a:rPr dirty="0" sz="1050" spc="-10" i="1">
                <a:latin typeface="Symbol"/>
                <a:cs typeface="Symbol"/>
              </a:rPr>
              <a:t></a:t>
            </a:r>
            <a:r>
              <a:rPr dirty="0" baseline="-21367" sz="975" spc="-15" i="1">
                <a:latin typeface="Tahoma"/>
                <a:cs typeface="Tahoma"/>
              </a:rPr>
              <a:t>i</a:t>
            </a:r>
            <a:r>
              <a:rPr dirty="0" sz="1000" spc="-10">
                <a:latin typeface="Tahoma"/>
                <a:cs typeface="Tahoma"/>
              </a:rPr>
              <a:t>, </a:t>
            </a:r>
            <a:r>
              <a:rPr dirty="0" sz="1050" spc="-25" i="1">
                <a:latin typeface="Symbol"/>
                <a:cs typeface="Symbol"/>
              </a:rPr>
              <a:t></a:t>
            </a:r>
            <a:r>
              <a:rPr dirty="0" baseline="25641" sz="975" spc="-37" i="1">
                <a:latin typeface="Tahoma"/>
                <a:cs typeface="Tahoma"/>
              </a:rPr>
              <a:t>2</a:t>
            </a:r>
            <a:r>
              <a:rPr dirty="0" sz="1050" spc="-25" b="1" i="1">
                <a:latin typeface="Tahoma"/>
                <a:cs typeface="Tahoma"/>
              </a:rPr>
              <a:t>I</a:t>
            </a:r>
            <a:r>
              <a:rPr dirty="0" sz="1050" spc="10" b="1" i="1">
                <a:latin typeface="Tahoma"/>
                <a:cs typeface="Tahoma"/>
              </a:rPr>
              <a:t> </a:t>
            </a:r>
            <a:r>
              <a:rPr dirty="0" sz="1000">
                <a:latin typeface="Tahoma"/>
                <a:cs typeface="Tahoma"/>
              </a:rPr>
              <a:t>)</a:t>
            </a:r>
            <a:endParaRPr sz="1000">
              <a:latin typeface="Tahoma"/>
              <a:cs typeface="Tahoma"/>
            </a:endParaRPr>
          </a:p>
          <a:p>
            <a:pPr marL="63500">
              <a:lnSpc>
                <a:spcPct val="100000"/>
              </a:lnSpc>
              <a:spcBef>
                <a:spcPts val="680"/>
              </a:spcBef>
              <a:tabLst>
                <a:tab pos="2807970"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Clustering with Gaussian Mixtures: Slide</a:t>
            </a:r>
            <a:r>
              <a:rPr dirty="0" sz="600" spc="40">
                <a:latin typeface="Tahoma"/>
                <a:cs typeface="Tahoma"/>
              </a:rPr>
              <a:t> </a:t>
            </a:r>
            <a:r>
              <a:rPr dirty="0" sz="600">
                <a:latin typeface="Tahoma"/>
                <a:cs typeface="Tahoma"/>
              </a:rPr>
              <a:t>17</a:t>
            </a:r>
            <a:endParaRPr sz="600">
              <a:latin typeface="Tahoma"/>
              <a:cs typeface="Tahoma"/>
            </a:endParaRPr>
          </a:p>
        </p:txBody>
      </p:sp>
      <p:sp>
        <p:nvSpPr>
          <p:cNvPr id="6" name="object 6"/>
          <p:cNvSpPr/>
          <p:nvPr/>
        </p:nvSpPr>
        <p:spPr>
          <a:xfrm>
            <a:off x="3810000" y="2063495"/>
            <a:ext cx="0" cy="1714500"/>
          </a:xfrm>
          <a:custGeom>
            <a:avLst/>
            <a:gdLst/>
            <a:ahLst/>
            <a:cxnLst/>
            <a:rect l="l" t="t" r="r" b="b"/>
            <a:pathLst>
              <a:path w="0" h="1714500">
                <a:moveTo>
                  <a:pt x="0" y="0"/>
                </a:moveTo>
                <a:lnTo>
                  <a:pt x="0" y="1714500"/>
                </a:lnTo>
              </a:path>
            </a:pathLst>
          </a:custGeom>
          <a:ln w="19050">
            <a:solidFill>
              <a:srgbClr val="FF0101"/>
            </a:solidFill>
          </a:ln>
        </p:spPr>
        <p:txBody>
          <a:bodyPr wrap="square" lIns="0" tIns="0" rIns="0" bIns="0" rtlCol="0"/>
          <a:lstStyle/>
          <a:p/>
        </p:txBody>
      </p:sp>
      <p:sp>
        <p:nvSpPr>
          <p:cNvPr id="7" name="object 7"/>
          <p:cNvSpPr/>
          <p:nvPr/>
        </p:nvSpPr>
        <p:spPr>
          <a:xfrm>
            <a:off x="3733800" y="3701796"/>
            <a:ext cx="2209800" cy="0"/>
          </a:xfrm>
          <a:custGeom>
            <a:avLst/>
            <a:gdLst/>
            <a:ahLst/>
            <a:cxnLst/>
            <a:rect l="l" t="t" r="r" b="b"/>
            <a:pathLst>
              <a:path w="2209800" h="0">
                <a:moveTo>
                  <a:pt x="2209800" y="0"/>
                </a:moveTo>
                <a:lnTo>
                  <a:pt x="0" y="0"/>
                </a:lnTo>
              </a:path>
            </a:pathLst>
          </a:custGeom>
          <a:ln w="19050">
            <a:solidFill>
              <a:srgbClr val="FF0101"/>
            </a:solidFill>
          </a:ln>
        </p:spPr>
        <p:txBody>
          <a:bodyPr wrap="square" lIns="0" tIns="0" rIns="0" bIns="0" rtlCol="0"/>
          <a:lstStyle/>
          <a:p/>
        </p:txBody>
      </p:sp>
      <p:sp>
        <p:nvSpPr>
          <p:cNvPr id="8" name="object 8"/>
          <p:cNvSpPr/>
          <p:nvPr/>
        </p:nvSpPr>
        <p:spPr>
          <a:xfrm>
            <a:off x="4724400" y="25587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3434CC"/>
          </a:solidFill>
        </p:spPr>
        <p:txBody>
          <a:bodyPr wrap="square" lIns="0" tIns="0" rIns="0" bIns="0" rtlCol="0"/>
          <a:lstStyle/>
          <a:p/>
        </p:txBody>
      </p:sp>
      <p:sp>
        <p:nvSpPr>
          <p:cNvPr id="9" name="object 9"/>
          <p:cNvSpPr txBox="1"/>
          <p:nvPr/>
        </p:nvSpPr>
        <p:spPr>
          <a:xfrm>
            <a:off x="4782820" y="2407794"/>
            <a:ext cx="180975" cy="187325"/>
          </a:xfrm>
          <a:prstGeom prst="rect">
            <a:avLst/>
          </a:prstGeom>
        </p:spPr>
        <p:txBody>
          <a:bodyPr wrap="square" lIns="0" tIns="13335" rIns="0" bIns="0" rtlCol="0" vert="horz">
            <a:spAutoFit/>
          </a:bodyPr>
          <a:lstStyle/>
          <a:p>
            <a:pPr marL="25400">
              <a:lnSpc>
                <a:spcPct val="100000"/>
              </a:lnSpc>
              <a:spcBef>
                <a:spcPts val="105"/>
              </a:spcBef>
            </a:pPr>
            <a:r>
              <a:rPr dirty="0" sz="1050" spc="-20" i="1">
                <a:solidFill>
                  <a:srgbClr val="3333CC"/>
                </a:solidFill>
                <a:latin typeface="Symbol"/>
                <a:cs typeface="Symbol"/>
              </a:rPr>
              <a:t></a:t>
            </a:r>
            <a:r>
              <a:rPr dirty="0" baseline="-21367" sz="975" spc="-30" i="1">
                <a:solidFill>
                  <a:srgbClr val="3333CC"/>
                </a:solidFill>
                <a:latin typeface="Tahoma"/>
                <a:cs typeface="Tahoma"/>
              </a:rPr>
              <a:t>2</a:t>
            </a:r>
            <a:endParaRPr baseline="-21367" sz="975">
              <a:latin typeface="Tahoma"/>
              <a:cs typeface="Tahoma"/>
            </a:endParaRPr>
          </a:p>
        </p:txBody>
      </p:sp>
      <p:sp>
        <p:nvSpPr>
          <p:cNvPr id="10" name="object 10"/>
          <p:cNvSpPr/>
          <p:nvPr/>
        </p:nvSpPr>
        <p:spPr>
          <a:xfrm>
            <a:off x="4419600" y="2215895"/>
            <a:ext cx="685800" cy="685800"/>
          </a:xfrm>
          <a:custGeom>
            <a:avLst/>
            <a:gdLst/>
            <a:ahLst/>
            <a:cxnLst/>
            <a:rect l="l" t="t" r="r" b="b"/>
            <a:pathLst>
              <a:path w="685800" h="685800">
                <a:moveTo>
                  <a:pt x="342900" y="0"/>
                </a:moveTo>
                <a:lnTo>
                  <a:pt x="296294" y="3123"/>
                </a:lnTo>
                <a:lnTo>
                  <a:pt x="251618" y="12223"/>
                </a:lnTo>
                <a:lnTo>
                  <a:pt x="209276" y="26896"/>
                </a:lnTo>
                <a:lnTo>
                  <a:pt x="169671" y="46736"/>
                </a:lnTo>
                <a:lnTo>
                  <a:pt x="133211" y="71338"/>
                </a:lnTo>
                <a:lnTo>
                  <a:pt x="100298" y="100298"/>
                </a:lnTo>
                <a:lnTo>
                  <a:pt x="71338" y="133211"/>
                </a:lnTo>
                <a:lnTo>
                  <a:pt x="46735" y="169672"/>
                </a:lnTo>
                <a:lnTo>
                  <a:pt x="26896" y="209276"/>
                </a:lnTo>
                <a:lnTo>
                  <a:pt x="12223" y="251618"/>
                </a:lnTo>
                <a:lnTo>
                  <a:pt x="3123" y="296294"/>
                </a:lnTo>
                <a:lnTo>
                  <a:pt x="0" y="342900"/>
                </a:lnTo>
                <a:lnTo>
                  <a:pt x="3123" y="389505"/>
                </a:lnTo>
                <a:lnTo>
                  <a:pt x="12223" y="434181"/>
                </a:lnTo>
                <a:lnTo>
                  <a:pt x="26896" y="476523"/>
                </a:lnTo>
                <a:lnTo>
                  <a:pt x="46736" y="516127"/>
                </a:lnTo>
                <a:lnTo>
                  <a:pt x="71338" y="552588"/>
                </a:lnTo>
                <a:lnTo>
                  <a:pt x="100298" y="585501"/>
                </a:lnTo>
                <a:lnTo>
                  <a:pt x="133211" y="614461"/>
                </a:lnTo>
                <a:lnTo>
                  <a:pt x="169672" y="639064"/>
                </a:lnTo>
                <a:lnTo>
                  <a:pt x="209276" y="658903"/>
                </a:lnTo>
                <a:lnTo>
                  <a:pt x="251618" y="673576"/>
                </a:lnTo>
                <a:lnTo>
                  <a:pt x="296294" y="682676"/>
                </a:lnTo>
                <a:lnTo>
                  <a:pt x="342900" y="685800"/>
                </a:lnTo>
                <a:lnTo>
                  <a:pt x="389505" y="682676"/>
                </a:lnTo>
                <a:lnTo>
                  <a:pt x="434181" y="673576"/>
                </a:lnTo>
                <a:lnTo>
                  <a:pt x="476523" y="658903"/>
                </a:lnTo>
                <a:lnTo>
                  <a:pt x="516128" y="639063"/>
                </a:lnTo>
                <a:lnTo>
                  <a:pt x="552588" y="614461"/>
                </a:lnTo>
                <a:lnTo>
                  <a:pt x="585501" y="585501"/>
                </a:lnTo>
                <a:lnTo>
                  <a:pt x="614461" y="552588"/>
                </a:lnTo>
                <a:lnTo>
                  <a:pt x="639064" y="516127"/>
                </a:lnTo>
                <a:lnTo>
                  <a:pt x="658903" y="476523"/>
                </a:lnTo>
                <a:lnTo>
                  <a:pt x="673576" y="434181"/>
                </a:lnTo>
                <a:lnTo>
                  <a:pt x="682676" y="389505"/>
                </a:lnTo>
                <a:lnTo>
                  <a:pt x="685800" y="342900"/>
                </a:lnTo>
                <a:lnTo>
                  <a:pt x="682676" y="296294"/>
                </a:lnTo>
                <a:lnTo>
                  <a:pt x="673576" y="251618"/>
                </a:lnTo>
                <a:lnTo>
                  <a:pt x="658903" y="209276"/>
                </a:lnTo>
                <a:lnTo>
                  <a:pt x="639063" y="169672"/>
                </a:lnTo>
                <a:lnTo>
                  <a:pt x="614461" y="133211"/>
                </a:lnTo>
                <a:lnTo>
                  <a:pt x="585501" y="100298"/>
                </a:lnTo>
                <a:lnTo>
                  <a:pt x="552588" y="71338"/>
                </a:lnTo>
                <a:lnTo>
                  <a:pt x="516127" y="46735"/>
                </a:lnTo>
                <a:lnTo>
                  <a:pt x="476523" y="26896"/>
                </a:lnTo>
                <a:lnTo>
                  <a:pt x="434181" y="12223"/>
                </a:lnTo>
                <a:lnTo>
                  <a:pt x="389505" y="3123"/>
                </a:lnTo>
                <a:lnTo>
                  <a:pt x="342900" y="0"/>
                </a:lnTo>
                <a:close/>
              </a:path>
            </a:pathLst>
          </a:custGeom>
          <a:ln w="6350">
            <a:solidFill>
              <a:srgbClr val="3434CC"/>
            </a:solidFill>
          </a:ln>
        </p:spPr>
        <p:txBody>
          <a:bodyPr wrap="square" lIns="0" tIns="0" rIns="0" bIns="0" rtlCol="0"/>
          <a:lstStyle/>
          <a:p/>
        </p:txBody>
      </p:sp>
      <p:sp>
        <p:nvSpPr>
          <p:cNvPr id="11" name="object 11"/>
          <p:cNvSpPr/>
          <p:nvPr/>
        </p:nvSpPr>
        <p:spPr>
          <a:xfrm>
            <a:off x="4914900" y="2787395"/>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010101"/>
          </a:solidFill>
        </p:spPr>
        <p:txBody>
          <a:bodyPr wrap="square" lIns="0" tIns="0" rIns="0" bIns="0" rtlCol="0"/>
          <a:lstStyle/>
          <a:p/>
        </p:txBody>
      </p:sp>
      <p:sp>
        <p:nvSpPr>
          <p:cNvPr id="12" name="object 12"/>
          <p:cNvSpPr txBox="1"/>
          <p:nvPr/>
        </p:nvSpPr>
        <p:spPr>
          <a:xfrm>
            <a:off x="5206746" y="2758693"/>
            <a:ext cx="76200"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x</a:t>
            </a:r>
            <a:endParaRPr sz="1000">
              <a:latin typeface="Tahoma"/>
              <a:cs typeface="Tahoma"/>
            </a:endParaRPr>
          </a:p>
        </p:txBody>
      </p:sp>
      <p:sp>
        <p:nvSpPr>
          <p:cNvPr id="13" name="object 13"/>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p:nvPr/>
        </p:nvSpPr>
        <p:spPr>
          <a:xfrm>
            <a:off x="3810000" y="6240779"/>
            <a:ext cx="0" cy="1714500"/>
          </a:xfrm>
          <a:custGeom>
            <a:avLst/>
            <a:gdLst/>
            <a:ahLst/>
            <a:cxnLst/>
            <a:rect l="l" t="t" r="r" b="b"/>
            <a:pathLst>
              <a:path w="0" h="1714500">
                <a:moveTo>
                  <a:pt x="0" y="0"/>
                </a:moveTo>
                <a:lnTo>
                  <a:pt x="0" y="1714500"/>
                </a:lnTo>
              </a:path>
            </a:pathLst>
          </a:custGeom>
          <a:ln w="19050">
            <a:solidFill>
              <a:srgbClr val="FF0101"/>
            </a:solidFill>
          </a:ln>
        </p:spPr>
        <p:txBody>
          <a:bodyPr wrap="square" lIns="0" tIns="0" rIns="0" bIns="0" rtlCol="0"/>
          <a:lstStyle/>
          <a:p/>
        </p:txBody>
      </p:sp>
      <p:sp>
        <p:nvSpPr>
          <p:cNvPr id="15" name="object 15"/>
          <p:cNvSpPr/>
          <p:nvPr/>
        </p:nvSpPr>
        <p:spPr>
          <a:xfrm>
            <a:off x="3733800" y="7879080"/>
            <a:ext cx="2209800" cy="0"/>
          </a:xfrm>
          <a:custGeom>
            <a:avLst/>
            <a:gdLst/>
            <a:ahLst/>
            <a:cxnLst/>
            <a:rect l="l" t="t" r="r" b="b"/>
            <a:pathLst>
              <a:path w="2209800" h="0">
                <a:moveTo>
                  <a:pt x="2209800" y="0"/>
                </a:moveTo>
                <a:lnTo>
                  <a:pt x="0" y="0"/>
                </a:lnTo>
              </a:path>
            </a:pathLst>
          </a:custGeom>
          <a:ln w="19050">
            <a:solidFill>
              <a:srgbClr val="FF0101"/>
            </a:solidFill>
          </a:ln>
        </p:spPr>
        <p:txBody>
          <a:bodyPr wrap="square" lIns="0" tIns="0" rIns="0" bIns="0" rtlCol="0"/>
          <a:lstStyle/>
          <a:p/>
        </p:txBody>
      </p:sp>
      <p:sp>
        <p:nvSpPr>
          <p:cNvPr id="16" name="object 16"/>
          <p:cNvSpPr/>
          <p:nvPr/>
        </p:nvSpPr>
        <p:spPr>
          <a:xfrm>
            <a:off x="4229100" y="69646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FF0101"/>
          </a:solidFill>
        </p:spPr>
        <p:txBody>
          <a:bodyPr wrap="square" lIns="0" tIns="0" rIns="0" bIns="0" rtlCol="0"/>
          <a:lstStyle/>
          <a:p/>
        </p:txBody>
      </p:sp>
      <p:sp>
        <p:nvSpPr>
          <p:cNvPr id="17" name="object 17"/>
          <p:cNvSpPr txBox="1"/>
          <p:nvPr/>
        </p:nvSpPr>
        <p:spPr>
          <a:xfrm>
            <a:off x="4287520" y="6813677"/>
            <a:ext cx="180975" cy="187325"/>
          </a:xfrm>
          <a:prstGeom prst="rect">
            <a:avLst/>
          </a:prstGeom>
        </p:spPr>
        <p:txBody>
          <a:bodyPr wrap="square" lIns="0" tIns="13335" rIns="0" bIns="0" rtlCol="0" vert="horz">
            <a:spAutoFit/>
          </a:bodyPr>
          <a:lstStyle/>
          <a:p>
            <a:pPr marL="25400">
              <a:lnSpc>
                <a:spcPct val="100000"/>
              </a:lnSpc>
              <a:spcBef>
                <a:spcPts val="105"/>
              </a:spcBef>
            </a:pPr>
            <a:r>
              <a:rPr dirty="0" sz="1050" spc="-20" i="1">
                <a:solidFill>
                  <a:srgbClr val="FF0000"/>
                </a:solidFill>
                <a:latin typeface="Symbol"/>
                <a:cs typeface="Symbol"/>
              </a:rPr>
              <a:t></a:t>
            </a:r>
            <a:r>
              <a:rPr dirty="0" baseline="-21367" sz="975" spc="-30" i="1">
                <a:solidFill>
                  <a:srgbClr val="FF0000"/>
                </a:solidFill>
                <a:latin typeface="Tahoma"/>
                <a:cs typeface="Tahoma"/>
              </a:rPr>
              <a:t>1</a:t>
            </a:r>
            <a:endParaRPr baseline="-21367" sz="975">
              <a:latin typeface="Tahoma"/>
              <a:cs typeface="Tahoma"/>
            </a:endParaRPr>
          </a:p>
        </p:txBody>
      </p:sp>
      <p:sp>
        <p:nvSpPr>
          <p:cNvPr id="18" name="object 18"/>
          <p:cNvSpPr/>
          <p:nvPr/>
        </p:nvSpPr>
        <p:spPr>
          <a:xfrm>
            <a:off x="4724400" y="67360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3434CC"/>
          </a:solidFill>
        </p:spPr>
        <p:txBody>
          <a:bodyPr wrap="square" lIns="0" tIns="0" rIns="0" bIns="0" rtlCol="0"/>
          <a:lstStyle/>
          <a:p/>
        </p:txBody>
      </p:sp>
      <p:sp>
        <p:nvSpPr>
          <p:cNvPr id="19" name="object 19"/>
          <p:cNvSpPr txBox="1"/>
          <p:nvPr/>
        </p:nvSpPr>
        <p:spPr>
          <a:xfrm>
            <a:off x="4782820" y="6585077"/>
            <a:ext cx="180975" cy="187325"/>
          </a:xfrm>
          <a:prstGeom prst="rect">
            <a:avLst/>
          </a:prstGeom>
        </p:spPr>
        <p:txBody>
          <a:bodyPr wrap="square" lIns="0" tIns="13335" rIns="0" bIns="0" rtlCol="0" vert="horz">
            <a:spAutoFit/>
          </a:bodyPr>
          <a:lstStyle/>
          <a:p>
            <a:pPr marL="25400">
              <a:lnSpc>
                <a:spcPct val="100000"/>
              </a:lnSpc>
              <a:spcBef>
                <a:spcPts val="105"/>
              </a:spcBef>
            </a:pPr>
            <a:r>
              <a:rPr dirty="0" sz="1050" spc="-20" i="1">
                <a:solidFill>
                  <a:srgbClr val="3333CC"/>
                </a:solidFill>
                <a:latin typeface="Symbol"/>
                <a:cs typeface="Symbol"/>
              </a:rPr>
              <a:t></a:t>
            </a:r>
            <a:r>
              <a:rPr dirty="0" baseline="-21367" sz="975" spc="-30" i="1">
                <a:solidFill>
                  <a:srgbClr val="3333CC"/>
                </a:solidFill>
                <a:latin typeface="Tahoma"/>
                <a:cs typeface="Tahoma"/>
              </a:rPr>
              <a:t>2</a:t>
            </a:r>
            <a:endParaRPr baseline="-21367" sz="975">
              <a:latin typeface="Tahoma"/>
              <a:cs typeface="Tahoma"/>
            </a:endParaRPr>
          </a:p>
        </p:txBody>
      </p:sp>
      <p:sp>
        <p:nvSpPr>
          <p:cNvPr id="20" name="object 20"/>
          <p:cNvSpPr/>
          <p:nvPr/>
        </p:nvSpPr>
        <p:spPr>
          <a:xfrm>
            <a:off x="4800600" y="7459980"/>
            <a:ext cx="38100" cy="38100"/>
          </a:xfrm>
          <a:custGeom>
            <a:avLst/>
            <a:gdLst/>
            <a:ahLst/>
            <a:cxnLst/>
            <a:rect l="l" t="t" r="r" b="b"/>
            <a:pathLst>
              <a:path w="38100" h="38100">
                <a:moveTo>
                  <a:pt x="19050" y="0"/>
                </a:moveTo>
                <a:lnTo>
                  <a:pt x="11572" y="1476"/>
                </a:lnTo>
                <a:lnTo>
                  <a:pt x="5524" y="5524"/>
                </a:lnTo>
                <a:lnTo>
                  <a:pt x="1476" y="11572"/>
                </a:lnTo>
                <a:lnTo>
                  <a:pt x="0" y="19050"/>
                </a:lnTo>
                <a:lnTo>
                  <a:pt x="1476" y="26527"/>
                </a:lnTo>
                <a:lnTo>
                  <a:pt x="5524" y="32575"/>
                </a:lnTo>
                <a:lnTo>
                  <a:pt x="11572" y="36623"/>
                </a:lnTo>
                <a:lnTo>
                  <a:pt x="19050" y="38100"/>
                </a:lnTo>
                <a:lnTo>
                  <a:pt x="26527" y="36623"/>
                </a:lnTo>
                <a:lnTo>
                  <a:pt x="32575" y="32575"/>
                </a:lnTo>
                <a:lnTo>
                  <a:pt x="36623" y="26527"/>
                </a:lnTo>
                <a:lnTo>
                  <a:pt x="38100" y="19050"/>
                </a:lnTo>
                <a:lnTo>
                  <a:pt x="36623" y="11572"/>
                </a:lnTo>
                <a:lnTo>
                  <a:pt x="32575" y="5524"/>
                </a:lnTo>
                <a:lnTo>
                  <a:pt x="26527" y="1476"/>
                </a:lnTo>
                <a:lnTo>
                  <a:pt x="19050" y="0"/>
                </a:lnTo>
                <a:close/>
              </a:path>
            </a:pathLst>
          </a:custGeom>
          <a:solidFill>
            <a:srgbClr val="34CC34"/>
          </a:solidFill>
        </p:spPr>
        <p:txBody>
          <a:bodyPr wrap="square" lIns="0" tIns="0" rIns="0" bIns="0" rtlCol="0"/>
          <a:lstStyle/>
          <a:p/>
        </p:txBody>
      </p:sp>
      <p:sp>
        <p:nvSpPr>
          <p:cNvPr id="21" name="object 21"/>
          <p:cNvSpPr txBox="1"/>
          <p:nvPr/>
        </p:nvSpPr>
        <p:spPr>
          <a:xfrm>
            <a:off x="4859020" y="7308977"/>
            <a:ext cx="180975" cy="187325"/>
          </a:xfrm>
          <a:prstGeom prst="rect">
            <a:avLst/>
          </a:prstGeom>
        </p:spPr>
        <p:txBody>
          <a:bodyPr wrap="square" lIns="0" tIns="13335" rIns="0" bIns="0" rtlCol="0" vert="horz">
            <a:spAutoFit/>
          </a:bodyPr>
          <a:lstStyle/>
          <a:p>
            <a:pPr marL="25400">
              <a:lnSpc>
                <a:spcPct val="100000"/>
              </a:lnSpc>
              <a:spcBef>
                <a:spcPts val="105"/>
              </a:spcBef>
            </a:pPr>
            <a:r>
              <a:rPr dirty="0" sz="1050" spc="-20" i="1">
                <a:solidFill>
                  <a:srgbClr val="33CC33"/>
                </a:solidFill>
                <a:latin typeface="Symbol"/>
                <a:cs typeface="Symbol"/>
              </a:rPr>
              <a:t></a:t>
            </a:r>
            <a:r>
              <a:rPr dirty="0" baseline="-21367" sz="975" spc="-30" i="1">
                <a:solidFill>
                  <a:srgbClr val="33CC33"/>
                </a:solidFill>
                <a:latin typeface="Tahoma"/>
                <a:cs typeface="Tahoma"/>
              </a:rPr>
              <a:t>3</a:t>
            </a:r>
            <a:endParaRPr baseline="-21367" sz="975">
              <a:latin typeface="Tahoma"/>
              <a:cs typeface="Tahoma"/>
            </a:endParaRPr>
          </a:p>
        </p:txBody>
      </p:sp>
      <p:sp>
        <p:nvSpPr>
          <p:cNvPr id="22" name="object 22"/>
          <p:cNvSpPr/>
          <p:nvPr/>
        </p:nvSpPr>
        <p:spPr>
          <a:xfrm>
            <a:off x="3698835" y="6501672"/>
            <a:ext cx="1137285" cy="926465"/>
          </a:xfrm>
          <a:custGeom>
            <a:avLst/>
            <a:gdLst/>
            <a:ahLst/>
            <a:cxnLst/>
            <a:rect l="l" t="t" r="r" b="b"/>
            <a:pathLst>
              <a:path w="1137285" h="926465">
                <a:moveTo>
                  <a:pt x="374816" y="180305"/>
                </a:moveTo>
                <a:lnTo>
                  <a:pt x="324153" y="216819"/>
                </a:lnTo>
                <a:lnTo>
                  <a:pt x="276605" y="254911"/>
                </a:lnTo>
                <a:lnTo>
                  <a:pt x="232317" y="294307"/>
                </a:lnTo>
                <a:lnTo>
                  <a:pt x="191430" y="334733"/>
                </a:lnTo>
                <a:lnTo>
                  <a:pt x="154087" y="375915"/>
                </a:lnTo>
                <a:lnTo>
                  <a:pt x="120430" y="417581"/>
                </a:lnTo>
                <a:lnTo>
                  <a:pt x="90601" y="459456"/>
                </a:lnTo>
                <a:lnTo>
                  <a:pt x="64743" y="501266"/>
                </a:lnTo>
                <a:lnTo>
                  <a:pt x="42998" y="542739"/>
                </a:lnTo>
                <a:lnTo>
                  <a:pt x="25509" y="583600"/>
                </a:lnTo>
                <a:lnTo>
                  <a:pt x="12418" y="623577"/>
                </a:lnTo>
                <a:lnTo>
                  <a:pt x="3868" y="662394"/>
                </a:lnTo>
                <a:lnTo>
                  <a:pt x="0" y="699780"/>
                </a:lnTo>
                <a:lnTo>
                  <a:pt x="957" y="735460"/>
                </a:lnTo>
                <a:lnTo>
                  <a:pt x="17916" y="800608"/>
                </a:lnTo>
                <a:lnTo>
                  <a:pt x="55255" y="855092"/>
                </a:lnTo>
                <a:lnTo>
                  <a:pt x="109805" y="894301"/>
                </a:lnTo>
                <a:lnTo>
                  <a:pt x="178906" y="917850"/>
                </a:lnTo>
                <a:lnTo>
                  <a:pt x="218147" y="923838"/>
                </a:lnTo>
                <a:lnTo>
                  <a:pt x="260108" y="926014"/>
                </a:lnTo>
                <a:lnTo>
                  <a:pt x="304481" y="924413"/>
                </a:lnTo>
                <a:lnTo>
                  <a:pt x="350962" y="919070"/>
                </a:lnTo>
                <a:lnTo>
                  <a:pt x="399243" y="910017"/>
                </a:lnTo>
                <a:lnTo>
                  <a:pt x="449019" y="897291"/>
                </a:lnTo>
                <a:lnTo>
                  <a:pt x="499983" y="880925"/>
                </a:lnTo>
                <a:lnTo>
                  <a:pt x="551829" y="860955"/>
                </a:lnTo>
                <a:lnTo>
                  <a:pt x="604251" y="837413"/>
                </a:lnTo>
                <a:lnTo>
                  <a:pt x="656943" y="810335"/>
                </a:lnTo>
                <a:lnTo>
                  <a:pt x="709599" y="779756"/>
                </a:lnTo>
                <a:lnTo>
                  <a:pt x="761912" y="745709"/>
                </a:lnTo>
                <a:lnTo>
                  <a:pt x="812576" y="709194"/>
                </a:lnTo>
                <a:lnTo>
                  <a:pt x="860123" y="671102"/>
                </a:lnTo>
                <a:lnTo>
                  <a:pt x="904412" y="631707"/>
                </a:lnTo>
                <a:lnTo>
                  <a:pt x="945299" y="591281"/>
                </a:lnTo>
                <a:lnTo>
                  <a:pt x="982642" y="550098"/>
                </a:lnTo>
                <a:lnTo>
                  <a:pt x="1016299" y="508433"/>
                </a:lnTo>
                <a:lnTo>
                  <a:pt x="1046128" y="466558"/>
                </a:lnTo>
                <a:lnTo>
                  <a:pt x="1071986" y="424748"/>
                </a:lnTo>
                <a:lnTo>
                  <a:pt x="1093731" y="383275"/>
                </a:lnTo>
                <a:lnTo>
                  <a:pt x="1111220" y="342413"/>
                </a:lnTo>
                <a:lnTo>
                  <a:pt x="1124311" y="302437"/>
                </a:lnTo>
                <a:lnTo>
                  <a:pt x="1132861" y="263619"/>
                </a:lnTo>
                <a:lnTo>
                  <a:pt x="1136729" y="226234"/>
                </a:lnTo>
                <a:lnTo>
                  <a:pt x="1135772" y="190554"/>
                </a:lnTo>
                <a:lnTo>
                  <a:pt x="1118813" y="125406"/>
                </a:lnTo>
                <a:lnTo>
                  <a:pt x="1081474" y="70922"/>
                </a:lnTo>
                <a:lnTo>
                  <a:pt x="1026924" y="31713"/>
                </a:lnTo>
                <a:lnTo>
                  <a:pt x="957823" y="8164"/>
                </a:lnTo>
                <a:lnTo>
                  <a:pt x="918582" y="2176"/>
                </a:lnTo>
                <a:lnTo>
                  <a:pt x="876621" y="0"/>
                </a:lnTo>
                <a:lnTo>
                  <a:pt x="832248" y="1600"/>
                </a:lnTo>
                <a:lnTo>
                  <a:pt x="785767" y="6944"/>
                </a:lnTo>
                <a:lnTo>
                  <a:pt x="737486" y="15996"/>
                </a:lnTo>
                <a:lnTo>
                  <a:pt x="687710" y="28723"/>
                </a:lnTo>
                <a:lnTo>
                  <a:pt x="636746" y="45088"/>
                </a:lnTo>
                <a:lnTo>
                  <a:pt x="584900" y="65059"/>
                </a:lnTo>
                <a:lnTo>
                  <a:pt x="532478" y="88601"/>
                </a:lnTo>
                <a:lnTo>
                  <a:pt x="479786" y="115678"/>
                </a:lnTo>
                <a:lnTo>
                  <a:pt x="427130" y="146258"/>
                </a:lnTo>
                <a:lnTo>
                  <a:pt x="374816" y="180305"/>
                </a:lnTo>
                <a:close/>
              </a:path>
            </a:pathLst>
          </a:custGeom>
          <a:ln w="6350">
            <a:solidFill>
              <a:srgbClr val="FF0101"/>
            </a:solidFill>
          </a:ln>
        </p:spPr>
        <p:txBody>
          <a:bodyPr wrap="square" lIns="0" tIns="0" rIns="0" bIns="0" rtlCol="0"/>
          <a:lstStyle/>
          <a:p/>
        </p:txBody>
      </p:sp>
      <p:sp>
        <p:nvSpPr>
          <p:cNvPr id="23" name="object 23"/>
          <p:cNvSpPr/>
          <p:nvPr/>
        </p:nvSpPr>
        <p:spPr>
          <a:xfrm>
            <a:off x="4596176" y="6577072"/>
            <a:ext cx="256540" cy="318135"/>
          </a:xfrm>
          <a:custGeom>
            <a:avLst/>
            <a:gdLst/>
            <a:ahLst/>
            <a:cxnLst/>
            <a:rect l="l" t="t" r="r" b="b"/>
            <a:pathLst>
              <a:path w="256539" h="318134">
                <a:moveTo>
                  <a:pt x="189183" y="113288"/>
                </a:moveTo>
                <a:lnTo>
                  <a:pt x="149888" y="67592"/>
                </a:lnTo>
                <a:lnTo>
                  <a:pt x="109825" y="32284"/>
                </a:lnTo>
                <a:lnTo>
                  <a:pt x="71884" y="9156"/>
                </a:lnTo>
                <a:lnTo>
                  <a:pt x="38953" y="0"/>
                </a:lnTo>
                <a:lnTo>
                  <a:pt x="13923" y="6608"/>
                </a:lnTo>
                <a:lnTo>
                  <a:pt x="524" y="28748"/>
                </a:lnTo>
                <a:lnTo>
                  <a:pt x="0" y="62849"/>
                </a:lnTo>
                <a:lnTo>
                  <a:pt x="11509" y="105692"/>
                </a:lnTo>
                <a:lnTo>
                  <a:pt x="34210" y="154058"/>
                </a:lnTo>
                <a:lnTo>
                  <a:pt x="67263" y="204728"/>
                </a:lnTo>
                <a:lnTo>
                  <a:pt x="106558" y="250423"/>
                </a:lnTo>
                <a:lnTo>
                  <a:pt x="146620" y="285731"/>
                </a:lnTo>
                <a:lnTo>
                  <a:pt x="184562" y="308859"/>
                </a:lnTo>
                <a:lnTo>
                  <a:pt x="217493" y="318016"/>
                </a:lnTo>
                <a:lnTo>
                  <a:pt x="242523" y="311408"/>
                </a:lnTo>
                <a:lnTo>
                  <a:pt x="255922" y="289194"/>
                </a:lnTo>
                <a:lnTo>
                  <a:pt x="256446" y="254946"/>
                </a:lnTo>
                <a:lnTo>
                  <a:pt x="244937" y="211994"/>
                </a:lnTo>
                <a:lnTo>
                  <a:pt x="222235" y="163665"/>
                </a:lnTo>
                <a:lnTo>
                  <a:pt x="189183" y="113288"/>
                </a:lnTo>
                <a:close/>
              </a:path>
            </a:pathLst>
          </a:custGeom>
          <a:ln w="6350">
            <a:solidFill>
              <a:srgbClr val="3434CC"/>
            </a:solidFill>
          </a:ln>
        </p:spPr>
        <p:txBody>
          <a:bodyPr wrap="square" lIns="0" tIns="0" rIns="0" bIns="0" rtlCol="0"/>
          <a:lstStyle/>
          <a:p/>
        </p:txBody>
      </p:sp>
      <p:sp>
        <p:nvSpPr>
          <p:cNvPr id="24" name="object 24"/>
          <p:cNvSpPr/>
          <p:nvPr/>
        </p:nvSpPr>
        <p:spPr>
          <a:xfrm>
            <a:off x="4193587" y="7112719"/>
            <a:ext cx="1252220" cy="694690"/>
          </a:xfrm>
          <a:custGeom>
            <a:avLst/>
            <a:gdLst/>
            <a:ahLst/>
            <a:cxnLst/>
            <a:rect l="l" t="t" r="r" b="b"/>
            <a:pathLst>
              <a:path w="1252220" h="694690">
                <a:moveTo>
                  <a:pt x="660352" y="5884"/>
                </a:moveTo>
                <a:lnTo>
                  <a:pt x="599997" y="1340"/>
                </a:lnTo>
                <a:lnTo>
                  <a:pt x="540948" y="0"/>
                </a:lnTo>
                <a:lnTo>
                  <a:pt x="483482" y="1745"/>
                </a:lnTo>
                <a:lnTo>
                  <a:pt x="427876" y="6458"/>
                </a:lnTo>
                <a:lnTo>
                  <a:pt x="374407" y="14021"/>
                </a:lnTo>
                <a:lnTo>
                  <a:pt x="323354" y="24315"/>
                </a:lnTo>
                <a:lnTo>
                  <a:pt x="274992" y="37222"/>
                </a:lnTo>
                <a:lnTo>
                  <a:pt x="229601" y="52624"/>
                </a:lnTo>
                <a:lnTo>
                  <a:pt x="187456" y="70403"/>
                </a:lnTo>
                <a:lnTo>
                  <a:pt x="148835" y="90441"/>
                </a:lnTo>
                <a:lnTo>
                  <a:pt x="114015" y="112618"/>
                </a:lnTo>
                <a:lnTo>
                  <a:pt x="83275" y="136818"/>
                </a:lnTo>
                <a:lnTo>
                  <a:pt x="35139" y="190812"/>
                </a:lnTo>
                <a:lnTo>
                  <a:pt x="6647" y="251476"/>
                </a:lnTo>
                <a:lnTo>
                  <a:pt x="0" y="317129"/>
                </a:lnTo>
                <a:lnTo>
                  <a:pt x="5178" y="349931"/>
                </a:lnTo>
                <a:lnTo>
                  <a:pt x="31463" y="413915"/>
                </a:lnTo>
                <a:lnTo>
                  <a:pt x="77343" y="474606"/>
                </a:lnTo>
                <a:lnTo>
                  <a:pt x="107014" y="503290"/>
                </a:lnTo>
                <a:lnTo>
                  <a:pt x="140844" y="530640"/>
                </a:lnTo>
                <a:lnTo>
                  <a:pt x="178586" y="556484"/>
                </a:lnTo>
                <a:lnTo>
                  <a:pt x="219994" y="580654"/>
                </a:lnTo>
                <a:lnTo>
                  <a:pt x="264821" y="602979"/>
                </a:lnTo>
                <a:lnTo>
                  <a:pt x="312821" y="623287"/>
                </a:lnTo>
                <a:lnTo>
                  <a:pt x="363746" y="641410"/>
                </a:lnTo>
                <a:lnTo>
                  <a:pt x="417350" y="657177"/>
                </a:lnTo>
                <a:lnTo>
                  <a:pt x="473387" y="670417"/>
                </a:lnTo>
                <a:lnTo>
                  <a:pt x="531610" y="680960"/>
                </a:lnTo>
                <a:lnTo>
                  <a:pt x="591772" y="688636"/>
                </a:lnTo>
                <a:lnTo>
                  <a:pt x="652127" y="693180"/>
                </a:lnTo>
                <a:lnTo>
                  <a:pt x="711176" y="694520"/>
                </a:lnTo>
                <a:lnTo>
                  <a:pt x="768642" y="692775"/>
                </a:lnTo>
                <a:lnTo>
                  <a:pt x="824248" y="688061"/>
                </a:lnTo>
                <a:lnTo>
                  <a:pt x="877716" y="680499"/>
                </a:lnTo>
                <a:lnTo>
                  <a:pt x="928770" y="670205"/>
                </a:lnTo>
                <a:lnTo>
                  <a:pt x="977131" y="657297"/>
                </a:lnTo>
                <a:lnTo>
                  <a:pt x="1022523" y="641895"/>
                </a:lnTo>
                <a:lnTo>
                  <a:pt x="1064668" y="624117"/>
                </a:lnTo>
                <a:lnTo>
                  <a:pt x="1103289" y="604079"/>
                </a:lnTo>
                <a:lnTo>
                  <a:pt x="1138108" y="581902"/>
                </a:lnTo>
                <a:lnTo>
                  <a:pt x="1168849" y="557702"/>
                </a:lnTo>
                <a:lnTo>
                  <a:pt x="1216984" y="503708"/>
                </a:lnTo>
                <a:lnTo>
                  <a:pt x="1245477" y="443044"/>
                </a:lnTo>
                <a:lnTo>
                  <a:pt x="1252124" y="377391"/>
                </a:lnTo>
                <a:lnTo>
                  <a:pt x="1246946" y="344589"/>
                </a:lnTo>
                <a:lnTo>
                  <a:pt x="1220661" y="280605"/>
                </a:lnTo>
                <a:lnTo>
                  <a:pt x="1174781" y="219914"/>
                </a:lnTo>
                <a:lnTo>
                  <a:pt x="1145110" y="191230"/>
                </a:lnTo>
                <a:lnTo>
                  <a:pt x="1111280" y="163880"/>
                </a:lnTo>
                <a:lnTo>
                  <a:pt x="1073537" y="138035"/>
                </a:lnTo>
                <a:lnTo>
                  <a:pt x="1032129" y="113866"/>
                </a:lnTo>
                <a:lnTo>
                  <a:pt x="987302" y="91541"/>
                </a:lnTo>
                <a:lnTo>
                  <a:pt x="939303" y="71232"/>
                </a:lnTo>
                <a:lnTo>
                  <a:pt x="888378" y="53110"/>
                </a:lnTo>
                <a:lnTo>
                  <a:pt x="834774" y="37343"/>
                </a:lnTo>
                <a:lnTo>
                  <a:pt x="778737" y="24103"/>
                </a:lnTo>
                <a:lnTo>
                  <a:pt x="720514" y="13560"/>
                </a:lnTo>
                <a:lnTo>
                  <a:pt x="660352" y="5884"/>
                </a:lnTo>
                <a:close/>
              </a:path>
            </a:pathLst>
          </a:custGeom>
          <a:ln w="6350">
            <a:solidFill>
              <a:srgbClr val="34CC34"/>
            </a:solidFill>
          </a:ln>
        </p:spPr>
        <p:txBody>
          <a:bodyPr wrap="square" lIns="0" tIns="0" rIns="0" bIns="0" rtlCol="0"/>
          <a:lstStyle/>
          <a:p/>
        </p:txBody>
      </p:sp>
      <p:sp>
        <p:nvSpPr>
          <p:cNvPr id="25" name="object 25"/>
          <p:cNvSpPr txBox="1"/>
          <p:nvPr/>
        </p:nvSpPr>
        <p:spPr>
          <a:xfrm>
            <a:off x="1696720" y="5593183"/>
            <a:ext cx="4050029" cy="1019175"/>
          </a:xfrm>
          <a:prstGeom prst="rect">
            <a:avLst/>
          </a:prstGeom>
        </p:spPr>
        <p:txBody>
          <a:bodyPr wrap="square" lIns="0" tIns="97790" rIns="0" bIns="0" rtlCol="0" vert="horz">
            <a:spAutoFit/>
          </a:bodyPr>
          <a:lstStyle/>
          <a:p>
            <a:pPr marL="300990">
              <a:lnSpc>
                <a:spcPct val="100000"/>
              </a:lnSpc>
              <a:spcBef>
                <a:spcPts val="770"/>
              </a:spcBef>
            </a:pPr>
            <a:r>
              <a:rPr dirty="0" sz="2200" spc="-5">
                <a:solidFill>
                  <a:srgbClr val="006500"/>
                </a:solidFill>
                <a:latin typeface="Tahoma"/>
                <a:cs typeface="Tahoma"/>
              </a:rPr>
              <a:t>The </a:t>
            </a:r>
            <a:r>
              <a:rPr dirty="0" sz="2200" spc="-5">
                <a:solidFill>
                  <a:srgbClr val="FF0000"/>
                </a:solidFill>
                <a:latin typeface="Tahoma"/>
                <a:cs typeface="Tahoma"/>
              </a:rPr>
              <a:t>General </a:t>
            </a:r>
            <a:r>
              <a:rPr dirty="0" sz="2200" spc="-5">
                <a:solidFill>
                  <a:srgbClr val="006500"/>
                </a:solidFill>
                <a:latin typeface="Tahoma"/>
                <a:cs typeface="Tahoma"/>
              </a:rPr>
              <a:t>GMM</a:t>
            </a:r>
            <a:r>
              <a:rPr dirty="0" sz="2200" spc="-40">
                <a:solidFill>
                  <a:srgbClr val="006500"/>
                </a:solidFill>
                <a:latin typeface="Tahoma"/>
                <a:cs typeface="Tahoma"/>
              </a:rPr>
              <a:t> </a:t>
            </a:r>
            <a:r>
              <a:rPr dirty="0" sz="2200" spc="-5">
                <a:solidFill>
                  <a:srgbClr val="006500"/>
                </a:solidFill>
                <a:latin typeface="Tahoma"/>
                <a:cs typeface="Tahoma"/>
              </a:rPr>
              <a:t>assumption</a:t>
            </a:r>
            <a:endParaRPr sz="2200">
              <a:latin typeface="Tahoma"/>
              <a:cs typeface="Tahoma"/>
            </a:endParaRPr>
          </a:p>
          <a:p>
            <a:pPr marL="253365" marR="2132330" indent="-228600">
              <a:lnSpc>
                <a:spcPts val="1190"/>
              </a:lnSpc>
              <a:spcBef>
                <a:spcPts val="350"/>
              </a:spcBef>
              <a:buChar char="•"/>
              <a:tabLst>
                <a:tab pos="253365" algn="l"/>
                <a:tab pos="254635" algn="l"/>
              </a:tabLst>
            </a:pPr>
            <a:r>
              <a:rPr dirty="0" sz="1000" spc="-5">
                <a:latin typeface="Tahoma"/>
                <a:cs typeface="Tahoma"/>
              </a:rPr>
              <a:t>There are </a:t>
            </a:r>
            <a:r>
              <a:rPr dirty="0" sz="1000">
                <a:latin typeface="Tahoma"/>
                <a:cs typeface="Tahoma"/>
              </a:rPr>
              <a:t>k </a:t>
            </a:r>
            <a:r>
              <a:rPr dirty="0" sz="1000" spc="-5">
                <a:latin typeface="Tahoma"/>
                <a:cs typeface="Tahoma"/>
              </a:rPr>
              <a:t>components. </a:t>
            </a:r>
            <a:r>
              <a:rPr dirty="0" sz="1000">
                <a:latin typeface="Tahoma"/>
                <a:cs typeface="Tahoma"/>
              </a:rPr>
              <a:t>The  i’th </a:t>
            </a:r>
            <a:r>
              <a:rPr dirty="0" sz="1000" spc="-5">
                <a:latin typeface="Tahoma"/>
                <a:cs typeface="Tahoma"/>
              </a:rPr>
              <a:t>component </a:t>
            </a:r>
            <a:r>
              <a:rPr dirty="0" sz="1000">
                <a:latin typeface="Tahoma"/>
                <a:cs typeface="Tahoma"/>
              </a:rPr>
              <a:t>is </a:t>
            </a:r>
            <a:r>
              <a:rPr dirty="0" sz="1000" spc="-5">
                <a:latin typeface="Tahoma"/>
                <a:cs typeface="Tahoma"/>
              </a:rPr>
              <a:t>called</a:t>
            </a:r>
            <a:r>
              <a:rPr dirty="0" sz="1000" spc="-20">
                <a:latin typeface="Tahoma"/>
                <a:cs typeface="Tahoma"/>
              </a:rPr>
              <a:t> </a:t>
            </a:r>
            <a:r>
              <a:rPr dirty="0" sz="1050" spc="-30" i="1">
                <a:latin typeface="Symbol"/>
                <a:cs typeface="Symbol"/>
              </a:rPr>
              <a:t></a:t>
            </a:r>
            <a:r>
              <a:rPr dirty="0" baseline="-21367" sz="975" spc="-44" i="1">
                <a:latin typeface="Tahoma"/>
                <a:cs typeface="Tahoma"/>
              </a:rPr>
              <a:t>i</a:t>
            </a:r>
            <a:endParaRPr baseline="-21367" sz="975">
              <a:latin typeface="Tahoma"/>
              <a:cs typeface="Tahoma"/>
            </a:endParaRPr>
          </a:p>
          <a:p>
            <a:pPr marL="254000" indent="-229235">
              <a:lnSpc>
                <a:spcPct val="100000"/>
              </a:lnSpc>
              <a:spcBef>
                <a:spcPts val="520"/>
              </a:spcBef>
              <a:buChar char="•"/>
              <a:tabLst>
                <a:tab pos="253365" algn="l"/>
                <a:tab pos="254635" algn="l"/>
              </a:tabLst>
            </a:pPr>
            <a:r>
              <a:rPr dirty="0" sz="1000" spc="-5">
                <a:latin typeface="Tahoma"/>
                <a:cs typeface="Tahoma"/>
              </a:rPr>
              <a:t>Component </a:t>
            </a:r>
            <a:r>
              <a:rPr dirty="0" sz="1050" spc="-25" i="1">
                <a:latin typeface="Symbol"/>
                <a:cs typeface="Symbol"/>
              </a:rPr>
              <a:t></a:t>
            </a:r>
            <a:r>
              <a:rPr dirty="0" baseline="-21367" sz="975" spc="-37" i="1">
                <a:latin typeface="Tahoma"/>
                <a:cs typeface="Tahoma"/>
              </a:rPr>
              <a:t>i </a:t>
            </a:r>
            <a:r>
              <a:rPr dirty="0" sz="1000">
                <a:latin typeface="Tahoma"/>
                <a:cs typeface="Tahoma"/>
              </a:rPr>
              <a:t>has</a:t>
            </a:r>
            <a:r>
              <a:rPr dirty="0" sz="1000" spc="-45">
                <a:latin typeface="Tahoma"/>
                <a:cs typeface="Tahoma"/>
              </a:rPr>
              <a:t> </a:t>
            </a:r>
            <a:r>
              <a:rPr dirty="0" sz="1000">
                <a:latin typeface="Tahoma"/>
                <a:cs typeface="Tahoma"/>
              </a:rPr>
              <a:t>an</a:t>
            </a:r>
            <a:endParaRPr sz="1000">
              <a:latin typeface="Tahoma"/>
              <a:cs typeface="Tahoma"/>
            </a:endParaRPr>
          </a:p>
        </p:txBody>
      </p:sp>
      <p:sp>
        <p:nvSpPr>
          <p:cNvPr id="26" name="object 26"/>
          <p:cNvSpPr txBox="1"/>
          <p:nvPr/>
        </p:nvSpPr>
        <p:spPr>
          <a:xfrm>
            <a:off x="1696720" y="6497968"/>
            <a:ext cx="2114550" cy="800100"/>
          </a:xfrm>
          <a:prstGeom prst="rect">
            <a:avLst/>
          </a:prstGeom>
        </p:spPr>
        <p:txBody>
          <a:bodyPr wrap="square" lIns="0" tIns="93345" rIns="0" bIns="0" rtlCol="0" vert="horz">
            <a:spAutoFit/>
          </a:bodyPr>
          <a:lstStyle/>
          <a:p>
            <a:pPr marL="254000">
              <a:lnSpc>
                <a:spcPct val="100000"/>
              </a:lnSpc>
              <a:spcBef>
                <a:spcPts val="735"/>
              </a:spcBef>
            </a:pPr>
            <a:r>
              <a:rPr dirty="0" sz="1000" spc="-5">
                <a:latin typeface="Tahoma"/>
                <a:cs typeface="Tahoma"/>
              </a:rPr>
              <a:t>associated mean </a:t>
            </a:r>
            <a:r>
              <a:rPr dirty="0" sz="1000">
                <a:latin typeface="Tahoma"/>
                <a:cs typeface="Tahoma"/>
              </a:rPr>
              <a:t>vector</a:t>
            </a:r>
            <a:r>
              <a:rPr dirty="0" sz="1000" spc="-65">
                <a:latin typeface="Tahoma"/>
                <a:cs typeface="Tahoma"/>
              </a:rPr>
              <a:t> </a:t>
            </a:r>
            <a:r>
              <a:rPr dirty="0" sz="1050" spc="-20" i="1">
                <a:latin typeface="Symbol"/>
                <a:cs typeface="Symbol"/>
              </a:rPr>
              <a:t></a:t>
            </a:r>
            <a:r>
              <a:rPr dirty="0" baseline="-21367" sz="975" spc="-30" i="1">
                <a:latin typeface="Tahoma"/>
                <a:cs typeface="Tahoma"/>
              </a:rPr>
              <a:t>i</a:t>
            </a:r>
            <a:endParaRPr baseline="-21367" sz="975">
              <a:latin typeface="Tahoma"/>
              <a:cs typeface="Tahoma"/>
            </a:endParaRPr>
          </a:p>
          <a:p>
            <a:pPr marL="253365" marR="43180" indent="-228600">
              <a:lnSpc>
                <a:spcPct val="95400"/>
              </a:lnSpc>
              <a:spcBef>
                <a:spcPts val="650"/>
              </a:spcBef>
              <a:buChar char="•"/>
              <a:tabLst>
                <a:tab pos="253365" algn="l"/>
                <a:tab pos="254635" algn="l"/>
              </a:tabLst>
            </a:pPr>
            <a:r>
              <a:rPr dirty="0" sz="1000" spc="-5">
                <a:latin typeface="Tahoma"/>
                <a:cs typeface="Tahoma"/>
              </a:rPr>
              <a:t>Each component generates data  from </a:t>
            </a:r>
            <a:r>
              <a:rPr dirty="0" sz="1000">
                <a:latin typeface="Tahoma"/>
                <a:cs typeface="Tahoma"/>
              </a:rPr>
              <a:t>a </a:t>
            </a:r>
            <a:r>
              <a:rPr dirty="0" sz="1000" spc="-5">
                <a:latin typeface="Tahoma"/>
                <a:cs typeface="Tahoma"/>
              </a:rPr>
              <a:t>Gaussian with mean </a:t>
            </a:r>
            <a:r>
              <a:rPr dirty="0" sz="1050" spc="-20" i="1">
                <a:latin typeface="Symbol"/>
                <a:cs typeface="Symbol"/>
              </a:rPr>
              <a:t></a:t>
            </a:r>
            <a:r>
              <a:rPr dirty="0" baseline="-21367" sz="975" spc="-30" i="1">
                <a:latin typeface="Tahoma"/>
                <a:cs typeface="Tahoma"/>
              </a:rPr>
              <a:t>i </a:t>
            </a:r>
            <a:r>
              <a:rPr dirty="0" sz="650" spc="-20" i="1">
                <a:latin typeface="Tahoma"/>
                <a:cs typeface="Tahoma"/>
              </a:rPr>
              <a:t> </a:t>
            </a:r>
            <a:r>
              <a:rPr dirty="0" sz="1000">
                <a:latin typeface="Tahoma"/>
                <a:cs typeface="Tahoma"/>
              </a:rPr>
              <a:t>and </a:t>
            </a:r>
            <a:r>
              <a:rPr dirty="0" sz="1000" spc="-5">
                <a:latin typeface="Tahoma"/>
                <a:cs typeface="Tahoma"/>
              </a:rPr>
              <a:t>covariance </a:t>
            </a:r>
            <a:r>
              <a:rPr dirty="0" sz="1000">
                <a:latin typeface="Tahoma"/>
                <a:cs typeface="Tahoma"/>
              </a:rPr>
              <a:t>matrix</a:t>
            </a:r>
            <a:r>
              <a:rPr dirty="0" sz="1000" spc="-15">
                <a:latin typeface="Tahoma"/>
                <a:cs typeface="Tahoma"/>
              </a:rPr>
              <a:t> </a:t>
            </a:r>
            <a:r>
              <a:rPr dirty="0" sz="1050" spc="-15" i="1">
                <a:latin typeface="Symbol"/>
                <a:cs typeface="Symbol"/>
              </a:rPr>
              <a:t></a:t>
            </a:r>
            <a:r>
              <a:rPr dirty="0" baseline="-21367" sz="975" spc="-22" i="1">
                <a:latin typeface="Tahoma"/>
                <a:cs typeface="Tahoma"/>
              </a:rPr>
              <a:t>i</a:t>
            </a:r>
            <a:endParaRPr baseline="-21367" sz="975">
              <a:latin typeface="Tahoma"/>
              <a:cs typeface="Tahoma"/>
            </a:endParaRPr>
          </a:p>
        </p:txBody>
      </p:sp>
      <p:sp>
        <p:nvSpPr>
          <p:cNvPr id="27" name="object 27"/>
          <p:cNvSpPr txBox="1"/>
          <p:nvPr/>
        </p:nvSpPr>
        <p:spPr>
          <a:xfrm>
            <a:off x="1722120" y="7347457"/>
            <a:ext cx="1758314" cy="483234"/>
          </a:xfrm>
          <a:prstGeom prst="rect">
            <a:avLst/>
          </a:prstGeom>
        </p:spPr>
        <p:txBody>
          <a:bodyPr wrap="square" lIns="0" tIns="12700" rIns="0" bIns="0" rtlCol="0" vert="horz">
            <a:spAutoFit/>
          </a:bodyPr>
          <a:lstStyle/>
          <a:p>
            <a:pPr marL="227965" marR="5080" indent="-228600">
              <a:lnSpc>
                <a:spcPct val="100000"/>
              </a:lnSpc>
              <a:spcBef>
                <a:spcPts val="100"/>
              </a:spcBef>
            </a:pPr>
            <a:r>
              <a:rPr dirty="0" sz="1000" spc="-5">
                <a:latin typeface="Tahoma"/>
                <a:cs typeface="Tahoma"/>
              </a:rPr>
              <a:t>Assume that each datapoint </a:t>
            </a:r>
            <a:r>
              <a:rPr dirty="0" sz="1000">
                <a:latin typeface="Tahoma"/>
                <a:cs typeface="Tahoma"/>
              </a:rPr>
              <a:t>is  </a:t>
            </a:r>
            <a:r>
              <a:rPr dirty="0" sz="1000" spc="-5">
                <a:latin typeface="Tahoma"/>
                <a:cs typeface="Tahoma"/>
              </a:rPr>
              <a:t>generated according to the  following</a:t>
            </a:r>
            <a:r>
              <a:rPr dirty="0" sz="1000" spc="-10">
                <a:latin typeface="Tahoma"/>
                <a:cs typeface="Tahoma"/>
              </a:rPr>
              <a:t> </a:t>
            </a:r>
            <a:r>
              <a:rPr dirty="0" sz="1000" spc="-5">
                <a:latin typeface="Tahoma"/>
                <a:cs typeface="Tahoma"/>
              </a:rPr>
              <a:t>recipe:</a:t>
            </a:r>
            <a:endParaRPr sz="1000">
              <a:latin typeface="Tahoma"/>
              <a:cs typeface="Tahoma"/>
            </a:endParaRPr>
          </a:p>
        </p:txBody>
      </p:sp>
      <p:sp>
        <p:nvSpPr>
          <p:cNvPr id="28" name="object 28"/>
          <p:cNvSpPr txBox="1"/>
          <p:nvPr/>
        </p:nvSpPr>
        <p:spPr>
          <a:xfrm>
            <a:off x="1696719" y="7880856"/>
            <a:ext cx="4300220" cy="890269"/>
          </a:xfrm>
          <a:prstGeom prst="rect">
            <a:avLst/>
          </a:prstGeom>
        </p:spPr>
        <p:txBody>
          <a:bodyPr wrap="square" lIns="0" tIns="16510" rIns="0" bIns="0" rtlCol="0" vert="horz">
            <a:spAutoFit/>
          </a:bodyPr>
          <a:lstStyle/>
          <a:p>
            <a:pPr marL="253365" marR="2390140" indent="-228600">
              <a:lnSpc>
                <a:spcPct val="97700"/>
              </a:lnSpc>
              <a:spcBef>
                <a:spcPts val="130"/>
              </a:spcBef>
              <a:buAutoNum type="arabicPeriod"/>
              <a:tabLst>
                <a:tab pos="254635" algn="l"/>
              </a:tabLst>
            </a:pPr>
            <a:r>
              <a:rPr dirty="0" sz="1000" spc="-5">
                <a:latin typeface="Tahoma"/>
                <a:cs typeface="Tahoma"/>
              </a:rPr>
              <a:t>Pick </a:t>
            </a:r>
            <a:r>
              <a:rPr dirty="0" sz="1000">
                <a:latin typeface="Tahoma"/>
                <a:cs typeface="Tahoma"/>
              </a:rPr>
              <a:t>a </a:t>
            </a:r>
            <a:r>
              <a:rPr dirty="0" sz="1000" spc="-5">
                <a:latin typeface="Tahoma"/>
                <a:cs typeface="Tahoma"/>
              </a:rPr>
              <a:t>component </a:t>
            </a:r>
            <a:r>
              <a:rPr dirty="0" sz="1000">
                <a:latin typeface="Tahoma"/>
                <a:cs typeface="Tahoma"/>
              </a:rPr>
              <a:t>at </a:t>
            </a:r>
            <a:r>
              <a:rPr dirty="0" sz="1000" spc="-5">
                <a:latin typeface="Tahoma"/>
                <a:cs typeface="Tahoma"/>
              </a:rPr>
              <a:t>random.  Choose component </a:t>
            </a:r>
            <a:r>
              <a:rPr dirty="0" sz="1000">
                <a:latin typeface="Tahoma"/>
                <a:cs typeface="Tahoma"/>
              </a:rPr>
              <a:t>i </a:t>
            </a:r>
            <a:r>
              <a:rPr dirty="0" sz="1000" spc="-5">
                <a:latin typeface="Tahoma"/>
                <a:cs typeface="Tahoma"/>
              </a:rPr>
              <a:t>with  probability</a:t>
            </a:r>
            <a:r>
              <a:rPr dirty="0" sz="1000" spc="-15">
                <a:latin typeface="Tahoma"/>
                <a:cs typeface="Tahoma"/>
              </a:rPr>
              <a:t> </a:t>
            </a:r>
            <a:r>
              <a:rPr dirty="0" sz="1050" spc="-20" i="1">
                <a:latin typeface="Tahoma"/>
                <a:cs typeface="Tahoma"/>
              </a:rPr>
              <a:t>P(</a:t>
            </a:r>
            <a:r>
              <a:rPr dirty="0" sz="1050" spc="-20" i="1">
                <a:latin typeface="Symbol"/>
                <a:cs typeface="Symbol"/>
              </a:rPr>
              <a:t></a:t>
            </a:r>
            <a:r>
              <a:rPr dirty="0" baseline="-21367" sz="975" spc="-30" i="1">
                <a:latin typeface="Tahoma"/>
                <a:cs typeface="Tahoma"/>
              </a:rPr>
              <a:t>i</a:t>
            </a:r>
            <a:r>
              <a:rPr dirty="0" sz="1050" spc="-20" i="1">
                <a:latin typeface="Tahoma"/>
                <a:cs typeface="Tahoma"/>
              </a:rPr>
              <a:t>)</a:t>
            </a:r>
            <a:r>
              <a:rPr dirty="0" sz="1000" spc="-20">
                <a:latin typeface="Tahoma"/>
                <a:cs typeface="Tahoma"/>
              </a:rPr>
              <a:t>.</a:t>
            </a:r>
            <a:endParaRPr sz="1000">
              <a:latin typeface="Tahoma"/>
              <a:cs typeface="Tahoma"/>
            </a:endParaRPr>
          </a:p>
          <a:p>
            <a:pPr marL="254000" indent="-229235">
              <a:lnSpc>
                <a:spcPct val="100000"/>
              </a:lnSpc>
              <a:spcBef>
                <a:spcPts val="540"/>
              </a:spcBef>
              <a:buAutoNum type="arabicPeriod"/>
              <a:tabLst>
                <a:tab pos="254635" algn="l"/>
              </a:tabLst>
            </a:pPr>
            <a:r>
              <a:rPr dirty="0" sz="1000" spc="-5">
                <a:latin typeface="Tahoma"/>
                <a:cs typeface="Tahoma"/>
              </a:rPr>
              <a:t>Datapoint </a:t>
            </a:r>
            <a:r>
              <a:rPr dirty="0" sz="1000">
                <a:latin typeface="Tahoma"/>
                <a:cs typeface="Tahoma"/>
              </a:rPr>
              <a:t>~ </a:t>
            </a:r>
            <a:r>
              <a:rPr dirty="0" sz="1000" spc="-10">
                <a:latin typeface="Tahoma"/>
                <a:cs typeface="Tahoma"/>
              </a:rPr>
              <a:t>N(</a:t>
            </a:r>
            <a:r>
              <a:rPr dirty="0" sz="1050" spc="-10" i="1">
                <a:latin typeface="Symbol"/>
                <a:cs typeface="Symbol"/>
              </a:rPr>
              <a:t></a:t>
            </a:r>
            <a:r>
              <a:rPr dirty="0" baseline="-21367" sz="975" spc="-15" i="1">
                <a:latin typeface="Tahoma"/>
                <a:cs typeface="Tahoma"/>
              </a:rPr>
              <a:t>i</a:t>
            </a:r>
            <a:r>
              <a:rPr dirty="0" sz="1000" spc="-10">
                <a:latin typeface="Tahoma"/>
                <a:cs typeface="Tahoma"/>
              </a:rPr>
              <a:t>, </a:t>
            </a:r>
            <a:r>
              <a:rPr dirty="0" sz="1050" spc="-15" i="1">
                <a:latin typeface="Symbol"/>
                <a:cs typeface="Symbol"/>
              </a:rPr>
              <a:t></a:t>
            </a:r>
            <a:r>
              <a:rPr dirty="0" baseline="-21367" sz="975" spc="-22" i="1">
                <a:latin typeface="Tahoma"/>
                <a:cs typeface="Tahoma"/>
              </a:rPr>
              <a:t>i</a:t>
            </a:r>
            <a:r>
              <a:rPr dirty="0" baseline="-21367" sz="975" spc="165" i="1">
                <a:latin typeface="Tahoma"/>
                <a:cs typeface="Tahoma"/>
              </a:rPr>
              <a:t> </a:t>
            </a:r>
            <a:r>
              <a:rPr dirty="0" sz="1000">
                <a:latin typeface="Tahoma"/>
                <a:cs typeface="Tahoma"/>
              </a:rPr>
              <a:t>)</a:t>
            </a:r>
            <a:endParaRPr sz="1000">
              <a:latin typeface="Tahoma"/>
              <a:cs typeface="Tahoma"/>
            </a:endParaRPr>
          </a:p>
          <a:p>
            <a:pPr marL="63500">
              <a:lnSpc>
                <a:spcPct val="100000"/>
              </a:lnSpc>
              <a:spcBef>
                <a:spcPts val="680"/>
              </a:spcBef>
              <a:tabLst>
                <a:tab pos="2807970"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2004,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Clustering with Gaussian Mixtures: Slide</a:t>
            </a:r>
            <a:r>
              <a:rPr dirty="0" sz="600" spc="40">
                <a:latin typeface="Tahoma"/>
                <a:cs typeface="Tahoma"/>
              </a:rPr>
              <a:t> </a:t>
            </a:r>
            <a:r>
              <a:rPr dirty="0" sz="600">
                <a:latin typeface="Tahoma"/>
                <a:cs typeface="Tahoma"/>
              </a:rPr>
              <a:t>18</a:t>
            </a:r>
            <a:endParaRPr sz="600">
              <a:latin typeface="Tahoma"/>
              <a:cs typeface="Tahoma"/>
            </a:endParaRPr>
          </a:p>
        </p:txBody>
      </p:sp>
      <p:sp>
        <p:nvSpPr>
          <p:cNvPr id="29" name="object 2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0" name="object 3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awm</dc:creator>
  <dc:title>Microsoft PowerPoint - gmm14</dc:title>
  <dcterms:created xsi:type="dcterms:W3CDTF">2019-03-23T11:38:14Z</dcterms:created>
  <dcterms:modified xsi:type="dcterms:W3CDTF">2019-03-23T11:38:14Z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2004-11-26T00:00:00Z</vt:filetime>
  </property>
  <property fmtid="{D5CDD505-2E9C-101B-9397-08002B2CF9AE}" pid="3" name="Creator">
    <vt:lpwstr>PScript5.dll Version 5.2</vt:lpwstr>
  </property>
  <property fmtid="{D5CDD505-2E9C-101B-9397-08002B2CF9AE}" pid="4" name="LastSaved">
    <vt:filetime>2019-03-23T00:00:00Z</vt:filetime>
  </property>
</Properties>
</file>