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7160" y="1371852"/>
            <a:ext cx="2418079" cy="36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1820" y="1849174"/>
            <a:ext cx="4046220" cy="259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35697" y="9579778"/>
            <a:ext cx="235584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3840" rIns="0" bIns="0" rtlCol="0" vert="horz">
            <a:spAutoFit/>
          </a:bodyPr>
          <a:lstStyle/>
          <a:p>
            <a:pPr algn="ctr" marL="694055" marR="687070">
              <a:lnSpc>
                <a:spcPct val="100000"/>
              </a:lnSpc>
              <a:spcBef>
                <a:spcPts val="1920"/>
              </a:spcBef>
            </a:pPr>
            <a:r>
              <a:rPr dirty="0" sz="2400" spc="-5" b="1">
                <a:solidFill>
                  <a:srgbClr val="009A00"/>
                </a:solidFill>
                <a:latin typeface="Arial"/>
                <a:cs typeface="Arial"/>
              </a:rPr>
              <a:t>Iterative</a:t>
            </a:r>
            <a:r>
              <a:rPr dirty="0" sz="2400" spc="-55" b="1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9A00"/>
                </a:solidFill>
                <a:latin typeface="Arial"/>
                <a:cs typeface="Arial"/>
              </a:rPr>
              <a:t>Improvement  </a:t>
            </a:r>
            <a:r>
              <a:rPr dirty="0" sz="2400" spc="-5" b="1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  <a:p>
            <a:pPr algn="ctr" marL="354965" marR="347980" indent="635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solidFill>
                  <a:srgbClr val="009A00"/>
                </a:solidFill>
                <a:latin typeface="Arial"/>
                <a:cs typeface="Arial"/>
              </a:rPr>
              <a:t>Hill Climbing, Simulated</a:t>
            </a:r>
            <a:r>
              <a:rPr dirty="0" sz="1800" spc="-85" b="1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9A00"/>
                </a:solidFill>
                <a:latin typeface="Arial"/>
                <a:cs typeface="Arial"/>
              </a:rPr>
              <a:t>Annealing,  </a:t>
            </a:r>
            <a:r>
              <a:rPr dirty="0" sz="1800" b="1">
                <a:solidFill>
                  <a:srgbClr val="009A00"/>
                </a:solidFill>
                <a:latin typeface="Arial"/>
                <a:cs typeface="Arial"/>
              </a:rPr>
              <a:t>WALKSAT, and Genetic</a:t>
            </a:r>
            <a:r>
              <a:rPr dirty="0" sz="1800" spc="-114" b="1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9A00"/>
                </a:solidFill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algn="ctr" marL="1635760" marR="1628775">
              <a:lnSpc>
                <a:spcPct val="105000"/>
              </a:lnSpc>
              <a:spcBef>
                <a:spcPts val="10"/>
              </a:spcBef>
            </a:pPr>
            <a:r>
              <a:rPr dirty="0" sz="1200" spc="-5" b="1">
                <a:latin typeface="Arial"/>
                <a:cs typeface="Arial"/>
              </a:rPr>
              <a:t>Andrew W.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Moore  Professor</a:t>
            </a:r>
            <a:endParaRPr sz="1200">
              <a:latin typeface="Arial"/>
              <a:cs typeface="Arial"/>
            </a:endParaRPr>
          </a:p>
          <a:p>
            <a:pPr algn="ctr" marL="1242695" marR="1235075">
              <a:lnSpc>
                <a:spcPct val="105000"/>
              </a:lnSpc>
            </a:pPr>
            <a:r>
              <a:rPr dirty="0" sz="1200" spc="-5" b="1">
                <a:latin typeface="Arial"/>
                <a:cs typeface="Arial"/>
              </a:rPr>
              <a:t>School of Computer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Science  </a:t>
            </a:r>
            <a:r>
              <a:rPr dirty="0" sz="1200" b="1">
                <a:latin typeface="Arial"/>
                <a:cs typeface="Arial"/>
              </a:rPr>
              <a:t>Carnegie Mellon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  <a:p>
            <a:pPr algn="ctr" marL="1638935" marR="1630680">
              <a:lnSpc>
                <a:spcPct val="105000"/>
              </a:lnSpc>
              <a:spcBef>
                <a:spcPts val="20"/>
              </a:spcBef>
            </a:pP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ww</a:t>
            </a:r>
            <a:r>
              <a:rPr dirty="0" u="sng" sz="900" spc="1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dirty="0" u="sng" sz="900" spc="-1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s.cm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u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d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u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~</a:t>
            </a:r>
            <a:r>
              <a:rPr dirty="0" u="sng" sz="900" spc="-2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dirty="0" u="sng" sz="900" spc="2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m </a:t>
            </a:r>
            <a:r>
              <a:rPr dirty="0" sz="90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awm@cs.cmu.edu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900" spc="-5" b="1">
                <a:latin typeface="Arial"/>
                <a:cs typeface="Arial"/>
              </a:rPr>
              <a:t>412-268-7599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0" y="4158996"/>
            <a:ext cx="3048000" cy="4286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0"/>
              </a:spcBef>
            </a:pPr>
            <a:r>
              <a:rPr dirty="0" sz="500" spc="-5">
                <a:latin typeface="Arial"/>
                <a:cs typeface="Arial"/>
              </a:rPr>
              <a:t>Note to other teachers and users </a:t>
            </a:r>
            <a:r>
              <a:rPr dirty="0" sz="500" spc="-10">
                <a:latin typeface="Arial"/>
                <a:cs typeface="Arial"/>
              </a:rPr>
              <a:t>of </a:t>
            </a:r>
            <a:r>
              <a:rPr dirty="0" sz="500" spc="-5">
                <a:latin typeface="Arial"/>
                <a:cs typeface="Arial"/>
              </a:rPr>
              <a:t>these slides. Andrew would be delighted if </a:t>
            </a:r>
            <a:r>
              <a:rPr dirty="0" sz="500" spc="-10">
                <a:latin typeface="Arial"/>
                <a:cs typeface="Arial"/>
              </a:rPr>
              <a:t>you </a:t>
            </a:r>
            <a:r>
              <a:rPr dirty="0" sz="500" spc="-5">
                <a:latin typeface="Arial"/>
                <a:cs typeface="Arial"/>
              </a:rPr>
              <a:t>found this source  material useful in giving your </a:t>
            </a:r>
            <a:r>
              <a:rPr dirty="0" sz="500" spc="-10">
                <a:latin typeface="Arial"/>
                <a:cs typeface="Arial"/>
              </a:rPr>
              <a:t>own </a:t>
            </a:r>
            <a:r>
              <a:rPr dirty="0" sz="500" spc="-5">
                <a:latin typeface="Arial"/>
                <a:cs typeface="Arial"/>
              </a:rPr>
              <a:t>lectures. Feel free to use these slides verbatim, or to modify them to fit  </a:t>
            </a:r>
            <a:r>
              <a:rPr dirty="0" sz="500" spc="-10">
                <a:latin typeface="Arial"/>
                <a:cs typeface="Arial"/>
              </a:rPr>
              <a:t>your </a:t>
            </a:r>
            <a:r>
              <a:rPr dirty="0" sz="500" spc="-5">
                <a:latin typeface="Arial"/>
                <a:cs typeface="Arial"/>
              </a:rPr>
              <a:t>own needs. PowerPoint originals are available. If </a:t>
            </a:r>
            <a:r>
              <a:rPr dirty="0" sz="500" spc="-10">
                <a:latin typeface="Arial"/>
                <a:cs typeface="Arial"/>
              </a:rPr>
              <a:t>you </a:t>
            </a:r>
            <a:r>
              <a:rPr dirty="0" sz="500">
                <a:latin typeface="Arial"/>
                <a:cs typeface="Arial"/>
              </a:rPr>
              <a:t>make </a:t>
            </a:r>
            <a:r>
              <a:rPr dirty="0" sz="500" spc="-5">
                <a:latin typeface="Arial"/>
                <a:cs typeface="Arial"/>
              </a:rPr>
              <a:t>use </a:t>
            </a:r>
            <a:r>
              <a:rPr dirty="0" sz="500" spc="-10">
                <a:latin typeface="Arial"/>
                <a:cs typeface="Arial"/>
              </a:rPr>
              <a:t>of </a:t>
            </a:r>
            <a:r>
              <a:rPr dirty="0" sz="500" spc="-5">
                <a:latin typeface="Arial"/>
                <a:cs typeface="Arial"/>
              </a:rPr>
              <a:t>a significant portion </a:t>
            </a:r>
            <a:r>
              <a:rPr dirty="0" sz="500" spc="-10">
                <a:latin typeface="Arial"/>
                <a:cs typeface="Arial"/>
              </a:rPr>
              <a:t>of these  </a:t>
            </a:r>
            <a:r>
              <a:rPr dirty="0" sz="500" spc="-5">
                <a:latin typeface="Arial"/>
                <a:cs typeface="Arial"/>
              </a:rPr>
              <a:t>slides in </a:t>
            </a:r>
            <a:r>
              <a:rPr dirty="0" sz="500" spc="-10">
                <a:latin typeface="Arial"/>
                <a:cs typeface="Arial"/>
              </a:rPr>
              <a:t>your </a:t>
            </a:r>
            <a:r>
              <a:rPr dirty="0" sz="500" spc="-5">
                <a:latin typeface="Arial"/>
                <a:cs typeface="Arial"/>
              </a:rPr>
              <a:t>own lecture, please include this message, or the following link to </a:t>
            </a:r>
            <a:r>
              <a:rPr dirty="0" sz="500" spc="-10">
                <a:latin typeface="Arial"/>
                <a:cs typeface="Arial"/>
              </a:rPr>
              <a:t>the </a:t>
            </a:r>
            <a:r>
              <a:rPr dirty="0" sz="500" spc="-5">
                <a:latin typeface="Arial"/>
                <a:cs typeface="Arial"/>
              </a:rPr>
              <a:t>source repository </a:t>
            </a:r>
            <a:r>
              <a:rPr dirty="0" sz="500" spc="-10">
                <a:latin typeface="Arial"/>
                <a:cs typeface="Arial"/>
              </a:rPr>
              <a:t>of  </a:t>
            </a:r>
            <a:r>
              <a:rPr dirty="0" sz="500" spc="-5">
                <a:latin typeface="Arial"/>
                <a:cs typeface="Arial"/>
              </a:rPr>
              <a:t>Andrew’s tutorials: </a:t>
            </a:r>
            <a:r>
              <a:rPr dirty="0" u="sng" sz="500" spc="-5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009A9A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500" spc="-5">
                <a:latin typeface="Arial"/>
                <a:cs typeface="Arial"/>
              </a:rPr>
              <a:t>. Comments </a:t>
            </a:r>
            <a:r>
              <a:rPr dirty="0" sz="500" spc="-10">
                <a:latin typeface="Arial"/>
                <a:cs typeface="Arial"/>
              </a:rPr>
              <a:t>and </a:t>
            </a:r>
            <a:r>
              <a:rPr dirty="0" sz="500" spc="-5">
                <a:latin typeface="Arial"/>
                <a:cs typeface="Arial"/>
              </a:rPr>
              <a:t>corrections gratefully</a:t>
            </a:r>
            <a:r>
              <a:rPr dirty="0" sz="500" spc="5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received.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5084" y="8532368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7037" y="6012179"/>
            <a:ext cx="1357162" cy="12992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57699" y="5974079"/>
            <a:ext cx="1528572" cy="1283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66281" y="7685530"/>
            <a:ext cx="2729518" cy="10126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12720" y="5555591"/>
            <a:ext cx="2359025" cy="8528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Example</a:t>
            </a:r>
            <a:r>
              <a:rPr dirty="0" sz="2200" spc="-6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Problems</a:t>
            </a:r>
            <a:endParaRPr sz="2200">
              <a:latin typeface="Arial"/>
              <a:cs typeface="Arial"/>
            </a:endParaRPr>
          </a:p>
          <a:p>
            <a:pPr marL="685800" marR="1097280">
              <a:lnSpc>
                <a:spcPct val="100000"/>
              </a:lnSpc>
              <a:spcBef>
                <a:spcPts val="355"/>
              </a:spcBef>
            </a:pPr>
            <a:r>
              <a:rPr dirty="0" sz="1200">
                <a:solidFill>
                  <a:srgbClr val="009A00"/>
                </a:solidFill>
                <a:latin typeface="Arial"/>
                <a:cs typeface="Arial"/>
              </a:rPr>
              <a:t>Channel  </a:t>
            </a:r>
            <a:r>
              <a:rPr dirty="0" sz="1200" spc="-5">
                <a:solidFill>
                  <a:srgbClr val="009A00"/>
                </a:solidFill>
                <a:latin typeface="Arial"/>
                <a:cs typeface="Arial"/>
              </a:rPr>
              <a:t>Routing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5920" y="7351267"/>
            <a:ext cx="1648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Lots of Chip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Real-estate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7720" y="7389367"/>
            <a:ext cx="129286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Same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connectivity,  </a:t>
            </a:r>
            <a:r>
              <a:rPr dirty="0" sz="1200" spc="-5">
                <a:latin typeface="Arial"/>
                <a:cs typeface="Arial"/>
              </a:rPr>
              <a:t>much less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Channel Routing: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Moveset</a:t>
            </a:r>
            <a:endParaRPr sz="2200">
              <a:latin typeface="Arial"/>
              <a:cs typeface="Arial"/>
            </a:endParaRPr>
          </a:p>
          <a:p>
            <a:pPr marL="267970" marR="289560">
              <a:lnSpc>
                <a:spcPct val="100000"/>
              </a:lnSpc>
              <a:spcBef>
                <a:spcPts val="960"/>
              </a:spcBef>
            </a:pPr>
            <a:r>
              <a:rPr dirty="0" sz="1000" spc="-5">
                <a:latin typeface="Arial"/>
                <a:cs typeface="Arial"/>
              </a:rPr>
              <a:t>Simple moveset: pick up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wire and move it to another track at random.  (Problem: almost all such moves are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illegal!)</a:t>
            </a:r>
            <a:endParaRPr sz="10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Fancy </a:t>
            </a:r>
            <a:r>
              <a:rPr dirty="0" sz="1000" spc="-5">
                <a:latin typeface="Arial"/>
                <a:cs typeface="Arial"/>
              </a:rPr>
              <a:t>moveset: makes search more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efficient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6900" y="2825495"/>
            <a:ext cx="1905000" cy="1638300"/>
          </a:xfrm>
          <a:custGeom>
            <a:avLst/>
            <a:gdLst/>
            <a:ahLst/>
            <a:cxnLst/>
            <a:rect l="l" t="t" r="r" b="b"/>
            <a:pathLst>
              <a:path w="1905000" h="1638300">
                <a:moveTo>
                  <a:pt x="1905000" y="0"/>
                </a:moveTo>
                <a:lnTo>
                  <a:pt x="0" y="0"/>
                </a:lnTo>
                <a:lnTo>
                  <a:pt x="0" y="1638300"/>
                </a:lnTo>
                <a:lnTo>
                  <a:pt x="1905000" y="1638300"/>
                </a:lnTo>
                <a:lnTo>
                  <a:pt x="1905000" y="0"/>
                </a:lnTo>
                <a:close/>
              </a:path>
            </a:pathLst>
          </a:custGeom>
          <a:ln w="4762">
            <a:solidFill>
              <a:srgbClr val="CC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15667" y="2834131"/>
            <a:ext cx="166179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Draw </a:t>
            </a:r>
            <a:r>
              <a:rPr dirty="0" sz="1000">
                <a:latin typeface="Arial"/>
                <a:cs typeface="Arial"/>
              </a:rPr>
              <a:t>vertical </a:t>
            </a:r>
            <a:r>
              <a:rPr dirty="0" sz="1000" spc="-5">
                <a:latin typeface="Arial"/>
                <a:cs typeface="Arial"/>
              </a:rPr>
              <a:t>constraints in </a:t>
            </a:r>
            <a:r>
              <a:rPr dirty="0" sz="1000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graph (arrow means “must </a:t>
            </a:r>
            <a:r>
              <a:rPr dirty="0" sz="1000">
                <a:latin typeface="Arial"/>
                <a:cs typeface="Arial"/>
              </a:rPr>
              <a:t>lie  </a:t>
            </a:r>
            <a:r>
              <a:rPr dirty="0" sz="1000" spc="-5">
                <a:latin typeface="Arial"/>
                <a:cs typeface="Arial"/>
              </a:rPr>
              <a:t>above”)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5518" y="3470814"/>
            <a:ext cx="195262" cy="19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1145" y="34848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0400" y="34731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32404" y="3484879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100" y="34731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68345" y="34848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5100" y="41970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05100" y="38160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00400" y="38160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00400" y="41970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47900" y="38160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11145" y="3827779"/>
            <a:ext cx="1029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  <a:tab pos="951865" algn="l"/>
              </a:tabLst>
            </a:pPr>
            <a:r>
              <a:rPr dirty="0" sz="900">
                <a:latin typeface="Arial"/>
                <a:cs typeface="Arial"/>
              </a:rPr>
              <a:t>5	9	7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47900" y="41970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11145" y="4208779"/>
            <a:ext cx="1029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  <a:tab pos="951865" algn="l"/>
              </a:tabLst>
            </a:pPr>
            <a:r>
              <a:rPr dirty="0" sz="900">
                <a:latin typeface="Arial"/>
                <a:cs typeface="Arial"/>
              </a:rPr>
              <a:t>3	8	6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24100" y="4004309"/>
            <a:ext cx="38100" cy="193040"/>
          </a:xfrm>
          <a:custGeom>
            <a:avLst/>
            <a:gdLst/>
            <a:ahLst/>
            <a:cxnLst/>
            <a:rect l="l" t="t" r="r" b="b"/>
            <a:pathLst>
              <a:path w="38100" h="193039">
                <a:moveTo>
                  <a:pt x="16763" y="154686"/>
                </a:moveTo>
                <a:lnTo>
                  <a:pt x="0" y="154686"/>
                </a:lnTo>
                <a:lnTo>
                  <a:pt x="19050" y="192786"/>
                </a:lnTo>
                <a:lnTo>
                  <a:pt x="33909" y="163067"/>
                </a:lnTo>
                <a:lnTo>
                  <a:pt x="17525" y="163067"/>
                </a:lnTo>
                <a:lnTo>
                  <a:pt x="16763" y="162305"/>
                </a:lnTo>
                <a:lnTo>
                  <a:pt x="16763" y="154686"/>
                </a:lnTo>
                <a:close/>
              </a:path>
              <a:path w="38100" h="193039">
                <a:moveTo>
                  <a:pt x="20574" y="0"/>
                </a:moveTo>
                <a:lnTo>
                  <a:pt x="17525" y="0"/>
                </a:lnTo>
                <a:lnTo>
                  <a:pt x="16763" y="762"/>
                </a:lnTo>
                <a:lnTo>
                  <a:pt x="16763" y="162305"/>
                </a:lnTo>
                <a:lnTo>
                  <a:pt x="17525" y="163067"/>
                </a:lnTo>
                <a:lnTo>
                  <a:pt x="20574" y="163067"/>
                </a:lnTo>
                <a:lnTo>
                  <a:pt x="21336" y="162305"/>
                </a:lnTo>
                <a:lnTo>
                  <a:pt x="21336" y="762"/>
                </a:lnTo>
                <a:lnTo>
                  <a:pt x="20574" y="0"/>
                </a:lnTo>
                <a:close/>
              </a:path>
              <a:path w="38100" h="193039">
                <a:moveTo>
                  <a:pt x="38100" y="154686"/>
                </a:moveTo>
                <a:lnTo>
                  <a:pt x="21336" y="154686"/>
                </a:lnTo>
                <a:lnTo>
                  <a:pt x="21336" y="162305"/>
                </a:lnTo>
                <a:lnTo>
                  <a:pt x="20574" y="163067"/>
                </a:lnTo>
                <a:lnTo>
                  <a:pt x="33909" y="163067"/>
                </a:lnTo>
                <a:lnTo>
                  <a:pt x="38100" y="15468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81300" y="4004309"/>
            <a:ext cx="38100" cy="193040"/>
          </a:xfrm>
          <a:custGeom>
            <a:avLst/>
            <a:gdLst/>
            <a:ahLst/>
            <a:cxnLst/>
            <a:rect l="l" t="t" r="r" b="b"/>
            <a:pathLst>
              <a:path w="38100" h="193039">
                <a:moveTo>
                  <a:pt x="16763" y="154686"/>
                </a:moveTo>
                <a:lnTo>
                  <a:pt x="0" y="154686"/>
                </a:lnTo>
                <a:lnTo>
                  <a:pt x="19050" y="192786"/>
                </a:lnTo>
                <a:lnTo>
                  <a:pt x="33909" y="163067"/>
                </a:lnTo>
                <a:lnTo>
                  <a:pt x="17525" y="163067"/>
                </a:lnTo>
                <a:lnTo>
                  <a:pt x="16763" y="162305"/>
                </a:lnTo>
                <a:lnTo>
                  <a:pt x="16763" y="154686"/>
                </a:lnTo>
                <a:close/>
              </a:path>
              <a:path w="38100" h="193039">
                <a:moveTo>
                  <a:pt x="20574" y="0"/>
                </a:moveTo>
                <a:lnTo>
                  <a:pt x="17525" y="0"/>
                </a:lnTo>
                <a:lnTo>
                  <a:pt x="16763" y="762"/>
                </a:lnTo>
                <a:lnTo>
                  <a:pt x="16763" y="162305"/>
                </a:lnTo>
                <a:lnTo>
                  <a:pt x="17525" y="163067"/>
                </a:lnTo>
                <a:lnTo>
                  <a:pt x="20574" y="163067"/>
                </a:lnTo>
                <a:lnTo>
                  <a:pt x="21336" y="162305"/>
                </a:lnTo>
                <a:lnTo>
                  <a:pt x="21336" y="762"/>
                </a:lnTo>
                <a:lnTo>
                  <a:pt x="20574" y="0"/>
                </a:lnTo>
                <a:close/>
              </a:path>
              <a:path w="38100" h="193039">
                <a:moveTo>
                  <a:pt x="38100" y="154686"/>
                </a:moveTo>
                <a:lnTo>
                  <a:pt x="21336" y="154686"/>
                </a:lnTo>
                <a:lnTo>
                  <a:pt x="21336" y="162305"/>
                </a:lnTo>
                <a:lnTo>
                  <a:pt x="20574" y="163067"/>
                </a:lnTo>
                <a:lnTo>
                  <a:pt x="33909" y="163067"/>
                </a:lnTo>
                <a:lnTo>
                  <a:pt x="38100" y="15468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76600" y="4004309"/>
            <a:ext cx="38100" cy="193040"/>
          </a:xfrm>
          <a:custGeom>
            <a:avLst/>
            <a:gdLst/>
            <a:ahLst/>
            <a:cxnLst/>
            <a:rect l="l" t="t" r="r" b="b"/>
            <a:pathLst>
              <a:path w="38100" h="193039">
                <a:moveTo>
                  <a:pt x="16763" y="154686"/>
                </a:moveTo>
                <a:lnTo>
                  <a:pt x="0" y="154686"/>
                </a:lnTo>
                <a:lnTo>
                  <a:pt x="19050" y="192786"/>
                </a:lnTo>
                <a:lnTo>
                  <a:pt x="33909" y="163067"/>
                </a:lnTo>
                <a:lnTo>
                  <a:pt x="17525" y="163067"/>
                </a:lnTo>
                <a:lnTo>
                  <a:pt x="16763" y="162305"/>
                </a:lnTo>
                <a:lnTo>
                  <a:pt x="16763" y="154686"/>
                </a:lnTo>
                <a:close/>
              </a:path>
              <a:path w="38100" h="193039">
                <a:moveTo>
                  <a:pt x="20574" y="0"/>
                </a:moveTo>
                <a:lnTo>
                  <a:pt x="17525" y="0"/>
                </a:lnTo>
                <a:lnTo>
                  <a:pt x="16763" y="762"/>
                </a:lnTo>
                <a:lnTo>
                  <a:pt x="16763" y="162305"/>
                </a:lnTo>
                <a:lnTo>
                  <a:pt x="17525" y="163067"/>
                </a:lnTo>
                <a:lnTo>
                  <a:pt x="20574" y="163067"/>
                </a:lnTo>
                <a:lnTo>
                  <a:pt x="21336" y="162305"/>
                </a:lnTo>
                <a:lnTo>
                  <a:pt x="21336" y="762"/>
                </a:lnTo>
                <a:lnTo>
                  <a:pt x="20574" y="0"/>
                </a:lnTo>
                <a:close/>
              </a:path>
              <a:path w="38100" h="193039">
                <a:moveTo>
                  <a:pt x="38100" y="154686"/>
                </a:moveTo>
                <a:lnTo>
                  <a:pt x="21336" y="154686"/>
                </a:lnTo>
                <a:lnTo>
                  <a:pt x="21336" y="162305"/>
                </a:lnTo>
                <a:lnTo>
                  <a:pt x="20574" y="163067"/>
                </a:lnTo>
                <a:lnTo>
                  <a:pt x="33909" y="163067"/>
                </a:lnTo>
                <a:lnTo>
                  <a:pt x="38100" y="15468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76600" y="3661409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16763" y="116586"/>
                </a:moveTo>
                <a:lnTo>
                  <a:pt x="0" y="116586"/>
                </a:lnTo>
                <a:lnTo>
                  <a:pt x="19050" y="154686"/>
                </a:lnTo>
                <a:lnTo>
                  <a:pt x="33909" y="124967"/>
                </a:lnTo>
                <a:lnTo>
                  <a:pt x="17525" y="124967"/>
                </a:lnTo>
                <a:lnTo>
                  <a:pt x="16763" y="124205"/>
                </a:lnTo>
                <a:lnTo>
                  <a:pt x="16763" y="116586"/>
                </a:lnTo>
                <a:close/>
              </a:path>
              <a:path w="38100" h="154939">
                <a:moveTo>
                  <a:pt x="20574" y="0"/>
                </a:moveTo>
                <a:lnTo>
                  <a:pt x="17525" y="0"/>
                </a:lnTo>
                <a:lnTo>
                  <a:pt x="16763" y="762"/>
                </a:lnTo>
                <a:lnTo>
                  <a:pt x="16763" y="124205"/>
                </a:lnTo>
                <a:lnTo>
                  <a:pt x="17525" y="124967"/>
                </a:lnTo>
                <a:lnTo>
                  <a:pt x="20574" y="124967"/>
                </a:lnTo>
                <a:lnTo>
                  <a:pt x="21336" y="124205"/>
                </a:lnTo>
                <a:lnTo>
                  <a:pt x="21336" y="762"/>
                </a:lnTo>
                <a:lnTo>
                  <a:pt x="20574" y="0"/>
                </a:lnTo>
                <a:close/>
              </a:path>
              <a:path w="38100" h="154939">
                <a:moveTo>
                  <a:pt x="38100" y="116586"/>
                </a:moveTo>
                <a:lnTo>
                  <a:pt x="21336" y="116586"/>
                </a:lnTo>
                <a:lnTo>
                  <a:pt x="21336" y="124205"/>
                </a:lnTo>
                <a:lnTo>
                  <a:pt x="20574" y="124967"/>
                </a:lnTo>
                <a:lnTo>
                  <a:pt x="33909" y="124967"/>
                </a:lnTo>
                <a:lnTo>
                  <a:pt x="38100" y="11658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81300" y="3661409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16763" y="116586"/>
                </a:moveTo>
                <a:lnTo>
                  <a:pt x="0" y="116586"/>
                </a:lnTo>
                <a:lnTo>
                  <a:pt x="19050" y="154686"/>
                </a:lnTo>
                <a:lnTo>
                  <a:pt x="33909" y="124967"/>
                </a:lnTo>
                <a:lnTo>
                  <a:pt x="17525" y="124967"/>
                </a:lnTo>
                <a:lnTo>
                  <a:pt x="16763" y="124205"/>
                </a:lnTo>
                <a:lnTo>
                  <a:pt x="16763" y="116586"/>
                </a:lnTo>
                <a:close/>
              </a:path>
              <a:path w="38100" h="154939">
                <a:moveTo>
                  <a:pt x="20574" y="0"/>
                </a:moveTo>
                <a:lnTo>
                  <a:pt x="17525" y="0"/>
                </a:lnTo>
                <a:lnTo>
                  <a:pt x="16763" y="762"/>
                </a:lnTo>
                <a:lnTo>
                  <a:pt x="16763" y="124205"/>
                </a:lnTo>
                <a:lnTo>
                  <a:pt x="17525" y="124967"/>
                </a:lnTo>
                <a:lnTo>
                  <a:pt x="20574" y="124967"/>
                </a:lnTo>
                <a:lnTo>
                  <a:pt x="21336" y="124205"/>
                </a:lnTo>
                <a:lnTo>
                  <a:pt x="21336" y="762"/>
                </a:lnTo>
                <a:lnTo>
                  <a:pt x="20574" y="0"/>
                </a:lnTo>
                <a:close/>
              </a:path>
              <a:path w="38100" h="154939">
                <a:moveTo>
                  <a:pt x="38100" y="116586"/>
                </a:moveTo>
                <a:lnTo>
                  <a:pt x="21336" y="116586"/>
                </a:lnTo>
                <a:lnTo>
                  <a:pt x="21336" y="124205"/>
                </a:lnTo>
                <a:lnTo>
                  <a:pt x="20574" y="124967"/>
                </a:lnTo>
                <a:lnTo>
                  <a:pt x="33909" y="124967"/>
                </a:lnTo>
                <a:lnTo>
                  <a:pt x="38100" y="11658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68167" y="3633215"/>
            <a:ext cx="363220" cy="210820"/>
          </a:xfrm>
          <a:custGeom>
            <a:avLst/>
            <a:gdLst/>
            <a:ahLst/>
            <a:cxnLst/>
            <a:rect l="l" t="t" r="r" b="b"/>
            <a:pathLst>
              <a:path w="363219" h="210820">
                <a:moveTo>
                  <a:pt x="22859" y="175260"/>
                </a:moveTo>
                <a:lnTo>
                  <a:pt x="0" y="210312"/>
                </a:lnTo>
                <a:lnTo>
                  <a:pt x="41909" y="208025"/>
                </a:lnTo>
                <a:lnTo>
                  <a:pt x="35707" y="197358"/>
                </a:lnTo>
                <a:lnTo>
                  <a:pt x="25907" y="197358"/>
                </a:lnTo>
                <a:lnTo>
                  <a:pt x="25145" y="195834"/>
                </a:lnTo>
                <a:lnTo>
                  <a:pt x="24383" y="195072"/>
                </a:lnTo>
                <a:lnTo>
                  <a:pt x="25151" y="193542"/>
                </a:lnTo>
                <a:lnTo>
                  <a:pt x="25907" y="192786"/>
                </a:lnTo>
                <a:lnTo>
                  <a:pt x="31256" y="189701"/>
                </a:lnTo>
                <a:lnTo>
                  <a:pt x="22859" y="175260"/>
                </a:lnTo>
                <a:close/>
              </a:path>
              <a:path w="363219" h="210820">
                <a:moveTo>
                  <a:pt x="31256" y="189701"/>
                </a:moveTo>
                <a:lnTo>
                  <a:pt x="25907" y="192786"/>
                </a:lnTo>
                <a:lnTo>
                  <a:pt x="25145" y="193548"/>
                </a:lnTo>
                <a:lnTo>
                  <a:pt x="24383" y="195072"/>
                </a:lnTo>
                <a:lnTo>
                  <a:pt x="25145" y="195834"/>
                </a:lnTo>
                <a:lnTo>
                  <a:pt x="25907" y="197358"/>
                </a:lnTo>
                <a:lnTo>
                  <a:pt x="27431" y="197358"/>
                </a:lnTo>
                <a:lnTo>
                  <a:pt x="28193" y="196596"/>
                </a:lnTo>
                <a:lnTo>
                  <a:pt x="33489" y="193542"/>
                </a:lnTo>
                <a:lnTo>
                  <a:pt x="31256" y="189701"/>
                </a:lnTo>
                <a:close/>
              </a:path>
              <a:path w="363219" h="210820">
                <a:moveTo>
                  <a:pt x="33489" y="193542"/>
                </a:moveTo>
                <a:lnTo>
                  <a:pt x="28193" y="196596"/>
                </a:lnTo>
                <a:lnTo>
                  <a:pt x="27431" y="197358"/>
                </a:lnTo>
                <a:lnTo>
                  <a:pt x="35707" y="197358"/>
                </a:lnTo>
                <a:lnTo>
                  <a:pt x="33489" y="193542"/>
                </a:lnTo>
                <a:close/>
              </a:path>
              <a:path w="363219" h="210820">
                <a:moveTo>
                  <a:pt x="361188" y="0"/>
                </a:moveTo>
                <a:lnTo>
                  <a:pt x="359663" y="0"/>
                </a:lnTo>
                <a:lnTo>
                  <a:pt x="358901" y="762"/>
                </a:lnTo>
                <a:lnTo>
                  <a:pt x="31256" y="189701"/>
                </a:lnTo>
                <a:lnTo>
                  <a:pt x="33489" y="193542"/>
                </a:lnTo>
                <a:lnTo>
                  <a:pt x="361188" y="4572"/>
                </a:lnTo>
                <a:lnTo>
                  <a:pt x="361950" y="3810"/>
                </a:lnTo>
                <a:lnTo>
                  <a:pt x="362712" y="2286"/>
                </a:lnTo>
                <a:lnTo>
                  <a:pt x="361950" y="1524"/>
                </a:lnTo>
                <a:lnTo>
                  <a:pt x="36118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24100" y="3661409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16763" y="116586"/>
                </a:moveTo>
                <a:lnTo>
                  <a:pt x="0" y="116586"/>
                </a:lnTo>
                <a:lnTo>
                  <a:pt x="19050" y="154686"/>
                </a:lnTo>
                <a:lnTo>
                  <a:pt x="33909" y="124967"/>
                </a:lnTo>
                <a:lnTo>
                  <a:pt x="17525" y="124967"/>
                </a:lnTo>
                <a:lnTo>
                  <a:pt x="16763" y="124205"/>
                </a:lnTo>
                <a:lnTo>
                  <a:pt x="16763" y="116586"/>
                </a:lnTo>
                <a:close/>
              </a:path>
              <a:path w="38100" h="154939">
                <a:moveTo>
                  <a:pt x="20574" y="0"/>
                </a:moveTo>
                <a:lnTo>
                  <a:pt x="17525" y="0"/>
                </a:lnTo>
                <a:lnTo>
                  <a:pt x="16763" y="762"/>
                </a:lnTo>
                <a:lnTo>
                  <a:pt x="16763" y="124205"/>
                </a:lnTo>
                <a:lnTo>
                  <a:pt x="17525" y="124967"/>
                </a:lnTo>
                <a:lnTo>
                  <a:pt x="20574" y="124967"/>
                </a:lnTo>
                <a:lnTo>
                  <a:pt x="21336" y="124205"/>
                </a:lnTo>
                <a:lnTo>
                  <a:pt x="21336" y="762"/>
                </a:lnTo>
                <a:lnTo>
                  <a:pt x="20574" y="0"/>
                </a:lnTo>
                <a:close/>
              </a:path>
              <a:path w="38100" h="154939">
                <a:moveTo>
                  <a:pt x="38100" y="116586"/>
                </a:moveTo>
                <a:lnTo>
                  <a:pt x="21336" y="116586"/>
                </a:lnTo>
                <a:lnTo>
                  <a:pt x="21336" y="124205"/>
                </a:lnTo>
                <a:lnTo>
                  <a:pt x="20574" y="124967"/>
                </a:lnTo>
                <a:lnTo>
                  <a:pt x="33909" y="124967"/>
                </a:lnTo>
                <a:lnTo>
                  <a:pt x="38100" y="11658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10967" y="3633215"/>
            <a:ext cx="325120" cy="210820"/>
          </a:xfrm>
          <a:custGeom>
            <a:avLst/>
            <a:gdLst/>
            <a:ahLst/>
            <a:cxnLst/>
            <a:rect l="l" t="t" r="r" b="b"/>
            <a:pathLst>
              <a:path w="325119" h="210820">
                <a:moveTo>
                  <a:pt x="21336" y="173736"/>
                </a:moveTo>
                <a:lnTo>
                  <a:pt x="0" y="210312"/>
                </a:lnTo>
                <a:lnTo>
                  <a:pt x="41909" y="205739"/>
                </a:lnTo>
                <a:lnTo>
                  <a:pt x="35541" y="195834"/>
                </a:lnTo>
                <a:lnTo>
                  <a:pt x="25145" y="195834"/>
                </a:lnTo>
                <a:lnTo>
                  <a:pt x="24383" y="195072"/>
                </a:lnTo>
                <a:lnTo>
                  <a:pt x="23621" y="193548"/>
                </a:lnTo>
                <a:lnTo>
                  <a:pt x="23621" y="192024"/>
                </a:lnTo>
                <a:lnTo>
                  <a:pt x="25145" y="191262"/>
                </a:lnTo>
                <a:lnTo>
                  <a:pt x="30418" y="187864"/>
                </a:lnTo>
                <a:lnTo>
                  <a:pt x="21336" y="173736"/>
                </a:lnTo>
                <a:close/>
              </a:path>
              <a:path w="325119" h="210820">
                <a:moveTo>
                  <a:pt x="30418" y="187864"/>
                </a:moveTo>
                <a:lnTo>
                  <a:pt x="25145" y="191262"/>
                </a:lnTo>
                <a:lnTo>
                  <a:pt x="23621" y="192024"/>
                </a:lnTo>
                <a:lnTo>
                  <a:pt x="23621" y="193548"/>
                </a:lnTo>
                <a:lnTo>
                  <a:pt x="24383" y="195072"/>
                </a:lnTo>
                <a:lnTo>
                  <a:pt x="25145" y="195834"/>
                </a:lnTo>
                <a:lnTo>
                  <a:pt x="26669" y="195834"/>
                </a:lnTo>
                <a:lnTo>
                  <a:pt x="27431" y="195072"/>
                </a:lnTo>
                <a:lnTo>
                  <a:pt x="32820" y="191600"/>
                </a:lnTo>
                <a:lnTo>
                  <a:pt x="30418" y="187864"/>
                </a:lnTo>
                <a:close/>
              </a:path>
              <a:path w="325119" h="210820">
                <a:moveTo>
                  <a:pt x="32820" y="191600"/>
                </a:moveTo>
                <a:lnTo>
                  <a:pt x="27431" y="195072"/>
                </a:lnTo>
                <a:lnTo>
                  <a:pt x="26669" y="195834"/>
                </a:lnTo>
                <a:lnTo>
                  <a:pt x="35541" y="195834"/>
                </a:lnTo>
                <a:lnTo>
                  <a:pt x="32820" y="191600"/>
                </a:lnTo>
                <a:close/>
              </a:path>
              <a:path w="325119" h="210820">
                <a:moveTo>
                  <a:pt x="323088" y="0"/>
                </a:moveTo>
                <a:lnTo>
                  <a:pt x="321563" y="0"/>
                </a:lnTo>
                <a:lnTo>
                  <a:pt x="320801" y="762"/>
                </a:lnTo>
                <a:lnTo>
                  <a:pt x="30418" y="187864"/>
                </a:lnTo>
                <a:lnTo>
                  <a:pt x="32820" y="191600"/>
                </a:lnTo>
                <a:lnTo>
                  <a:pt x="323088" y="4572"/>
                </a:lnTo>
                <a:lnTo>
                  <a:pt x="324612" y="3810"/>
                </a:lnTo>
                <a:lnTo>
                  <a:pt x="324612" y="2286"/>
                </a:lnTo>
                <a:lnTo>
                  <a:pt x="323850" y="1524"/>
                </a:lnTo>
                <a:lnTo>
                  <a:pt x="32308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31314" y="3633215"/>
            <a:ext cx="147320" cy="659130"/>
          </a:xfrm>
          <a:custGeom>
            <a:avLst/>
            <a:gdLst/>
            <a:ahLst/>
            <a:cxnLst/>
            <a:rect l="l" t="t" r="r" b="b"/>
            <a:pathLst>
              <a:path w="147319" h="659129">
                <a:moveTo>
                  <a:pt x="82221" y="642374"/>
                </a:moveTo>
                <a:lnTo>
                  <a:pt x="73913" y="657606"/>
                </a:lnTo>
                <a:lnTo>
                  <a:pt x="116586" y="659130"/>
                </a:lnTo>
                <a:lnTo>
                  <a:pt x="108104" y="646938"/>
                </a:lnTo>
                <a:lnTo>
                  <a:pt x="88392" y="646938"/>
                </a:lnTo>
                <a:lnTo>
                  <a:pt x="86868" y="646176"/>
                </a:lnTo>
                <a:lnTo>
                  <a:pt x="82221" y="642374"/>
                </a:lnTo>
                <a:close/>
              </a:path>
              <a:path w="147319" h="659129">
                <a:moveTo>
                  <a:pt x="84459" y="638273"/>
                </a:moveTo>
                <a:lnTo>
                  <a:pt x="82221" y="642374"/>
                </a:lnTo>
                <a:lnTo>
                  <a:pt x="86868" y="646176"/>
                </a:lnTo>
                <a:lnTo>
                  <a:pt x="88392" y="646938"/>
                </a:lnTo>
                <a:lnTo>
                  <a:pt x="89916" y="646176"/>
                </a:lnTo>
                <a:lnTo>
                  <a:pt x="91440" y="644651"/>
                </a:lnTo>
                <a:lnTo>
                  <a:pt x="91440" y="643128"/>
                </a:lnTo>
                <a:lnTo>
                  <a:pt x="89916" y="642366"/>
                </a:lnTo>
                <a:lnTo>
                  <a:pt x="84459" y="638273"/>
                </a:lnTo>
                <a:close/>
              </a:path>
              <a:path w="147319" h="659129">
                <a:moveTo>
                  <a:pt x="92202" y="624078"/>
                </a:moveTo>
                <a:lnTo>
                  <a:pt x="84459" y="638273"/>
                </a:lnTo>
                <a:lnTo>
                  <a:pt x="89933" y="642374"/>
                </a:lnTo>
                <a:lnTo>
                  <a:pt x="91440" y="643128"/>
                </a:lnTo>
                <a:lnTo>
                  <a:pt x="91440" y="644651"/>
                </a:lnTo>
                <a:lnTo>
                  <a:pt x="89916" y="646176"/>
                </a:lnTo>
                <a:lnTo>
                  <a:pt x="88392" y="646938"/>
                </a:lnTo>
                <a:lnTo>
                  <a:pt x="108104" y="646938"/>
                </a:lnTo>
                <a:lnTo>
                  <a:pt x="92202" y="624078"/>
                </a:lnTo>
                <a:close/>
              </a:path>
              <a:path w="147319" h="659129">
                <a:moveTo>
                  <a:pt x="144780" y="5334"/>
                </a:moveTo>
                <a:lnTo>
                  <a:pt x="69342" y="5334"/>
                </a:lnTo>
                <a:lnTo>
                  <a:pt x="69342" y="6096"/>
                </a:lnTo>
                <a:lnTo>
                  <a:pt x="65531" y="6858"/>
                </a:lnTo>
                <a:lnTo>
                  <a:pt x="65531" y="7620"/>
                </a:lnTo>
                <a:lnTo>
                  <a:pt x="61722" y="9906"/>
                </a:lnTo>
                <a:lnTo>
                  <a:pt x="58674" y="12954"/>
                </a:lnTo>
                <a:lnTo>
                  <a:pt x="38862" y="49530"/>
                </a:lnTo>
                <a:lnTo>
                  <a:pt x="30480" y="76200"/>
                </a:lnTo>
                <a:lnTo>
                  <a:pt x="24384" y="97536"/>
                </a:lnTo>
                <a:lnTo>
                  <a:pt x="19812" y="120396"/>
                </a:lnTo>
                <a:lnTo>
                  <a:pt x="17525" y="132587"/>
                </a:lnTo>
                <a:lnTo>
                  <a:pt x="12954" y="158496"/>
                </a:lnTo>
                <a:lnTo>
                  <a:pt x="11430" y="171450"/>
                </a:lnTo>
                <a:lnTo>
                  <a:pt x="9143" y="185166"/>
                </a:lnTo>
                <a:lnTo>
                  <a:pt x="7539" y="199644"/>
                </a:lnTo>
                <a:lnTo>
                  <a:pt x="3048" y="242316"/>
                </a:lnTo>
                <a:lnTo>
                  <a:pt x="1485" y="272796"/>
                </a:lnTo>
                <a:lnTo>
                  <a:pt x="0" y="302513"/>
                </a:lnTo>
                <a:lnTo>
                  <a:pt x="0" y="348234"/>
                </a:lnTo>
                <a:lnTo>
                  <a:pt x="2286" y="393954"/>
                </a:lnTo>
                <a:lnTo>
                  <a:pt x="12192" y="467868"/>
                </a:lnTo>
                <a:lnTo>
                  <a:pt x="15240" y="481584"/>
                </a:lnTo>
                <a:lnTo>
                  <a:pt x="17525" y="495300"/>
                </a:lnTo>
                <a:lnTo>
                  <a:pt x="21336" y="508254"/>
                </a:lnTo>
                <a:lnTo>
                  <a:pt x="24384" y="521208"/>
                </a:lnTo>
                <a:lnTo>
                  <a:pt x="28193" y="534162"/>
                </a:lnTo>
                <a:lnTo>
                  <a:pt x="48768" y="590550"/>
                </a:lnTo>
                <a:lnTo>
                  <a:pt x="67818" y="625601"/>
                </a:lnTo>
                <a:lnTo>
                  <a:pt x="77724" y="638556"/>
                </a:lnTo>
                <a:lnTo>
                  <a:pt x="77724" y="639318"/>
                </a:lnTo>
                <a:lnTo>
                  <a:pt x="78486" y="639318"/>
                </a:lnTo>
                <a:lnTo>
                  <a:pt x="82221" y="642374"/>
                </a:lnTo>
                <a:lnTo>
                  <a:pt x="84459" y="638273"/>
                </a:lnTo>
                <a:lnTo>
                  <a:pt x="81788" y="636270"/>
                </a:lnTo>
                <a:lnTo>
                  <a:pt x="81534" y="636270"/>
                </a:lnTo>
                <a:lnTo>
                  <a:pt x="80772" y="635508"/>
                </a:lnTo>
                <a:lnTo>
                  <a:pt x="80941" y="635508"/>
                </a:lnTo>
                <a:lnTo>
                  <a:pt x="76200" y="629412"/>
                </a:lnTo>
                <a:lnTo>
                  <a:pt x="71628" y="622554"/>
                </a:lnTo>
                <a:lnTo>
                  <a:pt x="67056" y="614934"/>
                </a:lnTo>
                <a:lnTo>
                  <a:pt x="61722" y="606551"/>
                </a:lnTo>
                <a:lnTo>
                  <a:pt x="57150" y="598170"/>
                </a:lnTo>
                <a:lnTo>
                  <a:pt x="52578" y="588263"/>
                </a:lnTo>
                <a:lnTo>
                  <a:pt x="48768" y="578358"/>
                </a:lnTo>
                <a:lnTo>
                  <a:pt x="44196" y="567689"/>
                </a:lnTo>
                <a:lnTo>
                  <a:pt x="28956" y="520446"/>
                </a:lnTo>
                <a:lnTo>
                  <a:pt x="19812" y="480822"/>
                </a:lnTo>
                <a:lnTo>
                  <a:pt x="10668" y="423672"/>
                </a:lnTo>
                <a:lnTo>
                  <a:pt x="8381" y="408432"/>
                </a:lnTo>
                <a:lnTo>
                  <a:pt x="6858" y="393954"/>
                </a:lnTo>
                <a:lnTo>
                  <a:pt x="4572" y="348234"/>
                </a:lnTo>
                <a:lnTo>
                  <a:pt x="4572" y="332994"/>
                </a:lnTo>
                <a:lnTo>
                  <a:pt x="6096" y="272796"/>
                </a:lnTo>
                <a:lnTo>
                  <a:pt x="10668" y="214122"/>
                </a:lnTo>
                <a:lnTo>
                  <a:pt x="16002" y="172212"/>
                </a:lnTo>
                <a:lnTo>
                  <a:pt x="17525" y="159258"/>
                </a:lnTo>
                <a:lnTo>
                  <a:pt x="22098" y="133350"/>
                </a:lnTo>
                <a:lnTo>
                  <a:pt x="24384" y="121158"/>
                </a:lnTo>
                <a:lnTo>
                  <a:pt x="26669" y="109728"/>
                </a:lnTo>
                <a:lnTo>
                  <a:pt x="29718" y="98298"/>
                </a:lnTo>
                <a:lnTo>
                  <a:pt x="32004" y="87630"/>
                </a:lnTo>
                <a:lnTo>
                  <a:pt x="35052" y="77724"/>
                </a:lnTo>
                <a:lnTo>
                  <a:pt x="37337" y="68580"/>
                </a:lnTo>
                <a:lnTo>
                  <a:pt x="40386" y="59436"/>
                </a:lnTo>
                <a:lnTo>
                  <a:pt x="58674" y="20574"/>
                </a:lnTo>
                <a:lnTo>
                  <a:pt x="64769" y="12954"/>
                </a:lnTo>
                <a:lnTo>
                  <a:pt x="65786" y="12954"/>
                </a:lnTo>
                <a:lnTo>
                  <a:pt x="67818" y="11430"/>
                </a:lnTo>
                <a:lnTo>
                  <a:pt x="70866" y="9906"/>
                </a:lnTo>
                <a:lnTo>
                  <a:pt x="86868" y="9906"/>
                </a:lnTo>
                <a:lnTo>
                  <a:pt x="99822" y="9144"/>
                </a:lnTo>
                <a:lnTo>
                  <a:pt x="111252" y="9144"/>
                </a:lnTo>
                <a:lnTo>
                  <a:pt x="117348" y="8382"/>
                </a:lnTo>
                <a:lnTo>
                  <a:pt x="122681" y="8382"/>
                </a:lnTo>
                <a:lnTo>
                  <a:pt x="127254" y="7620"/>
                </a:lnTo>
                <a:lnTo>
                  <a:pt x="131825" y="7620"/>
                </a:lnTo>
                <a:lnTo>
                  <a:pt x="135636" y="6858"/>
                </a:lnTo>
                <a:lnTo>
                  <a:pt x="138684" y="6858"/>
                </a:lnTo>
                <a:lnTo>
                  <a:pt x="141731" y="6096"/>
                </a:lnTo>
                <a:lnTo>
                  <a:pt x="144018" y="6096"/>
                </a:lnTo>
                <a:lnTo>
                  <a:pt x="144780" y="5334"/>
                </a:lnTo>
                <a:close/>
              </a:path>
              <a:path w="147319" h="659129">
                <a:moveTo>
                  <a:pt x="80772" y="635508"/>
                </a:moveTo>
                <a:lnTo>
                  <a:pt x="81534" y="636270"/>
                </a:lnTo>
                <a:lnTo>
                  <a:pt x="81178" y="635812"/>
                </a:lnTo>
                <a:lnTo>
                  <a:pt x="80772" y="635508"/>
                </a:lnTo>
                <a:close/>
              </a:path>
              <a:path w="147319" h="659129">
                <a:moveTo>
                  <a:pt x="81178" y="635812"/>
                </a:moveTo>
                <a:lnTo>
                  <a:pt x="81534" y="636270"/>
                </a:lnTo>
                <a:lnTo>
                  <a:pt x="81788" y="636270"/>
                </a:lnTo>
                <a:lnTo>
                  <a:pt x="81178" y="635812"/>
                </a:lnTo>
                <a:close/>
              </a:path>
              <a:path w="147319" h="659129">
                <a:moveTo>
                  <a:pt x="80941" y="635508"/>
                </a:moveTo>
                <a:lnTo>
                  <a:pt x="80772" y="635508"/>
                </a:lnTo>
                <a:lnTo>
                  <a:pt x="81178" y="635812"/>
                </a:lnTo>
                <a:lnTo>
                  <a:pt x="80941" y="635508"/>
                </a:lnTo>
                <a:close/>
              </a:path>
              <a:path w="147319" h="659129">
                <a:moveTo>
                  <a:pt x="65786" y="12954"/>
                </a:moveTo>
                <a:lnTo>
                  <a:pt x="64769" y="12954"/>
                </a:lnTo>
                <a:lnTo>
                  <a:pt x="64769" y="13716"/>
                </a:lnTo>
                <a:lnTo>
                  <a:pt x="65786" y="12954"/>
                </a:lnTo>
                <a:close/>
              </a:path>
              <a:path w="147319" h="659129">
                <a:moveTo>
                  <a:pt x="145542" y="4572"/>
                </a:moveTo>
                <a:lnTo>
                  <a:pt x="99060" y="4572"/>
                </a:lnTo>
                <a:lnTo>
                  <a:pt x="86868" y="5334"/>
                </a:lnTo>
                <a:lnTo>
                  <a:pt x="145542" y="5334"/>
                </a:lnTo>
                <a:lnTo>
                  <a:pt x="145542" y="4572"/>
                </a:lnTo>
                <a:close/>
              </a:path>
              <a:path w="147319" h="659129">
                <a:moveTo>
                  <a:pt x="146304" y="762"/>
                </a:moveTo>
                <a:lnTo>
                  <a:pt x="143256" y="762"/>
                </a:lnTo>
                <a:lnTo>
                  <a:pt x="142494" y="1524"/>
                </a:lnTo>
                <a:lnTo>
                  <a:pt x="140208" y="1524"/>
                </a:lnTo>
                <a:lnTo>
                  <a:pt x="137922" y="2286"/>
                </a:lnTo>
                <a:lnTo>
                  <a:pt x="134874" y="2286"/>
                </a:lnTo>
                <a:lnTo>
                  <a:pt x="131063" y="3048"/>
                </a:lnTo>
                <a:lnTo>
                  <a:pt x="126492" y="3048"/>
                </a:lnTo>
                <a:lnTo>
                  <a:pt x="121919" y="3810"/>
                </a:lnTo>
                <a:lnTo>
                  <a:pt x="116586" y="3810"/>
                </a:lnTo>
                <a:lnTo>
                  <a:pt x="111252" y="4572"/>
                </a:lnTo>
                <a:lnTo>
                  <a:pt x="146304" y="4572"/>
                </a:lnTo>
                <a:lnTo>
                  <a:pt x="147066" y="3810"/>
                </a:lnTo>
                <a:lnTo>
                  <a:pt x="147066" y="2286"/>
                </a:lnTo>
                <a:lnTo>
                  <a:pt x="146304" y="762"/>
                </a:lnTo>
                <a:close/>
              </a:path>
              <a:path w="147319" h="659129">
                <a:moveTo>
                  <a:pt x="142494" y="1142"/>
                </a:moveTo>
                <a:lnTo>
                  <a:pt x="141731" y="1524"/>
                </a:lnTo>
                <a:lnTo>
                  <a:pt x="142494" y="1524"/>
                </a:lnTo>
                <a:lnTo>
                  <a:pt x="142494" y="1142"/>
                </a:lnTo>
                <a:close/>
              </a:path>
              <a:path w="147319" h="659129">
                <a:moveTo>
                  <a:pt x="143256" y="762"/>
                </a:moveTo>
                <a:lnTo>
                  <a:pt x="142494" y="1142"/>
                </a:lnTo>
                <a:lnTo>
                  <a:pt x="142494" y="1524"/>
                </a:lnTo>
                <a:lnTo>
                  <a:pt x="143256" y="762"/>
                </a:lnTo>
                <a:close/>
              </a:path>
              <a:path w="147319" h="659129">
                <a:moveTo>
                  <a:pt x="144780" y="0"/>
                </a:moveTo>
                <a:lnTo>
                  <a:pt x="143256" y="0"/>
                </a:lnTo>
                <a:lnTo>
                  <a:pt x="142494" y="762"/>
                </a:lnTo>
                <a:lnTo>
                  <a:pt x="142494" y="1142"/>
                </a:lnTo>
                <a:lnTo>
                  <a:pt x="143256" y="762"/>
                </a:lnTo>
                <a:lnTo>
                  <a:pt x="146304" y="762"/>
                </a:lnTo>
                <a:lnTo>
                  <a:pt x="14478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48100" y="2520695"/>
            <a:ext cx="2095500" cy="1828800"/>
          </a:xfrm>
          <a:custGeom>
            <a:avLst/>
            <a:gdLst/>
            <a:ahLst/>
            <a:cxnLst/>
            <a:rect l="l" t="t" r="r" b="b"/>
            <a:pathLst>
              <a:path w="2095500" h="1828800">
                <a:moveTo>
                  <a:pt x="2095500" y="0"/>
                </a:moveTo>
                <a:lnTo>
                  <a:pt x="0" y="0"/>
                </a:lnTo>
                <a:lnTo>
                  <a:pt x="0" y="1828800"/>
                </a:lnTo>
                <a:lnTo>
                  <a:pt x="2095500" y="1828800"/>
                </a:lnTo>
                <a:lnTo>
                  <a:pt x="2095500" y="0"/>
                </a:lnTo>
                <a:close/>
              </a:path>
            </a:pathLst>
          </a:custGeom>
          <a:ln w="4762">
            <a:solidFill>
              <a:srgbClr val="CC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50618" y="3623214"/>
            <a:ext cx="195262" cy="19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19700" y="332079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190500" y="0"/>
                </a:moveTo>
                <a:lnTo>
                  <a:pt x="130308" y="4858"/>
                </a:lnTo>
                <a:lnTo>
                  <a:pt x="78016" y="18385"/>
                </a:lnTo>
                <a:lnTo>
                  <a:pt x="36771" y="39008"/>
                </a:lnTo>
                <a:lnTo>
                  <a:pt x="0" y="95250"/>
                </a:lnTo>
                <a:lnTo>
                  <a:pt x="9717" y="125345"/>
                </a:lnTo>
                <a:lnTo>
                  <a:pt x="36771" y="151491"/>
                </a:lnTo>
                <a:lnTo>
                  <a:pt x="78016" y="172114"/>
                </a:lnTo>
                <a:lnTo>
                  <a:pt x="130308" y="185641"/>
                </a:lnTo>
                <a:lnTo>
                  <a:pt x="190500" y="190500"/>
                </a:lnTo>
                <a:lnTo>
                  <a:pt x="250691" y="185641"/>
                </a:lnTo>
                <a:lnTo>
                  <a:pt x="302983" y="172114"/>
                </a:lnTo>
                <a:lnTo>
                  <a:pt x="344228" y="151491"/>
                </a:lnTo>
                <a:lnTo>
                  <a:pt x="371282" y="125345"/>
                </a:lnTo>
                <a:lnTo>
                  <a:pt x="381000" y="95250"/>
                </a:lnTo>
                <a:lnTo>
                  <a:pt x="371282" y="65154"/>
                </a:lnTo>
                <a:lnTo>
                  <a:pt x="344228" y="39008"/>
                </a:lnTo>
                <a:lnTo>
                  <a:pt x="302983" y="18385"/>
                </a:lnTo>
                <a:lnTo>
                  <a:pt x="250691" y="4858"/>
                </a:lnTo>
                <a:lnTo>
                  <a:pt x="1905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96867" y="2529331"/>
            <a:ext cx="1958975" cy="96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Packing </a:t>
            </a:r>
            <a:r>
              <a:rPr dirty="0" sz="1000" spc="-5">
                <a:latin typeface="Arial"/>
                <a:cs typeface="Arial"/>
              </a:rPr>
              <a:t>wires onto the same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track</a:t>
            </a:r>
            <a:endParaRPr sz="10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= = </a:t>
            </a:r>
            <a:r>
              <a:rPr dirty="0" sz="1000" spc="-5">
                <a:latin typeface="Arial"/>
                <a:cs typeface="Arial"/>
              </a:rPr>
              <a:t>merging nodes. (The graph  </a:t>
            </a:r>
            <a:r>
              <a:rPr dirty="0" sz="1000">
                <a:latin typeface="Arial"/>
                <a:cs typeface="Arial"/>
              </a:rPr>
              <a:t>must </a:t>
            </a:r>
            <a:r>
              <a:rPr dirty="0" sz="1000" spc="-5">
                <a:latin typeface="Arial"/>
                <a:cs typeface="Arial"/>
              </a:rPr>
              <a:t>remain </a:t>
            </a:r>
            <a:r>
              <a:rPr dirty="0" sz="1000">
                <a:latin typeface="Arial"/>
                <a:cs typeface="Arial"/>
              </a:rPr>
              <a:t>acyclic, and </a:t>
            </a:r>
            <a:r>
              <a:rPr dirty="0" sz="1000" spc="-5">
                <a:latin typeface="Arial"/>
                <a:cs typeface="Arial"/>
              </a:rPr>
              <a:t>you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must  check horizontal constraints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too.)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327025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4,10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45818" y="4004214"/>
            <a:ext cx="195262" cy="19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711446" y="40182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07818" y="3623214"/>
            <a:ext cx="195262" cy="19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016246" y="3637279"/>
            <a:ext cx="534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dirty="0" sz="900">
                <a:latin typeface="Arial"/>
                <a:cs typeface="Arial"/>
              </a:rPr>
              <a:t>7	9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57800" y="396849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190500" y="0"/>
                </a:moveTo>
                <a:lnTo>
                  <a:pt x="130308" y="4858"/>
                </a:lnTo>
                <a:lnTo>
                  <a:pt x="78016" y="18385"/>
                </a:lnTo>
                <a:lnTo>
                  <a:pt x="36771" y="39008"/>
                </a:lnTo>
                <a:lnTo>
                  <a:pt x="0" y="95250"/>
                </a:lnTo>
                <a:lnTo>
                  <a:pt x="9717" y="125345"/>
                </a:lnTo>
                <a:lnTo>
                  <a:pt x="36771" y="151491"/>
                </a:lnTo>
                <a:lnTo>
                  <a:pt x="78016" y="172114"/>
                </a:lnTo>
                <a:lnTo>
                  <a:pt x="130308" y="185641"/>
                </a:lnTo>
                <a:lnTo>
                  <a:pt x="190500" y="190500"/>
                </a:lnTo>
                <a:lnTo>
                  <a:pt x="250691" y="185641"/>
                </a:lnTo>
                <a:lnTo>
                  <a:pt x="302983" y="172114"/>
                </a:lnTo>
                <a:lnTo>
                  <a:pt x="344228" y="151491"/>
                </a:lnTo>
                <a:lnTo>
                  <a:pt x="371282" y="125345"/>
                </a:lnTo>
                <a:lnTo>
                  <a:pt x="381000" y="95250"/>
                </a:lnTo>
                <a:lnTo>
                  <a:pt x="371282" y="65154"/>
                </a:lnTo>
                <a:lnTo>
                  <a:pt x="344228" y="39008"/>
                </a:lnTo>
                <a:lnTo>
                  <a:pt x="302983" y="18385"/>
                </a:lnTo>
                <a:lnTo>
                  <a:pt x="250691" y="4858"/>
                </a:lnTo>
                <a:lnTo>
                  <a:pt x="1905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321046" y="3980179"/>
            <a:ext cx="266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1,6,8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16067" y="3480815"/>
            <a:ext cx="161544" cy="172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97067" y="3480815"/>
            <a:ext cx="51435" cy="144780"/>
          </a:xfrm>
          <a:custGeom>
            <a:avLst/>
            <a:gdLst/>
            <a:ahLst/>
            <a:cxnLst/>
            <a:rect l="l" t="t" r="r" b="b"/>
            <a:pathLst>
              <a:path w="51435" h="144779">
                <a:moveTo>
                  <a:pt x="0" y="102869"/>
                </a:moveTo>
                <a:lnTo>
                  <a:pt x="8382" y="144779"/>
                </a:lnTo>
                <a:lnTo>
                  <a:pt x="33825" y="116585"/>
                </a:lnTo>
                <a:lnTo>
                  <a:pt x="16002" y="116585"/>
                </a:lnTo>
                <a:lnTo>
                  <a:pt x="14478" y="115061"/>
                </a:lnTo>
                <a:lnTo>
                  <a:pt x="14478" y="113537"/>
                </a:lnTo>
                <a:lnTo>
                  <a:pt x="16150" y="107580"/>
                </a:lnTo>
                <a:lnTo>
                  <a:pt x="0" y="102869"/>
                </a:lnTo>
                <a:close/>
              </a:path>
              <a:path w="51435" h="144779">
                <a:moveTo>
                  <a:pt x="16150" y="107580"/>
                </a:moveTo>
                <a:lnTo>
                  <a:pt x="14478" y="113537"/>
                </a:lnTo>
                <a:lnTo>
                  <a:pt x="14478" y="115061"/>
                </a:lnTo>
                <a:lnTo>
                  <a:pt x="16002" y="116585"/>
                </a:lnTo>
                <a:lnTo>
                  <a:pt x="17526" y="116585"/>
                </a:lnTo>
                <a:lnTo>
                  <a:pt x="19050" y="115823"/>
                </a:lnTo>
                <a:lnTo>
                  <a:pt x="19050" y="115061"/>
                </a:lnTo>
                <a:lnTo>
                  <a:pt x="20761" y="108925"/>
                </a:lnTo>
                <a:lnTo>
                  <a:pt x="16150" y="107580"/>
                </a:lnTo>
                <a:close/>
              </a:path>
              <a:path w="51435" h="144779">
                <a:moveTo>
                  <a:pt x="20761" y="108925"/>
                </a:moveTo>
                <a:lnTo>
                  <a:pt x="19050" y="115061"/>
                </a:lnTo>
                <a:lnTo>
                  <a:pt x="19050" y="115823"/>
                </a:lnTo>
                <a:lnTo>
                  <a:pt x="17526" y="116585"/>
                </a:lnTo>
                <a:lnTo>
                  <a:pt x="33825" y="116585"/>
                </a:lnTo>
                <a:lnTo>
                  <a:pt x="36576" y="113537"/>
                </a:lnTo>
                <a:lnTo>
                  <a:pt x="20761" y="108925"/>
                </a:lnTo>
                <a:close/>
              </a:path>
              <a:path w="51435" h="144779">
                <a:moveTo>
                  <a:pt x="47244" y="0"/>
                </a:moveTo>
                <a:lnTo>
                  <a:pt x="46482" y="761"/>
                </a:lnTo>
                <a:lnTo>
                  <a:pt x="45720" y="2285"/>
                </a:lnTo>
                <a:lnTo>
                  <a:pt x="16150" y="107580"/>
                </a:lnTo>
                <a:lnTo>
                  <a:pt x="20761" y="108925"/>
                </a:lnTo>
                <a:lnTo>
                  <a:pt x="50292" y="3048"/>
                </a:lnTo>
                <a:lnTo>
                  <a:pt x="51054" y="2285"/>
                </a:lnTo>
                <a:lnTo>
                  <a:pt x="50292" y="761"/>
                </a:lnTo>
                <a:lnTo>
                  <a:pt x="48768" y="761"/>
                </a:lnTo>
                <a:lnTo>
                  <a:pt x="4724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13020" y="3785615"/>
            <a:ext cx="200405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43728" y="3813047"/>
            <a:ext cx="64770" cy="155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38700" y="4061459"/>
            <a:ext cx="421640" cy="55880"/>
          </a:xfrm>
          <a:custGeom>
            <a:avLst/>
            <a:gdLst/>
            <a:ahLst/>
            <a:cxnLst/>
            <a:rect l="l" t="t" r="r" b="b"/>
            <a:pathLst>
              <a:path w="421639" h="55879">
                <a:moveTo>
                  <a:pt x="35813" y="18287"/>
                </a:moveTo>
                <a:lnTo>
                  <a:pt x="0" y="40386"/>
                </a:lnTo>
                <a:lnTo>
                  <a:pt x="39624" y="55625"/>
                </a:lnTo>
                <a:lnTo>
                  <a:pt x="37991" y="39624"/>
                </a:lnTo>
                <a:lnTo>
                  <a:pt x="30479" y="39624"/>
                </a:lnTo>
                <a:lnTo>
                  <a:pt x="29717" y="38862"/>
                </a:lnTo>
                <a:lnTo>
                  <a:pt x="28955" y="37337"/>
                </a:lnTo>
                <a:lnTo>
                  <a:pt x="28955" y="36575"/>
                </a:lnTo>
                <a:lnTo>
                  <a:pt x="29717" y="35051"/>
                </a:lnTo>
                <a:lnTo>
                  <a:pt x="31241" y="35051"/>
                </a:lnTo>
                <a:lnTo>
                  <a:pt x="37467" y="34489"/>
                </a:lnTo>
                <a:lnTo>
                  <a:pt x="35813" y="18287"/>
                </a:lnTo>
                <a:close/>
              </a:path>
              <a:path w="421639" h="55879">
                <a:moveTo>
                  <a:pt x="37467" y="34489"/>
                </a:moveTo>
                <a:lnTo>
                  <a:pt x="31241" y="35051"/>
                </a:lnTo>
                <a:lnTo>
                  <a:pt x="29717" y="35051"/>
                </a:lnTo>
                <a:lnTo>
                  <a:pt x="28955" y="36575"/>
                </a:lnTo>
                <a:lnTo>
                  <a:pt x="28955" y="37337"/>
                </a:lnTo>
                <a:lnTo>
                  <a:pt x="29717" y="38862"/>
                </a:lnTo>
                <a:lnTo>
                  <a:pt x="30479" y="39624"/>
                </a:lnTo>
                <a:lnTo>
                  <a:pt x="32003" y="39624"/>
                </a:lnTo>
                <a:lnTo>
                  <a:pt x="37936" y="39086"/>
                </a:lnTo>
                <a:lnTo>
                  <a:pt x="37467" y="34489"/>
                </a:lnTo>
                <a:close/>
              </a:path>
              <a:path w="421639" h="55879">
                <a:moveTo>
                  <a:pt x="37936" y="39086"/>
                </a:moveTo>
                <a:lnTo>
                  <a:pt x="32003" y="39624"/>
                </a:lnTo>
                <a:lnTo>
                  <a:pt x="37991" y="39624"/>
                </a:lnTo>
                <a:lnTo>
                  <a:pt x="37936" y="39086"/>
                </a:lnTo>
                <a:close/>
              </a:path>
              <a:path w="421639" h="55879">
                <a:moveTo>
                  <a:pt x="419862" y="0"/>
                </a:moveTo>
                <a:lnTo>
                  <a:pt x="419100" y="0"/>
                </a:lnTo>
                <a:lnTo>
                  <a:pt x="37467" y="34489"/>
                </a:lnTo>
                <a:lnTo>
                  <a:pt x="37936" y="39086"/>
                </a:lnTo>
                <a:lnTo>
                  <a:pt x="419100" y="4572"/>
                </a:lnTo>
                <a:lnTo>
                  <a:pt x="420624" y="4572"/>
                </a:lnTo>
                <a:lnTo>
                  <a:pt x="421386" y="3048"/>
                </a:lnTo>
                <a:lnTo>
                  <a:pt x="421386" y="762"/>
                </a:lnTo>
                <a:lnTo>
                  <a:pt x="419862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58105" y="3413759"/>
            <a:ext cx="563880" cy="620395"/>
          </a:xfrm>
          <a:custGeom>
            <a:avLst/>
            <a:gdLst/>
            <a:ahLst/>
            <a:cxnLst/>
            <a:rect l="l" t="t" r="r" b="b"/>
            <a:pathLst>
              <a:path w="563879" h="620395">
                <a:moveTo>
                  <a:pt x="0" y="581406"/>
                </a:moveTo>
                <a:lnTo>
                  <a:pt x="17526" y="620268"/>
                </a:lnTo>
                <a:lnTo>
                  <a:pt x="33481" y="591312"/>
                </a:lnTo>
                <a:lnTo>
                  <a:pt x="17526" y="591312"/>
                </a:lnTo>
                <a:lnTo>
                  <a:pt x="16764" y="589788"/>
                </a:lnTo>
                <a:lnTo>
                  <a:pt x="16764" y="588264"/>
                </a:lnTo>
                <a:lnTo>
                  <a:pt x="17175" y="582093"/>
                </a:lnTo>
                <a:lnTo>
                  <a:pt x="0" y="581406"/>
                </a:lnTo>
                <a:close/>
              </a:path>
              <a:path w="563879" h="620395">
                <a:moveTo>
                  <a:pt x="17175" y="582093"/>
                </a:moveTo>
                <a:lnTo>
                  <a:pt x="16764" y="588264"/>
                </a:lnTo>
                <a:lnTo>
                  <a:pt x="16764" y="589788"/>
                </a:lnTo>
                <a:lnTo>
                  <a:pt x="17526" y="591312"/>
                </a:lnTo>
                <a:lnTo>
                  <a:pt x="19812" y="591312"/>
                </a:lnTo>
                <a:lnTo>
                  <a:pt x="21336" y="589788"/>
                </a:lnTo>
                <a:lnTo>
                  <a:pt x="21386" y="588264"/>
                </a:lnTo>
                <a:lnTo>
                  <a:pt x="21785" y="582277"/>
                </a:lnTo>
                <a:lnTo>
                  <a:pt x="17175" y="582093"/>
                </a:lnTo>
                <a:close/>
              </a:path>
              <a:path w="563879" h="620395">
                <a:moveTo>
                  <a:pt x="21785" y="582277"/>
                </a:moveTo>
                <a:lnTo>
                  <a:pt x="21386" y="588264"/>
                </a:lnTo>
                <a:lnTo>
                  <a:pt x="21336" y="589788"/>
                </a:lnTo>
                <a:lnTo>
                  <a:pt x="19812" y="591312"/>
                </a:lnTo>
                <a:lnTo>
                  <a:pt x="33481" y="591312"/>
                </a:lnTo>
                <a:lnTo>
                  <a:pt x="38100" y="582930"/>
                </a:lnTo>
                <a:lnTo>
                  <a:pt x="21785" y="582277"/>
                </a:lnTo>
                <a:close/>
              </a:path>
              <a:path w="563879" h="620395">
                <a:moveTo>
                  <a:pt x="563118" y="0"/>
                </a:moveTo>
                <a:lnTo>
                  <a:pt x="548640" y="0"/>
                </a:lnTo>
                <a:lnTo>
                  <a:pt x="523494" y="1524"/>
                </a:lnTo>
                <a:lnTo>
                  <a:pt x="510540" y="3048"/>
                </a:lnTo>
                <a:lnTo>
                  <a:pt x="484632" y="7620"/>
                </a:lnTo>
                <a:lnTo>
                  <a:pt x="472440" y="10668"/>
                </a:lnTo>
                <a:lnTo>
                  <a:pt x="459486" y="13716"/>
                </a:lnTo>
                <a:lnTo>
                  <a:pt x="447294" y="17525"/>
                </a:lnTo>
                <a:lnTo>
                  <a:pt x="434340" y="21336"/>
                </a:lnTo>
                <a:lnTo>
                  <a:pt x="409956" y="30480"/>
                </a:lnTo>
                <a:lnTo>
                  <a:pt x="397002" y="35814"/>
                </a:lnTo>
                <a:lnTo>
                  <a:pt x="384810" y="41148"/>
                </a:lnTo>
                <a:lnTo>
                  <a:pt x="372618" y="47244"/>
                </a:lnTo>
                <a:lnTo>
                  <a:pt x="361188" y="53340"/>
                </a:lnTo>
                <a:lnTo>
                  <a:pt x="348996" y="59436"/>
                </a:lnTo>
                <a:lnTo>
                  <a:pt x="336804" y="67056"/>
                </a:lnTo>
                <a:lnTo>
                  <a:pt x="325374" y="73914"/>
                </a:lnTo>
                <a:lnTo>
                  <a:pt x="302514" y="89154"/>
                </a:lnTo>
                <a:lnTo>
                  <a:pt x="268224" y="114300"/>
                </a:lnTo>
                <a:lnTo>
                  <a:pt x="225552" y="152400"/>
                </a:lnTo>
                <a:lnTo>
                  <a:pt x="185928" y="193548"/>
                </a:lnTo>
                <a:lnTo>
                  <a:pt x="149352" y="239268"/>
                </a:lnTo>
                <a:lnTo>
                  <a:pt x="116586" y="288036"/>
                </a:lnTo>
                <a:lnTo>
                  <a:pt x="86868" y="339090"/>
                </a:lnTo>
                <a:lnTo>
                  <a:pt x="80772" y="352044"/>
                </a:lnTo>
                <a:lnTo>
                  <a:pt x="73914" y="365760"/>
                </a:lnTo>
                <a:lnTo>
                  <a:pt x="67818" y="378714"/>
                </a:lnTo>
                <a:lnTo>
                  <a:pt x="51816" y="419862"/>
                </a:lnTo>
                <a:lnTo>
                  <a:pt x="47244" y="433578"/>
                </a:lnTo>
                <a:lnTo>
                  <a:pt x="42672" y="448056"/>
                </a:lnTo>
                <a:lnTo>
                  <a:pt x="38100" y="461772"/>
                </a:lnTo>
                <a:lnTo>
                  <a:pt x="34290" y="476250"/>
                </a:lnTo>
                <a:lnTo>
                  <a:pt x="31242" y="490728"/>
                </a:lnTo>
                <a:lnTo>
                  <a:pt x="27432" y="504444"/>
                </a:lnTo>
                <a:lnTo>
                  <a:pt x="25146" y="518922"/>
                </a:lnTo>
                <a:lnTo>
                  <a:pt x="22098" y="533400"/>
                </a:lnTo>
                <a:lnTo>
                  <a:pt x="20574" y="547878"/>
                </a:lnTo>
                <a:lnTo>
                  <a:pt x="18288" y="562356"/>
                </a:lnTo>
                <a:lnTo>
                  <a:pt x="17475" y="577596"/>
                </a:lnTo>
                <a:lnTo>
                  <a:pt x="17175" y="582093"/>
                </a:lnTo>
                <a:lnTo>
                  <a:pt x="21785" y="582277"/>
                </a:lnTo>
                <a:lnTo>
                  <a:pt x="22098" y="577596"/>
                </a:lnTo>
                <a:lnTo>
                  <a:pt x="25146" y="548640"/>
                </a:lnTo>
                <a:lnTo>
                  <a:pt x="29718" y="519684"/>
                </a:lnTo>
                <a:lnTo>
                  <a:pt x="32766" y="505968"/>
                </a:lnTo>
                <a:lnTo>
                  <a:pt x="38862" y="477012"/>
                </a:lnTo>
                <a:lnTo>
                  <a:pt x="42672" y="463296"/>
                </a:lnTo>
                <a:lnTo>
                  <a:pt x="47244" y="449580"/>
                </a:lnTo>
                <a:lnTo>
                  <a:pt x="51816" y="435102"/>
                </a:lnTo>
                <a:lnTo>
                  <a:pt x="56388" y="421386"/>
                </a:lnTo>
                <a:lnTo>
                  <a:pt x="61722" y="407670"/>
                </a:lnTo>
                <a:lnTo>
                  <a:pt x="67056" y="394716"/>
                </a:lnTo>
                <a:lnTo>
                  <a:pt x="72390" y="381000"/>
                </a:lnTo>
                <a:lnTo>
                  <a:pt x="105156" y="315468"/>
                </a:lnTo>
                <a:lnTo>
                  <a:pt x="136398" y="265938"/>
                </a:lnTo>
                <a:lnTo>
                  <a:pt x="170688" y="219456"/>
                </a:lnTo>
                <a:lnTo>
                  <a:pt x="208788" y="176022"/>
                </a:lnTo>
                <a:lnTo>
                  <a:pt x="249936" y="136398"/>
                </a:lnTo>
                <a:lnTo>
                  <a:pt x="282702" y="109728"/>
                </a:lnTo>
                <a:lnTo>
                  <a:pt x="293370" y="101346"/>
                </a:lnTo>
                <a:lnTo>
                  <a:pt x="304800" y="92964"/>
                </a:lnTo>
                <a:lnTo>
                  <a:pt x="327660" y="77724"/>
                </a:lnTo>
                <a:lnTo>
                  <a:pt x="339090" y="70866"/>
                </a:lnTo>
                <a:lnTo>
                  <a:pt x="351282" y="64008"/>
                </a:lnTo>
                <a:lnTo>
                  <a:pt x="362712" y="57150"/>
                </a:lnTo>
                <a:lnTo>
                  <a:pt x="411480" y="35051"/>
                </a:lnTo>
                <a:lnTo>
                  <a:pt x="448056" y="22098"/>
                </a:lnTo>
                <a:lnTo>
                  <a:pt x="485394" y="12192"/>
                </a:lnTo>
                <a:lnTo>
                  <a:pt x="536448" y="5334"/>
                </a:lnTo>
                <a:lnTo>
                  <a:pt x="548640" y="4572"/>
                </a:lnTo>
                <a:lnTo>
                  <a:pt x="563118" y="4572"/>
                </a:lnTo>
                <a:lnTo>
                  <a:pt x="563880" y="3810"/>
                </a:lnTo>
                <a:lnTo>
                  <a:pt x="563880" y="762"/>
                </a:lnTo>
                <a:lnTo>
                  <a:pt x="56311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Channel Routing: Cost</a:t>
            </a:r>
            <a:r>
              <a:rPr dirty="0" sz="2200" spc="-2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  <a:p>
            <a:pPr marL="267970" marR="337820" indent="-635">
              <a:lnSpc>
                <a:spcPct val="100000"/>
              </a:lnSpc>
              <a:spcBef>
                <a:spcPts val="960"/>
              </a:spcBef>
            </a:pPr>
            <a:r>
              <a:rPr dirty="0" sz="1000" spc="-5">
                <a:latin typeface="Arial"/>
                <a:cs typeface="Arial"/>
              </a:rPr>
              <a:t>“Clearly,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objective function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be minimized is the channel width </a:t>
            </a:r>
            <a:r>
              <a:rPr dirty="0" sz="1000" spc="10" b="1">
                <a:latin typeface="Arial"/>
                <a:cs typeface="Arial"/>
              </a:rPr>
              <a:t>w</a:t>
            </a:r>
            <a:r>
              <a:rPr dirty="0" sz="1000" spc="10">
                <a:latin typeface="Arial"/>
                <a:cs typeface="Arial"/>
              </a:rPr>
              <a:t>.  </a:t>
            </a:r>
            <a:r>
              <a:rPr dirty="0" sz="1000" spc="-5">
                <a:latin typeface="Arial"/>
                <a:cs typeface="Arial"/>
              </a:rPr>
              <a:t>However, </a:t>
            </a:r>
            <a:r>
              <a:rPr dirty="0" sz="1000" b="1">
                <a:latin typeface="Arial"/>
                <a:cs typeface="Arial"/>
              </a:rPr>
              <a:t>w </a:t>
            </a:r>
            <a:r>
              <a:rPr dirty="0" sz="1000" spc="-5">
                <a:latin typeface="Arial"/>
                <a:cs typeface="Arial"/>
              </a:rPr>
              <a:t>is too crude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measure of the quality of intermediate  solutions. Instead, </a:t>
            </a:r>
            <a:r>
              <a:rPr dirty="0" sz="1000">
                <a:latin typeface="Arial"/>
                <a:cs typeface="Arial"/>
              </a:rPr>
              <a:t>… </a:t>
            </a:r>
            <a:r>
              <a:rPr dirty="0" sz="1000" spc="-5">
                <a:latin typeface="Arial"/>
                <a:cs typeface="Arial"/>
              </a:rPr>
              <a:t>the following cost </a:t>
            </a:r>
            <a:r>
              <a:rPr dirty="0" sz="1000">
                <a:latin typeface="Arial"/>
                <a:cs typeface="Arial"/>
              </a:rPr>
              <a:t>function </a:t>
            </a:r>
            <a:r>
              <a:rPr dirty="0" sz="1000" spc="-5">
                <a:latin typeface="Arial"/>
                <a:cs typeface="Arial"/>
              </a:rPr>
              <a:t>is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used:”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  <a:spcBef>
                <a:spcPts val="5"/>
              </a:spcBef>
            </a:pPr>
            <a:r>
              <a:rPr dirty="0" sz="1000" b="1" i="1">
                <a:latin typeface="Arial"/>
                <a:cs typeface="Arial"/>
              </a:rPr>
              <a:t>c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b="1" i="1">
                <a:latin typeface="Arial"/>
                <a:cs typeface="Arial"/>
              </a:rPr>
              <a:t>w</a:t>
            </a:r>
            <a:r>
              <a:rPr dirty="0" baseline="25641" sz="975" i="1">
                <a:latin typeface="Arial"/>
                <a:cs typeface="Arial"/>
              </a:rPr>
              <a:t>2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λ</a:t>
            </a:r>
            <a:r>
              <a:rPr dirty="0" baseline="-21367" sz="975" spc="-7" b="1" i="1">
                <a:latin typeface="Arial"/>
                <a:cs typeface="Arial"/>
              </a:rPr>
              <a:t>p </a:t>
            </a:r>
            <a:r>
              <a:rPr dirty="0" sz="1000" spc="-55">
                <a:latin typeface="Arial"/>
                <a:cs typeface="Arial"/>
              </a:rPr>
              <a:t>· </a:t>
            </a:r>
            <a:r>
              <a:rPr dirty="0" sz="1000" spc="-5" b="1" i="1">
                <a:latin typeface="Arial"/>
                <a:cs typeface="Arial"/>
              </a:rPr>
              <a:t>p</a:t>
            </a:r>
            <a:r>
              <a:rPr dirty="0" baseline="25641" sz="975" spc="-7">
                <a:latin typeface="Arial"/>
                <a:cs typeface="Arial"/>
              </a:rPr>
              <a:t>2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λ</a:t>
            </a:r>
            <a:r>
              <a:rPr dirty="0" baseline="-21367" sz="975" spc="-7" b="1" i="1">
                <a:latin typeface="Arial"/>
                <a:cs typeface="Arial"/>
              </a:rPr>
              <a:t>u </a:t>
            </a:r>
            <a:r>
              <a:rPr dirty="0" sz="1000" spc="-55">
                <a:latin typeface="Arial"/>
                <a:cs typeface="Arial"/>
              </a:rPr>
              <a:t>·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u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where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267970" marR="654685">
              <a:lnSpc>
                <a:spcPct val="100000"/>
              </a:lnSpc>
            </a:pPr>
            <a:r>
              <a:rPr dirty="0" sz="1000" b="1" i="1">
                <a:latin typeface="Arial"/>
                <a:cs typeface="Arial"/>
              </a:rPr>
              <a:t>p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lower bound on the </a:t>
            </a:r>
            <a:r>
              <a:rPr dirty="0" sz="1000">
                <a:latin typeface="Arial"/>
                <a:cs typeface="Arial"/>
              </a:rPr>
              <a:t>size </a:t>
            </a:r>
            <a:r>
              <a:rPr dirty="0" sz="1000" spc="-5">
                <a:latin typeface="Arial"/>
                <a:cs typeface="Arial"/>
              </a:rPr>
              <a:t>of the constraint graph after future  merge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operations,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267970" marR="722630">
              <a:lnSpc>
                <a:spcPct val="100000"/>
              </a:lnSpc>
            </a:pPr>
            <a:r>
              <a:rPr dirty="0" sz="1000" b="1" i="1">
                <a:latin typeface="Arial"/>
                <a:cs typeface="Arial"/>
              </a:rPr>
              <a:t>u </a:t>
            </a:r>
            <a:r>
              <a:rPr dirty="0" sz="1000" spc="-5">
                <a:latin typeface="Arial"/>
                <a:cs typeface="Arial"/>
              </a:rPr>
              <a:t>measures the variance of how tightly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horizontal tracks are  packed,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λ</a:t>
            </a:r>
            <a:r>
              <a:rPr dirty="0" baseline="-21367" sz="975" spc="-7" b="1" i="1">
                <a:latin typeface="Arial"/>
                <a:cs typeface="Arial"/>
              </a:rPr>
              <a:t>p </a:t>
            </a:r>
            <a:r>
              <a:rPr dirty="0" sz="100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λ</a:t>
            </a:r>
            <a:r>
              <a:rPr dirty="0" baseline="-21367" sz="975" spc="-7" b="1" i="1">
                <a:latin typeface="Arial"/>
                <a:cs typeface="Arial"/>
              </a:rPr>
              <a:t>u </a:t>
            </a:r>
            <a:r>
              <a:rPr dirty="0" sz="1000">
                <a:latin typeface="Arial"/>
                <a:cs typeface="Arial"/>
              </a:rPr>
              <a:t>are </a:t>
            </a:r>
            <a:r>
              <a:rPr dirty="0" sz="1000" spc="-5">
                <a:latin typeface="Arial"/>
                <a:cs typeface="Arial"/>
              </a:rPr>
              <a:t>hand-tweaked</a:t>
            </a:r>
            <a:r>
              <a:rPr dirty="0" sz="1000" spc="-1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constants.</a:t>
            </a:r>
            <a:endParaRPr sz="1000">
              <a:latin typeface="Arial"/>
              <a:cs typeface="Arial"/>
            </a:endParaRPr>
          </a:p>
          <a:p>
            <a:pPr marL="267970">
              <a:lnSpc>
                <a:spcPts val="819"/>
              </a:lnSpc>
              <a:spcBef>
                <a:spcPts val="170"/>
              </a:spcBef>
            </a:pPr>
            <a:r>
              <a:rPr dirty="0" sz="700">
                <a:latin typeface="Arial"/>
                <a:cs typeface="Arial"/>
              </a:rPr>
              <a:t>--- </a:t>
            </a:r>
            <a:r>
              <a:rPr dirty="0" sz="700" spc="-5">
                <a:latin typeface="Arial"/>
                <a:cs typeface="Arial"/>
              </a:rPr>
              <a:t>Wong, </a:t>
            </a:r>
            <a:r>
              <a:rPr dirty="0" sz="700" spc="-5" i="1">
                <a:latin typeface="Arial"/>
                <a:cs typeface="Arial"/>
              </a:rPr>
              <a:t>Simulated Annealing for VLSI Design</a:t>
            </a:r>
            <a:endParaRPr sz="700">
              <a:latin typeface="Arial"/>
              <a:cs typeface="Arial"/>
            </a:endParaRPr>
          </a:p>
          <a:p>
            <a:pPr marL="3970020">
              <a:lnSpc>
                <a:spcPts val="819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“Modified Lam”</a:t>
            </a:r>
            <a:r>
              <a:rPr dirty="0" sz="2200" spc="-2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schedule</a:t>
            </a:r>
            <a:endParaRPr sz="2200">
              <a:latin typeface="Arial"/>
              <a:cs typeface="Arial"/>
            </a:endParaRPr>
          </a:p>
          <a:p>
            <a:pPr marL="267970" marR="730885">
              <a:lnSpc>
                <a:spcPct val="100000"/>
              </a:lnSpc>
              <a:spcBef>
                <a:spcPts val="1850"/>
              </a:spcBef>
            </a:pPr>
            <a:r>
              <a:rPr dirty="0" sz="1600" spc="-5">
                <a:latin typeface="Arial"/>
                <a:cs typeface="Arial"/>
              </a:rPr>
              <a:t>(This is just to give you and idea of how  wacky these things can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be.)</a:t>
            </a:r>
            <a:endParaRPr sz="1600">
              <a:latin typeface="Arial"/>
              <a:cs typeface="Arial"/>
            </a:endParaRPr>
          </a:p>
          <a:p>
            <a:pPr marL="267970" marR="494665">
              <a:lnSpc>
                <a:spcPct val="100000"/>
              </a:lnSpc>
              <a:spcBef>
                <a:spcPts val="860"/>
              </a:spcBef>
            </a:pPr>
            <a:r>
              <a:rPr dirty="0" sz="1600" spc="-5">
                <a:latin typeface="Arial"/>
                <a:cs typeface="Arial"/>
              </a:rPr>
              <a:t>Idea: dynamically lower and raise temp to  meet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target accept rate over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 algn="just" marL="267970" marR="337820">
              <a:lnSpc>
                <a:spcPct val="100000"/>
              </a:lnSpc>
              <a:spcBef>
                <a:spcPts val="860"/>
              </a:spcBef>
            </a:pPr>
            <a:r>
              <a:rPr dirty="0" sz="1600" spc="-5">
                <a:latin typeface="Arial"/>
                <a:cs typeface="Arial"/>
              </a:rPr>
              <a:t>Advantages: few parameters to tweak; you  know in advance how long the algorithm will  run; works well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empirically.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107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SA Discussion</a:t>
            </a:r>
            <a:endParaRPr sz="2200">
              <a:latin typeface="Arial"/>
              <a:cs typeface="Arial"/>
            </a:endParaRPr>
          </a:p>
          <a:p>
            <a:pPr marL="267970" marR="356235">
              <a:lnSpc>
                <a:spcPct val="100000"/>
              </a:lnSpc>
              <a:spcBef>
                <a:spcPts val="1850"/>
              </a:spcBef>
            </a:pPr>
            <a:r>
              <a:rPr dirty="0" sz="1200">
                <a:latin typeface="Arial"/>
                <a:cs typeface="Arial"/>
              </a:rPr>
              <a:t>Simulated annealing is </a:t>
            </a:r>
            <a:r>
              <a:rPr dirty="0" sz="1200" spc="-5">
                <a:latin typeface="Arial"/>
                <a:cs typeface="Arial"/>
              </a:rPr>
              <a:t>sometimes </a:t>
            </a:r>
            <a:r>
              <a:rPr dirty="0" sz="1200">
                <a:latin typeface="Arial"/>
                <a:cs typeface="Arial"/>
              </a:rPr>
              <a:t>empirically much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better  at avoiding local minima than </a:t>
            </a:r>
            <a:r>
              <a:rPr dirty="0" sz="1200" spc="-5">
                <a:latin typeface="Arial"/>
                <a:cs typeface="Arial"/>
              </a:rPr>
              <a:t>hill-climbing.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  successful, frequently-used, </a:t>
            </a:r>
            <a:r>
              <a:rPr dirty="0" sz="1200" spc="-5">
                <a:latin typeface="Arial"/>
                <a:cs typeface="Arial"/>
              </a:rPr>
              <a:t>algorithm. </a:t>
            </a:r>
            <a:r>
              <a:rPr dirty="0" sz="1200">
                <a:latin typeface="Arial"/>
                <a:cs typeface="Arial"/>
              </a:rPr>
              <a:t>Worth </a:t>
            </a:r>
            <a:r>
              <a:rPr dirty="0" sz="1200" spc="-5">
                <a:latin typeface="Arial"/>
                <a:cs typeface="Arial"/>
              </a:rPr>
              <a:t>putting in  your algorithmic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toolbox.</a:t>
            </a:r>
            <a:endParaRPr sz="1200">
              <a:latin typeface="Arial"/>
              <a:cs typeface="Arial"/>
            </a:endParaRPr>
          </a:p>
          <a:p>
            <a:pPr marL="267970" marR="316865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Sadly, </a:t>
            </a:r>
            <a:r>
              <a:rPr dirty="0" sz="1200" spc="-5">
                <a:latin typeface="Arial"/>
                <a:cs typeface="Arial"/>
              </a:rPr>
              <a:t>not </a:t>
            </a:r>
            <a:r>
              <a:rPr dirty="0" sz="1200">
                <a:latin typeface="Arial"/>
                <a:cs typeface="Arial"/>
              </a:rPr>
              <a:t>much </a:t>
            </a:r>
            <a:r>
              <a:rPr dirty="0" sz="1200" spc="-5">
                <a:latin typeface="Arial"/>
                <a:cs typeface="Arial"/>
              </a:rPr>
              <a:t>opportunity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say anything </a:t>
            </a:r>
            <a:r>
              <a:rPr dirty="0" sz="1200">
                <a:latin typeface="Arial"/>
                <a:cs typeface="Arial"/>
              </a:rPr>
              <a:t>formal </a:t>
            </a:r>
            <a:r>
              <a:rPr dirty="0" sz="1200" spc="-5">
                <a:latin typeface="Arial"/>
                <a:cs typeface="Arial"/>
              </a:rPr>
              <a:t>about it  (though there 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proof that with an infinitely </a:t>
            </a:r>
            <a:r>
              <a:rPr dirty="0" sz="1200">
                <a:latin typeface="Arial"/>
                <a:cs typeface="Arial"/>
              </a:rPr>
              <a:t>slow cooling  rate, you’ll find the </a:t>
            </a:r>
            <a:r>
              <a:rPr dirty="0" sz="1200" spc="-5">
                <a:latin typeface="Arial"/>
                <a:cs typeface="Arial"/>
              </a:rPr>
              <a:t>global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optimum).</a:t>
            </a:r>
            <a:endParaRPr sz="1200">
              <a:latin typeface="Arial"/>
              <a:cs typeface="Arial"/>
            </a:endParaRPr>
          </a:p>
          <a:p>
            <a:pPr marL="267970" marR="561975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mountains </a:t>
            </a:r>
            <a:r>
              <a:rPr dirty="0" sz="1200" spc="-5">
                <a:latin typeface="Arial"/>
                <a:cs typeface="Arial"/>
              </a:rPr>
              <a:t>of practical, and problem-specific,  </a:t>
            </a:r>
            <a:r>
              <a:rPr dirty="0" sz="1200">
                <a:latin typeface="Arial"/>
                <a:cs typeface="Arial"/>
              </a:rPr>
              <a:t>papers on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improvements.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106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8908" y="2253995"/>
            <a:ext cx="3055991" cy="2340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Genetic</a:t>
            </a:r>
            <a:r>
              <a:rPr dirty="0" sz="22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Algorithms</a:t>
            </a:r>
            <a:endParaRPr sz="2200">
              <a:latin typeface="Arial"/>
              <a:cs typeface="Arial"/>
            </a:endParaRPr>
          </a:p>
          <a:p>
            <a:pPr algn="ctr" marL="267970" marR="293370" indent="-75565">
              <a:lnSpc>
                <a:spcPct val="100000"/>
              </a:lnSpc>
              <a:spcBef>
                <a:spcPts val="900"/>
              </a:spcBef>
            </a:pPr>
            <a:r>
              <a:rPr dirty="0" sz="1200" spc="-5">
                <a:latin typeface="Arial"/>
                <a:cs typeface="Arial"/>
              </a:rPr>
              <a:t>In the basic GA, objects are coded up (carefully) as binary  </a:t>
            </a:r>
            <a:r>
              <a:rPr dirty="0" sz="1200">
                <a:latin typeface="Arial"/>
                <a:cs typeface="Arial"/>
              </a:rPr>
              <a:t>strings.  Goal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optimize some </a:t>
            </a:r>
            <a:r>
              <a:rPr dirty="0" sz="1200">
                <a:latin typeface="Arial"/>
                <a:cs typeface="Arial"/>
              </a:rPr>
              <a:t>function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bit-strings.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3392170" marR="7937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(Diagram shamelessly  copied from “Dean et al: AI:  Theory and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Practice”.)</a:t>
            </a:r>
            <a:endParaRPr sz="7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47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marL="1167765">
              <a:lnSpc>
                <a:spcPct val="100000"/>
              </a:lnSpc>
              <a:spcBef>
                <a:spcPts val="1905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Genetic</a:t>
            </a:r>
            <a:r>
              <a:rPr dirty="0" sz="22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Algorithm</a:t>
            </a:r>
            <a:endParaRPr sz="2200">
              <a:latin typeface="Arial"/>
              <a:cs typeface="Arial"/>
            </a:endParaRPr>
          </a:p>
          <a:p>
            <a:pPr marL="267970" marR="661670">
              <a:lnSpc>
                <a:spcPct val="100000"/>
              </a:lnSpc>
              <a:spcBef>
                <a:spcPts val="1860"/>
              </a:spcBef>
            </a:pPr>
            <a:r>
              <a:rPr dirty="0" sz="1000">
                <a:latin typeface="Arial"/>
                <a:cs typeface="Arial"/>
              </a:rPr>
              <a:t>A set </a:t>
            </a:r>
            <a:r>
              <a:rPr dirty="0" sz="1000" spc="-5">
                <a:latin typeface="Arial"/>
                <a:cs typeface="Arial"/>
              </a:rPr>
              <a:t>of bitstrings. </a:t>
            </a:r>
            <a:r>
              <a:rPr dirty="0" sz="1000">
                <a:latin typeface="Arial"/>
                <a:cs typeface="Arial"/>
              </a:rPr>
              <a:t>This set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called a </a:t>
            </a:r>
            <a:r>
              <a:rPr dirty="0" sz="1000" spc="-5">
                <a:latin typeface="Arial"/>
                <a:cs typeface="Arial"/>
              </a:rPr>
              <a:t>Generation. the algorithm  produces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new generation </a:t>
            </a:r>
            <a:r>
              <a:rPr dirty="0" sz="1000">
                <a:latin typeface="Arial"/>
                <a:cs typeface="Arial"/>
              </a:rPr>
              <a:t>from </a:t>
            </a:r>
            <a:r>
              <a:rPr dirty="0" sz="1000" spc="-5">
                <a:latin typeface="Arial"/>
                <a:cs typeface="Arial"/>
              </a:rPr>
              <a:t>an old generation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thusly:</a:t>
            </a:r>
            <a:endParaRPr sz="1000">
              <a:latin typeface="Arial"/>
              <a:cs typeface="Arial"/>
            </a:endParaRPr>
          </a:p>
          <a:p>
            <a:pPr marL="382270" indent="-114935">
              <a:lnSpc>
                <a:spcPct val="100000"/>
              </a:lnSpc>
              <a:spcBef>
                <a:spcPts val="235"/>
              </a:spcBef>
              <a:buClr>
                <a:srgbClr val="33339A"/>
              </a:buClr>
              <a:buChar char="•"/>
              <a:tabLst>
                <a:tab pos="382905" algn="l"/>
              </a:tabLst>
            </a:pPr>
            <a:r>
              <a:rPr dirty="0" sz="1000" spc="-5">
                <a:latin typeface="Arial"/>
                <a:cs typeface="Arial"/>
              </a:rPr>
              <a:t>Let </a:t>
            </a:r>
            <a:r>
              <a:rPr dirty="0" sz="1000" i="1">
                <a:latin typeface="Arial"/>
                <a:cs typeface="Arial"/>
              </a:rPr>
              <a:t>G </a:t>
            </a:r>
            <a:r>
              <a:rPr dirty="0" sz="1000" spc="-5">
                <a:latin typeface="Arial"/>
                <a:cs typeface="Arial"/>
              </a:rPr>
              <a:t>be the current generation of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bitstrings.</a:t>
            </a:r>
            <a:endParaRPr sz="1000">
              <a:latin typeface="Arial"/>
              <a:cs typeface="Arial"/>
            </a:endParaRPr>
          </a:p>
          <a:p>
            <a:pPr marL="382270" indent="-114935">
              <a:lnSpc>
                <a:spcPct val="100000"/>
              </a:lnSpc>
              <a:buClr>
                <a:srgbClr val="33339A"/>
              </a:buClr>
              <a:buChar char="•"/>
              <a:tabLst>
                <a:tab pos="382905" algn="l"/>
              </a:tabLst>
            </a:pPr>
            <a:r>
              <a:rPr dirty="0" sz="1000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each bitstring (call </a:t>
            </a:r>
            <a:r>
              <a:rPr dirty="0" sz="1000">
                <a:latin typeface="Arial"/>
                <a:cs typeface="Arial"/>
              </a:rPr>
              <a:t>them 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baseline="-21367" sz="975" spc="-7" i="1">
                <a:latin typeface="Arial"/>
                <a:cs typeface="Arial"/>
              </a:rPr>
              <a:t>0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>
                <a:latin typeface="Arial"/>
                <a:cs typeface="Arial"/>
              </a:rPr>
              <a:t>… 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baseline="-21367" sz="975" spc="-7" i="1">
                <a:latin typeface="Arial"/>
                <a:cs typeface="Arial"/>
              </a:rPr>
              <a:t>N-1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define</a:t>
            </a:r>
            <a:endParaRPr sz="1000">
              <a:latin typeface="Arial"/>
              <a:cs typeface="Arial"/>
            </a:endParaRPr>
          </a:p>
          <a:p>
            <a:pPr marL="725170">
              <a:lnSpc>
                <a:spcPct val="100000"/>
              </a:lnSpc>
            </a:pP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21367" sz="975" i="1">
                <a:latin typeface="Arial"/>
                <a:cs typeface="Arial"/>
              </a:rPr>
              <a:t>i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Eval(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baseline="-21367" sz="975" spc="-7" i="1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/ </a:t>
            </a:r>
            <a:r>
              <a:rPr dirty="0" sz="1000" spc="-5">
                <a:latin typeface="Arial"/>
                <a:cs typeface="Arial"/>
              </a:rPr>
              <a:t>Σ</a:t>
            </a:r>
            <a:r>
              <a:rPr dirty="0" baseline="-21367" sz="975" spc="-7" i="1">
                <a:latin typeface="Arial"/>
                <a:cs typeface="Arial"/>
              </a:rPr>
              <a:t>j</a:t>
            </a:r>
            <a:r>
              <a:rPr dirty="0" baseline="-21367" sz="975" spc="-3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Eval(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baseline="-21367" sz="975" spc="-7" i="1">
                <a:latin typeface="Arial"/>
                <a:cs typeface="Arial"/>
              </a:rPr>
              <a:t>j</a:t>
            </a:r>
            <a:r>
              <a:rPr dirty="0" sz="1000" spc="-5"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  <a:p>
            <a:pPr marL="382270" indent="-114935">
              <a:lnSpc>
                <a:spcPct val="100000"/>
              </a:lnSpc>
              <a:buClr>
                <a:srgbClr val="33339A"/>
              </a:buClr>
              <a:buChar char="•"/>
              <a:tabLst>
                <a:tab pos="382905" algn="l"/>
              </a:tabLst>
            </a:pPr>
            <a:r>
              <a:rPr dirty="0" sz="1000" spc="-5">
                <a:latin typeface="Arial"/>
                <a:cs typeface="Arial"/>
              </a:rPr>
              <a:t>Let </a:t>
            </a:r>
            <a:r>
              <a:rPr dirty="0" sz="1000" i="1">
                <a:latin typeface="Arial"/>
                <a:cs typeface="Arial"/>
              </a:rPr>
              <a:t>G’ </a:t>
            </a:r>
            <a:r>
              <a:rPr dirty="0" sz="1000" spc="-5">
                <a:latin typeface="Arial"/>
                <a:cs typeface="Arial"/>
              </a:rPr>
              <a:t>be the next generation. Begin with it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empty.</a:t>
            </a:r>
            <a:endParaRPr sz="1000">
              <a:latin typeface="Arial"/>
              <a:cs typeface="Arial"/>
            </a:endParaRPr>
          </a:p>
          <a:p>
            <a:pPr marL="382270" indent="-114935">
              <a:lnSpc>
                <a:spcPct val="100000"/>
              </a:lnSpc>
              <a:buClr>
                <a:srgbClr val="33339A"/>
              </a:buClr>
              <a:buChar char="•"/>
              <a:tabLst>
                <a:tab pos="382905" algn="l"/>
              </a:tabLst>
            </a:pPr>
            <a:r>
              <a:rPr dirty="0" sz="1000" spc="-5">
                <a:latin typeface="Arial"/>
                <a:cs typeface="Arial"/>
              </a:rPr>
              <a:t>For </a:t>
            </a:r>
            <a:r>
              <a:rPr dirty="0" sz="1000" i="1">
                <a:latin typeface="Arial"/>
                <a:cs typeface="Arial"/>
              </a:rPr>
              <a:t>k </a:t>
            </a:r>
            <a:r>
              <a:rPr dirty="0" sz="1000">
                <a:latin typeface="Arial"/>
                <a:cs typeface="Arial"/>
              </a:rPr>
              <a:t>= 0 ; </a:t>
            </a:r>
            <a:r>
              <a:rPr dirty="0" sz="1000" i="1">
                <a:latin typeface="Arial"/>
                <a:cs typeface="Arial"/>
              </a:rPr>
              <a:t>k </a:t>
            </a:r>
            <a:r>
              <a:rPr dirty="0" sz="1000">
                <a:latin typeface="Arial"/>
                <a:cs typeface="Arial"/>
              </a:rPr>
              <a:t>&lt; </a:t>
            </a:r>
            <a:r>
              <a:rPr dirty="0" sz="1000" spc="-5" i="1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/2 </a:t>
            </a:r>
            <a:r>
              <a:rPr dirty="0" sz="1000">
                <a:latin typeface="Arial"/>
                <a:cs typeface="Arial"/>
              </a:rPr>
              <a:t>; </a:t>
            </a:r>
            <a:r>
              <a:rPr dirty="0" sz="1000" i="1">
                <a:latin typeface="Arial"/>
                <a:cs typeface="Arial"/>
              </a:rPr>
              <a:t>k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+1</a:t>
            </a:r>
            <a:endParaRPr sz="10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spcBef>
                <a:spcPts val="5"/>
              </a:spcBef>
              <a:buClr>
                <a:srgbClr val="FF5050"/>
              </a:buClr>
              <a:buChar char="•"/>
              <a:tabLst>
                <a:tab pos="640080" algn="l"/>
              </a:tabLst>
            </a:pPr>
            <a:r>
              <a:rPr dirty="0" sz="900" spc="-5">
                <a:latin typeface="Arial"/>
                <a:cs typeface="Arial"/>
              </a:rPr>
              <a:t>Choose two parents each </a:t>
            </a:r>
            <a:r>
              <a:rPr dirty="0" sz="900" spc="-10">
                <a:latin typeface="Arial"/>
                <a:cs typeface="Arial"/>
              </a:rPr>
              <a:t>with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probability</a:t>
            </a:r>
            <a:endParaRPr sz="900">
              <a:latin typeface="Arial"/>
              <a:cs typeface="Arial"/>
            </a:endParaRPr>
          </a:p>
          <a:p>
            <a:pPr marL="725170">
              <a:lnSpc>
                <a:spcPct val="100000"/>
              </a:lnSpc>
            </a:pPr>
            <a:r>
              <a:rPr dirty="0" sz="900" spc="-5" i="1">
                <a:latin typeface="Arial"/>
                <a:cs typeface="Arial"/>
              </a:rPr>
              <a:t>Prob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Parent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 i="1">
                <a:latin typeface="Arial"/>
                <a:cs typeface="Arial"/>
              </a:rPr>
              <a:t>b</a:t>
            </a:r>
            <a:r>
              <a:rPr dirty="0" baseline="-23148" sz="900" spc="-7" i="1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p</a:t>
            </a:r>
            <a:r>
              <a:rPr dirty="0" baseline="-23148" sz="900" spc="-7" i="1">
                <a:latin typeface="Arial"/>
                <a:cs typeface="Arial"/>
              </a:rPr>
              <a:t>i</a:t>
            </a:r>
            <a:endParaRPr baseline="-23148" sz="9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buClr>
                <a:srgbClr val="FF5050"/>
              </a:buClr>
              <a:buChar char="•"/>
              <a:tabLst>
                <a:tab pos="640080" algn="l"/>
              </a:tabLst>
            </a:pPr>
            <a:r>
              <a:rPr dirty="0" sz="900" spc="-5">
                <a:latin typeface="Arial"/>
                <a:cs typeface="Arial"/>
              </a:rPr>
              <a:t>Randomly swap bits in the two parents to obtain two </a:t>
            </a:r>
            <a:r>
              <a:rPr dirty="0" sz="900">
                <a:latin typeface="Arial"/>
                <a:cs typeface="Arial"/>
              </a:rPr>
              <a:t>new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bitstrings</a:t>
            </a:r>
            <a:endParaRPr sz="900">
              <a:latin typeface="Arial"/>
              <a:cs typeface="Arial"/>
            </a:endParaRPr>
          </a:p>
          <a:p>
            <a:pPr lvl="1" marL="639445" marR="290195" indent="-143510">
              <a:lnSpc>
                <a:spcPct val="100000"/>
              </a:lnSpc>
              <a:spcBef>
                <a:spcPts val="10"/>
              </a:spcBef>
              <a:buClr>
                <a:srgbClr val="FF5050"/>
              </a:buClr>
              <a:buChar char="•"/>
              <a:tabLst>
                <a:tab pos="640080" algn="l"/>
              </a:tabLst>
            </a:pPr>
            <a:r>
              <a:rPr dirty="0" sz="900" spc="-5">
                <a:latin typeface="Arial"/>
                <a:cs typeface="Arial"/>
              </a:rPr>
              <a:t>For each bit in turn in the </a:t>
            </a:r>
            <a:r>
              <a:rPr dirty="0" sz="900">
                <a:latin typeface="Arial"/>
                <a:cs typeface="Arial"/>
              </a:rPr>
              <a:t>new </a:t>
            </a:r>
            <a:r>
              <a:rPr dirty="0" sz="900" spc="-5">
                <a:latin typeface="Arial"/>
                <a:cs typeface="Arial"/>
              </a:rPr>
              <a:t>bitstring, randomly invert it with some </a:t>
            </a:r>
            <a:r>
              <a:rPr dirty="0" sz="900">
                <a:latin typeface="Arial"/>
                <a:cs typeface="Arial"/>
              </a:rPr>
              <a:t>low  </a:t>
            </a:r>
            <a:r>
              <a:rPr dirty="0" sz="900" spc="-5">
                <a:latin typeface="Arial"/>
                <a:cs typeface="Arial"/>
              </a:rPr>
              <a:t>probability</a:t>
            </a:r>
            <a:endParaRPr sz="9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buClr>
                <a:srgbClr val="FF5050"/>
              </a:buClr>
              <a:buChar char="•"/>
              <a:tabLst>
                <a:tab pos="640080" algn="l"/>
              </a:tabLst>
            </a:pPr>
            <a:r>
              <a:rPr dirty="0" sz="900" spc="-5">
                <a:latin typeface="Arial"/>
                <a:cs typeface="Arial"/>
              </a:rPr>
              <a:t>Add the two new bitstrings to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5" i="1">
                <a:latin typeface="Arial"/>
                <a:cs typeface="Arial"/>
              </a:rPr>
              <a:t>G’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Let your first generation consist of random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bitstrings.</a:t>
            </a:r>
            <a:endParaRPr sz="10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76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GA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Issues</a:t>
            </a:r>
            <a:endParaRPr sz="2200">
              <a:latin typeface="Arial"/>
              <a:cs typeface="Arial"/>
            </a:endParaRPr>
          </a:p>
          <a:p>
            <a:pPr marL="439420" marR="284480" indent="-171450">
              <a:lnSpc>
                <a:spcPct val="100000"/>
              </a:lnSpc>
              <a:spcBef>
                <a:spcPts val="610"/>
              </a:spcBef>
              <a:buChar char="•"/>
              <a:tabLst>
                <a:tab pos="440055" algn="l"/>
              </a:tabLst>
            </a:pPr>
            <a:r>
              <a:rPr dirty="0" sz="1000" spc="-5">
                <a:latin typeface="Arial"/>
                <a:cs typeface="Arial"/>
              </a:rPr>
              <a:t>Bitstring representation is critical. </a:t>
            </a:r>
            <a:r>
              <a:rPr dirty="0" sz="1000">
                <a:latin typeface="Arial"/>
                <a:cs typeface="Arial"/>
              </a:rPr>
              <a:t>This </a:t>
            </a:r>
            <a:r>
              <a:rPr dirty="0" sz="1000" spc="-5">
                <a:latin typeface="Arial"/>
                <a:cs typeface="Arial"/>
              </a:rPr>
              <a:t>is the real ingenuity </a:t>
            </a:r>
            <a:r>
              <a:rPr dirty="0" sz="1000">
                <a:latin typeface="Arial"/>
                <a:cs typeface="Arial"/>
              </a:rPr>
              <a:t>– </a:t>
            </a:r>
            <a:r>
              <a:rPr dirty="0" sz="1000" spc="-5">
                <a:latin typeface="Arial"/>
                <a:cs typeface="Arial"/>
              </a:rPr>
              <a:t>not </a:t>
            </a:r>
            <a:r>
              <a:rPr dirty="0" sz="1000" spc="-10">
                <a:latin typeface="Arial"/>
                <a:cs typeface="Arial"/>
              </a:rPr>
              <a:t>the  </a:t>
            </a:r>
            <a:r>
              <a:rPr dirty="0" sz="1000" spc="-5">
                <a:latin typeface="Arial"/>
                <a:cs typeface="Arial"/>
              </a:rPr>
              <a:t>decision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use genetic algorithms. </a:t>
            </a:r>
            <a:r>
              <a:rPr dirty="0" sz="1000" spc="-5" i="1">
                <a:latin typeface="Arial"/>
                <a:cs typeface="Arial"/>
              </a:rPr>
              <a:t>(How to encode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TSP?)</a:t>
            </a:r>
            <a:endParaRPr sz="10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440055" algn="l"/>
              </a:tabLst>
            </a:pPr>
            <a:r>
              <a:rPr dirty="0" sz="1000" spc="-5">
                <a:latin typeface="Arial"/>
                <a:cs typeface="Arial"/>
              </a:rPr>
              <a:t>Evaluation </a:t>
            </a:r>
            <a:r>
              <a:rPr dirty="0" sz="1000">
                <a:latin typeface="Arial"/>
                <a:cs typeface="Arial"/>
              </a:rPr>
              <a:t>function </a:t>
            </a:r>
            <a:r>
              <a:rPr dirty="0" sz="1000" spc="-5">
                <a:latin typeface="Arial"/>
                <a:cs typeface="Arial"/>
              </a:rPr>
              <a:t>design often critical. </a:t>
            </a:r>
            <a:r>
              <a:rPr dirty="0" sz="1000">
                <a:latin typeface="Arial"/>
                <a:cs typeface="Arial"/>
              </a:rPr>
              <a:t>In-laws </a:t>
            </a:r>
            <a:r>
              <a:rPr dirty="0" sz="1000" spc="-5">
                <a:latin typeface="Arial"/>
                <a:cs typeface="Arial"/>
              </a:rPr>
              <a:t>always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critical.</a:t>
            </a:r>
            <a:endParaRPr sz="1000">
              <a:latin typeface="Arial"/>
              <a:cs typeface="Arial"/>
            </a:endParaRPr>
          </a:p>
          <a:p>
            <a:pPr marL="439420" marR="311785" indent="-171450">
              <a:lnSpc>
                <a:spcPct val="100000"/>
              </a:lnSpc>
              <a:spcBef>
                <a:spcPts val="235"/>
              </a:spcBef>
              <a:buChar char="•"/>
              <a:tabLst>
                <a:tab pos="440055" algn="l"/>
              </a:tabLst>
            </a:pPr>
            <a:r>
              <a:rPr dirty="0" sz="1000">
                <a:latin typeface="Arial"/>
                <a:cs typeface="Arial"/>
              </a:rPr>
              <a:t>It’s </a:t>
            </a:r>
            <a:r>
              <a:rPr dirty="0" sz="1000" spc="-5">
                <a:latin typeface="Arial"/>
                <a:cs typeface="Arial"/>
              </a:rPr>
              <a:t>often cheaper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evaluate an incremental change of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previously  evaluated object than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evaluate from scratch. Do Genetic  Algorithms permit</a:t>
            </a:r>
            <a:r>
              <a:rPr dirty="0" sz="1000" spc="-10">
                <a:latin typeface="Arial"/>
                <a:cs typeface="Arial"/>
              </a:rPr>
              <a:t> that?</a:t>
            </a:r>
            <a:endParaRPr sz="10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440055" algn="l"/>
              </a:tabLst>
            </a:pPr>
            <a:r>
              <a:rPr dirty="0" sz="1000" spc="-5">
                <a:latin typeface="Arial"/>
                <a:cs typeface="Arial"/>
              </a:rPr>
              <a:t>What if approximate evaluation is cheaper than accurate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evaluation?</a:t>
            </a:r>
            <a:endParaRPr sz="1000">
              <a:latin typeface="Arial"/>
              <a:cs typeface="Arial"/>
            </a:endParaRPr>
          </a:p>
          <a:p>
            <a:pPr marL="267970" marR="1973580">
              <a:lnSpc>
                <a:spcPct val="119500"/>
              </a:lnSpc>
              <a:spcBef>
                <a:spcPts val="5"/>
              </a:spcBef>
              <a:buChar char="•"/>
              <a:tabLst>
                <a:tab pos="440055" algn="l"/>
              </a:tabLst>
            </a:pPr>
            <a:r>
              <a:rPr dirty="0" sz="1000" spc="-5">
                <a:latin typeface="Arial"/>
                <a:cs typeface="Arial"/>
              </a:rPr>
              <a:t>Inner-loop optimization often possible. </a:t>
            </a:r>
            <a:r>
              <a:rPr dirty="0" sz="1000" spc="-5">
                <a:solidFill>
                  <a:srgbClr val="9ACC00"/>
                </a:solidFill>
                <a:latin typeface="Arial"/>
                <a:cs typeface="Arial"/>
              </a:rPr>
              <a:t> Numerous</a:t>
            </a:r>
            <a:r>
              <a:rPr dirty="0" sz="1000" spc="-15">
                <a:solidFill>
                  <a:srgbClr val="9ACC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ACC00"/>
                </a:solidFill>
                <a:latin typeface="Arial"/>
                <a:cs typeface="Arial"/>
              </a:rPr>
              <a:t>twiddles:</a:t>
            </a:r>
            <a:endParaRPr sz="1000">
              <a:latin typeface="Arial"/>
              <a:cs typeface="Arial"/>
            </a:endParaRPr>
          </a:p>
          <a:p>
            <a:pPr marL="439420" marR="52260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440055" algn="l"/>
              </a:tabLst>
            </a:pPr>
            <a:r>
              <a:rPr dirty="0" sz="1000">
                <a:latin typeface="Arial"/>
                <a:cs typeface="Arial"/>
              </a:rPr>
              <a:t>Use </a:t>
            </a:r>
            <a:r>
              <a:rPr dirty="0" sz="1000" spc="-5">
                <a:latin typeface="Arial"/>
                <a:cs typeface="Arial"/>
              </a:rPr>
              <a:t>rankings not evaluations in </a:t>
            </a:r>
            <a:r>
              <a:rPr dirty="0" sz="1000">
                <a:latin typeface="Arial"/>
                <a:cs typeface="Arial"/>
              </a:rPr>
              <a:t>creating your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21367" sz="975" i="1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parent selection  probabilities.</a:t>
            </a:r>
            <a:endParaRPr sz="10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440055" algn="l"/>
              </a:tabLst>
            </a:pPr>
            <a:r>
              <a:rPr dirty="0" sz="1000" spc="-5">
                <a:latin typeface="Arial"/>
                <a:cs typeface="Arial"/>
              </a:rPr>
              <a:t>Cross over </a:t>
            </a:r>
            <a:r>
              <a:rPr dirty="0" sz="1000">
                <a:latin typeface="Arial"/>
                <a:cs typeface="Arial"/>
              </a:rPr>
              <a:t>contiguous </a:t>
            </a:r>
            <a:r>
              <a:rPr dirty="0" sz="1000" spc="-5">
                <a:latin typeface="Arial"/>
                <a:cs typeface="Arial"/>
              </a:rPr>
              <a:t>chunks of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string instead of random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bits?</a:t>
            </a:r>
            <a:endParaRPr sz="10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440055" algn="l"/>
              </a:tabLst>
            </a:pPr>
            <a:r>
              <a:rPr dirty="0" sz="1000" spc="-5">
                <a:latin typeface="Arial"/>
                <a:cs typeface="Arial"/>
              </a:rPr>
              <a:t>Needn’t be bit strings </a:t>
            </a:r>
            <a:r>
              <a:rPr dirty="0" sz="1000">
                <a:latin typeface="Arial"/>
                <a:cs typeface="Arial"/>
              </a:rPr>
              <a:t>.. </a:t>
            </a:r>
            <a:r>
              <a:rPr dirty="0" sz="1000" spc="-5">
                <a:latin typeface="Arial"/>
                <a:cs typeface="Arial"/>
              </a:rPr>
              <a:t>could use strings over other finite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alphabets.</a:t>
            </a:r>
            <a:endParaRPr sz="1000">
              <a:latin typeface="Arial"/>
              <a:cs typeface="Arial"/>
            </a:endParaRPr>
          </a:p>
          <a:p>
            <a:pPr marL="439420" marR="347345" indent="-171450">
              <a:lnSpc>
                <a:spcPct val="100000"/>
              </a:lnSpc>
              <a:spcBef>
                <a:spcPts val="235"/>
              </a:spcBef>
              <a:buChar char="•"/>
              <a:tabLst>
                <a:tab pos="440055" algn="l"/>
              </a:tabLst>
            </a:pPr>
            <a:r>
              <a:rPr dirty="0" sz="1000">
                <a:latin typeface="Arial"/>
                <a:cs typeface="Arial"/>
              </a:rPr>
              <a:t>Optimize </a:t>
            </a:r>
            <a:r>
              <a:rPr dirty="0" sz="1000" spc="-5">
                <a:latin typeface="Arial"/>
                <a:cs typeface="Arial"/>
              </a:rPr>
              <a:t>over sentences from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grammar representing functions </a:t>
            </a:r>
            <a:r>
              <a:rPr dirty="0" sz="1000">
                <a:latin typeface="Arial"/>
                <a:cs typeface="Arial"/>
              </a:rPr>
              <a:t>or  </a:t>
            </a:r>
            <a:r>
              <a:rPr dirty="0" sz="1000" spc="-5">
                <a:latin typeface="Arial"/>
                <a:cs typeface="Arial"/>
              </a:rPr>
              <a:t>programs. Called Genetic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Programming.</a:t>
            </a:r>
            <a:endParaRPr sz="1000">
              <a:latin typeface="Arial"/>
              <a:cs typeface="Arial"/>
            </a:endParaRPr>
          </a:p>
          <a:p>
            <a:pPr algn="r" marR="259715">
              <a:lnSpc>
                <a:spcPts val="8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marL="1067435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General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Discussion</a:t>
            </a:r>
            <a:endParaRPr sz="2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185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Often, the “second best way” to solve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problem.</a:t>
            </a:r>
            <a:endParaRPr sz="1200">
              <a:latin typeface="Arial"/>
              <a:cs typeface="Arial"/>
            </a:endParaRPr>
          </a:p>
          <a:p>
            <a:pPr marL="439420" marR="34099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But </a:t>
            </a:r>
            <a:r>
              <a:rPr dirty="0" sz="1200">
                <a:latin typeface="Arial"/>
                <a:cs typeface="Arial"/>
              </a:rPr>
              <a:t>relatively </a:t>
            </a:r>
            <a:r>
              <a:rPr dirty="0" sz="1200" spc="-5">
                <a:latin typeface="Arial"/>
                <a:cs typeface="Arial"/>
              </a:rPr>
              <a:t>easy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implement. Can </a:t>
            </a:r>
            <a:r>
              <a:rPr dirty="0" sz="1200">
                <a:latin typeface="Arial"/>
                <a:cs typeface="Arial"/>
              </a:rPr>
              <a:t>save a </a:t>
            </a:r>
            <a:r>
              <a:rPr dirty="0" sz="1200" spc="-5">
                <a:latin typeface="Arial"/>
                <a:cs typeface="Arial"/>
              </a:rPr>
              <a:t>great deal  of programming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effort.</a:t>
            </a:r>
            <a:endParaRPr sz="1200">
              <a:latin typeface="Arial"/>
              <a:cs typeface="Arial"/>
            </a:endParaRPr>
          </a:p>
          <a:p>
            <a:pPr marL="439420" marR="322580" indent="-171450">
              <a:lnSpc>
                <a:spcPct val="100000"/>
              </a:lnSpc>
              <a:spcBef>
                <a:spcPts val="284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But great </a:t>
            </a:r>
            <a:r>
              <a:rPr dirty="0" sz="1200">
                <a:latin typeface="Arial"/>
                <a:cs typeface="Arial"/>
              </a:rPr>
              <a:t>care </a:t>
            </a:r>
            <a:r>
              <a:rPr dirty="0" sz="1200" spc="-5">
                <a:latin typeface="Arial"/>
                <a:cs typeface="Arial"/>
              </a:rPr>
              <a:t>is needed in designing representations  and movesets. If someone tells </a:t>
            </a:r>
            <a:r>
              <a:rPr dirty="0" sz="1200">
                <a:latin typeface="Arial"/>
                <a:cs typeface="Arial"/>
              </a:rPr>
              <a:t>you that </a:t>
            </a:r>
            <a:r>
              <a:rPr dirty="0" sz="1200" spc="-5">
                <a:latin typeface="Arial"/>
                <a:cs typeface="Arial"/>
              </a:rPr>
              <a:t>SA/Hillclimbing  solved </a:t>
            </a:r>
            <a:r>
              <a:rPr dirty="0" sz="1200">
                <a:latin typeface="Arial"/>
                <a:cs typeface="Arial"/>
              </a:rPr>
              <a:t>their </a:t>
            </a:r>
            <a:r>
              <a:rPr dirty="0" sz="1200" spc="-5">
                <a:latin typeface="Arial"/>
                <a:cs typeface="Arial"/>
              </a:rPr>
              <a:t>problem,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person is probably not giving  enough </a:t>
            </a:r>
            <a:r>
              <a:rPr dirty="0" sz="1200">
                <a:latin typeface="Arial"/>
                <a:cs typeface="Arial"/>
              </a:rPr>
              <a:t>credit to their </a:t>
            </a:r>
            <a:r>
              <a:rPr dirty="0" sz="1200" spc="-5">
                <a:latin typeface="Arial"/>
                <a:cs typeface="Arial"/>
              </a:rPr>
              <a:t>own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problem-formulation-ability.</a:t>
            </a:r>
            <a:endParaRPr sz="1200">
              <a:latin typeface="Arial"/>
              <a:cs typeface="Arial"/>
            </a:endParaRPr>
          </a:p>
          <a:p>
            <a:pPr marL="439420" marR="466090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DON’T solve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problem with </a:t>
            </a:r>
            <a:r>
              <a:rPr dirty="0" sz="1200">
                <a:latin typeface="Arial"/>
                <a:cs typeface="Arial"/>
              </a:rPr>
              <a:t>these </a:t>
            </a:r>
            <a:r>
              <a:rPr dirty="0" sz="1200" spc="-5">
                <a:latin typeface="Arial"/>
                <a:cs typeface="Arial"/>
              </a:rPr>
              <a:t>methods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could  be solved by Linear Programming, A-Star search or  </a:t>
            </a:r>
            <a:r>
              <a:rPr dirty="0" sz="1200">
                <a:latin typeface="Arial"/>
                <a:cs typeface="Arial"/>
              </a:rPr>
              <a:t>Constraint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Propagation!</a:t>
            </a:r>
            <a:endParaRPr sz="1200">
              <a:latin typeface="Arial"/>
              <a:cs typeface="Arial"/>
            </a:endParaRPr>
          </a:p>
          <a:p>
            <a:pPr marL="439420" marR="865505" indent="-171450">
              <a:lnSpc>
                <a:spcPct val="100000"/>
              </a:lnSpc>
              <a:spcBef>
                <a:spcPts val="275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What if evaluating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objective function </a:t>
            </a:r>
            <a:r>
              <a:rPr dirty="0" sz="1200">
                <a:latin typeface="Arial"/>
                <a:cs typeface="Arial"/>
              </a:rPr>
              <a:t>is really  expensive?</a:t>
            </a:r>
            <a:endParaRPr sz="1200">
              <a:latin typeface="Arial"/>
              <a:cs typeface="Arial"/>
            </a:endParaRPr>
          </a:p>
          <a:p>
            <a:pPr algn="r" marR="259715">
              <a:lnSpc>
                <a:spcPts val="74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26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746760" marR="640715" indent="-98425">
              <a:lnSpc>
                <a:spcPct val="100000"/>
              </a:lnSpc>
              <a:spcBef>
                <a:spcPts val="82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What you </a:t>
            </a:r>
            <a:r>
              <a:rPr dirty="0" sz="2000" spc="-10">
                <a:solidFill>
                  <a:srgbClr val="009A00"/>
                </a:solidFill>
                <a:latin typeface="Arial"/>
                <a:cs typeface="Arial"/>
              </a:rPr>
              <a:t>should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know </a:t>
            </a:r>
            <a:r>
              <a:rPr dirty="0" sz="2000" spc="-10">
                <a:solidFill>
                  <a:srgbClr val="009A00"/>
                </a:solidFill>
                <a:latin typeface="Arial"/>
                <a:cs typeface="Arial"/>
              </a:rPr>
              <a:t>about 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Iterative Improvement</a:t>
            </a:r>
            <a:r>
              <a:rPr dirty="0" sz="2000" spc="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algs.</a:t>
            </a:r>
            <a:endParaRPr sz="20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77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Hill-climbing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Simulated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Annealing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29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SAT and Channel Routing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domains</a:t>
            </a:r>
            <a:endParaRPr sz="1200">
              <a:latin typeface="Arial"/>
              <a:cs typeface="Arial"/>
            </a:endParaRPr>
          </a:p>
          <a:p>
            <a:pPr marL="439420" marR="19748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Given </a:t>
            </a:r>
            <a:r>
              <a:rPr dirty="0" sz="1200">
                <a:latin typeface="Arial"/>
                <a:cs typeface="Arial"/>
              </a:rPr>
              <a:t>a simple </a:t>
            </a:r>
            <a:r>
              <a:rPr dirty="0" sz="1200" spc="-5">
                <a:latin typeface="Arial"/>
                <a:cs typeface="Arial"/>
              </a:rPr>
              <a:t>problem </a:t>
            </a:r>
            <a:r>
              <a:rPr dirty="0" sz="1200">
                <a:latin typeface="Arial"/>
                <a:cs typeface="Arial"/>
              </a:rPr>
              <a:t>(e.g. </a:t>
            </a:r>
            <a:r>
              <a:rPr dirty="0" sz="1200" spc="-5">
                <a:latin typeface="Arial"/>
                <a:cs typeface="Arial"/>
              </a:rPr>
              <a:t>graph coloring from the CSP  lectures) be able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give sensible suggestions as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how  to code it up for the above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algorithms.</a:t>
            </a:r>
            <a:endParaRPr sz="1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09A00"/>
                </a:solidFill>
                <a:latin typeface="Arial"/>
                <a:cs typeface="Arial"/>
              </a:rPr>
              <a:t>References:</a:t>
            </a:r>
            <a:endParaRPr sz="1200">
              <a:latin typeface="Arial"/>
              <a:cs typeface="Arial"/>
            </a:endParaRPr>
          </a:p>
          <a:p>
            <a:pPr marL="496570" marR="222250">
              <a:lnSpc>
                <a:spcPct val="100000"/>
              </a:lnSpc>
              <a:spcBef>
                <a:spcPts val="215"/>
              </a:spcBef>
            </a:pP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Simulated Annealing: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See </a:t>
            </a:r>
            <a:r>
              <a:rPr dirty="0" sz="800" spc="-5" i="1">
                <a:solidFill>
                  <a:srgbClr val="CC65FF"/>
                </a:solidFill>
                <a:latin typeface="Arial"/>
                <a:cs typeface="Arial"/>
              </a:rPr>
              <a:t>Numerical Recipes in C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, or </a:t>
            </a:r>
            <a:r>
              <a:rPr dirty="0" sz="800">
                <a:solidFill>
                  <a:srgbClr val="CC65FF"/>
                </a:solidFill>
                <a:latin typeface="Arial"/>
                <a:cs typeface="Arial"/>
              </a:rPr>
              <a:t>for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practical details of Modified  Lam schedule etc.: Ochotta 1994 Ph.D. thesis, </a:t>
            </a:r>
            <a:r>
              <a:rPr dirty="0" sz="800">
                <a:solidFill>
                  <a:srgbClr val="CC65FF"/>
                </a:solidFill>
                <a:latin typeface="Arial"/>
                <a:cs typeface="Arial"/>
              </a:rPr>
              <a:t>CMU</a:t>
            </a:r>
            <a:r>
              <a:rPr dirty="0" sz="800" spc="60">
                <a:solidFill>
                  <a:srgbClr val="CC65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ECE.</a:t>
            </a:r>
            <a:endParaRPr sz="800">
              <a:latin typeface="Arial"/>
              <a:cs typeface="Arial"/>
            </a:endParaRPr>
          </a:p>
          <a:p>
            <a:pPr marL="496570">
              <a:lnSpc>
                <a:spcPct val="100000"/>
              </a:lnSpc>
              <a:spcBef>
                <a:spcPts val="195"/>
              </a:spcBef>
            </a:pPr>
            <a:r>
              <a:rPr dirty="0" sz="800" spc="-10">
                <a:solidFill>
                  <a:srgbClr val="9A00CC"/>
                </a:solidFill>
                <a:latin typeface="Arial"/>
                <a:cs typeface="Arial"/>
              </a:rPr>
              <a:t>Hillclimbing: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Discussion in Russell and</a:t>
            </a:r>
            <a:r>
              <a:rPr dirty="0" sz="800" spc="5">
                <a:solidFill>
                  <a:srgbClr val="CC65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Norvig.</a:t>
            </a:r>
            <a:endParaRPr sz="800">
              <a:latin typeface="Arial"/>
              <a:cs typeface="Arial"/>
            </a:endParaRPr>
          </a:p>
          <a:p>
            <a:pPr marL="496570" marR="258445" indent="-635">
              <a:lnSpc>
                <a:spcPct val="120000"/>
              </a:lnSpc>
              <a:spcBef>
                <a:spcPts val="5"/>
              </a:spcBef>
            </a:pP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GSAT, WALKSAT: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papers </a:t>
            </a:r>
            <a:r>
              <a:rPr dirty="0" sz="800">
                <a:solidFill>
                  <a:srgbClr val="CC65FF"/>
                </a:solidFill>
                <a:latin typeface="Arial"/>
                <a:cs typeface="Arial"/>
              </a:rPr>
              <a:t>by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Bart Selman and Henry Kautz (</a:t>
            </a:r>
            <a:r>
              <a:rPr dirty="0" u="sng" sz="800" spc="-5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</a:rPr>
              <a:t>www.research.att.com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)  </a:t>
            </a: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Channel Routing: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Wong </a:t>
            </a:r>
            <a:r>
              <a:rPr dirty="0" sz="800">
                <a:solidFill>
                  <a:srgbClr val="CC65FF"/>
                </a:solidFill>
                <a:latin typeface="Arial"/>
                <a:cs typeface="Arial"/>
              </a:rPr>
              <a:t>et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al., </a:t>
            </a:r>
            <a:r>
              <a:rPr dirty="0" sz="800" spc="-5" i="1">
                <a:solidFill>
                  <a:srgbClr val="CC65FF"/>
                </a:solidFill>
                <a:latin typeface="Arial"/>
                <a:cs typeface="Arial"/>
              </a:rPr>
              <a:t>Simulated Annealing </a:t>
            </a:r>
            <a:r>
              <a:rPr dirty="0" sz="800" i="1">
                <a:solidFill>
                  <a:srgbClr val="CC65FF"/>
                </a:solidFill>
                <a:latin typeface="Arial"/>
                <a:cs typeface="Arial"/>
              </a:rPr>
              <a:t>for </a:t>
            </a:r>
            <a:r>
              <a:rPr dirty="0" sz="800" spc="-5" i="1">
                <a:solidFill>
                  <a:srgbClr val="CC65FF"/>
                </a:solidFill>
                <a:latin typeface="Arial"/>
                <a:cs typeface="Arial"/>
              </a:rPr>
              <a:t>VLSI Design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, Kluwer</a:t>
            </a:r>
            <a:r>
              <a:rPr dirty="0" sz="800" spc="145">
                <a:solidFill>
                  <a:srgbClr val="CC65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CC65FF"/>
                </a:solidFill>
                <a:latin typeface="Arial"/>
                <a:cs typeface="Arial"/>
              </a:rPr>
              <a:t>1988.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27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99819" y="1224914"/>
          <a:ext cx="458152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0"/>
                <a:gridCol w="1593214"/>
              </a:tblGrid>
              <a:tr h="521969">
                <a:tc gridSpan="2">
                  <a:txBody>
                    <a:bodyPr/>
                    <a:lstStyle/>
                    <a:p>
                      <a:pPr marL="1106170">
                        <a:lnSpc>
                          <a:spcPts val="2105"/>
                        </a:lnSpc>
                        <a:spcBef>
                          <a:spcPts val="1900"/>
                        </a:spcBef>
                      </a:pPr>
                      <a:r>
                        <a:rPr dirty="0" sz="2200" spc="-5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r>
                        <a:rPr dirty="0" sz="2200" spc="-1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Problems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2413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9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999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Also: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8260" marR="361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parking lot layout,  product design, aero-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dynamic design,  “Million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Queens”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problem,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radiotherapy  treatment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planning,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999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9999"/>
                      </a:solidFill>
                      <a:prstDash val="solid"/>
                    </a:lnT>
                    <a:lnB w="6350">
                      <a:solidFill>
                        <a:srgbClr val="019999"/>
                      </a:solidFill>
                      <a:prstDash val="solid"/>
                    </a:lnB>
                  </a:tcPr>
                </a:tc>
              </a:tr>
              <a:tr h="14744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603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Slide</a:t>
                      </a:r>
                      <a:r>
                        <a:rPr dirty="0" sz="7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752599" y="1805177"/>
            <a:ext cx="2819400" cy="1325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67128" y="3282695"/>
            <a:ext cx="3719271" cy="1177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25084" y="8532368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2642" y="5568188"/>
            <a:ext cx="30854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Informal</a:t>
            </a:r>
            <a:r>
              <a:rPr dirty="0" sz="2200" spc="-7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characterization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1820" y="5943853"/>
            <a:ext cx="3900170" cy="24714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200">
                <a:latin typeface="Arial"/>
                <a:cs typeface="Arial"/>
              </a:rPr>
              <a:t>These </a:t>
            </a:r>
            <a:r>
              <a:rPr dirty="0" sz="1200" spc="-5">
                <a:latin typeface="Arial"/>
                <a:cs typeface="Arial"/>
              </a:rPr>
              <a:t>are problems in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which…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84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There is </a:t>
            </a:r>
            <a:r>
              <a:rPr dirty="0" sz="1200">
                <a:latin typeface="Arial"/>
                <a:cs typeface="Arial"/>
              </a:rPr>
              <a:t>some combinatorial </a:t>
            </a:r>
            <a:r>
              <a:rPr dirty="0" sz="1200" spc="-5">
                <a:latin typeface="Arial"/>
                <a:cs typeface="Arial"/>
              </a:rPr>
              <a:t>structure being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optimized.</a:t>
            </a:r>
            <a:endParaRPr sz="1200">
              <a:latin typeface="Arial"/>
              <a:cs typeface="Arial"/>
            </a:endParaRPr>
          </a:p>
          <a:p>
            <a:pPr marL="184150" marR="27559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There 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cost function: Structure </a:t>
            </a:r>
            <a:r>
              <a:rPr dirty="0" sz="1200" spc="105">
                <a:latin typeface="Wingdings"/>
                <a:cs typeface="Wingdings"/>
              </a:rPr>
              <a:t>€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Real, to be  optimized, or at least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reasonable </a:t>
            </a:r>
            <a:r>
              <a:rPr dirty="0" sz="1200">
                <a:latin typeface="Arial"/>
                <a:cs typeface="Arial"/>
              </a:rPr>
              <a:t>solution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 found.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75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(So basic CSP methods only solve part of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problem</a:t>
            </a:r>
            <a:endParaRPr sz="1200">
              <a:latin typeface="Arial"/>
              <a:cs typeface="Arial"/>
            </a:endParaRPr>
          </a:p>
          <a:p>
            <a:pPr marL="184150" marR="26924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… </a:t>
            </a:r>
            <a:r>
              <a:rPr dirty="0" sz="1200" spc="-5">
                <a:latin typeface="Arial"/>
                <a:cs typeface="Arial"/>
              </a:rPr>
              <a:t>they satisfy constraints but don’t look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optimal  </a:t>
            </a:r>
            <a:r>
              <a:rPr dirty="0" sz="1200">
                <a:latin typeface="Arial"/>
                <a:cs typeface="Arial"/>
              </a:rPr>
              <a:t>constraint-satisfier.)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Searching </a:t>
            </a:r>
            <a:r>
              <a:rPr dirty="0" sz="1200">
                <a:latin typeface="Arial"/>
                <a:cs typeface="Arial"/>
              </a:rPr>
              <a:t>all possible </a:t>
            </a:r>
            <a:r>
              <a:rPr dirty="0" sz="1200" spc="-5">
                <a:latin typeface="Arial"/>
                <a:cs typeface="Arial"/>
              </a:rPr>
              <a:t>structures is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intractable.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Depth first </a:t>
            </a:r>
            <a:r>
              <a:rPr dirty="0" sz="1200">
                <a:latin typeface="Arial"/>
                <a:cs typeface="Arial"/>
              </a:rPr>
              <a:t>search </a:t>
            </a:r>
            <a:r>
              <a:rPr dirty="0" sz="1200" spc="-5">
                <a:latin typeface="Arial"/>
                <a:cs typeface="Arial"/>
              </a:rPr>
              <a:t>approaches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too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expensive.</a:t>
            </a:r>
            <a:endParaRPr sz="1200">
              <a:latin typeface="Arial"/>
              <a:cs typeface="Arial"/>
            </a:endParaRPr>
          </a:p>
          <a:p>
            <a:pPr marL="184150" marR="33401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There’s no </a:t>
            </a:r>
            <a:r>
              <a:rPr dirty="0" sz="1200">
                <a:latin typeface="Arial"/>
                <a:cs typeface="Arial"/>
              </a:rPr>
              <a:t>known algorithm for finding the </a:t>
            </a:r>
            <a:r>
              <a:rPr dirty="0" sz="1200" spc="-5">
                <a:latin typeface="Arial"/>
                <a:cs typeface="Arial"/>
              </a:rPr>
              <a:t>optimal  </a:t>
            </a:r>
            <a:r>
              <a:rPr dirty="0" sz="1200">
                <a:latin typeface="Arial"/>
                <a:cs typeface="Arial"/>
              </a:rPr>
              <a:t>solution</a:t>
            </a:r>
            <a:r>
              <a:rPr dirty="0" sz="1200" spc="-5">
                <a:latin typeface="Arial"/>
                <a:cs typeface="Arial"/>
              </a:rPr>
              <a:t> efficiently.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4520" y="8425688"/>
            <a:ext cx="3658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Very informally, </a:t>
            </a:r>
            <a:r>
              <a:rPr dirty="0" sz="1200">
                <a:latin typeface="Arial"/>
                <a:cs typeface="Arial"/>
              </a:rPr>
              <a:t>similar </a:t>
            </a:r>
            <a:r>
              <a:rPr dirty="0" sz="1200" spc="-5">
                <a:latin typeface="Arial"/>
                <a:cs typeface="Arial"/>
              </a:rPr>
              <a:t>solutions have </a:t>
            </a:r>
            <a:r>
              <a:rPr dirty="0" sz="1200">
                <a:latin typeface="Arial"/>
                <a:cs typeface="Arial"/>
              </a:rPr>
              <a:t>similar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costs.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9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Iterative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Improvement</a:t>
            </a:r>
            <a:endParaRPr sz="2200">
              <a:latin typeface="Arial"/>
              <a:cs typeface="Arial"/>
            </a:endParaRPr>
          </a:p>
          <a:p>
            <a:pPr marL="267970" marR="368935">
              <a:lnSpc>
                <a:spcPct val="100000"/>
              </a:lnSpc>
              <a:spcBef>
                <a:spcPts val="655"/>
              </a:spcBef>
            </a:pPr>
            <a:r>
              <a:rPr dirty="0" sz="1200">
                <a:latin typeface="Arial"/>
                <a:cs typeface="Arial"/>
              </a:rPr>
              <a:t>Intuition: </a:t>
            </a:r>
            <a:r>
              <a:rPr dirty="0" sz="1200" spc="-5">
                <a:latin typeface="Arial"/>
                <a:cs typeface="Arial"/>
              </a:rPr>
              <a:t>consider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configurations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laid out on </a:t>
            </a:r>
            <a:r>
              <a:rPr dirty="0" sz="1200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surface of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landscape. </a:t>
            </a: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want </a:t>
            </a:r>
            <a:r>
              <a:rPr dirty="0" sz="1200">
                <a:latin typeface="Arial"/>
                <a:cs typeface="Arial"/>
              </a:rPr>
              <a:t>to find the </a:t>
            </a:r>
            <a:r>
              <a:rPr dirty="0" sz="1200" spc="-5">
                <a:latin typeface="Arial"/>
                <a:cs typeface="Arial"/>
              </a:rPr>
              <a:t>highest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point.</a:t>
            </a:r>
            <a:endParaRPr sz="1200">
              <a:latin typeface="Arial"/>
              <a:cs typeface="Arial"/>
            </a:endParaRPr>
          </a:p>
          <a:p>
            <a:pPr marL="267970" marR="51943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latin typeface="Arial"/>
                <a:cs typeface="Arial"/>
              </a:rPr>
              <a:t>(Unlike other AI search problems like 8-puzzle, we don’t  care how we get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there.)</a:t>
            </a:r>
            <a:endParaRPr sz="1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latin typeface="Arial"/>
                <a:cs typeface="Arial"/>
              </a:rPr>
              <a:t>“Iterative Improvement”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methods:</a:t>
            </a:r>
            <a:endParaRPr sz="1200">
              <a:latin typeface="Arial"/>
              <a:cs typeface="Arial"/>
            </a:endParaRPr>
          </a:p>
          <a:p>
            <a:pPr marL="267970" marR="39624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solidFill>
                  <a:srgbClr val="FF5050"/>
                </a:solidFill>
                <a:latin typeface="Arial"/>
                <a:cs typeface="Arial"/>
              </a:rPr>
              <a:t>Start at </a:t>
            </a:r>
            <a:r>
              <a:rPr dirty="0" sz="1200">
                <a:solidFill>
                  <a:srgbClr val="FF5050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FF5050"/>
                </a:solidFill>
                <a:latin typeface="Arial"/>
                <a:cs typeface="Arial"/>
              </a:rPr>
              <a:t>random configuration; </a:t>
            </a:r>
            <a:r>
              <a:rPr dirty="0" sz="1200">
                <a:solidFill>
                  <a:srgbClr val="FF5050"/>
                </a:solidFill>
                <a:latin typeface="Arial"/>
                <a:cs typeface="Arial"/>
              </a:rPr>
              <a:t>repeatedly </a:t>
            </a:r>
            <a:r>
              <a:rPr dirty="0" sz="1200" spc="-5">
                <a:solidFill>
                  <a:srgbClr val="FF5050"/>
                </a:solidFill>
                <a:latin typeface="Arial"/>
                <a:cs typeface="Arial"/>
              </a:rPr>
              <a:t>consider  </a:t>
            </a:r>
            <a:r>
              <a:rPr dirty="0" sz="1200">
                <a:solidFill>
                  <a:srgbClr val="FF5050"/>
                </a:solidFill>
                <a:latin typeface="Arial"/>
                <a:cs typeface="Arial"/>
              </a:rPr>
              <a:t>various moves; </a:t>
            </a:r>
            <a:r>
              <a:rPr dirty="0" sz="1200" spc="-5">
                <a:solidFill>
                  <a:srgbClr val="FF5050"/>
                </a:solidFill>
                <a:latin typeface="Arial"/>
                <a:cs typeface="Arial"/>
              </a:rPr>
              <a:t>accept </a:t>
            </a:r>
            <a:r>
              <a:rPr dirty="0" sz="1200">
                <a:solidFill>
                  <a:srgbClr val="FF5050"/>
                </a:solidFill>
                <a:latin typeface="Arial"/>
                <a:cs typeface="Arial"/>
              </a:rPr>
              <a:t>some &amp; </a:t>
            </a:r>
            <a:r>
              <a:rPr dirty="0" sz="1200" spc="-5">
                <a:solidFill>
                  <a:srgbClr val="FF5050"/>
                </a:solidFill>
                <a:latin typeface="Arial"/>
                <a:cs typeface="Arial"/>
              </a:rPr>
              <a:t>reject some. When you’re  stuck, restart.</a:t>
            </a:r>
            <a:endParaRPr sz="1200">
              <a:latin typeface="Arial"/>
              <a:cs typeface="Arial"/>
            </a:endParaRPr>
          </a:p>
          <a:p>
            <a:pPr marL="267970" marR="307340">
              <a:lnSpc>
                <a:spcPct val="100000"/>
              </a:lnSpc>
              <a:spcBef>
                <a:spcPts val="715"/>
              </a:spcBef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must invent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 b="1">
                <a:solidFill>
                  <a:srgbClr val="0033CC"/>
                </a:solidFill>
                <a:latin typeface="Arial"/>
                <a:cs typeface="Arial"/>
              </a:rPr>
              <a:t>moveset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describes what </a:t>
            </a:r>
            <a:r>
              <a:rPr dirty="0" sz="1200">
                <a:latin typeface="Arial"/>
                <a:cs typeface="Arial"/>
              </a:rPr>
              <a:t>moves </a:t>
            </a:r>
            <a:r>
              <a:rPr dirty="0" sz="1200" spc="-5">
                <a:latin typeface="Arial"/>
                <a:cs typeface="Arial"/>
              </a:rPr>
              <a:t>we  will consider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any configuration. Let’s invent </a:t>
            </a:r>
            <a:r>
              <a:rPr dirty="0" sz="1200">
                <a:latin typeface="Arial"/>
                <a:cs typeface="Arial"/>
              </a:rPr>
              <a:t>movesets  for </a:t>
            </a:r>
            <a:r>
              <a:rPr dirty="0" sz="1200" spc="-5">
                <a:latin typeface="Arial"/>
                <a:cs typeface="Arial"/>
              </a:rPr>
              <a:t>out </a:t>
            </a:r>
            <a:r>
              <a:rPr dirty="0" sz="1200">
                <a:latin typeface="Arial"/>
                <a:cs typeface="Arial"/>
              </a:rPr>
              <a:t>four sample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problems.</a:t>
            </a:r>
            <a:endParaRPr sz="1200">
              <a:latin typeface="Arial"/>
              <a:cs typeface="Arial"/>
            </a:endParaRPr>
          </a:p>
          <a:p>
            <a:pPr algn="r" marR="260350">
              <a:lnSpc>
                <a:spcPct val="100000"/>
              </a:lnSpc>
              <a:spcBef>
                <a:spcPts val="80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5084" y="8532368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520" y="5428920"/>
            <a:ext cx="3792854" cy="112458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58570">
              <a:lnSpc>
                <a:spcPct val="100000"/>
              </a:lnSpc>
              <a:spcBef>
                <a:spcPts val="119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Hill-climbing</a:t>
            </a:r>
            <a:endParaRPr sz="22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Arial"/>
                <a:cs typeface="Arial"/>
              </a:rPr>
              <a:t>Hill-climbing: </a:t>
            </a:r>
            <a:r>
              <a:rPr dirty="0" sz="1200" spc="-5">
                <a:latin typeface="Arial"/>
                <a:cs typeface="Arial"/>
              </a:rPr>
              <a:t>Attempt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maximize Eval(X) by </a:t>
            </a:r>
            <a:r>
              <a:rPr dirty="0" sz="1200">
                <a:latin typeface="Arial"/>
                <a:cs typeface="Arial"/>
              </a:rPr>
              <a:t>moving to  the </a:t>
            </a:r>
            <a:r>
              <a:rPr dirty="0" sz="1200" spc="-5">
                <a:latin typeface="Arial"/>
                <a:cs typeface="Arial"/>
              </a:rPr>
              <a:t>highest configuration in our moveset. If they’re all  lower, we are stuck at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“local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optimum.”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8567" y="8243568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Goto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120" y="6599935"/>
            <a:ext cx="4215130" cy="1799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indent="-2546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79400" algn="l"/>
                <a:tab pos="280035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:= initial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config</a:t>
            </a:r>
            <a:endParaRPr sz="1200">
              <a:latin typeface="Arial"/>
              <a:cs typeface="Arial"/>
            </a:endParaRPr>
          </a:p>
          <a:p>
            <a:pPr marL="279400" indent="-254635">
              <a:lnSpc>
                <a:spcPct val="100000"/>
              </a:lnSpc>
              <a:buAutoNum type="arabicPeriod"/>
              <a:tabLst>
                <a:tab pos="279400" algn="l"/>
                <a:tab pos="280035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E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Eval(X)</a:t>
            </a:r>
            <a:endParaRPr sz="1200">
              <a:latin typeface="Arial"/>
              <a:cs typeface="Arial"/>
            </a:endParaRPr>
          </a:p>
          <a:p>
            <a:pPr marL="25400" marR="2256155">
              <a:lnSpc>
                <a:spcPct val="100000"/>
              </a:lnSpc>
              <a:buAutoNum type="arabicPeriod"/>
              <a:tabLst>
                <a:tab pos="279400" algn="l"/>
                <a:tab pos="280035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N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moveset_size(X)  4. For </a:t>
            </a:r>
            <a:r>
              <a:rPr dirty="0" sz="1200">
                <a:latin typeface="Arial"/>
                <a:cs typeface="Arial"/>
              </a:rPr>
              <a:t>( i = 0 ; </a:t>
            </a:r>
            <a:r>
              <a:rPr dirty="0" sz="1200" spc="-5">
                <a:latin typeface="Arial"/>
                <a:cs typeface="Arial"/>
              </a:rPr>
              <a:t>i&lt;N </a:t>
            </a:r>
            <a:r>
              <a:rPr dirty="0" sz="1200">
                <a:latin typeface="Arial"/>
                <a:cs typeface="Arial"/>
              </a:rPr>
              <a:t>; i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i+1)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430"/>
              </a:lnSpc>
            </a:pPr>
            <a:r>
              <a:rPr dirty="0" sz="1200">
                <a:latin typeface="Arial"/>
                <a:cs typeface="Arial"/>
              </a:rPr>
              <a:t>Let 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baseline="-20833" sz="1200" spc="-7" i="1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:=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Eval(move(X,i))</a:t>
            </a:r>
            <a:endParaRPr sz="1200">
              <a:latin typeface="Arial"/>
              <a:cs typeface="Arial"/>
            </a:endParaRPr>
          </a:p>
          <a:p>
            <a:pPr marL="278765" indent="-254000">
              <a:lnSpc>
                <a:spcPts val="1435"/>
              </a:lnSpc>
              <a:buAutoNum type="arabicPeriod" startAt="5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If all E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’s are </a:t>
            </a:r>
            <a:r>
              <a:rPr dirty="0" sz="1200">
                <a:latin typeface="Arial"/>
                <a:cs typeface="Arial"/>
              </a:rPr>
              <a:t>≤ </a:t>
            </a:r>
            <a:r>
              <a:rPr dirty="0" sz="1200" spc="-5">
                <a:latin typeface="Arial"/>
                <a:cs typeface="Arial"/>
              </a:rPr>
              <a:t>E, </a:t>
            </a:r>
            <a:r>
              <a:rPr dirty="0" sz="1200">
                <a:latin typeface="Arial"/>
                <a:cs typeface="Arial"/>
              </a:rPr>
              <a:t>terminate, </a:t>
            </a:r>
            <a:r>
              <a:rPr dirty="0" sz="1200" spc="-5">
                <a:latin typeface="Arial"/>
                <a:cs typeface="Arial"/>
              </a:rPr>
              <a:t>return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279400" indent="-254635">
              <a:lnSpc>
                <a:spcPts val="1435"/>
              </a:lnSpc>
              <a:buAutoNum type="arabicPeriod" startAt="5"/>
              <a:tabLst>
                <a:tab pos="279400" algn="l"/>
                <a:tab pos="280035" algn="l"/>
              </a:tabLst>
            </a:pPr>
            <a:r>
              <a:rPr dirty="0" sz="1200" spc="-5">
                <a:latin typeface="Arial"/>
                <a:cs typeface="Arial"/>
              </a:rPr>
              <a:t>Else let i*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10">
                <a:latin typeface="Arial"/>
                <a:cs typeface="Arial"/>
              </a:rPr>
              <a:t>argmax</a:t>
            </a:r>
            <a:r>
              <a:rPr dirty="0" baseline="-20833" sz="1200" spc="-15">
                <a:latin typeface="Arial"/>
                <a:cs typeface="Arial"/>
              </a:rPr>
              <a:t>i</a:t>
            </a:r>
            <a:r>
              <a:rPr dirty="0" baseline="-20833" sz="1200" spc="179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  <a:p>
            <a:pPr marL="280035" indent="-255270">
              <a:lnSpc>
                <a:spcPts val="1435"/>
              </a:lnSpc>
              <a:buAutoNum type="arabicPeriod" startAt="5"/>
              <a:tabLst>
                <a:tab pos="280035" algn="l"/>
                <a:tab pos="280670" algn="l"/>
              </a:tabLst>
            </a:pPr>
            <a:r>
              <a:rPr dirty="0" sz="1200">
                <a:latin typeface="Arial"/>
                <a:cs typeface="Arial"/>
              </a:rPr>
              <a:t>X :=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move(X,i*)</a:t>
            </a:r>
            <a:endParaRPr sz="1200">
              <a:latin typeface="Arial"/>
              <a:cs typeface="Arial"/>
            </a:endParaRPr>
          </a:p>
          <a:p>
            <a:pPr marL="280035" indent="-255270">
              <a:lnSpc>
                <a:spcPts val="1235"/>
              </a:lnSpc>
              <a:buAutoNum type="arabicPeriod" startAt="5"/>
              <a:tabLst>
                <a:tab pos="280035" algn="l"/>
                <a:tab pos="280670" algn="l"/>
              </a:tabLst>
            </a:pPr>
            <a:r>
              <a:rPr dirty="0" sz="1200">
                <a:latin typeface="Arial"/>
                <a:cs typeface="Arial"/>
              </a:rPr>
              <a:t>E :=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baseline="-20833" sz="1200" spc="-7" i="1">
                <a:latin typeface="Arial"/>
                <a:cs typeface="Arial"/>
              </a:rPr>
              <a:t>i*</a:t>
            </a:r>
            <a:endParaRPr baseline="-20833" sz="1200">
              <a:latin typeface="Arial"/>
              <a:cs typeface="Arial"/>
            </a:endParaRPr>
          </a:p>
          <a:p>
            <a:pPr marL="2159000" indent="-2133600">
              <a:lnSpc>
                <a:spcPts val="1235"/>
              </a:lnSpc>
              <a:buSzPct val="133333"/>
              <a:buAutoNum type="arabicPeriod" startAt="5"/>
              <a:tabLst>
                <a:tab pos="2158365" algn="l"/>
                <a:tab pos="2159000" algn="l"/>
              </a:tabLst>
            </a:pPr>
            <a:r>
              <a:rPr dirty="0" sz="900" spc="-5">
                <a:latin typeface="Arial"/>
                <a:cs typeface="Arial"/>
              </a:rPr>
              <a:t>(Not the most sophisticated algorithm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in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8120" y="8367017"/>
            <a:ext cx="5454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the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world.)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7160" y="1371852"/>
            <a:ext cx="24149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Hill-climbing</a:t>
            </a:r>
            <a:r>
              <a:rPr dirty="0" spc="-70"/>
              <a:t> </a:t>
            </a:r>
            <a:r>
              <a:rPr dirty="0" spc="-5"/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84150" algn="l"/>
              </a:tabLst>
            </a:pPr>
            <a:r>
              <a:rPr dirty="0" spc="-5"/>
              <a:t>Trivial to</a:t>
            </a:r>
            <a:r>
              <a:rPr dirty="0" spc="-10"/>
              <a:t> </a:t>
            </a:r>
            <a:r>
              <a:rPr dirty="0" spc="-5"/>
              <a:t>program</a:t>
            </a:r>
          </a:p>
          <a:p>
            <a:pPr marL="1835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/>
              <a:t>Requires no </a:t>
            </a:r>
            <a:r>
              <a:rPr dirty="0" spc="-5"/>
              <a:t>memory </a:t>
            </a:r>
            <a:r>
              <a:rPr dirty="0"/>
              <a:t>(since no</a:t>
            </a:r>
            <a:r>
              <a:rPr dirty="0" spc="-45"/>
              <a:t> </a:t>
            </a:r>
            <a:r>
              <a:rPr dirty="0" spc="-5"/>
              <a:t>backtracking)</a:t>
            </a:r>
          </a:p>
          <a:p>
            <a:pPr marL="183515" marR="422275" indent="-171450">
              <a:lnSpc>
                <a:spcPct val="100000"/>
              </a:lnSpc>
              <a:spcBef>
                <a:spcPts val="229"/>
              </a:spcBef>
              <a:buChar char="•"/>
              <a:tabLst>
                <a:tab pos="184150" algn="l"/>
              </a:tabLst>
            </a:pPr>
            <a:r>
              <a:rPr dirty="0" spc="-5"/>
              <a:t>MoveSet design is critical. </a:t>
            </a:r>
            <a:r>
              <a:rPr dirty="0"/>
              <a:t>This </a:t>
            </a:r>
            <a:r>
              <a:rPr dirty="0" spc="-5"/>
              <a:t>is the real ingenuity </a:t>
            </a:r>
            <a:r>
              <a:rPr dirty="0"/>
              <a:t>– </a:t>
            </a:r>
            <a:r>
              <a:rPr dirty="0" spc="-5"/>
              <a:t>not </a:t>
            </a:r>
            <a:r>
              <a:rPr dirty="0" spc="-10"/>
              <a:t>the  </a:t>
            </a:r>
            <a:r>
              <a:rPr dirty="0" spc="-5"/>
              <a:t>decision </a:t>
            </a:r>
            <a:r>
              <a:rPr dirty="0"/>
              <a:t>to </a:t>
            </a:r>
            <a:r>
              <a:rPr dirty="0" spc="-5"/>
              <a:t>use</a:t>
            </a:r>
            <a:r>
              <a:rPr dirty="0" spc="-20"/>
              <a:t> </a:t>
            </a:r>
            <a:r>
              <a:rPr dirty="0" spc="-5"/>
              <a:t>hill-climbing.</a:t>
            </a:r>
          </a:p>
          <a:p>
            <a:pPr marL="1835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 spc="-5"/>
              <a:t>Evaluation </a:t>
            </a:r>
            <a:r>
              <a:rPr dirty="0"/>
              <a:t>function </a:t>
            </a:r>
            <a:r>
              <a:rPr dirty="0" spc="-5"/>
              <a:t>design often</a:t>
            </a:r>
            <a:r>
              <a:rPr dirty="0" spc="-30"/>
              <a:t> </a:t>
            </a:r>
            <a:r>
              <a:rPr dirty="0" spc="-5"/>
              <a:t>critical.</a:t>
            </a: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dirty="0" sz="900"/>
              <a:t>– </a:t>
            </a:r>
            <a:r>
              <a:rPr dirty="0" sz="900" spc="-5"/>
              <a:t>Problems: dense local optima or</a:t>
            </a:r>
            <a:r>
              <a:rPr dirty="0" sz="900" spc="-110"/>
              <a:t> </a:t>
            </a:r>
            <a:r>
              <a:rPr dirty="0" sz="900" spc="-5"/>
              <a:t>plateaux</a:t>
            </a:r>
            <a:endParaRPr sz="900"/>
          </a:p>
          <a:p>
            <a:pPr marL="183515" marR="578485" indent="-171450">
              <a:lnSpc>
                <a:spcPct val="100000"/>
              </a:lnSpc>
              <a:spcBef>
                <a:spcPts val="229"/>
              </a:spcBef>
              <a:buChar char="•"/>
              <a:tabLst>
                <a:tab pos="184150" algn="l"/>
              </a:tabLst>
            </a:pPr>
            <a:r>
              <a:rPr dirty="0" spc="-5"/>
              <a:t>If the number of moves is enormous, the algorithm may be  inefficient. What to</a:t>
            </a:r>
            <a:r>
              <a:rPr dirty="0" spc="-15"/>
              <a:t> </a:t>
            </a:r>
            <a:r>
              <a:rPr dirty="0" spc="-5"/>
              <a:t>do?</a:t>
            </a:r>
          </a:p>
          <a:p>
            <a:pPr marL="183515" marR="218440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/>
              <a:t>If the </a:t>
            </a:r>
            <a:r>
              <a:rPr dirty="0" spc="-5"/>
              <a:t>number of moves is </a:t>
            </a:r>
            <a:r>
              <a:rPr dirty="0"/>
              <a:t>tiny, the </a:t>
            </a:r>
            <a:r>
              <a:rPr dirty="0" spc="-5"/>
              <a:t>algorithm can get stuck easily.  </a:t>
            </a:r>
            <a:r>
              <a:rPr dirty="0"/>
              <a:t>What to</a:t>
            </a:r>
            <a:r>
              <a:rPr dirty="0" spc="-25"/>
              <a:t> </a:t>
            </a:r>
            <a:r>
              <a:rPr dirty="0"/>
              <a:t>do?</a:t>
            </a:r>
          </a:p>
          <a:p>
            <a:pPr marL="183515" marR="54610" indent="-171450">
              <a:lnSpc>
                <a:spcPct val="100000"/>
              </a:lnSpc>
              <a:spcBef>
                <a:spcPts val="229"/>
              </a:spcBef>
              <a:buChar char="•"/>
              <a:tabLst>
                <a:tab pos="184150" algn="l"/>
              </a:tabLst>
            </a:pPr>
            <a:r>
              <a:rPr dirty="0"/>
              <a:t>It’s </a:t>
            </a:r>
            <a:r>
              <a:rPr dirty="0" spc="-5"/>
              <a:t>often cheaper </a:t>
            </a:r>
            <a:r>
              <a:rPr dirty="0"/>
              <a:t>to </a:t>
            </a:r>
            <a:r>
              <a:rPr dirty="0" spc="-5"/>
              <a:t>evaluate an incremental change of </a:t>
            </a:r>
            <a:r>
              <a:rPr dirty="0"/>
              <a:t>a </a:t>
            </a:r>
            <a:r>
              <a:rPr dirty="0" spc="-5"/>
              <a:t>previously  evaluated object than to evaluate from scratch. Does hill-climbing  permit</a:t>
            </a:r>
            <a:r>
              <a:rPr dirty="0" spc="-10"/>
              <a:t> </a:t>
            </a:r>
            <a:r>
              <a:rPr dirty="0" spc="-5"/>
              <a:t>that?</a:t>
            </a:r>
          </a:p>
          <a:p>
            <a:pPr marL="1835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 spc="-5"/>
              <a:t>What if approximate evaluation is cheaper than accurate</a:t>
            </a:r>
            <a:r>
              <a:rPr dirty="0" spc="-55"/>
              <a:t> </a:t>
            </a:r>
            <a:r>
              <a:rPr dirty="0" spc="-5"/>
              <a:t>evaluation?</a:t>
            </a:r>
          </a:p>
          <a:p>
            <a:pPr marL="1835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 spc="-5"/>
              <a:t>Inner-loop optimization often possible.</a:t>
            </a: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marL="703580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Randomized</a:t>
            </a:r>
            <a:r>
              <a:rPr dirty="0" sz="22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Hill-climbing</a:t>
            </a:r>
            <a:endParaRPr sz="2200">
              <a:latin typeface="Arial"/>
              <a:cs typeface="Arial"/>
            </a:endParaRPr>
          </a:p>
          <a:p>
            <a:pPr marL="522605" indent="-255270">
              <a:lnSpc>
                <a:spcPts val="1435"/>
              </a:lnSpc>
              <a:spcBef>
                <a:spcPts val="950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:= initial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config</a:t>
            </a:r>
            <a:endParaRPr sz="1200">
              <a:latin typeface="Arial"/>
              <a:cs typeface="Arial"/>
            </a:endParaRPr>
          </a:p>
          <a:p>
            <a:pPr marL="522605" indent="-255270">
              <a:lnSpc>
                <a:spcPts val="1435"/>
              </a:lnSpc>
              <a:buAutoNum type="arabicPeriod"/>
              <a:tabLst>
                <a:tab pos="522605" algn="l"/>
                <a:tab pos="523240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E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Eval(X)</a:t>
            </a:r>
            <a:endParaRPr sz="1200">
              <a:latin typeface="Arial"/>
              <a:cs typeface="Arial"/>
            </a:endParaRPr>
          </a:p>
          <a:p>
            <a:pPr marL="522605" indent="-255270">
              <a:lnSpc>
                <a:spcPct val="100000"/>
              </a:lnSpc>
              <a:buAutoNum type="arabicPeriod"/>
              <a:tabLst>
                <a:tab pos="522605" algn="l"/>
                <a:tab pos="523240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i = </a:t>
            </a:r>
            <a:r>
              <a:rPr dirty="0" sz="1200" spc="-5">
                <a:latin typeface="Arial"/>
                <a:cs typeface="Arial"/>
              </a:rPr>
              <a:t>random move from 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moveset</a:t>
            </a:r>
            <a:endParaRPr sz="1200">
              <a:latin typeface="Arial"/>
              <a:cs typeface="Arial"/>
            </a:endParaRPr>
          </a:p>
          <a:p>
            <a:pPr marL="522605" indent="-255270">
              <a:lnSpc>
                <a:spcPts val="1435"/>
              </a:lnSpc>
              <a:buAutoNum type="arabicPeriod"/>
              <a:tabLst>
                <a:tab pos="522605" algn="l"/>
                <a:tab pos="523240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baseline="-20833" sz="1200" spc="-15" i="1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:=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Eval(move(X,i))</a:t>
            </a:r>
            <a:endParaRPr sz="1200">
              <a:latin typeface="Arial"/>
              <a:cs typeface="Arial"/>
            </a:endParaRPr>
          </a:p>
          <a:p>
            <a:pPr marL="521334" indent="-254000">
              <a:lnSpc>
                <a:spcPts val="1435"/>
              </a:lnSpc>
              <a:buAutoNum type="arabicPeriod"/>
              <a:tabLst>
                <a:tab pos="52197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E &lt; 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baseline="-20833" sz="1200" spc="-15" i="1">
                <a:latin typeface="Arial"/>
                <a:cs typeface="Arial"/>
              </a:rPr>
              <a:t>i</a:t>
            </a:r>
            <a:r>
              <a:rPr dirty="0" baseline="-20833" sz="1200" spc="142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  <a:p>
            <a:pPr marL="725170" marR="28575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move(X,i)  </a:t>
            </a:r>
            <a:r>
              <a:rPr dirty="0" sz="1200">
                <a:latin typeface="Arial"/>
                <a:cs typeface="Arial"/>
              </a:rPr>
              <a:t>E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baseline="-20833" sz="1200" spc="-15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  <a:p>
            <a:pPr marL="521970" indent="-254635">
              <a:lnSpc>
                <a:spcPts val="1435"/>
              </a:lnSpc>
              <a:buAutoNum type="arabicPeriod" startAt="6"/>
              <a:tabLst>
                <a:tab pos="522605" algn="l"/>
              </a:tabLst>
            </a:pPr>
            <a:r>
              <a:rPr dirty="0" sz="1200" spc="-5">
                <a:latin typeface="Arial"/>
                <a:cs typeface="Arial"/>
              </a:rPr>
              <a:t>Goto </a:t>
            </a:r>
            <a:r>
              <a:rPr dirty="0" sz="1200">
                <a:latin typeface="Arial"/>
                <a:cs typeface="Arial"/>
              </a:rPr>
              <a:t>3 </a:t>
            </a:r>
            <a:r>
              <a:rPr dirty="0" sz="1200" spc="-5">
                <a:latin typeface="Arial"/>
                <a:cs typeface="Arial"/>
              </a:rPr>
              <a:t>unless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bored.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What stopping criterion should </a:t>
            </a:r>
            <a:r>
              <a:rPr dirty="0" sz="1200" spc="-5">
                <a:latin typeface="Arial"/>
                <a:cs typeface="Arial"/>
              </a:rPr>
              <a:t>we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use?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67970" marR="426084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Any </a:t>
            </a:r>
            <a:r>
              <a:rPr dirty="0" sz="1200" spc="-5">
                <a:latin typeface="Arial"/>
                <a:cs typeface="Arial"/>
              </a:rPr>
              <a:t>obvious pros or </a:t>
            </a:r>
            <a:r>
              <a:rPr dirty="0" sz="1200">
                <a:latin typeface="Arial"/>
                <a:cs typeface="Arial"/>
              </a:rPr>
              <a:t>cons compared </a:t>
            </a:r>
            <a:r>
              <a:rPr dirty="0" sz="1200" spc="-5">
                <a:latin typeface="Arial"/>
                <a:cs typeface="Arial"/>
              </a:rPr>
              <a:t>with our previous hill  </a:t>
            </a:r>
            <a:r>
              <a:rPr dirty="0" sz="1200">
                <a:latin typeface="Arial"/>
                <a:cs typeface="Arial"/>
              </a:rPr>
              <a:t>climber?</a:t>
            </a:r>
            <a:endParaRPr sz="1200">
              <a:latin typeface="Arial"/>
              <a:cs typeface="Arial"/>
            </a:endParaRPr>
          </a:p>
          <a:p>
            <a:pPr algn="r" marR="260350">
              <a:lnSpc>
                <a:spcPct val="100000"/>
              </a:lnSpc>
              <a:spcBef>
                <a:spcPts val="509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marL="501015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Hill-climbing example:</a:t>
            </a:r>
            <a:r>
              <a:rPr dirty="0" sz="2200" spc="-2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GSAT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3206495"/>
            <a:ext cx="4267200" cy="1257300"/>
          </a:xfrm>
          <a:prstGeom prst="rect">
            <a:avLst/>
          </a:prstGeom>
          <a:ln w="4762">
            <a:solidFill>
              <a:srgbClr val="019999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219710" marR="2147570" indent="-17145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solidFill>
                  <a:srgbClr val="CC3300"/>
                </a:solidFill>
                <a:latin typeface="Arial"/>
                <a:cs typeface="Arial"/>
              </a:rPr>
              <a:t>WALKSAT (randomized GSAT):  </a:t>
            </a:r>
            <a:r>
              <a:rPr dirty="0" sz="1000" spc="-5">
                <a:latin typeface="Arial"/>
                <a:cs typeface="Arial"/>
              </a:rPr>
              <a:t>Pick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random unsatisfied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clause;</a:t>
            </a:r>
            <a:endParaRPr sz="1000">
              <a:latin typeface="Arial"/>
              <a:cs typeface="Arial"/>
            </a:endParaRPr>
          </a:p>
          <a:p>
            <a:pPr marL="219710" marR="171640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Consider </a:t>
            </a:r>
            <a:r>
              <a:rPr dirty="0" sz="1000">
                <a:latin typeface="Arial"/>
                <a:cs typeface="Arial"/>
              </a:rPr>
              <a:t>3 </a:t>
            </a:r>
            <a:r>
              <a:rPr dirty="0" sz="1000" spc="-5">
                <a:latin typeface="Arial"/>
                <a:cs typeface="Arial"/>
              </a:rPr>
              <a:t>moves: </a:t>
            </a:r>
            <a:r>
              <a:rPr dirty="0" sz="1000">
                <a:latin typeface="Arial"/>
                <a:cs typeface="Arial"/>
              </a:rPr>
              <a:t>flipping </a:t>
            </a:r>
            <a:r>
              <a:rPr dirty="0" sz="1000" spc="-5">
                <a:latin typeface="Arial"/>
                <a:cs typeface="Arial"/>
              </a:rPr>
              <a:t>each variable.  If any improve Eval, accept the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best.</a:t>
            </a:r>
            <a:endParaRPr sz="1000">
              <a:latin typeface="Arial"/>
              <a:cs typeface="Arial"/>
            </a:endParaRPr>
          </a:p>
          <a:p>
            <a:pPr marL="219710" marR="21272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If none improve Eval, then 50% of the time, pick the move that is </a:t>
            </a:r>
            <a:r>
              <a:rPr dirty="0" sz="1000" spc="-10">
                <a:latin typeface="Arial"/>
                <a:cs typeface="Arial"/>
              </a:rPr>
              <a:t>the  </a:t>
            </a:r>
            <a:r>
              <a:rPr dirty="0" sz="1000" spc="-5">
                <a:latin typeface="Arial"/>
                <a:cs typeface="Arial"/>
              </a:rPr>
              <a:t>least bad; 50% of the </a:t>
            </a:r>
            <a:r>
              <a:rPr dirty="0" sz="1000">
                <a:latin typeface="Arial"/>
                <a:cs typeface="Arial"/>
              </a:rPr>
              <a:t>time, </a:t>
            </a:r>
            <a:r>
              <a:rPr dirty="0" sz="1000" spc="-5">
                <a:latin typeface="Arial"/>
                <a:cs typeface="Arial"/>
              </a:rPr>
              <a:t>pick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random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one.</a:t>
            </a:r>
            <a:endParaRPr sz="1000">
              <a:latin typeface="Arial"/>
              <a:cs typeface="Arial"/>
            </a:endParaRPr>
          </a:p>
          <a:p>
            <a:pPr marL="48260">
              <a:lnSpc>
                <a:spcPts val="1190"/>
              </a:lnSpc>
              <a:spcBef>
                <a:spcPts val="600"/>
              </a:spcBef>
            </a:pPr>
            <a:r>
              <a:rPr dirty="0" sz="1000">
                <a:latin typeface="Arial"/>
                <a:cs typeface="Arial"/>
              </a:rPr>
              <a:t>This </a:t>
            </a:r>
            <a:r>
              <a:rPr dirty="0" sz="1000" spc="-5">
                <a:latin typeface="Arial"/>
                <a:cs typeface="Arial"/>
              </a:rPr>
              <a:t>is the best known algorithm for satisfying Boolean formulae!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[Selman]</a:t>
            </a:r>
            <a:endParaRPr sz="1000">
              <a:latin typeface="Arial"/>
              <a:cs typeface="Arial"/>
            </a:endParaRPr>
          </a:p>
          <a:p>
            <a:pPr algn="r" marR="114935">
              <a:lnSpc>
                <a:spcPts val="74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0113" y="1834895"/>
            <a:ext cx="3864885" cy="1350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76499" y="6278879"/>
            <a:ext cx="1714499" cy="99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9799" y="7650479"/>
            <a:ext cx="3100577" cy="997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Hill-climbing Example:</a:t>
            </a:r>
            <a:r>
              <a:rPr dirty="0" sz="2200" spc="-2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TSP</a:t>
            </a:r>
            <a:endParaRPr sz="2200">
              <a:latin typeface="Arial"/>
              <a:cs typeface="Arial"/>
            </a:endParaRPr>
          </a:p>
          <a:p>
            <a:pPr marL="22987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solidFill>
                  <a:srgbClr val="9A00CC"/>
                </a:solidFill>
                <a:latin typeface="Arial"/>
                <a:cs typeface="Arial"/>
              </a:rPr>
              <a:t>Minimize: </a:t>
            </a:r>
            <a:r>
              <a:rPr dirty="0" sz="1200" spc="-5">
                <a:solidFill>
                  <a:srgbClr val="9A00CC"/>
                </a:solidFill>
                <a:latin typeface="Arial"/>
                <a:cs typeface="Arial"/>
              </a:rPr>
              <a:t>Eval(Config) </a:t>
            </a:r>
            <a:r>
              <a:rPr dirty="0" sz="1200">
                <a:solidFill>
                  <a:srgbClr val="9A00CC"/>
                </a:solidFill>
                <a:latin typeface="Arial"/>
                <a:cs typeface="Arial"/>
              </a:rPr>
              <a:t>= </a:t>
            </a:r>
            <a:r>
              <a:rPr dirty="0" sz="1200" spc="-5">
                <a:solidFill>
                  <a:srgbClr val="9A00CC"/>
                </a:solidFill>
                <a:latin typeface="Arial"/>
                <a:cs typeface="Arial"/>
              </a:rPr>
              <a:t>length of</a:t>
            </a:r>
            <a:r>
              <a:rPr dirty="0" sz="1200">
                <a:solidFill>
                  <a:srgbClr val="9A00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A00CC"/>
                </a:solidFill>
                <a:latin typeface="Arial"/>
                <a:cs typeface="Arial"/>
              </a:rPr>
              <a:t>tour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267970" marR="2054860">
              <a:lnSpc>
                <a:spcPct val="105000"/>
              </a:lnSpc>
            </a:pPr>
            <a:r>
              <a:rPr dirty="0" sz="1200">
                <a:solidFill>
                  <a:srgbClr val="9A00CC"/>
                </a:solidFill>
                <a:latin typeface="Arial"/>
                <a:cs typeface="Arial"/>
              </a:rPr>
              <a:t>MoveSet: </a:t>
            </a:r>
            <a:r>
              <a:rPr dirty="0" sz="1200" spc="-5">
                <a:solidFill>
                  <a:srgbClr val="9A00CC"/>
                </a:solidFill>
                <a:latin typeface="Arial"/>
                <a:cs typeface="Arial"/>
              </a:rPr>
              <a:t>2-change </a:t>
            </a:r>
            <a:r>
              <a:rPr dirty="0" sz="1200">
                <a:solidFill>
                  <a:srgbClr val="9A00CC"/>
                </a:solidFill>
                <a:latin typeface="Arial"/>
                <a:cs typeface="Arial"/>
              </a:rPr>
              <a:t>… k-change  Example:</a:t>
            </a:r>
            <a:r>
              <a:rPr dirty="0" sz="1200" spc="315">
                <a:solidFill>
                  <a:srgbClr val="9A00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9A00CC"/>
                </a:solidFill>
                <a:latin typeface="Arial"/>
                <a:cs typeface="Arial"/>
              </a:rPr>
              <a:t>2-change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98242" y="6416802"/>
            <a:ext cx="1268730" cy="769620"/>
          </a:xfrm>
          <a:custGeom>
            <a:avLst/>
            <a:gdLst/>
            <a:ahLst/>
            <a:cxnLst/>
            <a:rect l="l" t="t" r="r" b="b"/>
            <a:pathLst>
              <a:path w="1268729" h="769620">
                <a:moveTo>
                  <a:pt x="0" y="166877"/>
                </a:moveTo>
                <a:lnTo>
                  <a:pt x="163830" y="459486"/>
                </a:lnTo>
                <a:lnTo>
                  <a:pt x="381000" y="769620"/>
                </a:lnTo>
                <a:lnTo>
                  <a:pt x="758952" y="600456"/>
                </a:lnTo>
                <a:lnTo>
                  <a:pt x="1209294" y="514350"/>
                </a:lnTo>
                <a:lnTo>
                  <a:pt x="1268730" y="0"/>
                </a:lnTo>
                <a:lnTo>
                  <a:pt x="773430" y="133350"/>
                </a:lnTo>
                <a:lnTo>
                  <a:pt x="366521" y="0"/>
                </a:lnTo>
                <a:lnTo>
                  <a:pt x="0" y="166877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66772" y="7969757"/>
            <a:ext cx="742950" cy="597535"/>
          </a:xfrm>
          <a:custGeom>
            <a:avLst/>
            <a:gdLst/>
            <a:ahLst/>
            <a:cxnLst/>
            <a:rect l="l" t="t" r="r" b="b"/>
            <a:pathLst>
              <a:path w="742950" h="597534">
                <a:moveTo>
                  <a:pt x="0" y="0"/>
                </a:moveTo>
                <a:lnTo>
                  <a:pt x="164591" y="283464"/>
                </a:lnTo>
                <a:lnTo>
                  <a:pt x="369569" y="597408"/>
                </a:lnTo>
                <a:lnTo>
                  <a:pt x="742950" y="425958"/>
                </a:lnTo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36342" y="7805166"/>
            <a:ext cx="881380" cy="512445"/>
          </a:xfrm>
          <a:custGeom>
            <a:avLst/>
            <a:gdLst/>
            <a:ahLst/>
            <a:cxnLst/>
            <a:rect l="l" t="t" r="r" b="b"/>
            <a:pathLst>
              <a:path w="881379" h="512445">
                <a:moveTo>
                  <a:pt x="0" y="0"/>
                </a:moveTo>
                <a:lnTo>
                  <a:pt x="406907" y="128777"/>
                </a:lnTo>
                <a:lnTo>
                  <a:pt x="880871" y="4571"/>
                </a:lnTo>
                <a:lnTo>
                  <a:pt x="816102" y="512063"/>
                </a:lnTo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17441" y="7805166"/>
            <a:ext cx="1268730" cy="762000"/>
          </a:xfrm>
          <a:custGeom>
            <a:avLst/>
            <a:gdLst/>
            <a:ahLst/>
            <a:cxnLst/>
            <a:rect l="l" t="t" r="r" b="b"/>
            <a:pathLst>
              <a:path w="1268729" h="762000">
                <a:moveTo>
                  <a:pt x="0" y="166877"/>
                </a:moveTo>
                <a:lnTo>
                  <a:pt x="163830" y="445007"/>
                </a:lnTo>
                <a:lnTo>
                  <a:pt x="371094" y="761999"/>
                </a:lnTo>
                <a:lnTo>
                  <a:pt x="735330" y="592835"/>
                </a:lnTo>
                <a:lnTo>
                  <a:pt x="354330" y="16763"/>
                </a:lnTo>
                <a:lnTo>
                  <a:pt x="771144" y="124205"/>
                </a:lnTo>
                <a:lnTo>
                  <a:pt x="1268730" y="0"/>
                </a:lnTo>
                <a:lnTo>
                  <a:pt x="1173480" y="495299"/>
                </a:lnTo>
                <a:lnTo>
                  <a:pt x="0" y="166877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marL="1113790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3-change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6499" y="1834895"/>
            <a:ext cx="2743200" cy="266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9285" y="1980438"/>
            <a:ext cx="1083945" cy="633730"/>
          </a:xfrm>
          <a:custGeom>
            <a:avLst/>
            <a:gdLst/>
            <a:ahLst/>
            <a:cxnLst/>
            <a:rect l="l" t="t" r="r" b="b"/>
            <a:pathLst>
              <a:path w="1083945" h="633730">
                <a:moveTo>
                  <a:pt x="0" y="140207"/>
                </a:moveTo>
                <a:lnTo>
                  <a:pt x="321563" y="0"/>
                </a:lnTo>
                <a:lnTo>
                  <a:pt x="669036" y="108965"/>
                </a:lnTo>
                <a:lnTo>
                  <a:pt x="1083564" y="6857"/>
                </a:lnTo>
                <a:lnTo>
                  <a:pt x="1016508" y="425957"/>
                </a:lnTo>
                <a:lnTo>
                  <a:pt x="628650" y="489965"/>
                </a:lnTo>
                <a:lnTo>
                  <a:pt x="309371" y="633221"/>
                </a:lnTo>
                <a:lnTo>
                  <a:pt x="131063" y="371093"/>
                </a:lnTo>
                <a:lnTo>
                  <a:pt x="0" y="140207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3294" y="2951988"/>
            <a:ext cx="1074420" cy="623570"/>
          </a:xfrm>
          <a:custGeom>
            <a:avLst/>
            <a:gdLst/>
            <a:ahLst/>
            <a:cxnLst/>
            <a:rect l="l" t="t" r="r" b="b"/>
            <a:pathLst>
              <a:path w="1074420" h="623570">
                <a:moveTo>
                  <a:pt x="0" y="135635"/>
                </a:moveTo>
                <a:lnTo>
                  <a:pt x="323850" y="0"/>
                </a:lnTo>
                <a:lnTo>
                  <a:pt x="1019556" y="413765"/>
                </a:lnTo>
                <a:lnTo>
                  <a:pt x="1074420" y="2285"/>
                </a:lnTo>
                <a:lnTo>
                  <a:pt x="657606" y="104393"/>
                </a:lnTo>
                <a:lnTo>
                  <a:pt x="140969" y="368807"/>
                </a:lnTo>
                <a:lnTo>
                  <a:pt x="314706" y="623315"/>
                </a:lnTo>
                <a:lnTo>
                  <a:pt x="643128" y="480821"/>
                </a:lnTo>
                <a:lnTo>
                  <a:pt x="0" y="135635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09672" y="3784853"/>
            <a:ext cx="1085850" cy="622300"/>
          </a:xfrm>
          <a:custGeom>
            <a:avLst/>
            <a:gdLst/>
            <a:ahLst/>
            <a:cxnLst/>
            <a:rect l="l" t="t" r="r" b="b"/>
            <a:pathLst>
              <a:path w="1085850" h="622300">
                <a:moveTo>
                  <a:pt x="0" y="143256"/>
                </a:moveTo>
                <a:lnTo>
                  <a:pt x="323850" y="0"/>
                </a:lnTo>
                <a:lnTo>
                  <a:pt x="640841" y="490728"/>
                </a:lnTo>
                <a:lnTo>
                  <a:pt x="316991" y="621792"/>
                </a:lnTo>
                <a:lnTo>
                  <a:pt x="140969" y="371856"/>
                </a:lnTo>
                <a:lnTo>
                  <a:pt x="664463" y="100584"/>
                </a:lnTo>
                <a:lnTo>
                  <a:pt x="1085850" y="7620"/>
                </a:lnTo>
                <a:lnTo>
                  <a:pt x="1014222" y="419100"/>
                </a:lnTo>
                <a:lnTo>
                  <a:pt x="0" y="143256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12691" y="3749040"/>
            <a:ext cx="1078230" cy="624205"/>
          </a:xfrm>
          <a:custGeom>
            <a:avLst/>
            <a:gdLst/>
            <a:ahLst/>
            <a:cxnLst/>
            <a:rect l="l" t="t" r="r" b="b"/>
            <a:pathLst>
              <a:path w="1078229" h="624204">
                <a:moveTo>
                  <a:pt x="0" y="138684"/>
                </a:moveTo>
                <a:lnTo>
                  <a:pt x="330708" y="0"/>
                </a:lnTo>
                <a:lnTo>
                  <a:pt x="137922" y="378713"/>
                </a:lnTo>
                <a:lnTo>
                  <a:pt x="320802" y="624077"/>
                </a:lnTo>
                <a:lnTo>
                  <a:pt x="637794" y="486156"/>
                </a:lnTo>
                <a:lnTo>
                  <a:pt x="671322" y="100584"/>
                </a:lnTo>
                <a:lnTo>
                  <a:pt x="1078230" y="5334"/>
                </a:lnTo>
                <a:lnTo>
                  <a:pt x="1018794" y="422148"/>
                </a:lnTo>
                <a:lnTo>
                  <a:pt x="0" y="138684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36314" y="2908554"/>
            <a:ext cx="1069340" cy="619760"/>
          </a:xfrm>
          <a:custGeom>
            <a:avLst/>
            <a:gdLst/>
            <a:ahLst/>
            <a:cxnLst/>
            <a:rect l="l" t="t" r="r" b="b"/>
            <a:pathLst>
              <a:path w="1069339" h="619760">
                <a:moveTo>
                  <a:pt x="0" y="138684"/>
                </a:moveTo>
                <a:lnTo>
                  <a:pt x="323850" y="0"/>
                </a:lnTo>
                <a:lnTo>
                  <a:pt x="637794" y="497586"/>
                </a:lnTo>
                <a:lnTo>
                  <a:pt x="311658" y="619505"/>
                </a:lnTo>
                <a:lnTo>
                  <a:pt x="144780" y="367284"/>
                </a:lnTo>
                <a:lnTo>
                  <a:pt x="1021080" y="424434"/>
                </a:lnTo>
                <a:lnTo>
                  <a:pt x="1069086" y="7620"/>
                </a:lnTo>
                <a:lnTo>
                  <a:pt x="664463" y="105155"/>
                </a:lnTo>
                <a:lnTo>
                  <a:pt x="0" y="138684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69258" y="1970532"/>
            <a:ext cx="326390" cy="140335"/>
          </a:xfrm>
          <a:custGeom>
            <a:avLst/>
            <a:gdLst/>
            <a:ahLst/>
            <a:cxnLst/>
            <a:rect l="l" t="t" r="r" b="b"/>
            <a:pathLst>
              <a:path w="326389" h="140335">
                <a:moveTo>
                  <a:pt x="0" y="140208"/>
                </a:moveTo>
                <a:lnTo>
                  <a:pt x="326136" y="0"/>
                </a:lnTo>
              </a:path>
            </a:pathLst>
          </a:custGeom>
          <a:ln w="9524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14800" y="2342388"/>
            <a:ext cx="495300" cy="257175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183641" y="256793"/>
                </a:lnTo>
                <a:lnTo>
                  <a:pt x="495300" y="114300"/>
                </a:lnTo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38294" y="1975104"/>
            <a:ext cx="412750" cy="426720"/>
          </a:xfrm>
          <a:custGeom>
            <a:avLst/>
            <a:gdLst/>
            <a:ahLst/>
            <a:cxnLst/>
            <a:rect l="l" t="t" r="r" b="b"/>
            <a:pathLst>
              <a:path w="412750" h="426719">
                <a:moveTo>
                  <a:pt x="0" y="97536"/>
                </a:moveTo>
                <a:lnTo>
                  <a:pt x="412241" y="0"/>
                </a:lnTo>
                <a:lnTo>
                  <a:pt x="345947" y="426720"/>
                </a:lnTo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Hill-climbing Example:</a:t>
            </a:r>
            <a:r>
              <a:rPr dirty="0" sz="2200" spc="-2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TSP</a:t>
            </a:r>
            <a:endParaRPr sz="2200">
              <a:latin typeface="Arial"/>
              <a:cs typeface="Arial"/>
            </a:endParaRPr>
          </a:p>
          <a:p>
            <a:pPr marL="267970" marR="461645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Arial"/>
                <a:cs typeface="Arial"/>
              </a:rPr>
              <a:t>This class </a:t>
            </a:r>
            <a:r>
              <a:rPr dirty="0" sz="1200" spc="-5">
                <a:latin typeface="Arial"/>
                <a:cs typeface="Arial"/>
              </a:rPr>
              <a:t>of algorithms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TSP </a:t>
            </a:r>
            <a:r>
              <a:rPr dirty="0" sz="1200" spc="-5">
                <a:latin typeface="Arial"/>
                <a:cs typeface="Arial"/>
              </a:rPr>
              <a:t>is usually referred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as k-opt</a:t>
            </a:r>
            <a:endParaRPr sz="1200">
              <a:latin typeface="Arial"/>
              <a:cs typeface="Arial"/>
            </a:endParaRPr>
          </a:p>
          <a:p>
            <a:pPr marL="267970" marR="537845">
              <a:lnSpc>
                <a:spcPct val="169600"/>
              </a:lnSpc>
            </a:pPr>
            <a:r>
              <a:rPr dirty="0" sz="1200">
                <a:latin typeface="Arial"/>
                <a:cs typeface="Arial"/>
              </a:rPr>
              <a:t>(MoveSet: 2-change, … </a:t>
            </a:r>
            <a:r>
              <a:rPr dirty="0" sz="1200" spc="-5" i="1">
                <a:latin typeface="Arial"/>
                <a:cs typeface="Arial"/>
              </a:rPr>
              <a:t>k</a:t>
            </a:r>
            <a:r>
              <a:rPr dirty="0" sz="1200" spc="-5">
                <a:latin typeface="Arial"/>
                <a:cs typeface="Arial"/>
              </a:rPr>
              <a:t>-change)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some constant </a:t>
            </a:r>
            <a:r>
              <a:rPr dirty="0" sz="1200" spc="-5" i="1">
                <a:latin typeface="Arial"/>
                <a:cs typeface="Arial"/>
              </a:rPr>
              <a:t>k</a:t>
            </a:r>
            <a:r>
              <a:rPr dirty="0" sz="1200" spc="-5">
                <a:latin typeface="Arial"/>
                <a:cs typeface="Arial"/>
              </a:rPr>
              <a:t>.  </a:t>
            </a:r>
            <a:r>
              <a:rPr dirty="0" sz="1200">
                <a:latin typeface="Arial"/>
                <a:cs typeface="Arial"/>
              </a:rPr>
              <a:t>Lin showed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empirically:</a:t>
            </a:r>
            <a:endParaRPr sz="1200">
              <a:latin typeface="Arial"/>
              <a:cs typeface="Arial"/>
            </a:endParaRPr>
          </a:p>
          <a:p>
            <a:pPr marL="640080" indent="-143510">
              <a:lnSpc>
                <a:spcPct val="100000"/>
              </a:lnSpc>
              <a:spcBef>
                <a:spcPts val="65"/>
              </a:spcBef>
              <a:buClr>
                <a:srgbClr val="33339A"/>
              </a:buClr>
              <a:buChar char="•"/>
              <a:tabLst>
                <a:tab pos="640080" algn="l"/>
              </a:tabLst>
            </a:pPr>
            <a:r>
              <a:rPr dirty="0" sz="1000" spc="-5">
                <a:latin typeface="Arial"/>
                <a:cs typeface="Arial"/>
              </a:rPr>
              <a:t>3-opt solutions are much better than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2-opt</a:t>
            </a:r>
            <a:endParaRPr sz="1000">
              <a:latin typeface="Arial"/>
              <a:cs typeface="Arial"/>
            </a:endParaRPr>
          </a:p>
          <a:p>
            <a:pPr marL="639445" marR="351790" indent="-143510">
              <a:lnSpc>
                <a:spcPct val="100000"/>
              </a:lnSpc>
              <a:spcBef>
                <a:spcPts val="70"/>
              </a:spcBef>
              <a:buClr>
                <a:srgbClr val="33339A"/>
              </a:buClr>
              <a:buChar char="•"/>
              <a:tabLst>
                <a:tab pos="640080" algn="l"/>
              </a:tabLst>
            </a:pPr>
            <a:r>
              <a:rPr dirty="0" sz="1000" spc="-5">
                <a:latin typeface="Arial"/>
                <a:cs typeface="Arial"/>
              </a:rPr>
              <a:t>4-opt solutions are </a:t>
            </a:r>
            <a:r>
              <a:rPr dirty="0" sz="1000">
                <a:latin typeface="Arial"/>
                <a:cs typeface="Arial"/>
              </a:rPr>
              <a:t>not </a:t>
            </a:r>
            <a:r>
              <a:rPr dirty="0" sz="1000" spc="-5">
                <a:latin typeface="Arial"/>
                <a:cs typeface="Arial"/>
              </a:rPr>
              <a:t>sufficiently better than 3-opt to justify the  extra compute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639445" marR="339725" indent="-143510">
              <a:lnSpc>
                <a:spcPct val="100000"/>
              </a:lnSpc>
              <a:spcBef>
                <a:spcPts val="60"/>
              </a:spcBef>
              <a:buClr>
                <a:srgbClr val="33339A"/>
              </a:buClr>
              <a:buChar char="•"/>
              <a:tabLst>
                <a:tab pos="640080" algn="l"/>
              </a:tabLst>
            </a:pP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3-opt tour for the 48-city problem of Held and Karp has about 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probability of 0.05 of being optimal (100 random restarts will  yield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optimal solution with probability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0.99)</a:t>
            </a:r>
            <a:endParaRPr sz="1000">
              <a:latin typeface="Arial"/>
              <a:cs typeface="Arial"/>
            </a:endParaRPr>
          </a:p>
          <a:p>
            <a:pPr marL="639445" marR="267970" indent="-143510">
              <a:lnSpc>
                <a:spcPct val="100000"/>
              </a:lnSpc>
              <a:spcBef>
                <a:spcPts val="65"/>
              </a:spcBef>
              <a:buClr>
                <a:srgbClr val="33339A"/>
              </a:buClr>
              <a:buChar char="•"/>
              <a:tabLst>
                <a:tab pos="640080" algn="l"/>
              </a:tabLst>
            </a:pPr>
            <a:r>
              <a:rPr dirty="0" sz="1000" spc="-5">
                <a:latin typeface="Arial"/>
                <a:cs typeface="Arial"/>
              </a:rPr>
              <a:t>Further for his particular class of TSP,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3-opt tour is optimal with  probability 2</a:t>
            </a:r>
            <a:r>
              <a:rPr dirty="0" baseline="25641" sz="975" spc="-7">
                <a:latin typeface="Arial"/>
                <a:cs typeface="Arial"/>
              </a:rPr>
              <a:t>-</a:t>
            </a:r>
            <a:r>
              <a:rPr dirty="0" baseline="25641" sz="975" spc="-7" i="1">
                <a:latin typeface="Arial"/>
                <a:cs typeface="Arial"/>
              </a:rPr>
              <a:t>n</a:t>
            </a:r>
            <a:r>
              <a:rPr dirty="0" baseline="25641" sz="975" spc="-7">
                <a:latin typeface="Arial"/>
                <a:cs typeface="Arial"/>
              </a:rPr>
              <a:t>/10 </a:t>
            </a:r>
            <a:r>
              <a:rPr dirty="0" sz="1000">
                <a:latin typeface="Arial"/>
                <a:cs typeface="Arial"/>
              </a:rPr>
              <a:t>where </a:t>
            </a:r>
            <a:r>
              <a:rPr dirty="0" sz="1000" i="1">
                <a:latin typeface="Arial"/>
                <a:cs typeface="Arial"/>
              </a:rPr>
              <a:t>n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number of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cities.</a:t>
            </a:r>
            <a:endParaRPr sz="10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is no theoretical justification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any of </a:t>
            </a:r>
            <a:r>
              <a:rPr dirty="0" sz="1200">
                <a:latin typeface="Arial"/>
                <a:cs typeface="Arial"/>
              </a:rPr>
              <a:t>these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results.</a:t>
            </a:r>
            <a:endParaRPr sz="12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7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Simulated Annealing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1834895"/>
            <a:ext cx="2552700" cy="2628900"/>
          </a:xfrm>
          <a:prstGeom prst="rect">
            <a:avLst/>
          </a:prstGeom>
          <a:ln w="4762">
            <a:solidFill>
              <a:srgbClr val="CC67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260350" indent="-212725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260985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:= initial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config</a:t>
            </a:r>
            <a:endParaRPr sz="1200">
              <a:latin typeface="Arial"/>
              <a:cs typeface="Arial"/>
            </a:endParaRPr>
          </a:p>
          <a:p>
            <a:pPr marL="260350" indent="-212725">
              <a:lnSpc>
                <a:spcPts val="1435"/>
              </a:lnSpc>
              <a:buAutoNum type="arabicPeriod"/>
              <a:tabLst>
                <a:tab pos="260985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E :=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Eval(X)</a:t>
            </a:r>
            <a:endParaRPr sz="1200">
              <a:latin typeface="Arial"/>
              <a:cs typeface="Arial"/>
            </a:endParaRPr>
          </a:p>
          <a:p>
            <a:pPr marL="48260" marR="127000">
              <a:lnSpc>
                <a:spcPts val="1440"/>
              </a:lnSpc>
              <a:spcBef>
                <a:spcPts val="45"/>
              </a:spcBef>
              <a:buAutoNum type="arabicPeriod"/>
              <a:tabLst>
                <a:tab pos="260985" algn="l"/>
                <a:tab pos="2205355" algn="l"/>
              </a:tabLst>
            </a:pPr>
            <a:r>
              <a:rPr dirty="0" sz="1200" spc="-5">
                <a:latin typeface="Arial"/>
                <a:cs typeface="Arial"/>
              </a:rPr>
              <a:t>Le</a:t>
            </a:r>
            <a:r>
              <a:rPr dirty="0" sz="1200">
                <a:latin typeface="Arial"/>
                <a:cs typeface="Arial"/>
              </a:rPr>
              <a:t>t i = random move from	the  </a:t>
            </a:r>
            <a:r>
              <a:rPr dirty="0" sz="1200" spc="-5">
                <a:latin typeface="Arial"/>
                <a:cs typeface="Arial"/>
              </a:rPr>
              <a:t>moveset</a:t>
            </a:r>
            <a:endParaRPr sz="1200">
              <a:latin typeface="Arial"/>
              <a:cs typeface="Arial"/>
            </a:endParaRPr>
          </a:p>
          <a:p>
            <a:pPr marL="260350" indent="-212725">
              <a:lnSpc>
                <a:spcPts val="1385"/>
              </a:lnSpc>
              <a:buAutoNum type="arabicPeriod"/>
              <a:tabLst>
                <a:tab pos="260985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baseline="-20833" sz="1200" spc="-15" i="1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:=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Eval(move(X,i))</a:t>
            </a:r>
            <a:endParaRPr sz="1200">
              <a:latin typeface="Arial"/>
              <a:cs typeface="Arial"/>
            </a:endParaRPr>
          </a:p>
          <a:p>
            <a:pPr marL="260350" indent="-212725">
              <a:lnSpc>
                <a:spcPts val="1435"/>
              </a:lnSpc>
              <a:buAutoNum type="arabicPeriod"/>
              <a:tabLst>
                <a:tab pos="260985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E &lt; 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baseline="-20833" sz="1200" spc="12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  <a:p>
            <a:pPr marL="440690" marR="1135380">
              <a:lnSpc>
                <a:spcPts val="1440"/>
              </a:lnSpc>
              <a:spcBef>
                <a:spcPts val="45"/>
              </a:spcBef>
            </a:pP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move(X,i)  </a:t>
            </a:r>
            <a:r>
              <a:rPr dirty="0" sz="1200">
                <a:latin typeface="Arial"/>
                <a:cs typeface="Arial"/>
              </a:rPr>
              <a:t>E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baseline="-20833" sz="1200" spc="-15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  <a:p>
            <a:pPr marL="244475" marR="300990">
              <a:lnSpc>
                <a:spcPts val="143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Else with some probability,  accept </a:t>
            </a:r>
            <a:r>
              <a:rPr dirty="0" sz="1200">
                <a:latin typeface="Arial"/>
                <a:cs typeface="Arial"/>
              </a:rPr>
              <a:t>the move </a:t>
            </a:r>
            <a:r>
              <a:rPr dirty="0" sz="1200" spc="-5">
                <a:latin typeface="Arial"/>
                <a:cs typeface="Arial"/>
              </a:rPr>
              <a:t>even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though</a:t>
            </a:r>
            <a:endParaRPr sz="1200">
              <a:latin typeface="Arial"/>
              <a:cs typeface="Arial"/>
            </a:endParaRPr>
          </a:p>
          <a:p>
            <a:pPr marL="440690" marR="1135380" indent="-196850">
              <a:lnSpc>
                <a:spcPts val="1430"/>
              </a:lnSpc>
              <a:spcBef>
                <a:spcPts val="15"/>
              </a:spcBef>
            </a:pPr>
            <a:r>
              <a:rPr dirty="0" sz="1200">
                <a:latin typeface="Arial"/>
                <a:cs typeface="Arial"/>
              </a:rPr>
              <a:t>things </a:t>
            </a:r>
            <a:r>
              <a:rPr dirty="0" sz="1200" spc="-5">
                <a:latin typeface="Arial"/>
                <a:cs typeface="Arial"/>
              </a:rPr>
              <a:t>get worse: 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move(X,i)</a:t>
            </a:r>
            <a:endParaRPr sz="1200">
              <a:latin typeface="Arial"/>
              <a:cs typeface="Arial"/>
            </a:endParaRPr>
          </a:p>
          <a:p>
            <a:pPr marL="440690">
              <a:lnSpc>
                <a:spcPts val="1400"/>
              </a:lnSpc>
            </a:pPr>
            <a:r>
              <a:rPr dirty="0" sz="1200">
                <a:latin typeface="Arial"/>
                <a:cs typeface="Arial"/>
              </a:rPr>
              <a:t>E </a:t>
            </a:r>
            <a:r>
              <a:rPr dirty="0" sz="1200" spc="-5">
                <a:latin typeface="Arial"/>
                <a:cs typeface="Arial"/>
              </a:rPr>
              <a:t>:= 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baseline="-20833" sz="1200" spc="-15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  <a:p>
            <a:pPr marL="302260" indent="-254635">
              <a:lnSpc>
                <a:spcPct val="100000"/>
              </a:lnSpc>
              <a:buAutoNum type="arabicPeriod" startAt="6"/>
              <a:tabLst>
                <a:tab pos="302895" algn="l"/>
              </a:tabLst>
            </a:pPr>
            <a:r>
              <a:rPr dirty="0" sz="1200" spc="-5">
                <a:latin typeface="Arial"/>
                <a:cs typeface="Arial"/>
              </a:rPr>
              <a:t>Goto </a:t>
            </a:r>
            <a:r>
              <a:rPr dirty="0" sz="1200">
                <a:latin typeface="Arial"/>
                <a:cs typeface="Arial"/>
              </a:rPr>
              <a:t>3 </a:t>
            </a:r>
            <a:r>
              <a:rPr dirty="0" sz="1200" spc="-5">
                <a:latin typeface="Arial"/>
                <a:cs typeface="Arial"/>
              </a:rPr>
              <a:t>unless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bored.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6012179"/>
            <a:ext cx="2552700" cy="2628900"/>
          </a:xfrm>
          <a:prstGeom prst="rect">
            <a:avLst/>
          </a:prstGeom>
          <a:ln w="4762">
            <a:solidFill>
              <a:srgbClr val="CC67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260350" indent="-212725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260985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:= initial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config</a:t>
            </a:r>
            <a:endParaRPr sz="1200">
              <a:latin typeface="Arial"/>
              <a:cs typeface="Arial"/>
            </a:endParaRPr>
          </a:p>
          <a:p>
            <a:pPr marL="260350" indent="-212725">
              <a:lnSpc>
                <a:spcPts val="1435"/>
              </a:lnSpc>
              <a:buAutoNum type="arabicPeriod"/>
              <a:tabLst>
                <a:tab pos="260985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E :=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Eval(X)</a:t>
            </a:r>
            <a:endParaRPr sz="1200">
              <a:latin typeface="Arial"/>
              <a:cs typeface="Arial"/>
            </a:endParaRPr>
          </a:p>
          <a:p>
            <a:pPr marL="48260" marR="127000">
              <a:lnSpc>
                <a:spcPts val="1440"/>
              </a:lnSpc>
              <a:spcBef>
                <a:spcPts val="45"/>
              </a:spcBef>
              <a:buAutoNum type="arabicPeriod"/>
              <a:tabLst>
                <a:tab pos="260985" algn="l"/>
                <a:tab pos="2205355" algn="l"/>
              </a:tabLst>
            </a:pPr>
            <a:r>
              <a:rPr dirty="0" sz="1200" spc="-5">
                <a:latin typeface="Arial"/>
                <a:cs typeface="Arial"/>
              </a:rPr>
              <a:t>Le</a:t>
            </a:r>
            <a:r>
              <a:rPr dirty="0" sz="1200">
                <a:latin typeface="Arial"/>
                <a:cs typeface="Arial"/>
              </a:rPr>
              <a:t>t i = random move from	the  </a:t>
            </a:r>
            <a:r>
              <a:rPr dirty="0" sz="1200" spc="-5">
                <a:latin typeface="Arial"/>
                <a:cs typeface="Arial"/>
              </a:rPr>
              <a:t>moveset</a:t>
            </a:r>
            <a:endParaRPr sz="1200">
              <a:latin typeface="Arial"/>
              <a:cs typeface="Arial"/>
            </a:endParaRPr>
          </a:p>
          <a:p>
            <a:pPr marL="260350" indent="-212725">
              <a:lnSpc>
                <a:spcPts val="1385"/>
              </a:lnSpc>
              <a:buAutoNum type="arabicPeriod"/>
              <a:tabLst>
                <a:tab pos="260985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baseline="-20833" sz="1200" spc="-15" i="1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:=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Eval(move(X,i))</a:t>
            </a:r>
            <a:endParaRPr sz="1200">
              <a:latin typeface="Arial"/>
              <a:cs typeface="Arial"/>
            </a:endParaRPr>
          </a:p>
          <a:p>
            <a:pPr marL="260350" indent="-212725">
              <a:lnSpc>
                <a:spcPts val="1435"/>
              </a:lnSpc>
              <a:buAutoNum type="arabicPeriod"/>
              <a:tabLst>
                <a:tab pos="260985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E &lt; 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baseline="-20833" sz="1200" spc="12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  <a:p>
            <a:pPr marL="440690" marR="1135380">
              <a:lnSpc>
                <a:spcPts val="1440"/>
              </a:lnSpc>
              <a:spcBef>
                <a:spcPts val="45"/>
              </a:spcBef>
            </a:pP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move(X,i)  </a:t>
            </a:r>
            <a:r>
              <a:rPr dirty="0" sz="1200">
                <a:latin typeface="Arial"/>
                <a:cs typeface="Arial"/>
              </a:rPr>
              <a:t>E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baseline="-20833" sz="1200" spc="-15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  <a:p>
            <a:pPr marL="244475" marR="300990">
              <a:lnSpc>
                <a:spcPts val="143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Else with some probability,  accept </a:t>
            </a:r>
            <a:r>
              <a:rPr dirty="0" sz="1200">
                <a:latin typeface="Arial"/>
                <a:cs typeface="Arial"/>
              </a:rPr>
              <a:t>the move </a:t>
            </a:r>
            <a:r>
              <a:rPr dirty="0" sz="1200" spc="-5">
                <a:latin typeface="Arial"/>
                <a:cs typeface="Arial"/>
              </a:rPr>
              <a:t>even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though</a:t>
            </a:r>
            <a:endParaRPr sz="1200">
              <a:latin typeface="Arial"/>
              <a:cs typeface="Arial"/>
            </a:endParaRPr>
          </a:p>
          <a:p>
            <a:pPr marL="440690" marR="1135380" indent="-196850">
              <a:lnSpc>
                <a:spcPts val="1430"/>
              </a:lnSpc>
              <a:spcBef>
                <a:spcPts val="10"/>
              </a:spcBef>
            </a:pPr>
            <a:r>
              <a:rPr dirty="0" sz="1200">
                <a:latin typeface="Arial"/>
                <a:cs typeface="Arial"/>
              </a:rPr>
              <a:t>things </a:t>
            </a:r>
            <a:r>
              <a:rPr dirty="0" sz="1200" spc="-5">
                <a:latin typeface="Arial"/>
                <a:cs typeface="Arial"/>
              </a:rPr>
              <a:t>get worse: 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:=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move(X,i)</a:t>
            </a:r>
            <a:endParaRPr sz="1200">
              <a:latin typeface="Arial"/>
              <a:cs typeface="Arial"/>
            </a:endParaRPr>
          </a:p>
          <a:p>
            <a:pPr marL="440690">
              <a:lnSpc>
                <a:spcPts val="1400"/>
              </a:lnSpc>
            </a:pPr>
            <a:r>
              <a:rPr dirty="0" sz="1200">
                <a:latin typeface="Arial"/>
                <a:cs typeface="Arial"/>
              </a:rPr>
              <a:t>E </a:t>
            </a:r>
            <a:r>
              <a:rPr dirty="0" sz="1200" spc="-5">
                <a:latin typeface="Arial"/>
                <a:cs typeface="Arial"/>
              </a:rPr>
              <a:t>:= 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baseline="-20833" sz="1200" spc="-15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  <a:p>
            <a:pPr marL="302260" indent="-25463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302895" algn="l"/>
              </a:tabLst>
            </a:pPr>
            <a:r>
              <a:rPr dirty="0" sz="1200" spc="-5">
                <a:latin typeface="Arial"/>
                <a:cs typeface="Arial"/>
              </a:rPr>
              <a:t>Goto </a:t>
            </a:r>
            <a:r>
              <a:rPr dirty="0" sz="1200">
                <a:latin typeface="Arial"/>
                <a:cs typeface="Arial"/>
              </a:rPr>
              <a:t>3 </a:t>
            </a:r>
            <a:r>
              <a:rPr dirty="0" sz="1200" spc="-5">
                <a:latin typeface="Arial"/>
                <a:cs typeface="Arial"/>
              </a:rPr>
              <a:t>unless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bored.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Simulated Annealing</a:t>
            </a:r>
            <a:endParaRPr sz="2200">
              <a:latin typeface="Arial"/>
              <a:cs typeface="Arial"/>
            </a:endParaRPr>
          </a:p>
          <a:p>
            <a:pPr marL="2896870" marR="257810">
              <a:lnSpc>
                <a:spcPct val="100000"/>
              </a:lnSpc>
              <a:spcBef>
                <a:spcPts val="360"/>
              </a:spcBef>
            </a:pPr>
            <a:r>
              <a:rPr dirty="0" sz="900" spc="-5">
                <a:latin typeface="Arial"/>
                <a:cs typeface="Arial"/>
              </a:rPr>
              <a:t>This may make the search  fall out of mediocre local  minima and into better local  maxima.</a:t>
            </a:r>
            <a:endParaRPr sz="900">
              <a:latin typeface="Arial"/>
              <a:cs typeface="Arial"/>
            </a:endParaRPr>
          </a:p>
          <a:p>
            <a:pPr marL="2896870" marR="288925">
              <a:lnSpc>
                <a:spcPct val="100000"/>
              </a:lnSpc>
              <a:spcBef>
                <a:spcPts val="555"/>
              </a:spcBef>
            </a:pPr>
            <a:r>
              <a:rPr dirty="0" sz="900">
                <a:latin typeface="Arial"/>
                <a:cs typeface="Arial"/>
              </a:rPr>
              <a:t>How </a:t>
            </a:r>
            <a:r>
              <a:rPr dirty="0" sz="900" spc="-5">
                <a:latin typeface="Arial"/>
                <a:cs typeface="Arial"/>
              </a:rPr>
              <a:t>should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choose the  probability of accepting </a:t>
            </a:r>
            <a:r>
              <a:rPr dirty="0" sz="900">
                <a:latin typeface="Arial"/>
                <a:cs typeface="Arial"/>
              </a:rPr>
              <a:t>a  </a:t>
            </a:r>
            <a:r>
              <a:rPr dirty="0" sz="900" spc="-5">
                <a:latin typeface="Arial"/>
                <a:cs typeface="Arial"/>
              </a:rPr>
              <a:t>worsening move?</a:t>
            </a:r>
            <a:endParaRPr sz="900">
              <a:latin typeface="Arial"/>
              <a:cs typeface="Arial"/>
            </a:endParaRPr>
          </a:p>
          <a:p>
            <a:pPr marL="3016250" marR="354330" indent="-120014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3001010" algn="l"/>
              </a:tabLst>
            </a:pPr>
            <a:r>
              <a:rPr dirty="0" sz="900" spc="-5" i="1">
                <a:solidFill>
                  <a:srgbClr val="33339A"/>
                </a:solidFill>
                <a:latin typeface="Arial"/>
                <a:cs typeface="Arial"/>
              </a:rPr>
              <a:t>Idea One. </a:t>
            </a:r>
            <a:r>
              <a:rPr dirty="0" sz="900" spc="-5">
                <a:latin typeface="Arial"/>
                <a:cs typeface="Arial"/>
              </a:rPr>
              <a:t>Probability </a:t>
            </a:r>
            <a:r>
              <a:rPr dirty="0" sz="900">
                <a:latin typeface="Arial"/>
                <a:cs typeface="Arial"/>
              </a:rPr>
              <a:t>=  </a:t>
            </a:r>
            <a:r>
              <a:rPr dirty="0" sz="900" spc="-5">
                <a:latin typeface="Arial"/>
                <a:cs typeface="Arial"/>
              </a:rPr>
              <a:t>0.1</a:t>
            </a:r>
            <a:endParaRPr sz="900">
              <a:latin typeface="Arial"/>
              <a:cs typeface="Arial"/>
            </a:endParaRPr>
          </a:p>
          <a:p>
            <a:pPr marL="3016250" marR="452755" indent="-120014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3001010" algn="l"/>
              </a:tabLst>
            </a:pPr>
            <a:r>
              <a:rPr dirty="0" sz="900" spc="-5" i="1">
                <a:solidFill>
                  <a:srgbClr val="33339A"/>
                </a:solidFill>
                <a:latin typeface="Arial"/>
                <a:cs typeface="Arial"/>
              </a:rPr>
              <a:t>Idea Two. </a:t>
            </a:r>
            <a:r>
              <a:rPr dirty="0" sz="900" spc="-5">
                <a:latin typeface="Arial"/>
                <a:cs typeface="Arial"/>
              </a:rPr>
              <a:t>Probability  decreases </a:t>
            </a:r>
            <a:r>
              <a:rPr dirty="0" sz="900" spc="-10">
                <a:latin typeface="Arial"/>
                <a:cs typeface="Arial"/>
              </a:rPr>
              <a:t>with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time</a:t>
            </a:r>
            <a:endParaRPr sz="900">
              <a:latin typeface="Arial"/>
              <a:cs typeface="Arial"/>
            </a:endParaRPr>
          </a:p>
          <a:p>
            <a:pPr marL="3016250" marR="270510" indent="-120014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3001010" algn="l"/>
              </a:tabLst>
            </a:pPr>
            <a:r>
              <a:rPr dirty="0" sz="900" spc="-5" i="1">
                <a:solidFill>
                  <a:srgbClr val="33339A"/>
                </a:solidFill>
                <a:latin typeface="Arial"/>
                <a:cs typeface="Arial"/>
              </a:rPr>
              <a:t>Idea Three. </a:t>
            </a:r>
            <a:r>
              <a:rPr dirty="0" sz="900" spc="-5">
                <a:latin typeface="Arial"/>
                <a:cs typeface="Arial"/>
              </a:rPr>
              <a:t>Probability  decreases </a:t>
            </a:r>
            <a:r>
              <a:rPr dirty="0" sz="900" spc="-10">
                <a:latin typeface="Arial"/>
                <a:cs typeface="Arial"/>
              </a:rPr>
              <a:t>with </a:t>
            </a:r>
            <a:r>
              <a:rPr dirty="0" sz="900" spc="-5">
                <a:latin typeface="Arial"/>
                <a:cs typeface="Arial"/>
              </a:rPr>
              <a:t>time, and  also as </a:t>
            </a:r>
            <a:r>
              <a:rPr dirty="0" sz="900">
                <a:latin typeface="Arial"/>
                <a:cs typeface="Arial"/>
              </a:rPr>
              <a:t>E – </a:t>
            </a:r>
            <a:r>
              <a:rPr dirty="0" sz="900" spc="-5">
                <a:latin typeface="Arial"/>
                <a:cs typeface="Arial"/>
              </a:rPr>
              <a:t>E</a:t>
            </a:r>
            <a:r>
              <a:rPr dirty="0" baseline="-23148" sz="900" spc="-7" i="1">
                <a:latin typeface="Arial"/>
                <a:cs typeface="Arial"/>
              </a:rPr>
              <a:t>i</a:t>
            </a:r>
            <a:r>
              <a:rPr dirty="0" baseline="-23148" sz="900" spc="22" i="1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increases.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Simulated Annealing</a:t>
            </a:r>
            <a:endParaRPr sz="2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solidFill>
                  <a:srgbClr val="FF5050"/>
                </a:solidFill>
                <a:latin typeface="Arial"/>
                <a:cs typeface="Arial"/>
              </a:rPr>
              <a:t>If </a:t>
            </a:r>
            <a:r>
              <a:rPr dirty="0" sz="1200" spc="-1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baseline="-20833" sz="1200" spc="-15" i="1">
                <a:solidFill>
                  <a:srgbClr val="FF5050"/>
                </a:solidFill>
                <a:latin typeface="Arial"/>
                <a:cs typeface="Arial"/>
              </a:rPr>
              <a:t>i </a:t>
            </a:r>
            <a:r>
              <a:rPr dirty="0" sz="1200" spc="-5">
                <a:solidFill>
                  <a:srgbClr val="FF5050"/>
                </a:solidFill>
                <a:latin typeface="Arial"/>
                <a:cs typeface="Arial"/>
              </a:rPr>
              <a:t>&gt;= </a:t>
            </a:r>
            <a:r>
              <a:rPr dirty="0" sz="1200">
                <a:solidFill>
                  <a:srgbClr val="FF5050"/>
                </a:solidFill>
                <a:latin typeface="Arial"/>
                <a:cs typeface="Arial"/>
              </a:rPr>
              <a:t>E </a:t>
            </a:r>
            <a:r>
              <a:rPr dirty="0" sz="1200">
                <a:latin typeface="Arial"/>
                <a:cs typeface="Arial"/>
              </a:rPr>
              <a:t>then </a:t>
            </a:r>
            <a:r>
              <a:rPr dirty="0" sz="1200" spc="-5">
                <a:latin typeface="Arial"/>
                <a:cs typeface="Arial"/>
              </a:rPr>
              <a:t>definitely accept 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change.</a:t>
            </a:r>
            <a:endParaRPr sz="1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solidFill>
                  <a:srgbClr val="FF5050"/>
                </a:solidFill>
                <a:latin typeface="Arial"/>
                <a:cs typeface="Arial"/>
              </a:rPr>
              <a:t>If </a:t>
            </a:r>
            <a:r>
              <a:rPr dirty="0" sz="1200" spc="-1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baseline="-20833" sz="1200" spc="-15" i="1">
                <a:solidFill>
                  <a:srgbClr val="FF5050"/>
                </a:solidFill>
                <a:latin typeface="Arial"/>
                <a:cs typeface="Arial"/>
              </a:rPr>
              <a:t>i </a:t>
            </a:r>
            <a:r>
              <a:rPr dirty="0" sz="1200">
                <a:solidFill>
                  <a:srgbClr val="FF5050"/>
                </a:solidFill>
                <a:latin typeface="Arial"/>
                <a:cs typeface="Arial"/>
              </a:rPr>
              <a:t>&lt; E </a:t>
            </a:r>
            <a:r>
              <a:rPr dirty="0" sz="1200">
                <a:latin typeface="Arial"/>
                <a:cs typeface="Arial"/>
              </a:rPr>
              <a:t>then </a:t>
            </a:r>
            <a:r>
              <a:rPr dirty="0" sz="1200" spc="-5">
                <a:latin typeface="Arial"/>
                <a:cs typeface="Arial"/>
              </a:rPr>
              <a:t>accept </a:t>
            </a:r>
            <a:r>
              <a:rPr dirty="0" sz="1200">
                <a:latin typeface="Arial"/>
                <a:cs typeface="Arial"/>
              </a:rPr>
              <a:t>the change </a:t>
            </a:r>
            <a:r>
              <a:rPr dirty="0" sz="1200" spc="-5">
                <a:latin typeface="Arial"/>
                <a:cs typeface="Arial"/>
              </a:rPr>
              <a:t>with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probability</a:t>
            </a:r>
            <a:endParaRPr sz="1200">
              <a:latin typeface="Arial"/>
              <a:cs typeface="Arial"/>
            </a:endParaRPr>
          </a:p>
          <a:p>
            <a:pPr marL="1737995">
              <a:lnSpc>
                <a:spcPct val="100000"/>
              </a:lnSpc>
              <a:spcBef>
                <a:spcPts val="290"/>
              </a:spcBef>
            </a:pPr>
            <a:r>
              <a:rPr dirty="0" sz="1200" spc="-5" b="1">
                <a:latin typeface="Arial"/>
                <a:cs typeface="Arial"/>
              </a:rPr>
              <a:t>exp </a:t>
            </a:r>
            <a:r>
              <a:rPr dirty="0" sz="1200">
                <a:latin typeface="Arial"/>
                <a:cs typeface="Arial"/>
              </a:rPr>
              <a:t>(-(E -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)/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baseline="-20833" sz="1200" spc="-7" b="1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800" spc="-5">
                <a:latin typeface="Arial"/>
                <a:cs typeface="Arial"/>
              </a:rPr>
              <a:t>(called the Boltzman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distribution)</a:t>
            </a:r>
            <a:endParaRPr sz="800">
              <a:latin typeface="Arial"/>
              <a:cs typeface="Arial"/>
            </a:endParaRPr>
          </a:p>
          <a:p>
            <a:pPr marL="725170" marR="629920">
              <a:lnSpc>
                <a:spcPct val="100000"/>
              </a:lnSpc>
              <a:spcBef>
                <a:spcPts val="265"/>
              </a:spcBef>
            </a:pPr>
            <a:r>
              <a:rPr dirty="0" sz="1200">
                <a:latin typeface="Arial"/>
                <a:cs typeface="Arial"/>
              </a:rPr>
              <a:t>…where </a:t>
            </a:r>
            <a:r>
              <a:rPr dirty="0" sz="1200" spc="-5" b="1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dirty="0" baseline="-20833" sz="1200" spc="-7" b="1" i="1">
                <a:solidFill>
                  <a:srgbClr val="CC3300"/>
                </a:solidFill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 “temperature” </a:t>
            </a:r>
            <a:r>
              <a:rPr dirty="0" sz="1200" spc="-5">
                <a:latin typeface="Arial"/>
                <a:cs typeface="Arial"/>
              </a:rPr>
              <a:t>parameter that  gradually decreases. </a:t>
            </a:r>
            <a:r>
              <a:rPr dirty="0" sz="1200">
                <a:latin typeface="Arial"/>
                <a:cs typeface="Arial"/>
              </a:rPr>
              <a:t>Typical cooling schedule:  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baseline="-20833" sz="1200" spc="-7" b="1" i="1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baseline="-20833" sz="1200" spc="-7">
                <a:latin typeface="Arial"/>
                <a:cs typeface="Arial"/>
              </a:rPr>
              <a:t>0 </a:t>
            </a:r>
            <a:r>
              <a:rPr dirty="0" sz="1200" spc="-70">
                <a:latin typeface="Arial"/>
                <a:cs typeface="Arial"/>
              </a:rPr>
              <a:t>·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5" b="1" i="1">
                <a:latin typeface="Arial"/>
                <a:cs typeface="Arial"/>
              </a:rPr>
              <a:t>r</a:t>
            </a:r>
            <a:r>
              <a:rPr dirty="0" sz="1200" spc="-5" b="1">
                <a:latin typeface="Arial"/>
                <a:cs typeface="Arial"/>
              </a:rPr>
              <a:t>’</a:t>
            </a:r>
            <a:endParaRPr sz="1200">
              <a:latin typeface="Arial"/>
              <a:cs typeface="Arial"/>
            </a:endParaRPr>
          </a:p>
          <a:p>
            <a:pPr marL="267970" marR="1266190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latin typeface="Arial"/>
                <a:cs typeface="Arial"/>
              </a:rPr>
              <a:t>High </a:t>
            </a:r>
            <a:r>
              <a:rPr dirty="0" sz="1200">
                <a:latin typeface="Arial"/>
                <a:cs typeface="Arial"/>
              </a:rPr>
              <a:t>temp: </a:t>
            </a:r>
            <a:r>
              <a:rPr dirty="0" sz="1200" spc="-5">
                <a:latin typeface="Arial"/>
                <a:cs typeface="Arial"/>
              </a:rPr>
              <a:t>accept all </a:t>
            </a:r>
            <a:r>
              <a:rPr dirty="0" sz="1200">
                <a:latin typeface="Arial"/>
                <a:cs typeface="Arial"/>
              </a:rPr>
              <a:t>moves (Random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Walk)  </a:t>
            </a:r>
            <a:r>
              <a:rPr dirty="0" sz="1200" spc="-5">
                <a:latin typeface="Arial"/>
                <a:cs typeface="Arial"/>
              </a:rPr>
              <a:t>Low </a:t>
            </a:r>
            <a:r>
              <a:rPr dirty="0" sz="1200">
                <a:latin typeface="Arial"/>
                <a:cs typeface="Arial"/>
              </a:rPr>
              <a:t>temp: </a:t>
            </a:r>
            <a:r>
              <a:rPr dirty="0" sz="1200" spc="-5">
                <a:latin typeface="Arial"/>
                <a:cs typeface="Arial"/>
              </a:rPr>
              <a:t>Stochastic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Hill-Climbing</a:t>
            </a:r>
            <a:endParaRPr sz="1200">
              <a:latin typeface="Arial"/>
              <a:cs typeface="Arial"/>
            </a:endParaRPr>
          </a:p>
          <a:p>
            <a:pPr marL="267970" marR="274320">
              <a:lnSpc>
                <a:spcPct val="100000"/>
              </a:lnSpc>
              <a:spcBef>
                <a:spcPts val="355"/>
              </a:spcBef>
            </a:pPr>
            <a:r>
              <a:rPr dirty="0" sz="1200">
                <a:latin typeface="Arial"/>
                <a:cs typeface="Arial"/>
              </a:rPr>
              <a:t>When </a:t>
            </a:r>
            <a:r>
              <a:rPr dirty="0" sz="1200" spc="-5">
                <a:latin typeface="Arial"/>
                <a:cs typeface="Arial"/>
              </a:rPr>
              <a:t>enough iterations have </a:t>
            </a:r>
            <a:r>
              <a:rPr dirty="0" sz="1200">
                <a:latin typeface="Arial"/>
                <a:cs typeface="Arial"/>
              </a:rPr>
              <a:t>passed </a:t>
            </a:r>
            <a:r>
              <a:rPr dirty="0" sz="1200" spc="-5">
                <a:latin typeface="Arial"/>
                <a:cs typeface="Arial"/>
              </a:rPr>
              <a:t>without improvement,  </a:t>
            </a:r>
            <a:r>
              <a:rPr dirty="0" sz="1200">
                <a:latin typeface="Arial"/>
                <a:cs typeface="Arial"/>
              </a:rPr>
              <a:t>terminate.</a:t>
            </a:r>
            <a:endParaRPr sz="1200">
              <a:latin typeface="Arial"/>
              <a:cs typeface="Arial"/>
            </a:endParaRPr>
          </a:p>
          <a:p>
            <a:pPr marL="267970" marR="342900" indent="456565">
              <a:lnSpc>
                <a:spcPct val="105300"/>
              </a:lnSpc>
              <a:spcBef>
                <a:spcPts val="420"/>
              </a:spcBef>
            </a:pP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This idea was introduced </a:t>
            </a:r>
            <a:r>
              <a:rPr dirty="0" sz="800">
                <a:solidFill>
                  <a:srgbClr val="9A00CC"/>
                </a:solidFill>
                <a:latin typeface="Arial"/>
                <a:cs typeface="Arial"/>
              </a:rPr>
              <a:t>by Metropolis </a:t>
            </a: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in 1953. It is “based” on “similarities”  and “analogies” with the way </a:t>
            </a:r>
            <a:r>
              <a:rPr dirty="0" sz="800">
                <a:solidFill>
                  <a:srgbClr val="9A00CC"/>
                </a:solidFill>
                <a:latin typeface="Arial"/>
                <a:cs typeface="Arial"/>
              </a:rPr>
              <a:t>that </a:t>
            </a: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alloys manage </a:t>
            </a:r>
            <a:r>
              <a:rPr dirty="0" sz="800">
                <a:solidFill>
                  <a:srgbClr val="9A00CC"/>
                </a:solidFill>
                <a:latin typeface="Arial"/>
                <a:cs typeface="Arial"/>
              </a:rPr>
              <a:t>to </a:t>
            </a: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find a nearly </a:t>
            </a:r>
            <a:r>
              <a:rPr dirty="0" sz="800" spc="-10">
                <a:solidFill>
                  <a:srgbClr val="9A00CC"/>
                </a:solidFill>
                <a:latin typeface="Arial"/>
                <a:cs typeface="Arial"/>
              </a:rPr>
              <a:t>global </a:t>
            </a: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minimum </a:t>
            </a:r>
            <a:r>
              <a:rPr dirty="0" sz="800">
                <a:solidFill>
                  <a:srgbClr val="9A00CC"/>
                </a:solidFill>
                <a:latin typeface="Arial"/>
                <a:cs typeface="Arial"/>
              </a:rPr>
              <a:t>energy  </a:t>
            </a: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level when </a:t>
            </a:r>
            <a:r>
              <a:rPr dirty="0" sz="800">
                <a:solidFill>
                  <a:srgbClr val="9A00CC"/>
                </a:solidFill>
                <a:latin typeface="Arial"/>
                <a:cs typeface="Arial"/>
              </a:rPr>
              <a:t>they </a:t>
            </a: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are cooled</a:t>
            </a:r>
            <a:r>
              <a:rPr dirty="0" sz="800" spc="10">
                <a:solidFill>
                  <a:srgbClr val="9A00CC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9A00CC"/>
                </a:solidFill>
                <a:latin typeface="Arial"/>
                <a:cs typeface="Arial"/>
              </a:rPr>
              <a:t>slowly.</a:t>
            </a:r>
            <a:endParaRPr sz="800">
              <a:latin typeface="Arial"/>
              <a:cs typeface="Arial"/>
            </a:endParaRPr>
          </a:p>
          <a:p>
            <a:pPr marL="3970020">
              <a:lnSpc>
                <a:spcPts val="74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88595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148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Aside: Analogy-based</a:t>
            </a:r>
            <a:r>
              <a:rPr dirty="0" sz="2000" spc="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 marL="267970" marR="418465">
              <a:lnSpc>
                <a:spcPct val="100000"/>
              </a:lnSpc>
              <a:spcBef>
                <a:spcPts val="1020"/>
              </a:spcBef>
            </a:pPr>
            <a:r>
              <a:rPr dirty="0" sz="1000" spc="-5">
                <a:latin typeface="Arial"/>
                <a:cs typeface="Arial"/>
              </a:rPr>
              <a:t>Your lecturer predicts that for any natural phenomenon you can think  of, there will be at least one AI research group that will have </a:t>
            </a:r>
            <a:r>
              <a:rPr dirty="0" sz="1000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combinatorial optimization algorithm “based” </a:t>
            </a:r>
            <a:r>
              <a:rPr dirty="0" sz="1000">
                <a:latin typeface="Arial"/>
                <a:cs typeface="Arial"/>
              </a:rPr>
              <a:t>on “analogies” </a:t>
            </a:r>
            <a:r>
              <a:rPr dirty="0" sz="1000" spc="-5">
                <a:latin typeface="Arial"/>
                <a:cs typeface="Arial"/>
              </a:rPr>
              <a:t>and  “similarities” with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phenomenon. Here’s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beginning of the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list…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spcBef>
                <a:spcPts val="235"/>
              </a:spcBef>
              <a:buChar char="•"/>
              <a:tabLst>
                <a:tab pos="347980" algn="l"/>
              </a:tabLst>
            </a:pPr>
            <a:r>
              <a:rPr dirty="0" sz="1000">
                <a:latin typeface="Arial"/>
                <a:cs typeface="Arial"/>
              </a:rPr>
              <a:t>Metal </a:t>
            </a:r>
            <a:r>
              <a:rPr dirty="0" sz="1000" spc="-5">
                <a:latin typeface="Arial"/>
                <a:cs typeface="Arial"/>
              </a:rPr>
              <a:t>cooling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annealing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Evolution </a:t>
            </a:r>
            <a:r>
              <a:rPr dirty="0" sz="1000">
                <a:latin typeface="Arial"/>
                <a:cs typeface="Arial"/>
              </a:rPr>
              <a:t>/ </a:t>
            </a:r>
            <a:r>
              <a:rPr dirty="0" sz="1000" spc="-5">
                <a:latin typeface="Arial"/>
                <a:cs typeface="Arial"/>
              </a:rPr>
              <a:t>Co-evolution </a:t>
            </a:r>
            <a:r>
              <a:rPr dirty="0" sz="1000">
                <a:latin typeface="Arial"/>
                <a:cs typeface="Arial"/>
              </a:rPr>
              <a:t>/ </a:t>
            </a:r>
            <a:r>
              <a:rPr dirty="0" sz="1000" spc="-5">
                <a:latin typeface="Arial"/>
                <a:cs typeface="Arial"/>
              </a:rPr>
              <a:t>Sexual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Reproduction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Thermodynamics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Societal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Markets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Management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Hierarchies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Ant/Insect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Colonies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Immune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Animal </a:t>
            </a:r>
            <a:r>
              <a:rPr dirty="0" sz="1000">
                <a:latin typeface="Arial"/>
                <a:cs typeface="Arial"/>
              </a:rPr>
              <a:t>Behavior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Conditioning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Neuron </a:t>
            </a:r>
            <a:r>
              <a:rPr dirty="0" sz="1000">
                <a:latin typeface="Arial"/>
                <a:cs typeface="Arial"/>
              </a:rPr>
              <a:t>/ </a:t>
            </a:r>
            <a:r>
              <a:rPr dirty="0" sz="1000" spc="-5">
                <a:latin typeface="Arial"/>
                <a:cs typeface="Arial"/>
              </a:rPr>
              <a:t>Brain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Hill-climbing </a:t>
            </a:r>
            <a:r>
              <a:rPr dirty="0" sz="1000">
                <a:latin typeface="Arial"/>
                <a:cs typeface="Arial"/>
              </a:rPr>
              <a:t>(okay, </a:t>
            </a:r>
            <a:r>
              <a:rPr dirty="0" sz="1000" spc="-5">
                <a:latin typeface="Arial"/>
                <a:cs typeface="Arial"/>
              </a:rPr>
              <a:t>that’s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stretch…)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Particle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Physics</a:t>
            </a:r>
            <a:endParaRPr sz="1000">
              <a:latin typeface="Arial"/>
              <a:cs typeface="Arial"/>
            </a:endParaRPr>
          </a:p>
          <a:p>
            <a:pPr marL="347345" indent="-80010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dirty="0" sz="1000" spc="-5">
                <a:latin typeface="Arial"/>
                <a:cs typeface="Arial"/>
              </a:rPr>
              <a:t>Inability of Elephants to Play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Chess</a:t>
            </a:r>
            <a:endParaRPr sz="10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35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Simulated Annealing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Issues</a:t>
            </a:r>
            <a:endParaRPr sz="2200">
              <a:latin typeface="Arial"/>
              <a:cs typeface="Arial"/>
            </a:endParaRPr>
          </a:p>
          <a:p>
            <a:pPr marL="439420" marR="492759" indent="-171450">
              <a:lnSpc>
                <a:spcPct val="100000"/>
              </a:lnSpc>
              <a:spcBef>
                <a:spcPts val="1255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MoveSet design is </a:t>
            </a:r>
            <a:r>
              <a:rPr dirty="0" sz="1200">
                <a:latin typeface="Arial"/>
                <a:cs typeface="Arial"/>
              </a:rPr>
              <a:t>critical. </a:t>
            </a:r>
            <a:r>
              <a:rPr dirty="0" sz="1200" spc="-5">
                <a:latin typeface="Arial"/>
                <a:cs typeface="Arial"/>
              </a:rPr>
              <a:t>This is the real </a:t>
            </a:r>
            <a:r>
              <a:rPr dirty="0" sz="1200">
                <a:latin typeface="Arial"/>
                <a:cs typeface="Arial"/>
              </a:rPr>
              <a:t>ingenuity –  </a:t>
            </a:r>
            <a:r>
              <a:rPr dirty="0" sz="1200" spc="-5">
                <a:latin typeface="Arial"/>
                <a:cs typeface="Arial"/>
              </a:rPr>
              <a:t>not the decision to use simulated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annealing.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715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Evaluation </a:t>
            </a:r>
            <a:r>
              <a:rPr dirty="0" sz="1200">
                <a:latin typeface="Arial"/>
                <a:cs typeface="Arial"/>
              </a:rPr>
              <a:t>function </a:t>
            </a:r>
            <a:r>
              <a:rPr dirty="0" sz="1200" spc="-5">
                <a:latin typeface="Arial"/>
                <a:cs typeface="Arial"/>
              </a:rPr>
              <a:t>design often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critical.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715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Annealing </a:t>
            </a:r>
            <a:r>
              <a:rPr dirty="0" sz="1200">
                <a:latin typeface="Arial"/>
                <a:cs typeface="Arial"/>
              </a:rPr>
              <a:t>schedule </a:t>
            </a:r>
            <a:r>
              <a:rPr dirty="0" sz="1200" spc="-5">
                <a:latin typeface="Arial"/>
                <a:cs typeface="Arial"/>
              </a:rPr>
              <a:t>often </a:t>
            </a:r>
            <a:r>
              <a:rPr dirty="0" sz="1200">
                <a:latin typeface="Arial"/>
                <a:cs typeface="Arial"/>
              </a:rPr>
              <a:t>critical.</a:t>
            </a:r>
            <a:endParaRPr sz="1200">
              <a:latin typeface="Arial"/>
              <a:cs typeface="Arial"/>
            </a:endParaRPr>
          </a:p>
          <a:p>
            <a:pPr marL="439420" marR="273050" indent="-171450">
              <a:lnSpc>
                <a:spcPct val="100000"/>
              </a:lnSpc>
              <a:spcBef>
                <a:spcPts val="72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It’s often cheaper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evaluate an incremental </a:t>
            </a:r>
            <a:r>
              <a:rPr dirty="0" sz="1200">
                <a:latin typeface="Arial"/>
                <a:cs typeface="Arial"/>
              </a:rPr>
              <a:t>change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a  </a:t>
            </a:r>
            <a:r>
              <a:rPr dirty="0" sz="1200" spc="-5">
                <a:latin typeface="Arial"/>
                <a:cs typeface="Arial"/>
              </a:rPr>
              <a:t>previously evaluated object </a:t>
            </a:r>
            <a:r>
              <a:rPr dirty="0" sz="1200">
                <a:latin typeface="Arial"/>
                <a:cs typeface="Arial"/>
              </a:rPr>
              <a:t>than to </a:t>
            </a:r>
            <a:r>
              <a:rPr dirty="0" sz="1200" spc="-5">
                <a:latin typeface="Arial"/>
                <a:cs typeface="Arial"/>
              </a:rPr>
              <a:t>evaluate </a:t>
            </a:r>
            <a:r>
              <a:rPr dirty="0" sz="1200">
                <a:latin typeface="Arial"/>
                <a:cs typeface="Arial"/>
              </a:rPr>
              <a:t>from  </a:t>
            </a:r>
            <a:r>
              <a:rPr dirty="0" sz="1200" spc="-5">
                <a:latin typeface="Arial"/>
                <a:cs typeface="Arial"/>
              </a:rPr>
              <a:t>scratch. Does simulated annealing permit</a:t>
            </a:r>
            <a:r>
              <a:rPr dirty="0" sz="1200">
                <a:latin typeface="Arial"/>
                <a:cs typeface="Arial"/>
              </a:rPr>
              <a:t> that?</a:t>
            </a:r>
            <a:endParaRPr sz="1200">
              <a:latin typeface="Arial"/>
              <a:cs typeface="Arial"/>
            </a:endParaRPr>
          </a:p>
          <a:p>
            <a:pPr marL="439420" marR="306705" indent="-171450">
              <a:lnSpc>
                <a:spcPct val="100000"/>
              </a:lnSpc>
              <a:spcBef>
                <a:spcPts val="705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What if approximate evaluation is cheaper than accurate  evaluation?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715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Inner-loop optimization often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possible.</a:t>
            </a:r>
            <a:endParaRPr sz="12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93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Manhattan Channel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Routing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138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78" y="5935979"/>
            <a:ext cx="2964120" cy="285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hillclimb02</dc:title>
  <dcterms:created xsi:type="dcterms:W3CDTF">2019-03-23T11:38:15Z</dcterms:created>
  <dcterms:modified xsi:type="dcterms:W3CDTF">2019-03-23T11:38:15Z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2004-03-02T00:00:00Z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